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12192000"/>
  <p:notesSz cx="6858000" cy="9144000"/>
  <p:embeddedFontLs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Mandar Jog"/>
  <p:cmAuthor clrIdx="1" id="1" initials="" lastIdx="1" name="Kuat Yesseno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B51897-5536-4CC8-AD82-9F779623E431}">
  <a:tblStyle styleId="{3FB51897-5536-4CC8-AD82-9F779623E4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Mon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Mono-italic.fntdata"/><Relationship Id="rId23" Type="http://schemas.openxmlformats.org/officeDocument/2006/relationships/slide" Target="slides/slide17.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Mon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18T05:53:37.431">
    <p:pos x="1800" y="760"/>
    <p:text>+kuat@google.com check if you are ok with this drawing.</p:text>
  </p:cm>
  <p:cm authorId="1" idx="1" dt="2019-11-18T05:53:37.431">
    <p:pos x="1800" y="760"/>
    <p:text>Looks fine, but not sure whether we need this level of detail. There's nothing surprising here, and WASM is not strictly important for this talk.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photos/auto-racing-nascar-car-sport-583517/"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photos/auto-racing-nascar-car-sport-583517/"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photos/auto-racing-nascar-car-sport-583517/"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photos/car-racing-barcelona-formula-1-1404060/"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photos/car-racing-barcelona-formula-1-1404060/"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photos/car-racing-barcelona-formula-1-1404060/"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napshot.raintank.io/dashboard/snapshot/10ARBVikbzUVAKFdZ3wlSOIaQzkLHbhn" TargetMode="External"/><Relationship Id="rId3" Type="http://schemas.openxmlformats.org/officeDocument/2006/relationships/hyperlink" Target="http://grafana.cls1409.v14.qualistio.org/dashboard/snapshot/FBNOFVaRWb2Bm2oxGV3qhxAGG6sKCy1a"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40434c469_0_1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40434c469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Envoy maintains 2 sets of stats</a:t>
            </a:r>
            <a:endParaRPr/>
          </a:p>
          <a:p>
            <a:pPr indent="-298450" lvl="0" marL="457200" rtl="0" algn="l">
              <a:spcBef>
                <a:spcPts val="0"/>
              </a:spcBef>
              <a:spcAft>
                <a:spcPts val="0"/>
              </a:spcAft>
              <a:buSzPts val="1100"/>
              <a:buAutoNum type="arabicPeriod"/>
            </a:pPr>
            <a:r>
              <a:rPr lang="en-US"/>
              <a:t>The endpoint set (known as upstream cluster) that the traffic is routed to are collected as “cluster” stats</a:t>
            </a:r>
            <a:endParaRPr/>
          </a:p>
          <a:p>
            <a:pPr indent="-298450" lvl="0" marL="457200" rtl="0" algn="l">
              <a:spcBef>
                <a:spcPts val="0"/>
              </a:spcBef>
              <a:spcAft>
                <a:spcPts val="0"/>
              </a:spcAft>
              <a:buClr>
                <a:schemeClr val="dk1"/>
              </a:buClr>
              <a:buSzPts val="1100"/>
              <a:buAutoNum type="arabicPeriod"/>
            </a:pPr>
            <a:r>
              <a:rPr lang="en-US">
                <a:solidFill>
                  <a:schemeClr val="dk1"/>
                </a:solidFill>
              </a:rPr>
              <a:t>The listener on which traffic is received maintains listener metrics.  These are called “downstream” stats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Consider the client side first.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40434c469_0_1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40434c469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Stats here are expressed in </a:t>
            </a:r>
            <a:r>
              <a:rPr lang="en-US"/>
              <a:t>Prometheus format.</a:t>
            </a:r>
            <a:endParaRPr/>
          </a:p>
          <a:p>
            <a:pPr indent="0" lvl="0" marL="0" rtl="0" algn="l">
              <a:spcBef>
                <a:spcPts val="0"/>
              </a:spcBef>
              <a:spcAft>
                <a:spcPts val="0"/>
              </a:spcAft>
              <a:buNone/>
            </a:pPr>
            <a:r>
              <a:rPr lang="en-US"/>
              <a:t>The upstream_rq_total stat is dimensioned by the cluster_name and response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we track this metric on Prometheus we can know request rate error rates to a specific destination.</a:t>
            </a:r>
            <a:endParaRPr/>
          </a:p>
          <a:p>
            <a:pPr indent="0" lvl="0" marL="0" rtl="0" algn="l">
              <a:spcBef>
                <a:spcPts val="0"/>
              </a:spcBef>
              <a:spcAft>
                <a:spcPts val="0"/>
              </a:spcAft>
              <a:buNone/>
            </a:pPr>
            <a:r>
              <a:rPr lang="en-US"/>
              <a:t>note: what is shown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cluster name is set by the control plane; if it is set to something meaningful like “product_svc”, then metrics are useful.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What is missing? Perhaps you want to know requests that ended up in a different zone.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40434c469_0_1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40434c469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How do you add zone dimension if your cluster includes endpoints from different availability zones.</a:t>
            </a:r>
            <a:endParaRPr/>
          </a:p>
          <a:p>
            <a:pPr indent="0" lvl="0" marL="0" rtl="0" algn="l">
              <a:spcBef>
                <a:spcPts val="0"/>
              </a:spcBef>
              <a:spcAft>
                <a:spcPts val="0"/>
              </a:spcAft>
              <a:buNone/>
            </a:pPr>
            <a:r>
              <a:rPr lang="en-US"/>
              <a:t>This is not </a:t>
            </a:r>
            <a:r>
              <a:rPr lang="en-US"/>
              <a:t>uncommon , especially in failover scenario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need to add a dimension that is the “property” of a cluster, control plane can easily add it.</a:t>
            </a:r>
            <a:endParaRPr/>
          </a:p>
          <a:p>
            <a:pPr indent="0" lvl="0" marL="0" rtl="0" algn="l">
              <a:spcBef>
                <a:spcPts val="0"/>
              </a:spcBef>
              <a:spcAft>
                <a:spcPts val="0"/>
              </a:spcAft>
              <a:buNone/>
            </a:pPr>
            <a:r>
              <a:rPr lang="en-US"/>
              <a:t>But if an upstream cluster contains multiple avaialbility zones, how do I know where my traffic went?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 need support from the data plane.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40434c469_0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40434c469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consider the question, who is calling me, the Product Service.</a:t>
            </a:r>
            <a:endParaRPr/>
          </a:p>
          <a:p>
            <a:pPr indent="0" lvl="0" marL="0" rtl="0" algn="l">
              <a:spcBef>
                <a:spcPts val="0"/>
              </a:spcBef>
              <a:spcAft>
                <a:spcPts val="0"/>
              </a:spcAft>
              <a:buNone/>
            </a:pPr>
            <a:r>
              <a:rPr lang="en-US"/>
              <a:t>This is answered by the listener stats.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know the IP and port because it was encoded by the control plane. We also know the response code.</a:t>
            </a:r>
            <a:endParaRPr/>
          </a:p>
          <a:p>
            <a:pPr indent="0" lvl="0" marL="0" rtl="0" algn="l">
              <a:spcBef>
                <a:spcPts val="0"/>
              </a:spcBef>
              <a:spcAft>
                <a:spcPts val="0"/>
              </a:spcAft>
              <a:buNone/>
            </a:pPr>
            <a:r>
              <a:rPr lang="en-US"/>
              <a:t>Do I know who called me? Not really ...</a:t>
            </a:r>
            <a:endParaRPr/>
          </a:p>
          <a:p>
            <a:pPr indent="0" lvl="0" marL="0" rtl="0" algn="l">
              <a:spcBef>
                <a:spcPts val="0"/>
              </a:spcBef>
              <a:spcAft>
                <a:spcPts val="0"/>
              </a:spcAft>
              <a:buClr>
                <a:schemeClr val="dk1"/>
              </a:buClr>
              <a:buSzPts val="1100"/>
              <a:buFont typeface="Arial"/>
              <a:buNone/>
            </a:pPr>
            <a:r>
              <a:rPr lang="en-US">
                <a:solidFill>
                  <a:schemeClr val="dk1"/>
                </a:solidFill>
              </a:rPr>
              <a:t>As you can see downstream stats are a bit sparse.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40434c46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40434c4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https://pixabay.com/photos/auto-racing-nascar-car-sport-583517/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add more labels from the control plane on the client side.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40434c469_0_1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40434c469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https://pixabay.com/photos/auto-racing-nascar-car-sport-583517/</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Next: We want something that can turn left, right and move fast.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audience hint: What do you think the next slide is? what can top a nascar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8deefd7d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8deefd7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https://pixabay.com/photos/auto-racing-nascar-car-sport-583517/</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Next: We want something that can turn left, right and move fast.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audience hint: What do you think the next slide is? what can top a nascar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40434c469_0_1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40434c469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https://pixabay.com/photos/car-racing-barcelona-formula-1-1404060/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40434c469_0_1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40434c469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https://pixabay.com/photos/car-racing-barcelona-formula-1-1404060/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40434c469_0_1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40434c469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https://pixabay.com/photos/car-racing-barcelona-formula-1-1404060/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perhaps you are using open API and classifying api methods. It is possible, but tedious done using control plane.</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US"/>
              <a:t>Even for client side metrics, we have to rely on information that the controlplane programs. How to support multiple control planes?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US"/>
              <a:t>Next: How so we impart peer awareness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US"/>
              <a:t>What are our options?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333333"/>
                </a:solidFill>
              </a:rPr>
              <a:t>Thursday, November 21 • 4:25pm - 5:00pm</a:t>
            </a:r>
            <a:endParaRPr sz="1200">
              <a:solidFill>
                <a:srgbClr val="333333"/>
              </a:solidFill>
            </a:endParaRPr>
          </a:p>
          <a:p>
            <a:pPr indent="0" lvl="0" marL="0" rtl="0" algn="l">
              <a:spcBef>
                <a:spcPts val="0"/>
              </a:spcBef>
              <a:spcAft>
                <a:spcPts val="0"/>
              </a:spcAft>
              <a:buClr>
                <a:schemeClr val="dk1"/>
              </a:buClr>
              <a:buSzPts val="1100"/>
              <a:buFont typeface="Arial"/>
              <a:buNone/>
            </a:pPr>
            <a:r>
              <a:rPr lang="en-US" sz="1050">
                <a:solidFill>
                  <a:srgbClr val="333333"/>
                </a:solidFill>
              </a:rPr>
              <a:t>Knowing granular traffic patterns is crucial in understanding the functioning and health of a service mesh. The existing Envoy extensions collecting metrics are either not granular enough or can consume too many resources.</a:t>
            </a:r>
            <a:endParaRPr sz="1050">
              <a:solidFill>
                <a:srgbClr val="333333"/>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sz="1050">
                <a:solidFill>
                  <a:srgbClr val="333333"/>
                </a:solidFill>
              </a:rPr>
              <a:t>In this session, attendees will learn about an efficient way of producing granular metrics. This method introduces a new metadata exchange protocol between peer workloads and uses the new Envoy/WASM metrics API to produce richly dimensioned metrics based on the exchanged metadata.</a:t>
            </a:r>
            <a:endParaRPr sz="1050">
              <a:solidFill>
                <a:srgbClr val="333333"/>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sz="1050">
                <a:solidFill>
                  <a:srgbClr val="333333"/>
                </a:solidFill>
              </a:rPr>
              <a:t>The operator can add arbitrary peer dimensions like availability zones and locality to get additional insights into the traffic. Istio will use this technique to efficiently produce highly dimensioned Istio standard telemetry.</a:t>
            </a:r>
            <a:endParaRPr sz="1050">
              <a:solidFill>
                <a:srgbClr val="333333"/>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US" sz="1050">
                <a:solidFill>
                  <a:srgbClr val="333333"/>
                </a:solidFill>
              </a:rPr>
              <a:t>Attendees will see a demo of rich telemetry collection to Prometheus at near native performance.</a:t>
            </a:r>
            <a:endParaRPr sz="1050">
              <a:solidFill>
                <a:srgbClr val="333333"/>
              </a:solidFill>
            </a:endParaRPr>
          </a:p>
          <a:p>
            <a:pPr indent="0" lvl="0" marL="0" rtl="0" algn="l">
              <a:spcBef>
                <a:spcPts val="0"/>
              </a:spcBef>
              <a:spcAft>
                <a:spcPts val="0"/>
              </a:spcAft>
              <a:buNone/>
            </a:pPr>
            <a:r>
              <a:t/>
            </a:r>
            <a:endParaRPr sz="1050">
              <a:solidFill>
                <a:srgbClr val="333333"/>
              </a:solidFill>
            </a:endParaRPr>
          </a:p>
          <a:p>
            <a:pPr indent="0" lvl="0" marL="0" rtl="0" algn="l">
              <a:spcBef>
                <a:spcPts val="0"/>
              </a:spcBef>
              <a:spcAft>
                <a:spcPts val="0"/>
              </a:spcAft>
              <a:buNone/>
            </a:pPr>
            <a:r>
              <a:rPr lang="en-US" sz="1050">
                <a:solidFill>
                  <a:srgbClr val="333333"/>
                </a:solidFill>
              </a:rPr>
              <a:t>: Who is here to learn about “Fine grained mesh metrics”? you are in the right place.</a:t>
            </a:r>
            <a:endParaRPr sz="1050">
              <a:solidFill>
                <a:srgbClr val="333333"/>
              </a:solidFill>
            </a:endParaRPr>
          </a:p>
          <a:p>
            <a:pPr indent="0" lvl="0" marL="0" rtl="0" algn="l">
              <a:spcBef>
                <a:spcPts val="0"/>
              </a:spcBef>
              <a:spcAft>
                <a:spcPts val="0"/>
              </a:spcAft>
              <a:buNone/>
            </a:pPr>
            <a:r>
              <a:rPr lang="en-US" sz="1050">
                <a:solidFill>
                  <a:srgbClr val="333333"/>
                </a:solidFill>
              </a:rPr>
              <a:t>: Hi My name is Mandar, I am an Istio maintainer at Google.</a:t>
            </a:r>
            <a:endParaRPr sz="1050">
              <a:solidFill>
                <a:srgbClr val="333333"/>
              </a:solidFill>
            </a:endParaRPr>
          </a:p>
          <a:p>
            <a:pPr indent="0" lvl="0" marL="0" rtl="0" algn="l">
              <a:spcBef>
                <a:spcPts val="0"/>
              </a:spcBef>
              <a:spcAft>
                <a:spcPts val="0"/>
              </a:spcAft>
              <a:buNone/>
            </a:pPr>
            <a:r>
              <a:t/>
            </a:r>
            <a:endParaRPr sz="1050">
              <a:solidFill>
                <a:srgbClr val="333333"/>
              </a:solidFill>
            </a:endParaRPr>
          </a:p>
          <a:p>
            <a:pPr indent="0" lvl="0" marL="0" rtl="0" algn="l">
              <a:spcBef>
                <a:spcPts val="0"/>
              </a:spcBef>
              <a:spcAft>
                <a:spcPts val="0"/>
              </a:spcAft>
              <a:buNone/>
            </a:pPr>
            <a:r>
              <a:t/>
            </a:r>
            <a:endParaRPr sz="1050">
              <a:solidFill>
                <a:srgbClr val="333333"/>
              </a:solidFill>
            </a:endParaRPr>
          </a:p>
        </p:txBody>
      </p:sp>
      <p:sp>
        <p:nvSpPr>
          <p:cNvPr id="77" name="Google Shape;7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0ae4ff27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0ae4ff2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799375342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79937534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US" sz="2400">
                <a:solidFill>
                  <a:schemeClr val="dk1"/>
                </a:solidFill>
              </a:rPr>
              <a:t>Simplest exchange protocol</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Fully stateless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Inefficient ? In most cases exchanging the same metadata over and over.</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adds to CPU + latency</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US" sz="2400">
                <a:solidFill>
                  <a:schemeClr val="dk1"/>
                </a:solidFill>
              </a:rPr>
              <a:t>Transition: kuat</a:t>
            </a:r>
            <a:endParaRPr sz="24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799375342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79937534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we just saw is an instance of a basic idea: let’s supply each proxy with metadata, injected into the proxy startup.</a:t>
            </a:r>
            <a:endParaRPr/>
          </a:p>
          <a:p>
            <a:pPr indent="0" lvl="0" marL="0" rtl="0" algn="l">
              <a:spcBef>
                <a:spcPts val="0"/>
              </a:spcBef>
              <a:spcAft>
                <a:spcPts val="0"/>
              </a:spcAft>
              <a:buNone/>
            </a:pPr>
            <a:r>
              <a:rPr lang="en-US"/>
              <a:t>Whenever two proxies communicate, they exchange this metadata between each other. Using HTTP headers is one way to achieve this.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Basic principle:</a:t>
            </a:r>
            <a:endParaRPr/>
          </a:p>
          <a:p>
            <a:pPr indent="-298450" lvl="0" marL="457200" rtl="0" algn="l">
              <a:spcBef>
                <a:spcPts val="0"/>
              </a:spcBef>
              <a:spcAft>
                <a:spcPts val="0"/>
              </a:spcAft>
              <a:buSzPts val="1100"/>
              <a:buChar char="-"/>
            </a:pPr>
            <a:r>
              <a:rPr lang="en-US"/>
              <a:t>proxy starts with a metadata in its bootstrap</a:t>
            </a:r>
            <a:endParaRPr/>
          </a:p>
          <a:p>
            <a:pPr indent="-298450" lvl="0" marL="457200" rtl="0" algn="l">
              <a:spcBef>
                <a:spcPts val="0"/>
              </a:spcBef>
              <a:spcAft>
                <a:spcPts val="0"/>
              </a:spcAft>
              <a:buSzPts val="1100"/>
              <a:buChar char="-"/>
            </a:pPr>
            <a:r>
              <a:rPr lang="en-US"/>
              <a:t>proxy sends the metadata to peer proxies</a:t>
            </a:r>
            <a:endParaRPr/>
          </a:p>
          <a:p>
            <a:pPr indent="-298450" lvl="0" marL="457200" rtl="0" algn="l">
              <a:spcBef>
                <a:spcPts val="0"/>
              </a:spcBef>
              <a:spcAft>
                <a:spcPts val="0"/>
              </a:spcAft>
              <a:buSzPts val="1100"/>
              <a:buChar char="-"/>
            </a:pPr>
            <a:r>
              <a:rPr lang="en-US"/>
              <a:t>proxy receives the metadata from peer proxies</a:t>
            </a:r>
            <a:endParaRPr/>
          </a:p>
          <a:p>
            <a:pPr indent="0" lvl="0" marL="0" rtl="0" algn="l">
              <a:spcBef>
                <a:spcPts val="0"/>
              </a:spcBef>
              <a:spcAft>
                <a:spcPts val="0"/>
              </a:spcAft>
              <a:buNone/>
            </a:pPr>
            <a:r>
              <a:rPr lang="en-US"/>
              <a:t>Requires designator:</a:t>
            </a:r>
            <a:endParaRPr/>
          </a:p>
          <a:p>
            <a:pPr indent="-298450" lvl="0" marL="457200" rtl="0" algn="l">
              <a:spcBef>
                <a:spcPts val="0"/>
              </a:spcBef>
              <a:spcAft>
                <a:spcPts val="0"/>
              </a:spcAft>
              <a:buSzPts val="1100"/>
              <a:buChar char="-"/>
            </a:pPr>
            <a:r>
              <a:rPr lang="en-US"/>
              <a:t>outbound/inbound</a:t>
            </a:r>
            <a:endParaRPr/>
          </a:p>
          <a:p>
            <a:pPr indent="0" lvl="0" marL="0" rtl="0" algn="l">
              <a:spcBef>
                <a:spcPts val="0"/>
              </a:spcBef>
              <a:spcAft>
                <a:spcPts val="0"/>
              </a:spcAft>
              <a:buNone/>
            </a:pPr>
            <a:r>
              <a:rPr lang="en-US"/>
              <a:t>Benefits:</a:t>
            </a:r>
            <a:endParaRPr/>
          </a:p>
          <a:p>
            <a:pPr indent="-298450" lvl="0" marL="457200" rtl="0" algn="l">
              <a:spcBef>
                <a:spcPts val="0"/>
              </a:spcBef>
              <a:spcAft>
                <a:spcPts val="0"/>
              </a:spcAft>
              <a:buSzPts val="1100"/>
              <a:buChar char="-"/>
            </a:pPr>
            <a:r>
              <a:rPr lang="en-US"/>
              <a:t>self-sufficient, does not require Control Plane coordination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Need to mention that we inserted extensions into envoy on both sides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40434c469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40434c46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basic HTTP exchange protocol is very robust, since it is stateless but it causes a significant overhead since every request and response pair has extra metadata. To improve upon this situation, we apply a few techniques:</a:t>
            </a:r>
            <a:endParaRPr/>
          </a:p>
          <a:p>
            <a:pPr indent="0" lvl="0" marL="0" rtl="0" algn="l">
              <a:spcBef>
                <a:spcPts val="0"/>
              </a:spcBef>
              <a:spcAft>
                <a:spcPts val="0"/>
              </a:spcAft>
              <a:buNone/>
            </a:pPr>
            <a:r>
              <a:rPr lang="en-US"/>
              <a:t>First, we split the metadata into a a key and a payload. Then each proxy can maintain a cache for results for any computation over the payload using the key as the primary key. </a:t>
            </a:r>
            <a:endParaRPr/>
          </a:p>
          <a:p>
            <a:pPr indent="0" lvl="0" marL="0" rtl="0" algn="l">
              <a:spcBef>
                <a:spcPts val="0"/>
              </a:spcBef>
              <a:spcAft>
                <a:spcPts val="0"/>
              </a:spcAft>
              <a:buNone/>
            </a:pPr>
            <a:r>
              <a:rPr lang="en-US"/>
              <a:t>Second, since we control both sides of the connections, we can upgrade to h2 protocol. This has an added benefit of supporting METADATA frames, which can bound to individual HTTP streams or, better, the entire connections. Coupled with the connection pools between proxies, we can send metadata once between two proxies. The downside is the limited support for METADATA frames by h2 proxies.</a:t>
            </a:r>
            <a:endParaRPr/>
          </a:p>
          <a:p>
            <a:pPr indent="0" lvl="0" marL="0" rtl="0" algn="l">
              <a:spcBef>
                <a:spcPts val="0"/>
              </a:spcBef>
              <a:spcAft>
                <a:spcPts val="0"/>
              </a:spcAft>
              <a:buNone/>
            </a:pPr>
            <a:r>
              <a:rPr lang="en-US"/>
              <a:t>But what about other non-HTTP protocols? If we can tunnel through HTTP (for example, CONNECT method), then we can-reuse the HTTP exchange protocol. But what if we don’t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5b5e488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can use a simple prefix-based protocol to forward peer metadata as follows.</a:t>
            </a:r>
            <a:endParaRPr/>
          </a:p>
          <a:p>
            <a:pPr indent="0" lvl="0" marL="0" rtl="0" algn="l">
              <a:spcBef>
                <a:spcPts val="0"/>
              </a:spcBef>
              <a:spcAft>
                <a:spcPts val="0"/>
              </a:spcAft>
              <a:buNone/>
            </a:pPr>
            <a:r>
              <a:rPr lang="en-US"/>
              <a:t>Whenever a TCP connection is established, a proxy extension sends a small header and metadata payload at first, and expects to receive this payload from the other side.</a:t>
            </a:r>
            <a:endParaRPr/>
          </a:p>
          <a:p>
            <a:pPr indent="0" lvl="0" marL="0" rtl="0" algn="l">
              <a:spcBef>
                <a:spcPts val="0"/>
              </a:spcBef>
              <a:spcAft>
                <a:spcPts val="0"/>
              </a:spcAft>
              <a:buNone/>
            </a:pPr>
            <a:r>
              <a:rPr lang="en-US"/>
              <a:t>What is the issue with this protocol? It depends on both proxies agreeing to strip the prefix from raw TCP data. </a:t>
            </a:r>
            <a:endParaRPr/>
          </a:p>
          <a:p>
            <a:pPr indent="0" lvl="0" marL="0" rtl="0" algn="l">
              <a:spcBef>
                <a:spcPts val="0"/>
              </a:spcBef>
              <a:spcAft>
                <a:spcPts val="0"/>
              </a:spcAft>
              <a:buNone/>
            </a:pPr>
            <a:r>
              <a:rPr lang="en-US"/>
              <a:t>This agreement can be established from the central control plane, e.g. the control plane distributing the bit saying whether a host has an Envoy sidecar. Unfortunately, that require coordination between sidecar injections and the control plane.</a:t>
            </a:r>
            <a:endParaRPr/>
          </a:p>
          <a:p>
            <a:pPr indent="0" lvl="0" marL="0" rtl="0" algn="l">
              <a:spcBef>
                <a:spcPts val="0"/>
              </a:spcBef>
              <a:spcAft>
                <a:spcPts val="0"/>
              </a:spcAft>
              <a:buNone/>
            </a:pPr>
            <a:r>
              <a:rPr lang="en-US"/>
              <a:t>Instead, we rely on the fact that sidecar communication can be secured with mTLS.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Mention EDS for prior knowledge</a:t>
            </a:r>
            <a:endParaRPr/>
          </a:p>
          <a:p>
            <a:pPr indent="0" lvl="0" marL="0" rtl="0" algn="l">
              <a:spcBef>
                <a:spcPts val="0"/>
              </a:spcBef>
              <a:spcAft>
                <a:spcPts val="0"/>
              </a:spcAft>
              <a:buNone/>
            </a:pPr>
            <a:r>
              <a:rPr lang="en-US"/>
              <a:t>Prefix-based exchange</a:t>
            </a:r>
            <a:endParaRPr/>
          </a:p>
          <a:p>
            <a:pPr indent="0" lvl="0" marL="0" rtl="0" algn="l">
              <a:spcBef>
                <a:spcPts val="0"/>
              </a:spcBef>
              <a:spcAft>
                <a:spcPts val="0"/>
              </a:spcAft>
              <a:buNone/>
            </a:pPr>
            <a:r>
              <a:rPr lang="en-US"/>
              <a:t>Proxies block until receiving the expected prefix before sending the rest of the data: why do proxies block: </a:t>
            </a:r>
            <a:endParaRPr/>
          </a:p>
          <a:p>
            <a:pPr indent="0" lvl="0" marL="0" rtl="0" algn="l">
              <a:spcBef>
                <a:spcPts val="0"/>
              </a:spcBef>
              <a:spcAft>
                <a:spcPts val="0"/>
              </a:spcAft>
              <a:buNone/>
            </a:pPr>
            <a:r>
              <a:rPr lang="en-US"/>
              <a:t>Headers is magic number + length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What are other ways to inform peer that you are using this protocol ?</a:t>
            </a:r>
            <a:endParaRPr/>
          </a:p>
          <a:p>
            <a:pPr indent="0" lvl="0" marL="0" rtl="0" algn="l">
              <a:spcBef>
                <a:spcPts val="0"/>
              </a:spcBef>
              <a:spcAft>
                <a:spcPts val="0"/>
              </a:spcAft>
              <a:buNone/>
            </a:pPr>
            <a:r>
              <a:t/>
            </a:r>
            <a:endParaRPr/>
          </a:p>
        </p:txBody>
      </p:sp>
      <p:sp>
        <p:nvSpPr>
          <p:cNvPr id="340" name="Google Shape;340;g65b5e488a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425c0c40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TLS, the first messages from both sides are “hello” messages. One of the fields in the hello message is called ALPN (application layer protocol negotiation). It’s  list of protocols that the proxy supports, and the proxies pick the first common protocol. If we insert a new special protocol e.g. istio2, we can make sure that the proxies negotiate the support as part of the TLS handshake.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Rely on TLS handshake to select common ALPN protocol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Mention control plane for prior knowledge</a:t>
            </a:r>
            <a:endParaRPr/>
          </a:p>
          <a:p>
            <a:pPr indent="0" lvl="0" marL="0" rtl="0" algn="l">
              <a:spcBef>
                <a:spcPts val="0"/>
              </a:spcBef>
              <a:spcAft>
                <a:spcPts val="0"/>
              </a:spcAft>
              <a:buNone/>
            </a:pPr>
            <a:r>
              <a:rPr lang="en-US"/>
              <a:t>Prefix-based exchange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Headers is magic number + length(Datasize)</a:t>
            </a:r>
            <a:endParaRPr/>
          </a:p>
          <a:p>
            <a:pPr indent="0" lvl="0" marL="0" rtl="0" algn="l">
              <a:lnSpc>
                <a:spcPct val="115000"/>
              </a:lnSpc>
              <a:spcBef>
                <a:spcPts val="0"/>
              </a:spcBef>
              <a:spcAft>
                <a:spcPts val="0"/>
              </a:spcAft>
              <a:buNone/>
            </a:pPr>
            <a:r>
              <a:rPr lang="en-US" sz="1000">
                <a:solidFill>
                  <a:schemeClr val="dk1"/>
                </a:solidFill>
              </a:rPr>
              <a:t>Metadata  is  (Google Any) (0...DataSize) </a:t>
            </a:r>
            <a:endParaRPr sz="1000">
              <a:solidFill>
                <a:schemeClr val="dk1"/>
              </a:solidFill>
            </a:endParaRPr>
          </a:p>
          <a:p>
            <a:pPr indent="0" lvl="0" marL="0" rtl="0" algn="l">
              <a:lnSpc>
                <a:spcPct val="115000"/>
              </a:lnSpc>
              <a:spcBef>
                <a:spcPts val="0"/>
              </a:spcBef>
              <a:spcAft>
                <a:spcPts val="0"/>
              </a:spcAft>
              <a:buNone/>
            </a:pPr>
            <a:r>
              <a:rPr lang="en-US">
                <a:solidFill>
                  <a:schemeClr val="dk1"/>
                </a:solidFill>
                <a:highlight>
                  <a:srgbClr val="FFFFFF"/>
                </a:highlight>
                <a:latin typeface="Courier New"/>
                <a:ea typeface="Courier New"/>
                <a:cs typeface="Courier New"/>
                <a:sym typeface="Courier New"/>
              </a:rPr>
              <a:t>magic_number = </a:t>
            </a:r>
            <a:r>
              <a:rPr lang="en-US">
                <a:solidFill>
                  <a:srgbClr val="006666"/>
                </a:solidFill>
                <a:highlight>
                  <a:srgbClr val="FFFFFF"/>
                </a:highlight>
                <a:latin typeface="Courier New"/>
                <a:ea typeface="Courier New"/>
                <a:cs typeface="Courier New"/>
                <a:sym typeface="Courier New"/>
              </a:rPr>
              <a:t>0x3D230467</a:t>
            </a:r>
            <a:r>
              <a:rPr lang="en-US">
                <a:solidFill>
                  <a:schemeClr val="dk1"/>
                </a:solidFill>
                <a:highlight>
                  <a:srgbClr val="FFFFFF"/>
                </a:highlight>
                <a:latin typeface="Courier New"/>
                <a:ea typeface="Courier New"/>
                <a:cs typeface="Courier New"/>
                <a:sym typeface="Courier New"/>
              </a:rPr>
              <a:t>;  </a:t>
            </a:r>
            <a:r>
              <a:rPr lang="en-US">
                <a:solidFill>
                  <a:srgbClr val="880000"/>
                </a:solidFill>
                <a:highlight>
                  <a:srgbClr val="FFFFFF"/>
                </a:highlight>
                <a:latin typeface="Courier New"/>
                <a:ea typeface="Courier New"/>
                <a:cs typeface="Courier New"/>
                <a:sym typeface="Courier New"/>
              </a:rPr>
              <a:t>// decimal 1025705063</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Transition: Mandar  - Evolution of Istio Telemetry</a:t>
            </a:r>
            <a:endParaRPr/>
          </a:p>
        </p:txBody>
      </p:sp>
      <p:sp>
        <p:nvSpPr>
          <p:cNvPr id="364" name="Google Shape;364;g7425c0c400_2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425c0c400_2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425c0c400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Let’s step back a bit and recall why we’re doing this work. Istio is in the process of transitioning from an architecture where extensions are hosted centrally in a service called mixer. Proxies forward metadata from the proxies to Mixer which maintains a kubernetes cache to supplement metadata about workloads, and runs a prometheus extensions which is scraped by prometheus. The new architecture moves those extensions directly into the proxy.</a:t>
            </a:r>
            <a:endParaRPr/>
          </a:p>
          <a:p>
            <a:pPr indent="0" lvl="0" marL="0" rtl="0" algn="l">
              <a:spcBef>
                <a:spcPts val="0"/>
              </a:spcBef>
              <a:spcAft>
                <a:spcPts val="0"/>
              </a:spcAft>
              <a:buNone/>
            </a:pPr>
            <a:r>
              <a:rPr lang="en-US"/>
              <a:t>Metadata exchange is a basic block extensions which allows us avoid maintaining the entire kubernetes cache inside each proxy.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far we have been discussing envoy filters and telemetry.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However all this work is being done as a part of the istio telemetry effort.</a:t>
            </a:r>
            <a:endParaRPr/>
          </a:p>
          <a:p>
            <a:pPr indent="0" lvl="0" marL="0" rtl="0" algn="l">
              <a:spcBef>
                <a:spcPts val="0"/>
              </a:spcBef>
              <a:spcAft>
                <a:spcPts val="0"/>
              </a:spcAft>
              <a:buNone/>
            </a:pPr>
            <a:r>
              <a:rPr lang="en-US"/>
              <a:t>In telemetry V1, we use a centralized architecture: Envoy sends data to Istio Mixer, which synthesises metrics that prometheus scrapes.</a:t>
            </a:r>
            <a:endParaRPr/>
          </a:p>
          <a:p>
            <a:pPr indent="0" lvl="0" marL="0" rtl="0" algn="l">
              <a:spcBef>
                <a:spcPts val="0"/>
              </a:spcBef>
              <a:spcAft>
                <a:spcPts val="0"/>
              </a:spcAft>
              <a:buNone/>
            </a:pPr>
            <a:r>
              <a:rPr lang="en-US"/>
              <a:t>We experienced performance issues with this architecture,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Istio V1 defined istio standard metrics which are very granular.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are moving towards Telemetry V2 model.  1.4 Istio supports granular istio telemetry generated straight from the proxy.</a:t>
            </a:r>
            <a:endParaRPr/>
          </a:p>
          <a:p>
            <a:pPr indent="0" lvl="0" marL="0" rtl="0" algn="l">
              <a:spcBef>
                <a:spcPts val="0"/>
              </a:spcBef>
              <a:spcAft>
                <a:spcPts val="0"/>
              </a:spcAft>
              <a:buNone/>
            </a:pPr>
            <a:r>
              <a:rPr lang="en-US"/>
              <a:t>This work uses the upcoming Envoy WASM sandbox.</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next: We will cover some details of that work.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78deefd7d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8deefd7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By moving extensions into Envoy, we also would like to leverage Wasm as a runtime execution environment. If you are not familiar with Wasm, Wasm is an open standard that has sandboxed execution environments, and can be used as a compilation target for many languages, C++, tiny go, assemblyscript, rust.</a:t>
            </a:r>
            <a:endParaRPr/>
          </a:p>
          <a:p>
            <a:pPr indent="0" lvl="0" marL="0" rtl="0" algn="l">
              <a:lnSpc>
                <a:spcPct val="115000"/>
              </a:lnSpc>
              <a:spcBef>
                <a:spcPts val="1000"/>
              </a:spcBef>
              <a:spcAft>
                <a:spcPts val="0"/>
              </a:spcAft>
              <a:buNone/>
            </a:pPr>
            <a:r>
              <a:rPr lang="en-US"/>
              <a:t>Our team has been working hard on adding Wasm support to Envoy as part of a repo under envoy org. </a:t>
            </a:r>
            <a:endParaRPr/>
          </a:p>
          <a:p>
            <a:pPr indent="0" lvl="0" marL="0" rtl="0" algn="l">
              <a:lnSpc>
                <a:spcPct val="115000"/>
              </a:lnSpc>
              <a:spcBef>
                <a:spcPts val="1000"/>
              </a:spcBef>
              <a:spcAft>
                <a:spcPts val="100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8deefd7de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8deefd7d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b1bd4418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b1bd441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new world, the architecture relies on an Envoy runtime. The extensions are basically what Envoy calls filters, and they support a few capabilities:</a:t>
            </a:r>
            <a:endParaRPr/>
          </a:p>
          <a:p>
            <a:pPr indent="-298450" lvl="0" marL="457200" rtl="0" algn="l">
              <a:spcBef>
                <a:spcPts val="0"/>
              </a:spcBef>
              <a:spcAft>
                <a:spcPts val="0"/>
              </a:spcAft>
              <a:buSzPts val="1100"/>
              <a:buChar char="-"/>
            </a:pPr>
            <a:r>
              <a:rPr lang="en-US"/>
              <a:t>they allow registration for callbacks to process headers, data, new connections, etc</a:t>
            </a:r>
            <a:endParaRPr/>
          </a:p>
          <a:p>
            <a:pPr indent="-298450" lvl="0" marL="457200" rtl="0" algn="l">
              <a:spcBef>
                <a:spcPts val="0"/>
              </a:spcBef>
              <a:spcAft>
                <a:spcPts val="0"/>
              </a:spcAft>
              <a:buSzPts val="1100"/>
              <a:buChar char="-"/>
            </a:pPr>
            <a:r>
              <a:rPr lang="en-US"/>
              <a:t>they allow sharing data between extensions using a simple request context</a:t>
            </a:r>
            <a:endParaRPr/>
          </a:p>
          <a:p>
            <a:pPr indent="-298450" lvl="0" marL="457200" rtl="0" algn="l">
              <a:spcBef>
                <a:spcPts val="0"/>
              </a:spcBef>
              <a:spcAft>
                <a:spcPts val="0"/>
              </a:spcAft>
              <a:buSzPts val="1100"/>
              <a:buChar char="-"/>
            </a:pPr>
            <a:r>
              <a:rPr lang="en-US"/>
              <a:t>the runtime allows making asynchronous side-calls over gRPC/HTTP</a:t>
            </a:r>
            <a:endParaRPr/>
          </a:p>
          <a:p>
            <a:pPr indent="-298450" lvl="0" marL="457200" rtl="0" algn="l">
              <a:spcBef>
                <a:spcPts val="0"/>
              </a:spcBef>
              <a:spcAft>
                <a:spcPts val="0"/>
              </a:spcAft>
              <a:buSzPts val="1100"/>
              <a:buChar char="-"/>
            </a:pPr>
            <a:r>
              <a:rPr lang="en-US"/>
              <a:t>and finally, they support logging and metrics using Envoy stats and logging sub-systems.</a:t>
            </a:r>
            <a:endParaRPr/>
          </a:p>
          <a:p>
            <a:pPr indent="0" lvl="0" marL="0" rtl="0" algn="l">
              <a:spcBef>
                <a:spcPts val="0"/>
              </a:spcBef>
              <a:spcAft>
                <a:spcPts val="0"/>
              </a:spcAft>
              <a:buNone/>
            </a:pPr>
            <a:r>
              <a:rPr lang="en-US"/>
              <a:t>The important bit to note there is that the runtime API can be used from any language toolchain that supports Wasm output. </a:t>
            </a:r>
            <a:endParaRPr/>
          </a:p>
          <a:p>
            <a:pPr indent="0" lvl="0" marL="0" rtl="0" algn="l">
              <a:spcBef>
                <a:spcPts val="0"/>
              </a:spcBef>
              <a:spcAft>
                <a:spcPts val="0"/>
              </a:spcAft>
              <a:buNone/>
            </a:pPr>
            <a:r>
              <a:rPr lang="en-US"/>
              <a:t>Envoy can execute these extensions using its Wasm runtime, or alternatively, these extensions can be compiled directly by statically linking against this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Envoy is the runtime to execute custom extensions.</a:t>
            </a:r>
            <a:endParaRPr/>
          </a:p>
          <a:p>
            <a:pPr indent="0" lvl="0" marL="0" rtl="0" algn="l">
              <a:spcBef>
                <a:spcPts val="0"/>
              </a:spcBef>
              <a:spcAft>
                <a:spcPts val="0"/>
              </a:spcAft>
              <a:buNone/>
            </a:pPr>
            <a:r>
              <a:rPr lang="en-US"/>
              <a:t>Our extensions are written against Wasm/C++ runtime API,  which allows two ways to execute custom extensions: C++/Wasm.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Easy to switch to WASM runtimes. </a:t>
            </a:r>
            <a:endParaRPr/>
          </a:p>
          <a:p>
            <a:pPr indent="-298450" lvl="0" marL="457200" rtl="0" algn="l">
              <a:spcBef>
                <a:spcPts val="0"/>
              </a:spcBef>
              <a:spcAft>
                <a:spcPts val="0"/>
              </a:spcAft>
              <a:buSzPts val="1100"/>
              <a:buChar char="●"/>
            </a:pPr>
            <a:r>
              <a:rPr lang="en-US"/>
              <a:t>Runtime is sandboxed.</a:t>
            </a:r>
            <a:endParaRPr/>
          </a:p>
          <a:p>
            <a:pPr indent="-298450" lvl="0" marL="457200" rtl="0" algn="l">
              <a:spcBef>
                <a:spcPts val="0"/>
              </a:spcBef>
              <a:spcAft>
                <a:spcPts val="0"/>
              </a:spcAft>
              <a:buSzPts val="1100"/>
              <a:buChar char="●"/>
            </a:pPr>
            <a:r>
              <a:rPr lang="en-US"/>
              <a:t>Compile once, run everywhere,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5b5e488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rgbClr val="333333"/>
                </a:solidFill>
              </a:rPr>
              <a:t>Since this is about mesh metrics lets first answer some preliminary questions.</a:t>
            </a:r>
            <a:endParaRPr/>
          </a:p>
        </p:txBody>
      </p:sp>
      <p:sp>
        <p:nvSpPr>
          <p:cNvPr id="83" name="Google Shape;83;g65b5e488a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40434c46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workflow is the following. Metadata exchange extensions implements the peer metadata exchange protocol, and stores the received peer metadata into the request context. The data is copied in-and-out of the extensions due to Wasm model. For efficiency, the runtime treats the metadata as raw bytes.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Gets executed in order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use ABI to save and exchange blobs of data</a:t>
            </a:r>
            <a:endParaRPr/>
          </a:p>
          <a:p>
            <a:pPr indent="0" lvl="0" marL="0" rtl="0" algn="l">
              <a:spcBef>
                <a:spcPts val="0"/>
              </a:spcBef>
              <a:spcAft>
                <a:spcPts val="0"/>
              </a:spcAft>
              <a:buNone/>
            </a:pPr>
            <a:r>
              <a:rPr lang="en-US"/>
              <a:t>Data is copied to support Wasm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format is known to extensions, raw bytes for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9" name="Google Shape;499;g740434c469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7425c0c400_2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7425c0c400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pseudocode for a simple stats extension in the runtime API.</a:t>
            </a:r>
            <a:endParaRPr/>
          </a:p>
          <a:p>
            <a:pPr indent="0" lvl="0" marL="0" rtl="0" algn="l">
              <a:spcBef>
                <a:spcPts val="0"/>
              </a:spcBef>
              <a:spcAft>
                <a:spcPts val="0"/>
              </a:spcAft>
              <a:buNone/>
            </a:pPr>
            <a:r>
              <a:rPr lang="en-US"/>
              <a:t>It follows a common pattern, where we first declare a metric with a set of dimensions, populate the labels using various metadata, including the exchanged metadata. Some labels are computed, And finally we emit a value for the metric.</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425c0c400_2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425c0c400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a few things to watch out for due to our use of envoy stats sub-system</a:t>
            </a:r>
            <a:endParaRPr/>
          </a:p>
          <a:p>
            <a:pPr indent="0" lvl="0" marL="0" rtl="0" algn="l">
              <a:spcBef>
                <a:spcPts val="0"/>
              </a:spcBef>
              <a:spcAft>
                <a:spcPts val="0"/>
              </a:spcAft>
              <a:buNone/>
            </a:pPr>
            <a:r>
              <a:rPr lang="en-US"/>
              <a:t>First, there is an unexpected performance hit since Envoy collapses all labels into a single string which requires parsing with regex during prometheus export.</a:t>
            </a:r>
            <a:endParaRPr/>
          </a:p>
          <a:p>
            <a:pPr indent="0" lvl="0" marL="0" rtl="0" algn="l">
              <a:spcBef>
                <a:spcPts val="0"/>
              </a:spcBef>
              <a:spcAft>
                <a:spcPts val="0"/>
              </a:spcAft>
              <a:buNone/>
            </a:pPr>
            <a:r>
              <a:rPr lang="en-US"/>
              <a:t>Second, we are still working on aligning the lifecycles of extensions and internal Envoy resources. Envoy couples the internal resources with stats scopes. </a:t>
            </a:r>
            <a:endParaRPr/>
          </a:p>
          <a:p>
            <a:pPr indent="0" lvl="0" marL="0" rtl="0" algn="l">
              <a:spcBef>
                <a:spcPts val="0"/>
              </a:spcBef>
              <a:spcAft>
                <a:spcPts val="0"/>
              </a:spcAft>
              <a:buNone/>
            </a:pPr>
            <a:r>
              <a:rPr lang="en-US"/>
              <a:t>That means that extensions that last beyond lifetime of some xDS resources such as listeners, require care in making sure stats are not garbage collected.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7425c0c400_2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425c0c400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Finally, to activate these extensions we use an Istio resources called EnvoyFilter. This is essentially a static xDS patch.</a:t>
            </a:r>
            <a:endParaRPr/>
          </a:p>
          <a:p>
            <a:pPr indent="0" lvl="0" marL="0" rtl="0" algn="l">
              <a:spcBef>
                <a:spcPts val="0"/>
              </a:spcBef>
              <a:spcAft>
                <a:spcPts val="0"/>
              </a:spcAft>
              <a:buNone/>
            </a:pPr>
            <a:r>
              <a:rPr lang="en-US"/>
              <a:t>The important bit is that the selection of a runtime is controlled by a singular field “runtime”. So swithching between a statically linked extensions vs using Wasm is a simple switch.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transition - Mandar performance.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740434c469_0_1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40434c469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Results in Istio 1.4</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Istio standard perf tests, cut average overage from 200mCPU to 100mCPU.</a:t>
            </a:r>
            <a:endParaRPr/>
          </a:p>
          <a:p>
            <a:pPr indent="0" lvl="0" marL="0" rtl="0" algn="l">
              <a:spcBef>
                <a:spcPts val="0"/>
              </a:spcBef>
              <a:spcAft>
                <a:spcPts val="0"/>
              </a:spcAft>
              <a:buNone/>
            </a:pPr>
            <a:r>
              <a:rPr lang="en-US"/>
              <a:t>When TCP mx is added it will be down to 60mCPU.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Many things optimizations to 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latency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740434c469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740434c4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track P90 and P99 latency, and v2 has reduced it by 10ms at p99.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7425c0c400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7425c0c40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Emphasize:</a:t>
            </a:r>
            <a:endParaRPr/>
          </a:p>
          <a:p>
            <a:pPr indent="-298450" lvl="0" marL="457200" rtl="0" algn="l">
              <a:spcBef>
                <a:spcPts val="0"/>
              </a:spcBef>
              <a:spcAft>
                <a:spcPts val="0"/>
              </a:spcAft>
              <a:buSzPts val="1100"/>
              <a:buAutoNum type="arabicPeriod"/>
            </a:pPr>
            <a:r>
              <a:rPr lang="en-US"/>
              <a:t>We finish Wasm sandbox API</a:t>
            </a:r>
            <a:endParaRPr/>
          </a:p>
          <a:p>
            <a:pPr indent="-298450" lvl="0" marL="457200" rtl="0" algn="l">
              <a:spcBef>
                <a:spcPts val="0"/>
              </a:spcBef>
              <a:spcAft>
                <a:spcPts val="0"/>
              </a:spcAft>
              <a:buSzPts val="1100"/>
              <a:buAutoNum type="arabicPeriod"/>
            </a:pPr>
            <a:r>
              <a:rPr lang="en-US"/>
              <a:t>Integrated the telemetry pipeline - dashboards alerts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2"/>
              </a:rPr>
              <a:t>https://snapshot.raintank.io/dashboard/snapshot/10ARBVikbzUVAKFdZ3wlSOIaQzkLHbhn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3"/>
              </a:rPr>
              <a:t>http://grafana.cls1409.v14.qualistio.org/dashboard/snapshot/FBNOFVaRWb2Bm2oxGV3qhxAGG6sKCy1a</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79209692a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9209692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0434c469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Context </a:t>
            </a:r>
            <a:endParaRPr/>
          </a:p>
          <a:p>
            <a:pPr indent="-298450" lvl="0" marL="457200" rtl="0" algn="l">
              <a:spcBef>
                <a:spcPts val="0"/>
              </a:spcBef>
              <a:spcAft>
                <a:spcPts val="0"/>
              </a:spcAft>
              <a:buSzPts val="1100"/>
              <a:buChar char="●"/>
            </a:pPr>
            <a:r>
              <a:rPr lang="en-US"/>
              <a:t>consider: This graph represents a monolithic application</a:t>
            </a:r>
            <a:endParaRPr/>
          </a:p>
          <a:p>
            <a:pPr indent="-298450" lvl="0" marL="457200" rtl="0" algn="l">
              <a:spcBef>
                <a:spcPts val="0"/>
              </a:spcBef>
              <a:spcAft>
                <a:spcPts val="0"/>
              </a:spcAft>
              <a:buSzPts val="1100"/>
              <a:buChar char="●"/>
            </a:pPr>
            <a:r>
              <a:rPr lang="en-US"/>
              <a:t>Modules become services as you move to k8s</a:t>
            </a:r>
            <a:endParaRPr/>
          </a:p>
          <a:p>
            <a:pPr indent="-298450" lvl="0" marL="457200" rtl="0" algn="l">
              <a:spcBef>
                <a:spcPts val="0"/>
              </a:spcBef>
              <a:spcAft>
                <a:spcPts val="0"/>
              </a:spcAft>
              <a:buSzPts val="1100"/>
              <a:buChar char="●"/>
            </a:pPr>
            <a:r>
              <a:rPr lang="en-US"/>
              <a:t>A whole new class of problems emerged since an in-memory function call was  replaced by a network call.</a:t>
            </a:r>
            <a:endParaRPr/>
          </a:p>
          <a:p>
            <a:pPr indent="-298450" lvl="1" marL="914400" rtl="0" algn="l">
              <a:spcBef>
                <a:spcPts val="0"/>
              </a:spcBef>
              <a:spcAft>
                <a:spcPts val="0"/>
              </a:spcAft>
              <a:buSzPts val="1100"/>
              <a:buChar char="○"/>
            </a:pPr>
            <a:r>
              <a:rPr lang="en-US"/>
              <a:t>reliable, secure and fast</a:t>
            </a:r>
            <a:endParaRPr/>
          </a:p>
          <a:p>
            <a:pPr indent="-298450" lvl="1" marL="914400" rtl="0" algn="l">
              <a:spcBef>
                <a:spcPts val="0"/>
              </a:spcBef>
              <a:spcAft>
                <a:spcPts val="0"/>
              </a:spcAft>
              <a:buSzPts val="1100"/>
              <a:buChar char="○"/>
            </a:pPr>
            <a:r>
              <a:rPr lang="en-US"/>
              <a:t>less reliable, less secure and slower → Now we want to measure this, we want more visibility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why we need a service mesh, to restore the qualities we lost by moving to microservices.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istio service mesh</a:t>
            </a:r>
            <a:endParaRPr/>
          </a:p>
          <a:p>
            <a:pPr indent="0" lvl="0" marL="0" rtl="0" algn="l">
              <a:spcBef>
                <a:spcPts val="0"/>
              </a:spcBef>
              <a:spcAft>
                <a:spcPts val="0"/>
              </a:spcAft>
              <a:buNone/>
            </a:pPr>
            <a:r>
              <a:t/>
            </a:r>
            <a:endParaRPr/>
          </a:p>
        </p:txBody>
      </p:sp>
      <p:sp>
        <p:nvSpPr>
          <p:cNvPr id="90" name="Google Shape;90;g740434c469_0_9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40434c469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Istio is one such service mesh, that we love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We will see how a service mesh is realized.</a:t>
            </a:r>
            <a:endParaRPr/>
          </a:p>
        </p:txBody>
      </p:sp>
      <p:sp>
        <p:nvSpPr>
          <p:cNvPr id="97" name="Google Shape;97;g740434c469_0_10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40434c469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Start with 3 application or services. Shopping product, and shipping.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Every box represents a pod.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describe calling.</a:t>
            </a:r>
            <a:endParaRPr/>
          </a:p>
        </p:txBody>
      </p:sp>
      <p:sp>
        <p:nvSpPr>
          <p:cNvPr id="105" name="Google Shape;105;g740434c469_0_10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b1bd441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magic - we injected a sidecar proxy in every pod.</a:t>
            </a:r>
            <a:endParaRPr/>
          </a:p>
          <a:p>
            <a:pPr indent="0" lvl="0" marL="0" rtl="0" algn="l">
              <a:spcBef>
                <a:spcPts val="0"/>
              </a:spcBef>
              <a:spcAft>
                <a:spcPts val="0"/>
              </a:spcAft>
              <a:buNone/>
            </a:pPr>
            <a:r>
              <a:rPr lang="en-US"/>
              <a:t>Prometheus makes an appearance, it will be important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many ways to ensure that a proxy is on the way, iptables magic, using HTTP_PROXY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Once we have a sidecar injected in every request flow, we can provide the 3 pillars</a:t>
            </a:r>
            <a:endParaRPr/>
          </a:p>
          <a:p>
            <a:pPr indent="-298450" lvl="0" marL="457200" rtl="0" algn="l">
              <a:spcBef>
                <a:spcPts val="0"/>
              </a:spcBef>
              <a:spcAft>
                <a:spcPts val="0"/>
              </a:spcAft>
              <a:buSzPts val="1100"/>
              <a:buAutoNum type="arabicPeriod"/>
            </a:pPr>
            <a:r>
              <a:rPr lang="en-US"/>
              <a:t>routing</a:t>
            </a:r>
            <a:endParaRPr/>
          </a:p>
          <a:p>
            <a:pPr indent="-298450" lvl="0" marL="457200" rtl="0" algn="l">
              <a:spcBef>
                <a:spcPts val="0"/>
              </a:spcBef>
              <a:spcAft>
                <a:spcPts val="0"/>
              </a:spcAft>
              <a:buSzPts val="1100"/>
              <a:buAutoNum type="arabicPeriod"/>
            </a:pPr>
            <a:r>
              <a:rPr lang="en-US">
                <a:solidFill>
                  <a:schemeClr val="dk1"/>
                </a:solidFill>
              </a:rPr>
              <a:t>security</a:t>
            </a:r>
            <a:endParaRPr/>
          </a:p>
          <a:p>
            <a:pPr indent="-298450" lvl="0" marL="457200" rtl="0" algn="l">
              <a:spcBef>
                <a:spcPts val="0"/>
              </a:spcBef>
              <a:spcAft>
                <a:spcPts val="0"/>
              </a:spcAft>
              <a:buSzPts val="1100"/>
              <a:buAutoNum type="arabicPeriod"/>
            </a:pPr>
            <a:r>
              <a:rPr lang="en-US">
                <a:solidFill>
                  <a:schemeClr val="dk1"/>
                </a:solidFill>
              </a:rPr>
              <a:t>observability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on Upstream and DownStream nomenclature.</a:t>
            </a:r>
            <a:endParaRPr/>
          </a:p>
          <a:p>
            <a:pPr indent="0" lvl="0" marL="0" rtl="0" algn="l">
              <a:spcBef>
                <a:spcPts val="0"/>
              </a:spcBef>
              <a:spcAft>
                <a:spcPts val="0"/>
              </a:spcAft>
              <a:buNone/>
            </a:pPr>
            <a:r>
              <a:rPr lang="en-US"/>
              <a:t>Arrows point upstream.  Product Service is upstream of Shopping      and conversely.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we need to dynamically and continually configure the data plane.</a:t>
            </a:r>
            <a:endParaRPr/>
          </a:p>
        </p:txBody>
      </p:sp>
      <p:sp>
        <p:nvSpPr>
          <p:cNvPr id="125" name="Google Shape;125;g6b1bd4418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0434c469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Full service mesh including control plane.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many control planes out there. Istio-Pilot is in the OSS.</a:t>
            </a:r>
            <a:endParaRPr/>
          </a:p>
          <a:p>
            <a:pPr indent="0" lvl="0" marL="0" rtl="0" algn="l">
              <a:spcBef>
                <a:spcPts val="0"/>
              </a:spcBef>
              <a:spcAft>
                <a:spcPts val="0"/>
              </a:spcAft>
              <a:buNone/>
            </a:pPr>
            <a:r>
              <a:rPr lang="en-US"/>
              <a:t>Many cloud vendors including google have their managed control planes, Traffic Director for Google.</a:t>
            </a:r>
            <a:endParaRPr/>
          </a:p>
          <a:p>
            <a:pPr indent="0" lvl="0" marL="0" rtl="0" algn="l">
              <a:spcBef>
                <a:spcPts val="0"/>
              </a:spcBef>
              <a:spcAft>
                <a:spcPts val="0"/>
              </a:spcAft>
              <a:buNone/>
            </a:pPr>
            <a:r>
              <a:rPr lang="en-US"/>
              <a:t>They all use the same API to configure Envoy.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are going to talk about work being done in the Istio project.</a:t>
            </a:r>
            <a:endParaRPr/>
          </a:p>
        </p:txBody>
      </p:sp>
      <p:sp>
        <p:nvSpPr>
          <p:cNvPr id="155" name="Google Shape;155;g740434c469_0_10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40434c469_0_1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40434c469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US"/>
              <a:t>SRE is monitoring the mesh, would like to look at service graph, and find out heavily loaded services.</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US"/>
              <a:t>SRE sees that the product service is very heavily loaded and showing increased response times.</a:t>
            </a:r>
            <a:endParaRPr/>
          </a:p>
          <a:p>
            <a:pPr indent="457200" lvl="0" marL="0" rtl="0" algn="l">
              <a:spcBef>
                <a:spcPts val="0"/>
              </a:spcBef>
              <a:spcAft>
                <a:spcPts val="0"/>
              </a:spcAft>
              <a:buNone/>
            </a:pPr>
            <a:r>
              <a:rPr lang="en-US"/>
              <a:t>RED - rates errors </a:t>
            </a:r>
            <a:r>
              <a:rPr lang="en-US"/>
              <a:t>and durations</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US"/>
              <a:t>I am the service owner for “product service”, I want to know who is calling me. </a:t>
            </a:r>
            <a:endParaRPr/>
          </a:p>
          <a:p>
            <a:pPr indent="45720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US"/>
              <a:t>What is the typical rps and response times for my consumer workloads.</a:t>
            </a:r>
            <a:endParaRPr/>
          </a:p>
          <a:p>
            <a:pPr indent="-298450" lvl="0" marL="457200" rtl="0" algn="l">
              <a:spcBef>
                <a:spcPts val="0"/>
              </a:spcBef>
              <a:spcAft>
                <a:spcPts val="0"/>
              </a:spcAft>
              <a:buSzPts val="1100"/>
              <a:buAutoNum type="arabicPeriod"/>
            </a:pPr>
            <a:r>
              <a:rPr lang="en-US"/>
              <a:t>When there is a problem, can I get pod to pod metrics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US"/>
              <a:t>next: how we answer these questions with envoy native telemetry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2" name="Shape 52"/>
        <p:cNvGrpSpPr/>
        <p:nvPr/>
      </p:nvGrpSpPr>
      <p:grpSpPr>
        <a:xfrm>
          <a:off x="0" y="0"/>
          <a:ext cx="0" cy="0"/>
          <a:chOff x="0" y="0"/>
          <a:chExt cx="0" cy="0"/>
        </a:xfrm>
      </p:grpSpPr>
      <p:sp>
        <p:nvSpPr>
          <p:cNvPr id="53" name="Google Shape;5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5" name="Google Shape;55;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9" name="Shape 59"/>
        <p:cNvGrpSpPr/>
        <p:nvPr/>
      </p:nvGrpSpPr>
      <p:grpSpPr>
        <a:xfrm>
          <a:off x="0" y="0"/>
          <a:ext cx="0" cy="0"/>
          <a:chOff x="0" y="0"/>
          <a:chExt cx="0" cy="0"/>
        </a:xfrm>
      </p:grpSpPr>
      <p:sp>
        <p:nvSpPr>
          <p:cNvPr id="60" name="Google Shape;6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blipFill>
          <a:blip r:embed="rId2">
            <a:alphaModFix/>
          </a:blip>
          <a:stretch>
            <a:fillRect/>
          </a:stretch>
        </a:blipFill>
      </p:bgPr>
    </p:bg>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 name="Google Shape;1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0" name="Shape 20"/>
        <p:cNvGrpSpPr/>
        <p:nvPr/>
      </p:nvGrpSpPr>
      <p:grpSpPr>
        <a:xfrm>
          <a:off x="0" y="0"/>
          <a:ext cx="0" cy="0"/>
          <a:chOff x="0" y="0"/>
          <a:chExt cx="0" cy="0"/>
        </a:xfrm>
      </p:grpSpPr>
      <p:sp>
        <p:nvSpPr>
          <p:cNvPr id="21" name="Google Shape;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7" name="Shape 27"/>
        <p:cNvGrpSpPr/>
        <p:nvPr/>
      </p:nvGrpSpPr>
      <p:grpSpPr>
        <a:xfrm>
          <a:off x="0" y="0"/>
          <a:ext cx="0" cy="0"/>
          <a:chOff x="0" y="0"/>
          <a:chExt cx="0" cy="0"/>
        </a:xfrm>
      </p:grpSpPr>
      <p:sp>
        <p:nvSpPr>
          <p:cNvPr id="28" name="Google Shape;2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envoyproxy/envoy-was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Stats</a:t>
            </a:r>
            <a:endParaRPr/>
          </a:p>
        </p:txBody>
      </p:sp>
      <p:sp>
        <p:nvSpPr>
          <p:cNvPr id="201" name="Google Shape;201;p23"/>
          <p:cNvSpPr/>
          <p:nvPr/>
        </p:nvSpPr>
        <p:spPr>
          <a:xfrm>
            <a:off x="832925" y="2805450"/>
            <a:ext cx="2840400" cy="290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02" name="Google Shape;202;p23"/>
          <p:cNvSpPr/>
          <p:nvPr/>
        </p:nvSpPr>
        <p:spPr>
          <a:xfrm>
            <a:off x="7811550" y="2782975"/>
            <a:ext cx="2840400" cy="2906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03" name="Google Shape;203;p23"/>
          <p:cNvSpPr txBox="1"/>
          <p:nvPr/>
        </p:nvSpPr>
        <p:spPr>
          <a:xfrm>
            <a:off x="1027850" y="4027175"/>
            <a:ext cx="1241700" cy="14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Shopping SVC</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CLIENT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APP: Shopping</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Version: V1</a:t>
            </a:r>
            <a:endParaRPr>
              <a:latin typeface="Calibri"/>
              <a:ea typeface="Calibri"/>
              <a:cs typeface="Calibri"/>
              <a:sym typeface="Calibri"/>
            </a:endParaRPr>
          </a:p>
        </p:txBody>
      </p:sp>
      <p:sp>
        <p:nvSpPr>
          <p:cNvPr id="204" name="Google Shape;204;p23"/>
          <p:cNvSpPr txBox="1"/>
          <p:nvPr/>
        </p:nvSpPr>
        <p:spPr>
          <a:xfrm>
            <a:off x="8571650" y="3722375"/>
            <a:ext cx="2038800" cy="505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latin typeface="Calibri"/>
                <a:ea typeface="Calibri"/>
                <a:cs typeface="Calibri"/>
                <a:sym typeface="Calibri"/>
              </a:rPr>
              <a:t>Product SVC</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SERVER</a:t>
            </a:r>
            <a:endParaRPr>
              <a:latin typeface="Calibri"/>
              <a:ea typeface="Calibri"/>
              <a:cs typeface="Calibri"/>
              <a:sym typeface="Calibri"/>
            </a:endParaRPr>
          </a:p>
          <a:p>
            <a:pPr indent="0" lvl="0" marL="0" rtl="0" algn="r">
              <a:spcBef>
                <a:spcPts val="0"/>
              </a:spcBef>
              <a:spcAft>
                <a:spcPts val="0"/>
              </a:spcAft>
              <a:buNone/>
            </a:pPr>
            <a:r>
              <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APP: Product</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Version: V2</a:t>
            </a:r>
            <a:endParaRPr>
              <a:latin typeface="Calibri"/>
              <a:ea typeface="Calibri"/>
              <a:cs typeface="Calibri"/>
              <a:sym typeface="Calibri"/>
            </a:endParaRPr>
          </a:p>
        </p:txBody>
      </p:sp>
      <p:sp>
        <p:nvSpPr>
          <p:cNvPr id="205" name="Google Shape;205;p23"/>
          <p:cNvSpPr/>
          <p:nvPr/>
        </p:nvSpPr>
        <p:spPr>
          <a:xfrm>
            <a:off x="3690175" y="3638125"/>
            <a:ext cx="17187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Upstream Cluster Stats</a:t>
            </a:r>
            <a:endParaRPr/>
          </a:p>
        </p:txBody>
      </p:sp>
      <p:sp>
        <p:nvSpPr>
          <p:cNvPr id="206" name="Google Shape;206;p23"/>
          <p:cNvSpPr txBox="1"/>
          <p:nvPr/>
        </p:nvSpPr>
        <p:spPr>
          <a:xfrm>
            <a:off x="1295400" y="1600200"/>
            <a:ext cx="4470900" cy="1196400"/>
          </a:xfrm>
          <a:prstGeom prst="rect">
            <a:avLst/>
          </a:prstGeom>
          <a:noFill/>
          <a:ln>
            <a:noFill/>
          </a:ln>
        </p:spPr>
        <p:txBody>
          <a:bodyPr anchorCtr="0" anchor="t" bIns="91425" lIns="91425" spcFirstLastPara="1" rIns="91425" wrap="square" tIns="91425">
            <a:noAutofit/>
          </a:bodyPr>
          <a:lstStyle/>
          <a:p>
            <a:pPr indent="0" lvl="0" marL="457200" rtl="0" algn="l">
              <a:lnSpc>
                <a:spcPct val="90000"/>
              </a:lnSpc>
              <a:spcBef>
                <a:spcPts val="0"/>
              </a:spcBef>
              <a:spcAft>
                <a:spcPts val="0"/>
              </a:spcAft>
              <a:buNone/>
            </a:pPr>
            <a:r>
              <a:rPr lang="en-US" sz="1800">
                <a:solidFill>
                  <a:srgbClr val="595959"/>
                </a:solidFill>
                <a:latin typeface="Roboto Mono"/>
                <a:ea typeface="Roboto Mono"/>
                <a:cs typeface="Roboto Mono"/>
                <a:sym typeface="Roboto Mono"/>
              </a:rPr>
              <a:t>upstream_rq_total{</a:t>
            </a:r>
            <a:endParaRPr sz="1800">
              <a:solidFill>
                <a:srgbClr val="595959"/>
              </a:solidFill>
              <a:latin typeface="Roboto Mono"/>
              <a:ea typeface="Roboto Mono"/>
              <a:cs typeface="Roboto Mono"/>
              <a:sym typeface="Roboto Mono"/>
            </a:endParaRPr>
          </a:p>
          <a:p>
            <a:pPr indent="0" lvl="0" marL="457200" rtl="0" algn="l">
              <a:lnSpc>
                <a:spcPct val="90000"/>
              </a:lnSpc>
              <a:spcBef>
                <a:spcPts val="0"/>
              </a:spcBef>
              <a:spcAft>
                <a:spcPts val="0"/>
              </a:spcAft>
              <a:buNone/>
            </a:pPr>
            <a:r>
              <a:rPr lang="en-US" sz="1800">
                <a:solidFill>
                  <a:srgbClr val="595959"/>
                </a:solidFill>
                <a:latin typeface="Roboto Mono"/>
                <a:ea typeface="Roboto Mono"/>
                <a:cs typeface="Roboto Mono"/>
                <a:sym typeface="Roboto Mono"/>
              </a:rPr>
              <a:t>response_code_class="2xx",</a:t>
            </a:r>
            <a:endParaRPr sz="1800">
              <a:solidFill>
                <a:srgbClr val="595959"/>
              </a:solidFill>
              <a:latin typeface="Roboto Mono"/>
              <a:ea typeface="Roboto Mono"/>
              <a:cs typeface="Roboto Mono"/>
              <a:sym typeface="Roboto Mono"/>
            </a:endParaRPr>
          </a:p>
          <a:p>
            <a:pPr indent="0" lvl="0" marL="457200" rtl="0" algn="l">
              <a:lnSpc>
                <a:spcPct val="90000"/>
              </a:lnSpc>
              <a:spcBef>
                <a:spcPts val="0"/>
              </a:spcBef>
              <a:spcAft>
                <a:spcPts val="0"/>
              </a:spcAft>
              <a:buNone/>
            </a:pPr>
            <a:r>
              <a:rPr lang="en-US" sz="1800">
                <a:solidFill>
                  <a:srgbClr val="595959"/>
                </a:solidFill>
                <a:latin typeface="Roboto Mono"/>
                <a:ea typeface="Roboto Mono"/>
                <a:cs typeface="Roboto Mono"/>
                <a:sym typeface="Roboto Mono"/>
              </a:rPr>
              <a:t>cluster_name="product_svc"} 116987</a:t>
            </a:r>
            <a:endParaRPr sz="1800">
              <a:solidFill>
                <a:srgbClr val="595959"/>
              </a:solidFill>
              <a:latin typeface="Roboto Mono"/>
              <a:ea typeface="Roboto Mono"/>
              <a:cs typeface="Roboto Mono"/>
              <a:sym typeface="Roboto Mono"/>
            </a:endParaRPr>
          </a:p>
        </p:txBody>
      </p:sp>
      <p:sp>
        <p:nvSpPr>
          <p:cNvPr id="207" name="Google Shape;207;p23"/>
          <p:cNvSpPr txBox="1"/>
          <p:nvPr/>
        </p:nvSpPr>
        <p:spPr>
          <a:xfrm>
            <a:off x="7404000" y="5619325"/>
            <a:ext cx="3655500" cy="11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downstream_rq_total {</a:t>
            </a:r>
            <a:endParaRPr sz="1800"/>
          </a:p>
          <a:p>
            <a:pPr indent="0" lvl="0" marL="0" rtl="0" algn="l">
              <a:spcBef>
                <a:spcPts val="0"/>
              </a:spcBef>
              <a:spcAft>
                <a:spcPts val="0"/>
              </a:spcAft>
              <a:buNone/>
            </a:pPr>
            <a:r>
              <a:rPr lang="en-US" sz="1800"/>
              <a:t>listener=”10.22.14.11_80”, </a:t>
            </a:r>
            <a:r>
              <a:rPr lang="en-US" sz="1800">
                <a:solidFill>
                  <a:srgbClr val="595959"/>
                </a:solidFill>
                <a:latin typeface="Roboto Mono"/>
                <a:ea typeface="Roboto Mono"/>
                <a:cs typeface="Roboto Mono"/>
                <a:sym typeface="Roboto Mono"/>
              </a:rPr>
              <a:t>response_code_class="2xx"</a:t>
            </a:r>
            <a:r>
              <a:rPr lang="en-US" sz="1800"/>
              <a:t>} 221015</a:t>
            </a:r>
            <a:endParaRPr sz="1800"/>
          </a:p>
        </p:txBody>
      </p:sp>
      <p:sp>
        <p:nvSpPr>
          <p:cNvPr id="208" name="Google Shape;208;p23"/>
          <p:cNvSpPr/>
          <p:nvPr/>
        </p:nvSpPr>
        <p:spPr>
          <a:xfrm>
            <a:off x="6052375" y="3714325"/>
            <a:ext cx="17187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Listener Stats</a:t>
            </a:r>
            <a:endParaRPr/>
          </a:p>
        </p:txBody>
      </p:sp>
      <p:sp>
        <p:nvSpPr>
          <p:cNvPr id="209" name="Google Shape;209;p23"/>
          <p:cNvSpPr txBox="1"/>
          <p:nvPr/>
        </p:nvSpPr>
        <p:spPr>
          <a:xfrm>
            <a:off x="386575" y="1940900"/>
            <a:ext cx="1387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Client Stats</a:t>
            </a:r>
            <a:endParaRPr b="1" sz="1800">
              <a:latin typeface="Calibri"/>
              <a:ea typeface="Calibri"/>
              <a:cs typeface="Calibri"/>
              <a:sym typeface="Calibri"/>
            </a:endParaRPr>
          </a:p>
        </p:txBody>
      </p:sp>
      <p:sp>
        <p:nvSpPr>
          <p:cNvPr id="210" name="Google Shape;210;p23"/>
          <p:cNvSpPr txBox="1"/>
          <p:nvPr/>
        </p:nvSpPr>
        <p:spPr>
          <a:xfrm>
            <a:off x="6025375" y="5979500"/>
            <a:ext cx="1387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Server</a:t>
            </a:r>
            <a:r>
              <a:rPr b="1" lang="en-US" sz="1800">
                <a:latin typeface="Calibri"/>
                <a:ea typeface="Calibri"/>
                <a:cs typeface="Calibri"/>
                <a:sym typeface="Calibri"/>
              </a:rPr>
              <a:t> Stats</a:t>
            </a:r>
            <a:endParaRPr b="1" sz="1800">
              <a:latin typeface="Calibri"/>
              <a:ea typeface="Calibri"/>
              <a:cs typeface="Calibri"/>
              <a:sym typeface="Calibri"/>
            </a:endParaRPr>
          </a:p>
        </p:txBody>
      </p:sp>
      <p:sp>
        <p:nvSpPr>
          <p:cNvPr id="211" name="Google Shape;211;p23"/>
          <p:cNvSpPr txBox="1"/>
          <p:nvPr/>
        </p:nvSpPr>
        <p:spPr>
          <a:xfrm>
            <a:off x="2551850" y="3950975"/>
            <a:ext cx="12417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cluster: product_svc</a:t>
            </a:r>
            <a:endParaRPr>
              <a:latin typeface="Calibri"/>
              <a:ea typeface="Calibri"/>
              <a:cs typeface="Calibri"/>
              <a:sym typeface="Calibri"/>
            </a:endParaRPr>
          </a:p>
        </p:txBody>
      </p:sp>
      <p:sp>
        <p:nvSpPr>
          <p:cNvPr id="212" name="Google Shape;212;p23"/>
          <p:cNvSpPr txBox="1"/>
          <p:nvPr/>
        </p:nvSpPr>
        <p:spPr>
          <a:xfrm>
            <a:off x="7809650" y="4027175"/>
            <a:ext cx="13125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listener</a:t>
            </a:r>
            <a:r>
              <a:rPr lang="en-US">
                <a:latin typeface="Calibri"/>
                <a:ea typeface="Calibri"/>
                <a:cs typeface="Calibri"/>
                <a:sym typeface="Calibri"/>
              </a:rPr>
              <a:t>: 10.22.14.11:80</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4"/>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Client Stats</a:t>
            </a:r>
            <a:endParaRPr/>
          </a:p>
        </p:txBody>
      </p:sp>
      <p:sp>
        <p:nvSpPr>
          <p:cNvPr id="218" name="Google Shape;218;p24"/>
          <p:cNvSpPr/>
          <p:nvPr/>
        </p:nvSpPr>
        <p:spPr>
          <a:xfrm>
            <a:off x="832925" y="2805450"/>
            <a:ext cx="2840400" cy="290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19" name="Google Shape;219;p24"/>
          <p:cNvSpPr/>
          <p:nvPr/>
        </p:nvSpPr>
        <p:spPr>
          <a:xfrm>
            <a:off x="7811550" y="2782975"/>
            <a:ext cx="2840400" cy="2906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20" name="Google Shape;220;p24"/>
          <p:cNvSpPr txBox="1"/>
          <p:nvPr/>
        </p:nvSpPr>
        <p:spPr>
          <a:xfrm>
            <a:off x="1027850" y="4027175"/>
            <a:ext cx="1241700" cy="14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Shopping SVC</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CLIENT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APP: Shopping</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Version: V1</a:t>
            </a:r>
            <a:endParaRPr>
              <a:latin typeface="Calibri"/>
              <a:ea typeface="Calibri"/>
              <a:cs typeface="Calibri"/>
              <a:sym typeface="Calibri"/>
            </a:endParaRPr>
          </a:p>
        </p:txBody>
      </p:sp>
      <p:sp>
        <p:nvSpPr>
          <p:cNvPr id="221" name="Google Shape;221;p24"/>
          <p:cNvSpPr txBox="1"/>
          <p:nvPr/>
        </p:nvSpPr>
        <p:spPr>
          <a:xfrm>
            <a:off x="8571650" y="3722375"/>
            <a:ext cx="2038800" cy="505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latin typeface="Calibri"/>
                <a:ea typeface="Calibri"/>
                <a:cs typeface="Calibri"/>
                <a:sym typeface="Calibri"/>
              </a:rPr>
              <a:t>Product SVC</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SERVER</a:t>
            </a:r>
            <a:endParaRPr>
              <a:latin typeface="Calibri"/>
              <a:ea typeface="Calibri"/>
              <a:cs typeface="Calibri"/>
              <a:sym typeface="Calibri"/>
            </a:endParaRPr>
          </a:p>
          <a:p>
            <a:pPr indent="0" lvl="0" marL="0" rtl="0" algn="r">
              <a:spcBef>
                <a:spcPts val="0"/>
              </a:spcBef>
              <a:spcAft>
                <a:spcPts val="0"/>
              </a:spcAft>
              <a:buNone/>
            </a:pPr>
            <a:r>
              <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APP: Product</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Version: V2</a:t>
            </a:r>
            <a:endParaRPr>
              <a:latin typeface="Calibri"/>
              <a:ea typeface="Calibri"/>
              <a:cs typeface="Calibri"/>
              <a:sym typeface="Calibri"/>
            </a:endParaRPr>
          </a:p>
        </p:txBody>
      </p:sp>
      <p:sp>
        <p:nvSpPr>
          <p:cNvPr id="222" name="Google Shape;222;p24"/>
          <p:cNvSpPr/>
          <p:nvPr/>
        </p:nvSpPr>
        <p:spPr>
          <a:xfrm>
            <a:off x="3690175" y="3638125"/>
            <a:ext cx="17187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Upstream Cluster Stats</a:t>
            </a:r>
            <a:endParaRPr/>
          </a:p>
        </p:txBody>
      </p:sp>
      <p:sp>
        <p:nvSpPr>
          <p:cNvPr id="223" name="Google Shape;223;p24"/>
          <p:cNvSpPr txBox="1"/>
          <p:nvPr/>
        </p:nvSpPr>
        <p:spPr>
          <a:xfrm>
            <a:off x="1295400" y="1600200"/>
            <a:ext cx="4470900" cy="1196400"/>
          </a:xfrm>
          <a:prstGeom prst="rect">
            <a:avLst/>
          </a:prstGeom>
          <a:noFill/>
          <a:ln>
            <a:noFill/>
          </a:ln>
        </p:spPr>
        <p:txBody>
          <a:bodyPr anchorCtr="0" anchor="t" bIns="91425" lIns="91425" spcFirstLastPara="1" rIns="91425" wrap="square" tIns="91425">
            <a:noAutofit/>
          </a:bodyPr>
          <a:lstStyle/>
          <a:p>
            <a:pPr indent="0" lvl="0" marL="457200" rtl="0" algn="l">
              <a:lnSpc>
                <a:spcPct val="90000"/>
              </a:lnSpc>
              <a:spcBef>
                <a:spcPts val="0"/>
              </a:spcBef>
              <a:spcAft>
                <a:spcPts val="0"/>
              </a:spcAft>
              <a:buNone/>
            </a:pPr>
            <a:r>
              <a:rPr lang="en-US" sz="1800">
                <a:solidFill>
                  <a:srgbClr val="595959"/>
                </a:solidFill>
                <a:latin typeface="Roboto Mono"/>
                <a:ea typeface="Roboto Mono"/>
                <a:cs typeface="Roboto Mono"/>
                <a:sym typeface="Roboto Mono"/>
              </a:rPr>
              <a:t>upstream_rq_total{</a:t>
            </a:r>
            <a:endParaRPr sz="1800">
              <a:solidFill>
                <a:srgbClr val="595959"/>
              </a:solidFill>
              <a:latin typeface="Roboto Mono"/>
              <a:ea typeface="Roboto Mono"/>
              <a:cs typeface="Roboto Mono"/>
              <a:sym typeface="Roboto Mono"/>
            </a:endParaRPr>
          </a:p>
          <a:p>
            <a:pPr indent="0" lvl="0" marL="457200" rtl="0" algn="l">
              <a:lnSpc>
                <a:spcPct val="90000"/>
              </a:lnSpc>
              <a:spcBef>
                <a:spcPts val="0"/>
              </a:spcBef>
              <a:spcAft>
                <a:spcPts val="0"/>
              </a:spcAft>
              <a:buNone/>
            </a:pPr>
            <a:r>
              <a:rPr b="1" lang="en-US" sz="1800">
                <a:solidFill>
                  <a:srgbClr val="595959"/>
                </a:solidFill>
                <a:latin typeface="Roboto Mono"/>
                <a:ea typeface="Roboto Mono"/>
                <a:cs typeface="Roboto Mono"/>
                <a:sym typeface="Roboto Mono"/>
              </a:rPr>
              <a:t>response_code_class="2xx"</a:t>
            </a:r>
            <a:r>
              <a:rPr lang="en-US" sz="1800">
                <a:solidFill>
                  <a:srgbClr val="595959"/>
                </a:solidFill>
                <a:latin typeface="Roboto Mono"/>
                <a:ea typeface="Roboto Mono"/>
                <a:cs typeface="Roboto Mono"/>
                <a:sym typeface="Roboto Mono"/>
              </a:rPr>
              <a:t>,</a:t>
            </a:r>
            <a:endParaRPr sz="1800">
              <a:solidFill>
                <a:srgbClr val="595959"/>
              </a:solidFill>
              <a:latin typeface="Roboto Mono"/>
              <a:ea typeface="Roboto Mono"/>
              <a:cs typeface="Roboto Mono"/>
              <a:sym typeface="Roboto Mono"/>
            </a:endParaRPr>
          </a:p>
          <a:p>
            <a:pPr indent="0" lvl="0" marL="457200" rtl="0" algn="l">
              <a:lnSpc>
                <a:spcPct val="90000"/>
              </a:lnSpc>
              <a:spcBef>
                <a:spcPts val="0"/>
              </a:spcBef>
              <a:spcAft>
                <a:spcPts val="0"/>
              </a:spcAft>
              <a:buNone/>
            </a:pPr>
            <a:r>
              <a:rPr b="1" lang="en-US" sz="1800">
                <a:solidFill>
                  <a:srgbClr val="FF0000"/>
                </a:solidFill>
                <a:latin typeface="Roboto Mono"/>
                <a:ea typeface="Roboto Mono"/>
                <a:cs typeface="Roboto Mono"/>
                <a:sym typeface="Roboto Mono"/>
              </a:rPr>
              <a:t>cluster_name="product_svc"</a:t>
            </a:r>
            <a:r>
              <a:rPr lang="en-US" sz="1800">
                <a:solidFill>
                  <a:srgbClr val="595959"/>
                </a:solidFill>
                <a:latin typeface="Roboto Mono"/>
                <a:ea typeface="Roboto Mono"/>
                <a:cs typeface="Roboto Mono"/>
                <a:sym typeface="Roboto Mono"/>
              </a:rPr>
              <a:t>} 116987</a:t>
            </a:r>
            <a:endParaRPr sz="1800">
              <a:solidFill>
                <a:srgbClr val="595959"/>
              </a:solidFill>
              <a:latin typeface="Roboto Mono"/>
              <a:ea typeface="Roboto Mono"/>
              <a:cs typeface="Roboto Mono"/>
              <a:sym typeface="Roboto Mono"/>
            </a:endParaRPr>
          </a:p>
        </p:txBody>
      </p:sp>
      <p:sp>
        <p:nvSpPr>
          <p:cNvPr id="224" name="Google Shape;224;p24"/>
          <p:cNvSpPr txBox="1"/>
          <p:nvPr/>
        </p:nvSpPr>
        <p:spPr>
          <a:xfrm>
            <a:off x="7404000" y="5619325"/>
            <a:ext cx="3655500" cy="11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downstream_rq_total {</a:t>
            </a:r>
            <a:endParaRPr sz="1800"/>
          </a:p>
          <a:p>
            <a:pPr indent="0" lvl="0" marL="0" rtl="0" algn="l">
              <a:spcBef>
                <a:spcPts val="0"/>
              </a:spcBef>
              <a:spcAft>
                <a:spcPts val="0"/>
              </a:spcAft>
              <a:buNone/>
            </a:pPr>
            <a:r>
              <a:rPr lang="en-US" sz="1800"/>
              <a:t>listener=”10.22.14.11_80”, </a:t>
            </a:r>
            <a:r>
              <a:rPr lang="en-US" sz="1800">
                <a:solidFill>
                  <a:srgbClr val="595959"/>
                </a:solidFill>
                <a:latin typeface="Roboto Mono"/>
                <a:ea typeface="Roboto Mono"/>
                <a:cs typeface="Roboto Mono"/>
                <a:sym typeface="Roboto Mono"/>
              </a:rPr>
              <a:t>response_code_class="2xx"</a:t>
            </a:r>
            <a:r>
              <a:rPr lang="en-US" sz="1800"/>
              <a:t>} 221015</a:t>
            </a:r>
            <a:endParaRPr sz="1800"/>
          </a:p>
        </p:txBody>
      </p:sp>
      <p:sp>
        <p:nvSpPr>
          <p:cNvPr id="225" name="Google Shape;225;p24"/>
          <p:cNvSpPr/>
          <p:nvPr/>
        </p:nvSpPr>
        <p:spPr>
          <a:xfrm>
            <a:off x="6052375" y="3714325"/>
            <a:ext cx="17187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Listener Stats</a:t>
            </a:r>
            <a:endParaRPr/>
          </a:p>
        </p:txBody>
      </p:sp>
      <p:sp>
        <p:nvSpPr>
          <p:cNvPr id="226" name="Google Shape;226;p24"/>
          <p:cNvSpPr txBox="1"/>
          <p:nvPr/>
        </p:nvSpPr>
        <p:spPr>
          <a:xfrm>
            <a:off x="386575" y="1940900"/>
            <a:ext cx="1387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Client Stats</a:t>
            </a:r>
            <a:endParaRPr b="1" sz="1800">
              <a:latin typeface="Calibri"/>
              <a:ea typeface="Calibri"/>
              <a:cs typeface="Calibri"/>
              <a:sym typeface="Calibri"/>
            </a:endParaRPr>
          </a:p>
        </p:txBody>
      </p:sp>
      <p:sp>
        <p:nvSpPr>
          <p:cNvPr id="227" name="Google Shape;227;p24"/>
          <p:cNvSpPr txBox="1"/>
          <p:nvPr/>
        </p:nvSpPr>
        <p:spPr>
          <a:xfrm>
            <a:off x="6025375" y="5979500"/>
            <a:ext cx="1387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Server Stats</a:t>
            </a:r>
            <a:endParaRPr b="1" sz="1800">
              <a:latin typeface="Calibri"/>
              <a:ea typeface="Calibri"/>
              <a:cs typeface="Calibri"/>
              <a:sym typeface="Calibri"/>
            </a:endParaRPr>
          </a:p>
        </p:txBody>
      </p:sp>
      <p:sp>
        <p:nvSpPr>
          <p:cNvPr id="228" name="Google Shape;228;p24"/>
          <p:cNvSpPr txBox="1"/>
          <p:nvPr/>
        </p:nvSpPr>
        <p:spPr>
          <a:xfrm>
            <a:off x="2551850" y="3950975"/>
            <a:ext cx="12417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cluster: product_svc</a:t>
            </a:r>
            <a:endParaRPr>
              <a:latin typeface="Calibri"/>
              <a:ea typeface="Calibri"/>
              <a:cs typeface="Calibri"/>
              <a:sym typeface="Calibri"/>
            </a:endParaRPr>
          </a:p>
        </p:txBody>
      </p:sp>
      <p:sp>
        <p:nvSpPr>
          <p:cNvPr id="229" name="Google Shape;229;p24"/>
          <p:cNvSpPr txBox="1"/>
          <p:nvPr/>
        </p:nvSpPr>
        <p:spPr>
          <a:xfrm>
            <a:off x="7809650" y="4027175"/>
            <a:ext cx="13125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listener: 10.22.14.11:80</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5"/>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Client Stats</a:t>
            </a:r>
            <a:endParaRPr/>
          </a:p>
        </p:txBody>
      </p:sp>
      <p:sp>
        <p:nvSpPr>
          <p:cNvPr id="235" name="Google Shape;235;p25"/>
          <p:cNvSpPr/>
          <p:nvPr/>
        </p:nvSpPr>
        <p:spPr>
          <a:xfrm>
            <a:off x="832925" y="2805450"/>
            <a:ext cx="2840400" cy="290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36" name="Google Shape;236;p25"/>
          <p:cNvSpPr/>
          <p:nvPr/>
        </p:nvSpPr>
        <p:spPr>
          <a:xfrm>
            <a:off x="7811550" y="2782975"/>
            <a:ext cx="2840400" cy="2906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37" name="Google Shape;237;p25"/>
          <p:cNvSpPr txBox="1"/>
          <p:nvPr/>
        </p:nvSpPr>
        <p:spPr>
          <a:xfrm>
            <a:off x="1027850" y="4027175"/>
            <a:ext cx="1241700" cy="14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Shopping SVC</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CLIENT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APP: Shopping</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Version: V1</a:t>
            </a:r>
            <a:endParaRPr>
              <a:latin typeface="Calibri"/>
              <a:ea typeface="Calibri"/>
              <a:cs typeface="Calibri"/>
              <a:sym typeface="Calibri"/>
            </a:endParaRPr>
          </a:p>
        </p:txBody>
      </p:sp>
      <p:sp>
        <p:nvSpPr>
          <p:cNvPr id="238" name="Google Shape;238;p25"/>
          <p:cNvSpPr txBox="1"/>
          <p:nvPr/>
        </p:nvSpPr>
        <p:spPr>
          <a:xfrm>
            <a:off x="8571650" y="3722375"/>
            <a:ext cx="2038800" cy="505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latin typeface="Calibri"/>
                <a:ea typeface="Calibri"/>
                <a:cs typeface="Calibri"/>
                <a:sym typeface="Calibri"/>
              </a:rPr>
              <a:t>Product SVC</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SERVER</a:t>
            </a:r>
            <a:endParaRPr>
              <a:latin typeface="Calibri"/>
              <a:ea typeface="Calibri"/>
              <a:cs typeface="Calibri"/>
              <a:sym typeface="Calibri"/>
            </a:endParaRPr>
          </a:p>
          <a:p>
            <a:pPr indent="0" lvl="0" marL="0" rtl="0" algn="r">
              <a:spcBef>
                <a:spcPts val="0"/>
              </a:spcBef>
              <a:spcAft>
                <a:spcPts val="0"/>
              </a:spcAft>
              <a:buNone/>
            </a:pPr>
            <a:r>
              <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APP: Product</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Version: V2</a:t>
            </a:r>
            <a:endParaRPr>
              <a:latin typeface="Calibri"/>
              <a:ea typeface="Calibri"/>
              <a:cs typeface="Calibri"/>
              <a:sym typeface="Calibri"/>
            </a:endParaRPr>
          </a:p>
        </p:txBody>
      </p:sp>
      <p:sp>
        <p:nvSpPr>
          <p:cNvPr id="239" name="Google Shape;239;p25"/>
          <p:cNvSpPr/>
          <p:nvPr/>
        </p:nvSpPr>
        <p:spPr>
          <a:xfrm>
            <a:off x="3690175" y="3638125"/>
            <a:ext cx="17187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Upstream Cluster Stats</a:t>
            </a:r>
            <a:endParaRPr/>
          </a:p>
        </p:txBody>
      </p:sp>
      <p:sp>
        <p:nvSpPr>
          <p:cNvPr id="240" name="Google Shape;240;p25"/>
          <p:cNvSpPr txBox="1"/>
          <p:nvPr/>
        </p:nvSpPr>
        <p:spPr>
          <a:xfrm>
            <a:off x="1295400" y="1222100"/>
            <a:ext cx="4470900" cy="1574400"/>
          </a:xfrm>
          <a:prstGeom prst="rect">
            <a:avLst/>
          </a:prstGeom>
          <a:noFill/>
          <a:ln>
            <a:noFill/>
          </a:ln>
        </p:spPr>
        <p:txBody>
          <a:bodyPr anchorCtr="0" anchor="t" bIns="91425" lIns="91425" spcFirstLastPara="1" rIns="91425" wrap="square" tIns="91425">
            <a:noAutofit/>
          </a:bodyPr>
          <a:lstStyle/>
          <a:p>
            <a:pPr indent="0" lvl="0" marL="457200" rtl="0" algn="l">
              <a:lnSpc>
                <a:spcPct val="90000"/>
              </a:lnSpc>
              <a:spcBef>
                <a:spcPts val="0"/>
              </a:spcBef>
              <a:spcAft>
                <a:spcPts val="0"/>
              </a:spcAft>
              <a:buNone/>
            </a:pPr>
            <a:r>
              <a:rPr lang="en-US" sz="1800">
                <a:solidFill>
                  <a:srgbClr val="595959"/>
                </a:solidFill>
                <a:latin typeface="Roboto Mono"/>
                <a:ea typeface="Roboto Mono"/>
                <a:cs typeface="Roboto Mono"/>
                <a:sym typeface="Roboto Mono"/>
              </a:rPr>
              <a:t>upstream_rq_total{</a:t>
            </a:r>
            <a:endParaRPr sz="1800">
              <a:solidFill>
                <a:srgbClr val="595959"/>
              </a:solidFill>
              <a:latin typeface="Roboto Mono"/>
              <a:ea typeface="Roboto Mono"/>
              <a:cs typeface="Roboto Mono"/>
              <a:sym typeface="Roboto Mono"/>
            </a:endParaRPr>
          </a:p>
          <a:p>
            <a:pPr indent="0" lvl="0" marL="457200" rtl="0" algn="l">
              <a:lnSpc>
                <a:spcPct val="90000"/>
              </a:lnSpc>
              <a:spcBef>
                <a:spcPts val="0"/>
              </a:spcBef>
              <a:spcAft>
                <a:spcPts val="0"/>
              </a:spcAft>
              <a:buNone/>
            </a:pPr>
            <a:r>
              <a:rPr b="1" lang="en-US" sz="1800">
                <a:solidFill>
                  <a:srgbClr val="595959"/>
                </a:solidFill>
                <a:latin typeface="Roboto Mono"/>
                <a:ea typeface="Roboto Mono"/>
                <a:cs typeface="Roboto Mono"/>
                <a:sym typeface="Roboto Mono"/>
              </a:rPr>
              <a:t>response_code_class="2xx"</a:t>
            </a:r>
            <a:r>
              <a:rPr lang="en-US" sz="1800">
                <a:solidFill>
                  <a:srgbClr val="595959"/>
                </a:solidFill>
                <a:latin typeface="Roboto Mono"/>
                <a:ea typeface="Roboto Mono"/>
                <a:cs typeface="Roboto Mono"/>
                <a:sym typeface="Roboto Mono"/>
              </a:rPr>
              <a:t>,</a:t>
            </a:r>
            <a:endParaRPr sz="1800">
              <a:solidFill>
                <a:srgbClr val="595959"/>
              </a:solidFill>
              <a:latin typeface="Roboto Mono"/>
              <a:ea typeface="Roboto Mono"/>
              <a:cs typeface="Roboto Mono"/>
              <a:sym typeface="Roboto Mono"/>
            </a:endParaRPr>
          </a:p>
          <a:p>
            <a:pPr indent="0" lvl="0" marL="457200" rtl="0" algn="l">
              <a:lnSpc>
                <a:spcPct val="90000"/>
              </a:lnSpc>
              <a:spcBef>
                <a:spcPts val="0"/>
              </a:spcBef>
              <a:spcAft>
                <a:spcPts val="0"/>
              </a:spcAft>
              <a:buNone/>
            </a:pPr>
            <a:r>
              <a:rPr b="1" lang="en-US" sz="1800">
                <a:solidFill>
                  <a:srgbClr val="FF0000"/>
                </a:solidFill>
                <a:latin typeface="Roboto Mono"/>
                <a:ea typeface="Roboto Mono"/>
                <a:cs typeface="Roboto Mono"/>
                <a:sym typeface="Roboto Mono"/>
              </a:rPr>
              <a:t>cluster_name="product_svc",</a:t>
            </a:r>
            <a:endParaRPr b="1" sz="1800">
              <a:solidFill>
                <a:srgbClr val="FF0000"/>
              </a:solidFill>
              <a:latin typeface="Roboto Mono"/>
              <a:ea typeface="Roboto Mono"/>
              <a:cs typeface="Roboto Mono"/>
              <a:sym typeface="Roboto Mono"/>
            </a:endParaRPr>
          </a:p>
          <a:p>
            <a:pPr indent="0" lvl="0" marL="457200" rtl="0" algn="l">
              <a:lnSpc>
                <a:spcPct val="90000"/>
              </a:lnSpc>
              <a:spcBef>
                <a:spcPts val="0"/>
              </a:spcBef>
              <a:spcAft>
                <a:spcPts val="0"/>
              </a:spcAft>
              <a:buNone/>
            </a:pPr>
            <a:r>
              <a:rPr b="1" lang="en-US" sz="1800">
                <a:solidFill>
                  <a:srgbClr val="595959"/>
                </a:solidFill>
                <a:latin typeface="Roboto Mono"/>
                <a:ea typeface="Roboto Mono"/>
                <a:cs typeface="Roboto Mono"/>
                <a:sym typeface="Roboto Mono"/>
              </a:rPr>
              <a:t>zone=”us-west1-a”</a:t>
            </a:r>
            <a:r>
              <a:rPr lang="en-US" sz="1800">
                <a:solidFill>
                  <a:srgbClr val="595959"/>
                </a:solidFill>
                <a:latin typeface="Roboto Mono"/>
                <a:ea typeface="Roboto Mono"/>
                <a:cs typeface="Roboto Mono"/>
                <a:sym typeface="Roboto Mono"/>
              </a:rPr>
              <a:t> </a:t>
            </a:r>
            <a:r>
              <a:rPr lang="en-US" sz="1800">
                <a:solidFill>
                  <a:srgbClr val="595959"/>
                </a:solidFill>
                <a:latin typeface="Roboto Mono"/>
                <a:ea typeface="Roboto Mono"/>
                <a:cs typeface="Roboto Mono"/>
                <a:sym typeface="Roboto Mono"/>
              </a:rPr>
              <a:t>} 116987</a:t>
            </a:r>
            <a:endParaRPr sz="1800">
              <a:solidFill>
                <a:srgbClr val="595959"/>
              </a:solidFill>
              <a:latin typeface="Roboto Mono"/>
              <a:ea typeface="Roboto Mono"/>
              <a:cs typeface="Roboto Mono"/>
              <a:sym typeface="Roboto Mono"/>
            </a:endParaRPr>
          </a:p>
        </p:txBody>
      </p:sp>
      <p:sp>
        <p:nvSpPr>
          <p:cNvPr id="241" name="Google Shape;241;p25"/>
          <p:cNvSpPr txBox="1"/>
          <p:nvPr/>
        </p:nvSpPr>
        <p:spPr>
          <a:xfrm>
            <a:off x="7404000" y="5619325"/>
            <a:ext cx="3655500" cy="11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downstream_rq_total {</a:t>
            </a:r>
            <a:endParaRPr sz="1800"/>
          </a:p>
          <a:p>
            <a:pPr indent="0" lvl="0" marL="0" rtl="0" algn="l">
              <a:spcBef>
                <a:spcPts val="0"/>
              </a:spcBef>
              <a:spcAft>
                <a:spcPts val="0"/>
              </a:spcAft>
              <a:buNone/>
            </a:pPr>
            <a:r>
              <a:rPr lang="en-US" sz="1800"/>
              <a:t>listener=”10.22.14.11_80”, </a:t>
            </a:r>
            <a:r>
              <a:rPr lang="en-US" sz="1800">
                <a:solidFill>
                  <a:srgbClr val="595959"/>
                </a:solidFill>
                <a:latin typeface="Roboto Mono"/>
                <a:ea typeface="Roboto Mono"/>
                <a:cs typeface="Roboto Mono"/>
                <a:sym typeface="Roboto Mono"/>
              </a:rPr>
              <a:t>response_code_class="2xx"</a:t>
            </a:r>
            <a:r>
              <a:rPr lang="en-US" sz="1800"/>
              <a:t>} 221015</a:t>
            </a:r>
            <a:endParaRPr sz="1800"/>
          </a:p>
        </p:txBody>
      </p:sp>
      <p:sp>
        <p:nvSpPr>
          <p:cNvPr id="242" name="Google Shape;242;p25"/>
          <p:cNvSpPr/>
          <p:nvPr/>
        </p:nvSpPr>
        <p:spPr>
          <a:xfrm>
            <a:off x="6052375" y="3714325"/>
            <a:ext cx="17187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Listener Stats</a:t>
            </a:r>
            <a:endParaRPr/>
          </a:p>
        </p:txBody>
      </p:sp>
      <p:sp>
        <p:nvSpPr>
          <p:cNvPr id="243" name="Google Shape;243;p25"/>
          <p:cNvSpPr txBox="1"/>
          <p:nvPr/>
        </p:nvSpPr>
        <p:spPr>
          <a:xfrm>
            <a:off x="386575" y="1940900"/>
            <a:ext cx="1387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Client Stats</a:t>
            </a:r>
            <a:endParaRPr b="1" sz="1800">
              <a:latin typeface="Calibri"/>
              <a:ea typeface="Calibri"/>
              <a:cs typeface="Calibri"/>
              <a:sym typeface="Calibri"/>
            </a:endParaRPr>
          </a:p>
        </p:txBody>
      </p:sp>
      <p:sp>
        <p:nvSpPr>
          <p:cNvPr id="244" name="Google Shape;244;p25"/>
          <p:cNvSpPr txBox="1"/>
          <p:nvPr/>
        </p:nvSpPr>
        <p:spPr>
          <a:xfrm>
            <a:off x="6025375" y="5979500"/>
            <a:ext cx="1387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Server Stats</a:t>
            </a:r>
            <a:endParaRPr b="1" sz="1800">
              <a:latin typeface="Calibri"/>
              <a:ea typeface="Calibri"/>
              <a:cs typeface="Calibri"/>
              <a:sym typeface="Calibri"/>
            </a:endParaRPr>
          </a:p>
        </p:txBody>
      </p:sp>
      <p:sp>
        <p:nvSpPr>
          <p:cNvPr id="245" name="Google Shape;245;p25"/>
          <p:cNvSpPr txBox="1"/>
          <p:nvPr/>
        </p:nvSpPr>
        <p:spPr>
          <a:xfrm>
            <a:off x="2551850" y="3950975"/>
            <a:ext cx="12417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cluster: product_svc</a:t>
            </a:r>
            <a:endParaRPr>
              <a:latin typeface="Calibri"/>
              <a:ea typeface="Calibri"/>
              <a:cs typeface="Calibri"/>
              <a:sym typeface="Calibri"/>
            </a:endParaRPr>
          </a:p>
        </p:txBody>
      </p:sp>
      <p:sp>
        <p:nvSpPr>
          <p:cNvPr id="246" name="Google Shape;246;p25"/>
          <p:cNvSpPr txBox="1"/>
          <p:nvPr/>
        </p:nvSpPr>
        <p:spPr>
          <a:xfrm>
            <a:off x="7809650" y="4027175"/>
            <a:ext cx="13125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listener: 10.22.14.11:80</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6"/>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Server Stats</a:t>
            </a:r>
            <a:endParaRPr/>
          </a:p>
        </p:txBody>
      </p:sp>
      <p:sp>
        <p:nvSpPr>
          <p:cNvPr id="252" name="Google Shape;252;p26"/>
          <p:cNvSpPr/>
          <p:nvPr/>
        </p:nvSpPr>
        <p:spPr>
          <a:xfrm>
            <a:off x="832925" y="2805450"/>
            <a:ext cx="2840400" cy="290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53" name="Google Shape;253;p26"/>
          <p:cNvSpPr/>
          <p:nvPr/>
        </p:nvSpPr>
        <p:spPr>
          <a:xfrm>
            <a:off x="7811550" y="2782975"/>
            <a:ext cx="2840400" cy="2906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54" name="Google Shape;254;p26"/>
          <p:cNvSpPr txBox="1"/>
          <p:nvPr/>
        </p:nvSpPr>
        <p:spPr>
          <a:xfrm>
            <a:off x="1027850" y="4027175"/>
            <a:ext cx="1241700" cy="14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Shopping SVC</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CLIENT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APP: Shopping</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Version: V1</a:t>
            </a:r>
            <a:endParaRPr>
              <a:latin typeface="Calibri"/>
              <a:ea typeface="Calibri"/>
              <a:cs typeface="Calibri"/>
              <a:sym typeface="Calibri"/>
            </a:endParaRPr>
          </a:p>
        </p:txBody>
      </p:sp>
      <p:sp>
        <p:nvSpPr>
          <p:cNvPr id="255" name="Google Shape;255;p26"/>
          <p:cNvSpPr txBox="1"/>
          <p:nvPr/>
        </p:nvSpPr>
        <p:spPr>
          <a:xfrm>
            <a:off x="8571650" y="3722375"/>
            <a:ext cx="2038800" cy="505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latin typeface="Calibri"/>
                <a:ea typeface="Calibri"/>
                <a:cs typeface="Calibri"/>
                <a:sym typeface="Calibri"/>
              </a:rPr>
              <a:t>Product SVC</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SERVER</a:t>
            </a:r>
            <a:endParaRPr>
              <a:latin typeface="Calibri"/>
              <a:ea typeface="Calibri"/>
              <a:cs typeface="Calibri"/>
              <a:sym typeface="Calibri"/>
            </a:endParaRPr>
          </a:p>
          <a:p>
            <a:pPr indent="0" lvl="0" marL="0" rtl="0" algn="r">
              <a:spcBef>
                <a:spcPts val="0"/>
              </a:spcBef>
              <a:spcAft>
                <a:spcPts val="0"/>
              </a:spcAft>
              <a:buNone/>
            </a:pPr>
            <a:r>
              <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APP: Product</a:t>
            </a:r>
            <a:endParaRPr>
              <a:latin typeface="Calibri"/>
              <a:ea typeface="Calibri"/>
              <a:cs typeface="Calibri"/>
              <a:sym typeface="Calibri"/>
            </a:endParaRPr>
          </a:p>
          <a:p>
            <a:pPr indent="0" lvl="0" marL="0" rtl="0" algn="r">
              <a:spcBef>
                <a:spcPts val="0"/>
              </a:spcBef>
              <a:spcAft>
                <a:spcPts val="0"/>
              </a:spcAft>
              <a:buNone/>
            </a:pPr>
            <a:r>
              <a:rPr lang="en-US">
                <a:latin typeface="Calibri"/>
                <a:ea typeface="Calibri"/>
                <a:cs typeface="Calibri"/>
                <a:sym typeface="Calibri"/>
              </a:rPr>
              <a:t>Version: V2</a:t>
            </a:r>
            <a:endParaRPr>
              <a:latin typeface="Calibri"/>
              <a:ea typeface="Calibri"/>
              <a:cs typeface="Calibri"/>
              <a:sym typeface="Calibri"/>
            </a:endParaRPr>
          </a:p>
        </p:txBody>
      </p:sp>
      <p:sp>
        <p:nvSpPr>
          <p:cNvPr id="256" name="Google Shape;256;p26"/>
          <p:cNvSpPr/>
          <p:nvPr/>
        </p:nvSpPr>
        <p:spPr>
          <a:xfrm>
            <a:off x="3690175" y="3638125"/>
            <a:ext cx="17187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Upstream Cluster Stats</a:t>
            </a:r>
            <a:endParaRPr/>
          </a:p>
        </p:txBody>
      </p:sp>
      <p:sp>
        <p:nvSpPr>
          <p:cNvPr id="257" name="Google Shape;257;p26"/>
          <p:cNvSpPr txBox="1"/>
          <p:nvPr/>
        </p:nvSpPr>
        <p:spPr>
          <a:xfrm>
            <a:off x="1295400" y="1600200"/>
            <a:ext cx="4470900" cy="1196400"/>
          </a:xfrm>
          <a:prstGeom prst="rect">
            <a:avLst/>
          </a:prstGeom>
          <a:noFill/>
          <a:ln>
            <a:noFill/>
          </a:ln>
        </p:spPr>
        <p:txBody>
          <a:bodyPr anchorCtr="0" anchor="t" bIns="91425" lIns="91425" spcFirstLastPara="1" rIns="91425" wrap="square" tIns="91425">
            <a:noAutofit/>
          </a:bodyPr>
          <a:lstStyle/>
          <a:p>
            <a:pPr indent="0" lvl="0" marL="457200" rtl="0" algn="l">
              <a:lnSpc>
                <a:spcPct val="90000"/>
              </a:lnSpc>
              <a:spcBef>
                <a:spcPts val="0"/>
              </a:spcBef>
              <a:spcAft>
                <a:spcPts val="0"/>
              </a:spcAft>
              <a:buNone/>
            </a:pPr>
            <a:r>
              <a:rPr lang="en-US" sz="1800">
                <a:solidFill>
                  <a:srgbClr val="595959"/>
                </a:solidFill>
                <a:latin typeface="Roboto Mono"/>
                <a:ea typeface="Roboto Mono"/>
                <a:cs typeface="Roboto Mono"/>
                <a:sym typeface="Roboto Mono"/>
              </a:rPr>
              <a:t>upstream_rq_total{</a:t>
            </a:r>
            <a:endParaRPr sz="1800">
              <a:solidFill>
                <a:srgbClr val="595959"/>
              </a:solidFill>
              <a:latin typeface="Roboto Mono"/>
              <a:ea typeface="Roboto Mono"/>
              <a:cs typeface="Roboto Mono"/>
              <a:sym typeface="Roboto Mono"/>
            </a:endParaRPr>
          </a:p>
          <a:p>
            <a:pPr indent="0" lvl="0" marL="457200" rtl="0" algn="l">
              <a:lnSpc>
                <a:spcPct val="90000"/>
              </a:lnSpc>
              <a:spcBef>
                <a:spcPts val="0"/>
              </a:spcBef>
              <a:spcAft>
                <a:spcPts val="0"/>
              </a:spcAft>
              <a:buNone/>
            </a:pPr>
            <a:r>
              <a:rPr lang="en-US" sz="1800">
                <a:solidFill>
                  <a:srgbClr val="595959"/>
                </a:solidFill>
                <a:latin typeface="Roboto Mono"/>
                <a:ea typeface="Roboto Mono"/>
                <a:cs typeface="Roboto Mono"/>
                <a:sym typeface="Roboto Mono"/>
              </a:rPr>
              <a:t>response_code_class="2xx",</a:t>
            </a:r>
            <a:endParaRPr sz="1800">
              <a:solidFill>
                <a:srgbClr val="595959"/>
              </a:solidFill>
              <a:latin typeface="Roboto Mono"/>
              <a:ea typeface="Roboto Mono"/>
              <a:cs typeface="Roboto Mono"/>
              <a:sym typeface="Roboto Mono"/>
            </a:endParaRPr>
          </a:p>
          <a:p>
            <a:pPr indent="0" lvl="0" marL="457200" rtl="0" algn="l">
              <a:lnSpc>
                <a:spcPct val="90000"/>
              </a:lnSpc>
              <a:spcBef>
                <a:spcPts val="0"/>
              </a:spcBef>
              <a:spcAft>
                <a:spcPts val="0"/>
              </a:spcAft>
              <a:buNone/>
            </a:pPr>
            <a:r>
              <a:rPr lang="en-US" sz="1800">
                <a:solidFill>
                  <a:srgbClr val="595959"/>
                </a:solidFill>
                <a:latin typeface="Roboto Mono"/>
                <a:ea typeface="Roboto Mono"/>
                <a:cs typeface="Roboto Mono"/>
                <a:sym typeface="Roboto Mono"/>
              </a:rPr>
              <a:t>cluster_name="product_svc"} 116987</a:t>
            </a:r>
            <a:endParaRPr sz="1800">
              <a:solidFill>
                <a:srgbClr val="595959"/>
              </a:solidFill>
              <a:latin typeface="Roboto Mono"/>
              <a:ea typeface="Roboto Mono"/>
              <a:cs typeface="Roboto Mono"/>
              <a:sym typeface="Roboto Mono"/>
            </a:endParaRPr>
          </a:p>
        </p:txBody>
      </p:sp>
      <p:sp>
        <p:nvSpPr>
          <p:cNvPr id="258" name="Google Shape;258;p26"/>
          <p:cNvSpPr txBox="1"/>
          <p:nvPr/>
        </p:nvSpPr>
        <p:spPr>
          <a:xfrm>
            <a:off x="7404000" y="5619325"/>
            <a:ext cx="3655500" cy="11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downstream_rq_total {</a:t>
            </a:r>
            <a:endParaRPr sz="1800"/>
          </a:p>
          <a:p>
            <a:pPr indent="0" lvl="0" marL="0" rtl="0" algn="l">
              <a:spcBef>
                <a:spcPts val="0"/>
              </a:spcBef>
              <a:spcAft>
                <a:spcPts val="0"/>
              </a:spcAft>
              <a:buNone/>
            </a:pPr>
            <a:r>
              <a:rPr b="1" lang="en-US" sz="1800">
                <a:solidFill>
                  <a:srgbClr val="FF0000"/>
                </a:solidFill>
              </a:rPr>
              <a:t>listener=”10.22.14.11_80”</a:t>
            </a:r>
            <a:r>
              <a:rPr lang="en-US" sz="1800"/>
              <a:t>, </a:t>
            </a:r>
            <a:r>
              <a:rPr b="1" lang="en-US" sz="1800">
                <a:solidFill>
                  <a:srgbClr val="595959"/>
                </a:solidFill>
                <a:latin typeface="Roboto Mono"/>
                <a:ea typeface="Roboto Mono"/>
                <a:cs typeface="Roboto Mono"/>
                <a:sym typeface="Roboto Mono"/>
              </a:rPr>
              <a:t>response_code_class="2xx"</a:t>
            </a:r>
            <a:r>
              <a:rPr lang="en-US" sz="1800"/>
              <a:t>} 221015</a:t>
            </a:r>
            <a:endParaRPr sz="1800"/>
          </a:p>
        </p:txBody>
      </p:sp>
      <p:sp>
        <p:nvSpPr>
          <p:cNvPr id="259" name="Google Shape;259;p26"/>
          <p:cNvSpPr/>
          <p:nvPr/>
        </p:nvSpPr>
        <p:spPr>
          <a:xfrm>
            <a:off x="6052375" y="3714325"/>
            <a:ext cx="17187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Listener Stats</a:t>
            </a:r>
            <a:endParaRPr/>
          </a:p>
        </p:txBody>
      </p:sp>
      <p:sp>
        <p:nvSpPr>
          <p:cNvPr id="260" name="Google Shape;260;p26"/>
          <p:cNvSpPr txBox="1"/>
          <p:nvPr/>
        </p:nvSpPr>
        <p:spPr>
          <a:xfrm>
            <a:off x="386575" y="1940900"/>
            <a:ext cx="1387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Client Stats</a:t>
            </a:r>
            <a:endParaRPr b="1" sz="1800">
              <a:latin typeface="Calibri"/>
              <a:ea typeface="Calibri"/>
              <a:cs typeface="Calibri"/>
              <a:sym typeface="Calibri"/>
            </a:endParaRPr>
          </a:p>
        </p:txBody>
      </p:sp>
      <p:sp>
        <p:nvSpPr>
          <p:cNvPr id="261" name="Google Shape;261;p26"/>
          <p:cNvSpPr txBox="1"/>
          <p:nvPr/>
        </p:nvSpPr>
        <p:spPr>
          <a:xfrm>
            <a:off x="6025375" y="5979500"/>
            <a:ext cx="1387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Server Stats</a:t>
            </a:r>
            <a:endParaRPr b="1" sz="1800">
              <a:latin typeface="Calibri"/>
              <a:ea typeface="Calibri"/>
              <a:cs typeface="Calibri"/>
              <a:sym typeface="Calibri"/>
            </a:endParaRPr>
          </a:p>
        </p:txBody>
      </p:sp>
      <p:sp>
        <p:nvSpPr>
          <p:cNvPr id="262" name="Google Shape;262;p26"/>
          <p:cNvSpPr txBox="1"/>
          <p:nvPr/>
        </p:nvSpPr>
        <p:spPr>
          <a:xfrm>
            <a:off x="2551850" y="3950975"/>
            <a:ext cx="12417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cluster: product_svc</a:t>
            </a:r>
            <a:endParaRPr>
              <a:latin typeface="Calibri"/>
              <a:ea typeface="Calibri"/>
              <a:cs typeface="Calibri"/>
              <a:sym typeface="Calibri"/>
            </a:endParaRPr>
          </a:p>
        </p:txBody>
      </p:sp>
      <p:sp>
        <p:nvSpPr>
          <p:cNvPr id="263" name="Google Shape;263;p26"/>
          <p:cNvSpPr txBox="1"/>
          <p:nvPr/>
        </p:nvSpPr>
        <p:spPr>
          <a:xfrm>
            <a:off x="7809650" y="4027175"/>
            <a:ext cx="13125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listener: 10.22.14.11:80</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7"/>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Stats</a:t>
            </a:r>
            <a:endParaRPr/>
          </a:p>
        </p:txBody>
      </p:sp>
      <p:pic>
        <p:nvPicPr>
          <p:cNvPr id="269" name="Google Shape;269;p27"/>
          <p:cNvPicPr preferRelativeResize="0"/>
          <p:nvPr/>
        </p:nvPicPr>
        <p:blipFill>
          <a:blip r:embed="rId3">
            <a:alphaModFix/>
          </a:blip>
          <a:stretch>
            <a:fillRect/>
          </a:stretch>
        </p:blipFill>
        <p:spPr>
          <a:xfrm>
            <a:off x="152400" y="1478100"/>
            <a:ext cx="6770198" cy="4495851"/>
          </a:xfrm>
          <a:prstGeom prst="rect">
            <a:avLst/>
          </a:prstGeom>
          <a:noFill/>
          <a:ln>
            <a:noFill/>
          </a:ln>
        </p:spPr>
      </p:pic>
      <p:sp>
        <p:nvSpPr>
          <p:cNvPr id="270" name="Google Shape;270;p27"/>
          <p:cNvSpPr txBox="1"/>
          <p:nvPr/>
        </p:nvSpPr>
        <p:spPr>
          <a:xfrm>
            <a:off x="6997150" y="1344575"/>
            <a:ext cx="4940100" cy="45405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Envoy native stats have (some) coverage on the client side.</a:t>
            </a:r>
            <a:endParaRPr sz="2400">
              <a:solidFill>
                <a:srgbClr val="595959"/>
              </a:solidFill>
            </a:endParaRPr>
          </a:p>
          <a:p>
            <a:pPr indent="0" lvl="0" marL="457200" marR="0" rtl="0" algn="l">
              <a:lnSpc>
                <a:spcPct val="90000"/>
              </a:lnSpc>
              <a:spcBef>
                <a:spcPts val="0"/>
              </a:spcBef>
              <a:spcAft>
                <a:spcPts val="0"/>
              </a:spcAft>
              <a:buNone/>
            </a:pPr>
            <a:r>
              <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Less coverage on the server side.</a:t>
            </a:r>
            <a:endParaRPr sz="2400">
              <a:solidFill>
                <a:srgbClr val="595959"/>
              </a:solidFill>
            </a:endParaRPr>
          </a:p>
          <a:p>
            <a:pPr indent="0" lvl="0" marL="1371600" marR="0" rtl="0" algn="l">
              <a:lnSpc>
                <a:spcPct val="90000"/>
              </a:lnSpc>
              <a:spcBef>
                <a:spcPts val="0"/>
              </a:spcBef>
              <a:spcAft>
                <a:spcPts val="0"/>
              </a:spcAft>
              <a:buNone/>
            </a:pPr>
            <a:r>
              <a:rPr lang="en-US" sz="2400">
                <a:solidFill>
                  <a:srgbClr val="595959"/>
                </a:solidFill>
              </a:rPr>
              <a:t> </a:t>
            </a:r>
            <a:endParaRPr sz="2400">
              <a:solidFill>
                <a:srgbClr val="59595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8"/>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Stats</a:t>
            </a:r>
            <a:endParaRPr/>
          </a:p>
        </p:txBody>
      </p:sp>
      <p:pic>
        <p:nvPicPr>
          <p:cNvPr id="276" name="Google Shape;276;p28"/>
          <p:cNvPicPr preferRelativeResize="0"/>
          <p:nvPr/>
        </p:nvPicPr>
        <p:blipFill>
          <a:blip r:embed="rId3">
            <a:alphaModFix/>
          </a:blip>
          <a:stretch>
            <a:fillRect/>
          </a:stretch>
        </p:blipFill>
        <p:spPr>
          <a:xfrm>
            <a:off x="152400" y="1478100"/>
            <a:ext cx="6770198" cy="4495851"/>
          </a:xfrm>
          <a:prstGeom prst="rect">
            <a:avLst/>
          </a:prstGeom>
          <a:noFill/>
          <a:ln>
            <a:noFill/>
          </a:ln>
        </p:spPr>
      </p:pic>
      <p:sp>
        <p:nvSpPr>
          <p:cNvPr id="277" name="Google Shape;277;p28"/>
          <p:cNvSpPr txBox="1"/>
          <p:nvPr/>
        </p:nvSpPr>
        <p:spPr>
          <a:xfrm>
            <a:off x="6997150" y="1344575"/>
            <a:ext cx="4940100" cy="45405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Very fast.</a:t>
            </a:r>
            <a:endParaRPr sz="2400">
              <a:solidFill>
                <a:srgbClr val="595959"/>
              </a:solidFill>
            </a:endParaRPr>
          </a:p>
          <a:p>
            <a:pPr indent="0" lvl="0" marL="457200" marR="0" rtl="0" algn="l">
              <a:lnSpc>
                <a:spcPct val="90000"/>
              </a:lnSpc>
              <a:spcBef>
                <a:spcPts val="0"/>
              </a:spcBef>
              <a:spcAft>
                <a:spcPts val="0"/>
              </a:spcAft>
              <a:buNone/>
            </a:pPr>
            <a:r>
              <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Purpose </a:t>
            </a:r>
            <a:r>
              <a:rPr lang="en-US" sz="2400">
                <a:solidFill>
                  <a:srgbClr val="595959"/>
                </a:solidFill>
              </a:rPr>
              <a:t>built</a:t>
            </a:r>
            <a:endParaRPr sz="2400">
              <a:solidFill>
                <a:srgbClr val="595959"/>
              </a:solidFill>
            </a:endParaRPr>
          </a:p>
          <a:p>
            <a:pPr indent="0" lvl="0" marL="457200" marR="0" rtl="0" algn="l">
              <a:lnSpc>
                <a:spcPct val="90000"/>
              </a:lnSpc>
              <a:spcBef>
                <a:spcPts val="0"/>
              </a:spcBef>
              <a:spcAft>
                <a:spcPts val="0"/>
              </a:spcAft>
              <a:buNone/>
            </a:pPr>
            <a:r>
              <a:t/>
            </a:r>
            <a:endParaRPr sz="2400">
              <a:solidFill>
                <a:srgbClr val="595959"/>
              </a:solidFill>
            </a:endParaRPr>
          </a:p>
          <a:p>
            <a:pPr indent="0" lvl="0" marL="457200" marR="0" rtl="0" algn="l">
              <a:lnSpc>
                <a:spcPct val="90000"/>
              </a:lnSpc>
              <a:spcBef>
                <a:spcPts val="0"/>
              </a:spcBef>
              <a:spcAft>
                <a:spcPts val="0"/>
              </a:spcAft>
              <a:buNone/>
            </a:pPr>
            <a:r>
              <a:t/>
            </a:r>
            <a:endParaRPr sz="2400">
              <a:solidFill>
                <a:srgbClr val="595959"/>
              </a:solidFill>
            </a:endParaRPr>
          </a:p>
          <a:p>
            <a:pPr indent="0" lvl="0" marL="1371600" marR="0" rtl="0" algn="l">
              <a:lnSpc>
                <a:spcPct val="90000"/>
              </a:lnSpc>
              <a:spcBef>
                <a:spcPts val="0"/>
              </a:spcBef>
              <a:spcAft>
                <a:spcPts val="0"/>
              </a:spcAft>
              <a:buNone/>
            </a:pPr>
            <a:r>
              <a:rPr lang="en-US" sz="2400">
                <a:solidFill>
                  <a:srgbClr val="595959"/>
                </a:solidFill>
              </a:rPr>
              <a:t> </a:t>
            </a:r>
            <a:endParaRPr sz="2400">
              <a:solidFill>
                <a:srgbClr val="59595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9"/>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Stats</a:t>
            </a:r>
            <a:endParaRPr/>
          </a:p>
        </p:txBody>
      </p:sp>
      <p:pic>
        <p:nvPicPr>
          <p:cNvPr id="283" name="Google Shape;283;p29"/>
          <p:cNvPicPr preferRelativeResize="0"/>
          <p:nvPr/>
        </p:nvPicPr>
        <p:blipFill>
          <a:blip r:embed="rId3">
            <a:alphaModFix/>
          </a:blip>
          <a:stretch>
            <a:fillRect/>
          </a:stretch>
        </p:blipFill>
        <p:spPr>
          <a:xfrm>
            <a:off x="152400" y="1478100"/>
            <a:ext cx="6770198" cy="4495851"/>
          </a:xfrm>
          <a:prstGeom prst="rect">
            <a:avLst/>
          </a:prstGeom>
          <a:noFill/>
          <a:ln>
            <a:noFill/>
          </a:ln>
        </p:spPr>
      </p:pic>
      <p:sp>
        <p:nvSpPr>
          <p:cNvPr id="284" name="Google Shape;284;p29"/>
          <p:cNvSpPr txBox="1"/>
          <p:nvPr/>
        </p:nvSpPr>
        <p:spPr>
          <a:xfrm>
            <a:off x="6997150" y="1344575"/>
            <a:ext cx="4940100" cy="45405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Very fast.</a:t>
            </a:r>
            <a:endParaRPr sz="2400">
              <a:solidFill>
                <a:srgbClr val="595959"/>
              </a:solidFill>
            </a:endParaRPr>
          </a:p>
          <a:p>
            <a:pPr indent="0" lvl="0" marL="457200" marR="0" rtl="0" algn="l">
              <a:lnSpc>
                <a:spcPct val="90000"/>
              </a:lnSpc>
              <a:spcBef>
                <a:spcPts val="0"/>
              </a:spcBef>
              <a:spcAft>
                <a:spcPts val="0"/>
              </a:spcAft>
              <a:buNone/>
            </a:pPr>
            <a:r>
              <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Purpose </a:t>
            </a:r>
            <a:r>
              <a:rPr lang="en-US" sz="2400">
                <a:solidFill>
                  <a:srgbClr val="595959"/>
                </a:solidFill>
              </a:rPr>
              <a:t>built</a:t>
            </a:r>
            <a:endParaRPr sz="2400">
              <a:solidFill>
                <a:srgbClr val="595959"/>
              </a:solidFill>
            </a:endParaRPr>
          </a:p>
          <a:p>
            <a:pPr indent="0" lvl="0" marL="457200" marR="0" rtl="0" algn="l">
              <a:lnSpc>
                <a:spcPct val="90000"/>
              </a:lnSpc>
              <a:spcBef>
                <a:spcPts val="0"/>
              </a:spcBef>
              <a:spcAft>
                <a:spcPts val="0"/>
              </a:spcAft>
              <a:buNone/>
            </a:pPr>
            <a:r>
              <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Only turns left :-)</a:t>
            </a:r>
            <a:endParaRPr sz="2400">
              <a:solidFill>
                <a:srgbClr val="595959"/>
              </a:solidFill>
            </a:endParaRPr>
          </a:p>
          <a:p>
            <a:pPr indent="0" lvl="0" marL="1371600" marR="0" rtl="0" algn="l">
              <a:lnSpc>
                <a:spcPct val="90000"/>
              </a:lnSpc>
              <a:spcBef>
                <a:spcPts val="0"/>
              </a:spcBef>
              <a:spcAft>
                <a:spcPts val="0"/>
              </a:spcAft>
              <a:buNone/>
            </a:pPr>
            <a:r>
              <a:rPr lang="en-US" sz="2400">
                <a:solidFill>
                  <a:srgbClr val="595959"/>
                </a:solidFill>
              </a:rPr>
              <a:t> </a:t>
            </a:r>
            <a:endParaRPr sz="2400">
              <a:solidFill>
                <a:srgbClr val="595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0"/>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Stats Wishlist</a:t>
            </a:r>
            <a:endParaRPr/>
          </a:p>
        </p:txBody>
      </p:sp>
      <p:pic>
        <p:nvPicPr>
          <p:cNvPr id="290" name="Google Shape;290;p30"/>
          <p:cNvPicPr preferRelativeResize="0"/>
          <p:nvPr/>
        </p:nvPicPr>
        <p:blipFill>
          <a:blip r:embed="rId3">
            <a:alphaModFix/>
          </a:blip>
          <a:stretch>
            <a:fillRect/>
          </a:stretch>
        </p:blipFill>
        <p:spPr>
          <a:xfrm>
            <a:off x="152400" y="1478100"/>
            <a:ext cx="6692352" cy="44615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1"/>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Stats Wishlist</a:t>
            </a:r>
            <a:endParaRPr/>
          </a:p>
        </p:txBody>
      </p:sp>
      <p:sp>
        <p:nvSpPr>
          <p:cNvPr id="296" name="Google Shape;296;p31"/>
          <p:cNvSpPr txBox="1"/>
          <p:nvPr/>
        </p:nvSpPr>
        <p:spPr>
          <a:xfrm>
            <a:off x="6997150" y="1344575"/>
            <a:ext cx="4940100" cy="4540500"/>
          </a:xfrm>
          <a:prstGeom prst="rect">
            <a:avLst/>
          </a:prstGeom>
          <a:noFill/>
          <a:ln>
            <a:noFill/>
          </a:ln>
        </p:spPr>
        <p:txBody>
          <a:bodyPr anchorCtr="0" anchor="ctr" bIns="45700" lIns="91425" spcFirstLastPara="1" rIns="91425" wrap="square" tIns="45700">
            <a:noAutofit/>
          </a:bodyPr>
          <a:lstStyle/>
          <a:p>
            <a:pPr indent="0" lvl="0" marL="457200" marR="0" rtl="0" algn="l">
              <a:lnSpc>
                <a:spcPct val="90000"/>
              </a:lnSpc>
              <a:spcBef>
                <a:spcPts val="0"/>
              </a:spcBef>
              <a:spcAft>
                <a:spcPts val="0"/>
              </a:spcAft>
              <a:buNone/>
            </a:pPr>
            <a:r>
              <a:rPr lang="en-US" sz="2400">
                <a:solidFill>
                  <a:srgbClr val="595959"/>
                </a:solidFill>
              </a:rPr>
              <a:t>Peer aware - Metric dimensions based on Peer.</a:t>
            </a:r>
            <a:endParaRPr sz="2400">
              <a:solidFill>
                <a:srgbClr val="595959"/>
              </a:solidFill>
            </a:endParaRPr>
          </a:p>
          <a:p>
            <a:pPr indent="0" lvl="0" marL="1371600" marR="0" rtl="0" algn="l">
              <a:lnSpc>
                <a:spcPct val="90000"/>
              </a:lnSpc>
              <a:spcBef>
                <a:spcPts val="0"/>
              </a:spcBef>
              <a:spcAft>
                <a:spcPts val="0"/>
              </a:spcAft>
              <a:buNone/>
            </a:pPr>
            <a:r>
              <a:rPr lang="en-US" sz="2400">
                <a:solidFill>
                  <a:srgbClr val="595959"/>
                </a:solidFill>
              </a:rPr>
              <a:t> </a:t>
            </a:r>
            <a:endParaRPr sz="2400">
              <a:solidFill>
                <a:srgbClr val="595959"/>
              </a:solidFill>
            </a:endParaRPr>
          </a:p>
          <a:p>
            <a:pPr indent="0" lvl="0" marL="457200" rtl="0" algn="l">
              <a:spcBef>
                <a:spcPts val="0"/>
              </a:spcBef>
              <a:spcAft>
                <a:spcPts val="0"/>
              </a:spcAft>
              <a:buClr>
                <a:schemeClr val="dk1"/>
              </a:buClr>
              <a:buSzPts val="1100"/>
              <a:buFont typeface="Arial"/>
              <a:buNone/>
            </a:pPr>
            <a:r>
              <a:rPr lang="en-US" sz="1800">
                <a:solidFill>
                  <a:schemeClr val="dk1"/>
                </a:solidFill>
              </a:rPr>
              <a:t>downstream_rq_total {</a:t>
            </a:r>
            <a:endParaRPr sz="1800">
              <a:solidFill>
                <a:schemeClr val="dk1"/>
              </a:solidFill>
            </a:endParaRPr>
          </a:p>
          <a:p>
            <a:pPr indent="0" lvl="0" marL="457200" rtl="0" algn="l">
              <a:spcBef>
                <a:spcPts val="0"/>
              </a:spcBef>
              <a:spcAft>
                <a:spcPts val="0"/>
              </a:spcAft>
              <a:buClr>
                <a:schemeClr val="dk1"/>
              </a:buClr>
              <a:buSzPts val="1100"/>
              <a:buFont typeface="Arial"/>
              <a:buNone/>
            </a:pPr>
            <a:r>
              <a:rPr lang="en-US" sz="1800">
                <a:solidFill>
                  <a:schemeClr val="dk1"/>
                </a:solidFill>
              </a:rPr>
              <a:t>listener=”10.22.14.11_80”, </a:t>
            </a:r>
            <a:r>
              <a:rPr lang="en-US" sz="1800">
                <a:solidFill>
                  <a:srgbClr val="595959"/>
                </a:solidFill>
                <a:latin typeface="Roboto Mono"/>
                <a:ea typeface="Roboto Mono"/>
                <a:cs typeface="Roboto Mono"/>
                <a:sym typeface="Roboto Mono"/>
              </a:rPr>
              <a:t>response_code_class="2xx", </a:t>
            </a:r>
            <a:r>
              <a:rPr b="1" lang="en-US" sz="1800">
                <a:solidFill>
                  <a:srgbClr val="595959"/>
                </a:solidFill>
                <a:latin typeface="Roboto Mono"/>
                <a:ea typeface="Roboto Mono"/>
                <a:cs typeface="Roboto Mono"/>
                <a:sym typeface="Roboto Mono"/>
              </a:rPr>
              <a:t>caller=”product_svc”</a:t>
            </a:r>
            <a:r>
              <a:rPr lang="en-US" sz="1800">
                <a:solidFill>
                  <a:schemeClr val="dk1"/>
                </a:solidFill>
              </a:rPr>
              <a:t>} </a:t>
            </a:r>
            <a:endParaRPr sz="2400">
              <a:solidFill>
                <a:srgbClr val="595959"/>
              </a:solidFill>
            </a:endParaRPr>
          </a:p>
        </p:txBody>
      </p:sp>
      <p:pic>
        <p:nvPicPr>
          <p:cNvPr id="297" name="Google Shape;297;p31"/>
          <p:cNvPicPr preferRelativeResize="0"/>
          <p:nvPr/>
        </p:nvPicPr>
        <p:blipFill>
          <a:blip r:embed="rId3">
            <a:alphaModFix/>
          </a:blip>
          <a:stretch>
            <a:fillRect/>
          </a:stretch>
        </p:blipFill>
        <p:spPr>
          <a:xfrm>
            <a:off x="152400" y="1478100"/>
            <a:ext cx="6692352" cy="44615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2"/>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Stats Wishlist</a:t>
            </a:r>
            <a:endParaRPr/>
          </a:p>
        </p:txBody>
      </p:sp>
      <p:sp>
        <p:nvSpPr>
          <p:cNvPr id="303" name="Google Shape;303;p32"/>
          <p:cNvSpPr txBox="1"/>
          <p:nvPr/>
        </p:nvSpPr>
        <p:spPr>
          <a:xfrm>
            <a:off x="6997150" y="1344575"/>
            <a:ext cx="4940100" cy="4540500"/>
          </a:xfrm>
          <a:prstGeom prst="rect">
            <a:avLst/>
          </a:prstGeom>
          <a:noFill/>
          <a:ln>
            <a:noFill/>
          </a:ln>
        </p:spPr>
        <p:txBody>
          <a:bodyPr anchorCtr="0" anchor="ctr" bIns="45700" lIns="91425" spcFirstLastPara="1" rIns="91425" wrap="square" tIns="45700">
            <a:noAutofit/>
          </a:bodyPr>
          <a:lstStyle/>
          <a:p>
            <a:pPr indent="0" lvl="0" marL="457200" marR="0" rtl="0" algn="l">
              <a:lnSpc>
                <a:spcPct val="90000"/>
              </a:lnSpc>
              <a:spcBef>
                <a:spcPts val="0"/>
              </a:spcBef>
              <a:spcAft>
                <a:spcPts val="0"/>
              </a:spcAft>
              <a:buNone/>
            </a:pPr>
            <a:r>
              <a:t/>
            </a:r>
            <a:endParaRPr sz="2400">
              <a:solidFill>
                <a:srgbClr val="595959"/>
              </a:solidFill>
            </a:endParaRPr>
          </a:p>
          <a:p>
            <a:pPr indent="0" lvl="0" marL="457200" rtl="0" algn="l">
              <a:lnSpc>
                <a:spcPct val="90000"/>
              </a:lnSpc>
              <a:spcBef>
                <a:spcPts val="0"/>
              </a:spcBef>
              <a:spcAft>
                <a:spcPts val="0"/>
              </a:spcAft>
              <a:buNone/>
            </a:pPr>
            <a:r>
              <a:rPr lang="en-US" sz="2400">
                <a:solidFill>
                  <a:srgbClr val="595959"/>
                </a:solidFill>
              </a:rPr>
              <a:t>Metric dimensions based on traffic.</a:t>
            </a:r>
            <a:endParaRPr sz="2400">
              <a:solidFill>
                <a:srgbClr val="595959"/>
              </a:solidFill>
            </a:endParaRPr>
          </a:p>
          <a:p>
            <a:pPr indent="0" lvl="0" marL="457200" rtl="0" algn="l">
              <a:lnSpc>
                <a:spcPct val="90000"/>
              </a:lnSpc>
              <a:spcBef>
                <a:spcPts val="0"/>
              </a:spcBef>
              <a:spcAft>
                <a:spcPts val="0"/>
              </a:spcAft>
              <a:buNone/>
            </a:pPr>
            <a:r>
              <a:t/>
            </a:r>
            <a:endParaRPr sz="2400">
              <a:solidFill>
                <a:srgbClr val="595959"/>
              </a:solidFill>
            </a:endParaRPr>
          </a:p>
          <a:p>
            <a:pPr indent="0" lvl="0" marL="457200" rtl="0" algn="l">
              <a:spcBef>
                <a:spcPts val="0"/>
              </a:spcBef>
              <a:spcAft>
                <a:spcPts val="0"/>
              </a:spcAft>
              <a:buClr>
                <a:schemeClr val="dk1"/>
              </a:buClr>
              <a:buSzPts val="1100"/>
              <a:buFont typeface="Arial"/>
              <a:buNone/>
            </a:pPr>
            <a:r>
              <a:rPr lang="en-US" sz="1800">
                <a:solidFill>
                  <a:schemeClr val="dk1"/>
                </a:solidFill>
              </a:rPr>
              <a:t>downstream_rq_total {</a:t>
            </a:r>
            <a:endParaRPr sz="1800">
              <a:solidFill>
                <a:schemeClr val="dk1"/>
              </a:solidFill>
            </a:endParaRPr>
          </a:p>
          <a:p>
            <a:pPr indent="0" lvl="0" marL="457200" rtl="0" algn="l">
              <a:spcBef>
                <a:spcPts val="0"/>
              </a:spcBef>
              <a:spcAft>
                <a:spcPts val="0"/>
              </a:spcAft>
              <a:buNone/>
            </a:pPr>
            <a:r>
              <a:rPr lang="en-US" sz="1800">
                <a:solidFill>
                  <a:schemeClr val="dk1"/>
                </a:solidFill>
              </a:rPr>
              <a:t>listener=”10.22.14.11_80”, </a:t>
            </a:r>
            <a:r>
              <a:rPr lang="en-US" sz="1800">
                <a:solidFill>
                  <a:srgbClr val="595959"/>
                </a:solidFill>
                <a:latin typeface="Roboto Mono"/>
                <a:ea typeface="Roboto Mono"/>
                <a:cs typeface="Roboto Mono"/>
                <a:sym typeface="Roboto Mono"/>
              </a:rPr>
              <a:t>response_code_class="2xx", </a:t>
            </a:r>
            <a:r>
              <a:rPr b="1" lang="en-US" sz="1800">
                <a:solidFill>
                  <a:srgbClr val="595959"/>
                </a:solidFill>
                <a:latin typeface="Roboto Mono"/>
                <a:ea typeface="Roboto Mono"/>
                <a:cs typeface="Roboto Mono"/>
                <a:sym typeface="Roboto Mono"/>
              </a:rPr>
              <a:t>caller=”product_svc”,</a:t>
            </a:r>
            <a:endParaRPr b="1" sz="1800">
              <a:solidFill>
                <a:srgbClr val="595959"/>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b="1" lang="en-US" sz="1800">
                <a:solidFill>
                  <a:srgbClr val="FF0000"/>
                </a:solidFill>
              </a:rPr>
              <a:t>api_method=”buy_product”</a:t>
            </a:r>
            <a:r>
              <a:rPr lang="en-US" sz="1800">
                <a:solidFill>
                  <a:schemeClr val="dk1"/>
                </a:solidFill>
              </a:rPr>
              <a:t>} </a:t>
            </a:r>
            <a:endParaRPr sz="2400">
              <a:solidFill>
                <a:srgbClr val="595959"/>
              </a:solidFill>
            </a:endParaRPr>
          </a:p>
          <a:p>
            <a:pPr indent="0" lvl="0" marL="457200" marR="0" rtl="0" algn="l">
              <a:lnSpc>
                <a:spcPct val="90000"/>
              </a:lnSpc>
              <a:spcBef>
                <a:spcPts val="0"/>
              </a:spcBef>
              <a:spcAft>
                <a:spcPts val="0"/>
              </a:spcAft>
              <a:buNone/>
            </a:pPr>
            <a:r>
              <a:t/>
            </a:r>
            <a:endParaRPr sz="2400">
              <a:solidFill>
                <a:srgbClr val="595959"/>
              </a:solidFill>
            </a:endParaRPr>
          </a:p>
          <a:p>
            <a:pPr indent="0" lvl="0" marL="1371600" marR="0" rtl="0" algn="l">
              <a:lnSpc>
                <a:spcPct val="90000"/>
              </a:lnSpc>
              <a:spcBef>
                <a:spcPts val="0"/>
              </a:spcBef>
              <a:spcAft>
                <a:spcPts val="0"/>
              </a:spcAft>
              <a:buNone/>
            </a:pPr>
            <a:r>
              <a:rPr lang="en-US" sz="2400">
                <a:solidFill>
                  <a:srgbClr val="595959"/>
                </a:solidFill>
              </a:rPr>
              <a:t> </a:t>
            </a:r>
            <a:endParaRPr sz="2400">
              <a:solidFill>
                <a:srgbClr val="595959"/>
              </a:solidFill>
            </a:endParaRPr>
          </a:p>
        </p:txBody>
      </p:sp>
      <p:pic>
        <p:nvPicPr>
          <p:cNvPr id="304" name="Google Shape;304;p32"/>
          <p:cNvPicPr preferRelativeResize="0"/>
          <p:nvPr/>
        </p:nvPicPr>
        <p:blipFill>
          <a:blip r:embed="rId3">
            <a:alphaModFix/>
          </a:blip>
          <a:stretch>
            <a:fillRect/>
          </a:stretch>
        </p:blipFill>
        <p:spPr>
          <a:xfrm>
            <a:off x="152400" y="1478100"/>
            <a:ext cx="6692352" cy="44615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nvSpPr>
        <p:spPr>
          <a:xfrm>
            <a:off x="559904" y="3734034"/>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3600"/>
              <a:buFont typeface="Arial"/>
              <a:buNone/>
            </a:pPr>
            <a:r>
              <a:rPr i="1" lang="en-US" sz="3600">
                <a:solidFill>
                  <a:srgbClr val="0C0C0C"/>
                </a:solidFill>
              </a:rPr>
              <a:t>{kuat,gargnupur,mjog}@google.com</a:t>
            </a:r>
            <a:endParaRPr/>
          </a:p>
        </p:txBody>
      </p:sp>
      <p:sp>
        <p:nvSpPr>
          <p:cNvPr id="80" name="Google Shape;80;p15"/>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8000"/>
              <a:buFont typeface="Arial"/>
              <a:buNone/>
            </a:pPr>
            <a:r>
              <a:rPr b="1" lang="en-US" sz="6000">
                <a:solidFill>
                  <a:srgbClr val="0C0C0C"/>
                </a:solidFill>
              </a:rPr>
              <a:t>Fine Grained</a:t>
            </a:r>
            <a:r>
              <a:rPr lang="en-US" sz="6000">
                <a:solidFill>
                  <a:srgbClr val="0C0C0C"/>
                </a:solidFill>
              </a:rPr>
              <a:t> </a:t>
            </a:r>
            <a:endParaRPr sz="6000">
              <a:solidFill>
                <a:srgbClr val="0C0C0C"/>
              </a:solidFill>
            </a:endParaRPr>
          </a:p>
          <a:p>
            <a:pPr indent="0" lvl="0" marL="0" marR="0" rtl="0" algn="l">
              <a:lnSpc>
                <a:spcPct val="90000"/>
              </a:lnSpc>
              <a:spcBef>
                <a:spcPts val="0"/>
              </a:spcBef>
              <a:spcAft>
                <a:spcPts val="0"/>
              </a:spcAft>
              <a:buClr>
                <a:srgbClr val="0C0C0C"/>
              </a:buClr>
              <a:buSzPts val="8000"/>
              <a:buFont typeface="Arial"/>
              <a:buNone/>
            </a:pPr>
            <a:r>
              <a:rPr lang="en-US" sz="6000">
                <a:solidFill>
                  <a:srgbClr val="0C0C0C"/>
                </a:solidFill>
              </a:rPr>
              <a:t>Mesh </a:t>
            </a:r>
            <a:r>
              <a:rPr b="1" lang="en-US" sz="6000">
                <a:solidFill>
                  <a:srgbClr val="0C0C0C"/>
                </a:solidFill>
              </a:rPr>
              <a:t>Metrics</a:t>
            </a:r>
            <a:endParaRPr b="1"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3"/>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HTTP Exchange</a:t>
            </a:r>
            <a:endParaRPr/>
          </a:p>
        </p:txBody>
      </p:sp>
      <p:sp>
        <p:nvSpPr>
          <p:cNvPr id="310" name="Google Shape;310;p33"/>
          <p:cNvSpPr txBox="1"/>
          <p:nvPr/>
        </p:nvSpPr>
        <p:spPr>
          <a:xfrm>
            <a:off x="783900" y="2098225"/>
            <a:ext cx="9420900" cy="44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Roboto Mono"/>
                <a:ea typeface="Roboto Mono"/>
                <a:cs typeface="Roboto Mono"/>
                <a:sym typeface="Roboto Mono"/>
              </a:rPr>
              <a:t>GET / HTTP/1.1</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Host: …</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X-Peer-Metadata: &lt;</a:t>
            </a:r>
            <a:r>
              <a:rPr b="1" lang="en-US" sz="2400">
                <a:latin typeface="Roboto Mono"/>
                <a:ea typeface="Roboto Mono"/>
                <a:cs typeface="Roboto Mono"/>
                <a:sym typeface="Roboto Mono"/>
              </a:rPr>
              <a:t>base-64 protobuf message</a:t>
            </a:r>
            <a:r>
              <a:rPr lang="en-US" sz="2400">
                <a:latin typeface="Roboto Mono"/>
                <a:ea typeface="Roboto Mono"/>
                <a:cs typeface="Roboto Mono"/>
                <a:sym typeface="Roboto Mono"/>
              </a:rPr>
              <a:t>&gt;</a:t>
            </a:r>
            <a:endParaRPr sz="24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X-Peer-Metadata-Id: &lt;</a:t>
            </a:r>
            <a:r>
              <a:rPr b="1" lang="en-US" sz="2400">
                <a:solidFill>
                  <a:schemeClr val="dk1"/>
                </a:solidFill>
                <a:latin typeface="Roboto Mono"/>
                <a:ea typeface="Roboto Mono"/>
                <a:cs typeface="Roboto Mono"/>
                <a:sym typeface="Roboto Mono"/>
              </a:rPr>
              <a:t>string id</a:t>
            </a:r>
            <a:r>
              <a:rPr lang="en-US" sz="2400">
                <a:solidFill>
                  <a:schemeClr val="dk1"/>
                </a:solidFill>
                <a:latin typeface="Roboto Mono"/>
                <a:ea typeface="Roboto Mono"/>
                <a:cs typeface="Roboto Mono"/>
                <a:sym typeface="Roboto Mono"/>
              </a:rPr>
              <a:t>&gt;</a:t>
            </a:r>
            <a:endParaRPr sz="2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24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4"/>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HTTP Exchange</a:t>
            </a:r>
            <a:endParaRPr/>
          </a:p>
        </p:txBody>
      </p:sp>
      <p:sp>
        <p:nvSpPr>
          <p:cNvPr id="316" name="Google Shape;316;p34"/>
          <p:cNvSpPr txBox="1"/>
          <p:nvPr/>
        </p:nvSpPr>
        <p:spPr>
          <a:xfrm>
            <a:off x="783900" y="2098225"/>
            <a:ext cx="9420900" cy="44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Roboto Mono"/>
                <a:ea typeface="Roboto Mono"/>
                <a:cs typeface="Roboto Mono"/>
                <a:sym typeface="Roboto Mono"/>
              </a:rPr>
              <a:t>GET / HTTP/1.1</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Host: …</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X-Peer-Metadata: &lt;</a:t>
            </a:r>
            <a:r>
              <a:rPr b="1" lang="en-US" sz="2400">
                <a:latin typeface="Roboto Mono"/>
                <a:ea typeface="Roboto Mono"/>
                <a:cs typeface="Roboto Mono"/>
                <a:sym typeface="Roboto Mono"/>
              </a:rPr>
              <a:t>base-64 protobuf message</a:t>
            </a:r>
            <a:r>
              <a:rPr lang="en-US" sz="2400">
                <a:latin typeface="Roboto Mono"/>
                <a:ea typeface="Roboto Mono"/>
                <a:cs typeface="Roboto Mono"/>
                <a:sym typeface="Roboto Mono"/>
              </a:rPr>
              <a:t>&gt;</a:t>
            </a:r>
            <a:endParaRPr sz="24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X-Peer-Metadata-Id: &lt;</a:t>
            </a:r>
            <a:r>
              <a:rPr b="1" lang="en-US" sz="2400">
                <a:solidFill>
                  <a:schemeClr val="dk1"/>
                </a:solidFill>
                <a:latin typeface="Roboto Mono"/>
                <a:ea typeface="Roboto Mono"/>
                <a:cs typeface="Roboto Mono"/>
                <a:sym typeface="Roboto Mono"/>
              </a:rPr>
              <a:t>string id</a:t>
            </a:r>
            <a:r>
              <a:rPr lang="en-US" sz="2400">
                <a:solidFill>
                  <a:schemeClr val="dk1"/>
                </a:solidFill>
                <a:latin typeface="Roboto Mono"/>
                <a:ea typeface="Roboto Mono"/>
                <a:cs typeface="Roboto Mono"/>
                <a:sym typeface="Roboto Mono"/>
              </a:rPr>
              <a:t>&gt;</a:t>
            </a:r>
            <a:endParaRPr sz="24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a:t>
            </a:r>
            <a:endParaRPr sz="2400">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HTTP/1.1 200 OK</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X-Peer-Metadata: &lt;</a:t>
            </a:r>
            <a:r>
              <a:rPr b="1" lang="en-US" sz="2400">
                <a:latin typeface="Roboto Mono"/>
                <a:ea typeface="Roboto Mono"/>
                <a:cs typeface="Roboto Mono"/>
                <a:sym typeface="Roboto Mono"/>
              </a:rPr>
              <a:t>base-64 protobuf message</a:t>
            </a:r>
            <a:r>
              <a:rPr lang="en-US" sz="2400">
                <a:latin typeface="Roboto Mono"/>
                <a:ea typeface="Roboto Mono"/>
                <a:cs typeface="Roboto Mono"/>
                <a:sym typeface="Roboto Mono"/>
              </a:rPr>
              <a:t>&gt;</a:t>
            </a:r>
            <a:endParaRPr sz="24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X-Peer-Metadata-Id: &lt;</a:t>
            </a:r>
            <a:r>
              <a:rPr b="1" lang="en-US" sz="2400">
                <a:solidFill>
                  <a:schemeClr val="dk1"/>
                </a:solidFill>
                <a:latin typeface="Roboto Mono"/>
                <a:ea typeface="Roboto Mono"/>
                <a:cs typeface="Roboto Mono"/>
                <a:sym typeface="Roboto Mono"/>
              </a:rPr>
              <a:t>string id</a:t>
            </a:r>
            <a:r>
              <a:rPr lang="en-US" sz="2400">
                <a:solidFill>
                  <a:schemeClr val="dk1"/>
                </a:solidFill>
                <a:latin typeface="Roboto Mono"/>
                <a:ea typeface="Roboto Mono"/>
                <a:cs typeface="Roboto Mono"/>
                <a:sym typeface="Roboto Mono"/>
              </a:rPr>
              <a:t>&gt;</a:t>
            </a:r>
            <a:endParaRPr sz="24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5"/>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Peer-to-Peer Metadata Exchange</a:t>
            </a:r>
            <a:endParaRPr/>
          </a:p>
        </p:txBody>
      </p:sp>
      <p:sp>
        <p:nvSpPr>
          <p:cNvPr id="322" name="Google Shape;322;p35"/>
          <p:cNvSpPr/>
          <p:nvPr/>
        </p:nvSpPr>
        <p:spPr>
          <a:xfrm>
            <a:off x="2432325" y="2188200"/>
            <a:ext cx="2379900" cy="32388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txBox="1"/>
          <p:nvPr/>
        </p:nvSpPr>
        <p:spPr>
          <a:xfrm>
            <a:off x="2608425" y="2399425"/>
            <a:ext cx="2027700" cy="6759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Client Envoy sidecar</a:t>
            </a:r>
            <a:endParaRPr sz="1800">
              <a:latin typeface="Roboto Mono"/>
              <a:ea typeface="Roboto Mono"/>
              <a:cs typeface="Roboto Mono"/>
              <a:sym typeface="Roboto Mono"/>
            </a:endParaRPr>
          </a:p>
        </p:txBody>
      </p:sp>
      <p:sp>
        <p:nvSpPr>
          <p:cNvPr id="324" name="Google Shape;324;p35"/>
          <p:cNvSpPr/>
          <p:nvPr/>
        </p:nvSpPr>
        <p:spPr>
          <a:xfrm>
            <a:off x="7379775" y="2188200"/>
            <a:ext cx="2379900" cy="32388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txBox="1"/>
          <p:nvPr/>
        </p:nvSpPr>
        <p:spPr>
          <a:xfrm>
            <a:off x="7548775" y="2399425"/>
            <a:ext cx="2027700" cy="6759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Server Envoy sidecar</a:t>
            </a:r>
            <a:endParaRPr sz="1800">
              <a:latin typeface="Roboto Mono"/>
              <a:ea typeface="Roboto Mono"/>
              <a:cs typeface="Roboto Mono"/>
              <a:sym typeface="Roboto Mono"/>
            </a:endParaRPr>
          </a:p>
        </p:txBody>
      </p:sp>
      <p:cxnSp>
        <p:nvCxnSpPr>
          <p:cNvPr id="326" name="Google Shape;326;p35"/>
          <p:cNvCxnSpPr>
            <a:stCxn id="323" idx="3"/>
            <a:endCxn id="325" idx="1"/>
          </p:cNvCxnSpPr>
          <p:nvPr/>
        </p:nvCxnSpPr>
        <p:spPr>
          <a:xfrm>
            <a:off x="4636125" y="2737375"/>
            <a:ext cx="2912700" cy="0"/>
          </a:xfrm>
          <a:prstGeom prst="straightConnector1">
            <a:avLst/>
          </a:prstGeom>
          <a:noFill/>
          <a:ln cap="flat" cmpd="sng" w="38100">
            <a:solidFill>
              <a:schemeClr val="dk2"/>
            </a:solidFill>
            <a:prstDash val="solid"/>
            <a:round/>
            <a:headEnd len="med" w="med" type="none"/>
            <a:tailEnd len="med" w="med" type="triangle"/>
          </a:ln>
        </p:spPr>
      </p:cxnSp>
      <p:sp>
        <p:nvSpPr>
          <p:cNvPr id="327" name="Google Shape;327;p35"/>
          <p:cNvSpPr/>
          <p:nvPr/>
        </p:nvSpPr>
        <p:spPr>
          <a:xfrm>
            <a:off x="7548825" y="3441500"/>
            <a:ext cx="2027700" cy="17883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POD_NAME: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NAMESPACE: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LABELS: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p:txBody>
      </p:sp>
      <p:sp>
        <p:nvSpPr>
          <p:cNvPr id="328" name="Google Shape;328;p35"/>
          <p:cNvSpPr/>
          <p:nvPr/>
        </p:nvSpPr>
        <p:spPr>
          <a:xfrm>
            <a:off x="2608425" y="3441500"/>
            <a:ext cx="2027700" cy="17883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POD_NAME: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NAMESPACE: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LABELS: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p:txBody>
      </p:sp>
      <p:sp>
        <p:nvSpPr>
          <p:cNvPr id="329" name="Google Shape;329;p35"/>
          <p:cNvSpPr/>
          <p:nvPr/>
        </p:nvSpPr>
        <p:spPr>
          <a:xfrm>
            <a:off x="4960050" y="2188200"/>
            <a:ext cx="549300" cy="478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Mono"/>
              <a:ea typeface="Roboto Mono"/>
              <a:cs typeface="Roboto Mono"/>
              <a:sym typeface="Roboto Mono"/>
            </a:endParaRPr>
          </a:p>
        </p:txBody>
      </p:sp>
      <p:sp>
        <p:nvSpPr>
          <p:cNvPr id="330" name="Google Shape;330;p35"/>
          <p:cNvSpPr/>
          <p:nvPr/>
        </p:nvSpPr>
        <p:spPr>
          <a:xfrm>
            <a:off x="6685600" y="2188200"/>
            <a:ext cx="549300" cy="478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Mono"/>
              <a:ea typeface="Roboto Mono"/>
              <a:cs typeface="Roboto Mono"/>
              <a:sym typeface="Roboto Mono"/>
            </a:endParaRPr>
          </a:p>
        </p:txBody>
      </p:sp>
      <p:cxnSp>
        <p:nvCxnSpPr>
          <p:cNvPr id="331" name="Google Shape;331;p35"/>
          <p:cNvCxnSpPr>
            <a:stCxn id="329" idx="3"/>
            <a:endCxn id="330" idx="1"/>
          </p:cNvCxnSpPr>
          <p:nvPr/>
        </p:nvCxnSpPr>
        <p:spPr>
          <a:xfrm>
            <a:off x="5509350" y="2427600"/>
            <a:ext cx="1176300" cy="0"/>
          </a:xfrm>
          <a:prstGeom prst="straightConnector1">
            <a:avLst/>
          </a:prstGeom>
          <a:noFill/>
          <a:ln cap="flat" cmpd="sng" w="38100">
            <a:solidFill>
              <a:schemeClr val="dk2"/>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6"/>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HTTP Exchange (cont.)</a:t>
            </a:r>
            <a:endParaRPr/>
          </a:p>
        </p:txBody>
      </p:sp>
      <p:sp>
        <p:nvSpPr>
          <p:cNvPr id="337" name="Google Shape;337;p36"/>
          <p:cNvSpPr txBox="1"/>
          <p:nvPr/>
        </p:nvSpPr>
        <p:spPr>
          <a:xfrm>
            <a:off x="591450" y="1703925"/>
            <a:ext cx="9716700" cy="49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t>Performance optimizations:</a:t>
            </a:r>
            <a:endParaRPr sz="2400"/>
          </a:p>
          <a:p>
            <a:pPr indent="-381000" lvl="0" marL="457200" rtl="0" algn="l">
              <a:spcBef>
                <a:spcPts val="0"/>
              </a:spcBef>
              <a:spcAft>
                <a:spcPts val="0"/>
              </a:spcAft>
              <a:buClr>
                <a:schemeClr val="dk1"/>
              </a:buClr>
              <a:buSzPts val="2400"/>
              <a:buFont typeface="Calibri"/>
              <a:buAutoNum type="arabicPeriod"/>
            </a:pPr>
            <a:r>
              <a:rPr b="1" lang="en-US" sz="2400">
                <a:solidFill>
                  <a:schemeClr val="dk1"/>
                </a:solidFill>
              </a:rPr>
              <a:t>Caching</a:t>
            </a:r>
            <a:r>
              <a:rPr lang="en-US" sz="2400">
                <a:solidFill>
                  <a:schemeClr val="dk1"/>
                </a:solidFill>
              </a:rPr>
              <a:t> and </a:t>
            </a:r>
            <a:r>
              <a:rPr b="1" lang="en-US" sz="2400">
                <a:solidFill>
                  <a:schemeClr val="dk1"/>
                </a:solidFill>
              </a:rPr>
              <a:t>side-lookups</a:t>
            </a:r>
            <a:r>
              <a:rPr lang="en-US" sz="2400">
                <a:solidFill>
                  <a:schemeClr val="dk1"/>
                </a:solidFill>
              </a:rPr>
              <a:t>: split KEY vs PAYLOAD, exchange keys only between extensions and maintain caches from KEY-&gt;PAYLOAD</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Font typeface="Calibri"/>
              <a:buAutoNum type="arabicPeriod"/>
            </a:pPr>
            <a:r>
              <a:rPr b="1" lang="en-US" sz="2400"/>
              <a:t>HTTP/2 upgrade</a:t>
            </a:r>
            <a:r>
              <a:rPr lang="en-US" sz="2400"/>
              <a:t> between sidecars for binary encoding</a:t>
            </a:r>
            <a:endParaRPr sz="2400"/>
          </a:p>
          <a:p>
            <a:pPr indent="0" lvl="0" marL="457200" rtl="0" algn="l">
              <a:spcBef>
                <a:spcPts val="0"/>
              </a:spcBef>
              <a:spcAft>
                <a:spcPts val="0"/>
              </a:spcAft>
              <a:buNone/>
            </a:pPr>
            <a:r>
              <a:rPr b="1" lang="en-US" sz="2400"/>
              <a:t>HTTP/2 METADATA</a:t>
            </a:r>
            <a:r>
              <a:rPr lang="en-US" sz="2400"/>
              <a:t> frames (type=0x4D), per-stream and per-connection (limited proxy support)</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US" sz="2400"/>
              <a:t>Re-use for HTTP/gRPC generic tunnelling (e.g. </a:t>
            </a:r>
            <a:r>
              <a:rPr b="1" lang="en-US" sz="2400"/>
              <a:t>HTTP CONNECT</a:t>
            </a:r>
            <a:r>
              <a:rPr lang="en-US" sz="2400"/>
              <a:t> method)</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US" sz="2400"/>
              <a:t>Send raw data over TCP...</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grpSp>
        <p:nvGrpSpPr>
          <p:cNvPr id="342" name="Google Shape;342;p37"/>
          <p:cNvGrpSpPr/>
          <p:nvPr/>
        </p:nvGrpSpPr>
        <p:grpSpPr>
          <a:xfrm>
            <a:off x="3544963" y="1573175"/>
            <a:ext cx="5010900" cy="478800"/>
            <a:chOff x="3544963" y="1573175"/>
            <a:chExt cx="5010900" cy="478800"/>
          </a:xfrm>
        </p:grpSpPr>
        <p:cxnSp>
          <p:nvCxnSpPr>
            <p:cNvPr id="343" name="Google Shape;343;p37"/>
            <p:cNvCxnSpPr>
              <a:stCxn id="344" idx="3"/>
            </p:cNvCxnSpPr>
            <p:nvPr/>
          </p:nvCxnSpPr>
          <p:spPr>
            <a:xfrm flipH="1" rot="10800000">
              <a:off x="5410363" y="1811675"/>
              <a:ext cx="3145500" cy="900"/>
            </a:xfrm>
            <a:prstGeom prst="straightConnector1">
              <a:avLst/>
            </a:prstGeom>
            <a:noFill/>
            <a:ln cap="flat" cmpd="sng" w="38100">
              <a:solidFill>
                <a:schemeClr val="dk2"/>
              </a:solidFill>
              <a:prstDash val="solid"/>
              <a:round/>
              <a:headEnd len="med" w="med" type="none"/>
              <a:tailEnd len="med" w="med" type="triangle"/>
            </a:ln>
          </p:spPr>
        </p:cxnSp>
        <p:sp>
          <p:nvSpPr>
            <p:cNvPr id="344" name="Google Shape;344;p37"/>
            <p:cNvSpPr/>
            <p:nvPr/>
          </p:nvSpPr>
          <p:spPr>
            <a:xfrm>
              <a:off x="3544963" y="1573175"/>
              <a:ext cx="1865400" cy="478800"/>
            </a:xfrm>
            <a:prstGeom prst="foldedCorner">
              <a:avLst>
                <a:gd fmla="val 16667" name="adj"/>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Roboto Mono"/>
                  <a:ea typeface="Roboto Mono"/>
                  <a:cs typeface="Roboto Mono"/>
                  <a:sym typeface="Roboto Mono"/>
                </a:rPr>
                <a:t>...</a:t>
              </a:r>
              <a:endParaRPr b="1" sz="1600">
                <a:latin typeface="Roboto Mono"/>
                <a:ea typeface="Roboto Mono"/>
                <a:cs typeface="Roboto Mono"/>
                <a:sym typeface="Roboto Mono"/>
              </a:endParaRPr>
            </a:p>
          </p:txBody>
        </p:sp>
      </p:grpSp>
      <p:grpSp>
        <p:nvGrpSpPr>
          <p:cNvPr id="345" name="Google Shape;345;p37"/>
          <p:cNvGrpSpPr/>
          <p:nvPr/>
        </p:nvGrpSpPr>
        <p:grpSpPr>
          <a:xfrm>
            <a:off x="3395450" y="3284275"/>
            <a:ext cx="5109900" cy="478800"/>
            <a:chOff x="3395450" y="3284275"/>
            <a:chExt cx="5109900" cy="478800"/>
          </a:xfrm>
        </p:grpSpPr>
        <p:sp>
          <p:nvSpPr>
            <p:cNvPr id="346" name="Google Shape;346;p37"/>
            <p:cNvSpPr/>
            <p:nvPr/>
          </p:nvSpPr>
          <p:spPr>
            <a:xfrm flipH="1">
              <a:off x="6639950" y="3284275"/>
              <a:ext cx="1865400" cy="478800"/>
            </a:xfrm>
            <a:prstGeom prst="foldedCorner">
              <a:avLst>
                <a:gd fmla="val 16667" name="adj"/>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Roboto Mono"/>
                  <a:ea typeface="Roboto Mono"/>
                  <a:cs typeface="Roboto Mono"/>
                  <a:sym typeface="Roboto Mono"/>
                </a:rPr>
                <a:t>...</a:t>
              </a:r>
              <a:endParaRPr b="1" sz="1600">
                <a:latin typeface="Roboto Mono"/>
                <a:ea typeface="Roboto Mono"/>
                <a:cs typeface="Roboto Mono"/>
                <a:sym typeface="Roboto Mono"/>
              </a:endParaRPr>
            </a:p>
          </p:txBody>
        </p:sp>
        <p:cxnSp>
          <p:nvCxnSpPr>
            <p:cNvPr id="347" name="Google Shape;347;p37"/>
            <p:cNvCxnSpPr>
              <a:stCxn id="346" idx="3"/>
            </p:cNvCxnSpPr>
            <p:nvPr/>
          </p:nvCxnSpPr>
          <p:spPr>
            <a:xfrm rot="10800000">
              <a:off x="3395450" y="3513175"/>
              <a:ext cx="3244500" cy="10500"/>
            </a:xfrm>
            <a:prstGeom prst="straightConnector1">
              <a:avLst/>
            </a:prstGeom>
            <a:noFill/>
            <a:ln cap="flat" cmpd="sng" w="38100">
              <a:solidFill>
                <a:schemeClr val="dk2"/>
              </a:solidFill>
              <a:prstDash val="solid"/>
              <a:round/>
              <a:headEnd len="med" w="med" type="none"/>
              <a:tailEnd len="med" w="med" type="triangle"/>
            </a:ln>
          </p:spPr>
        </p:cxnSp>
      </p:grpSp>
      <p:sp>
        <p:nvSpPr>
          <p:cNvPr id="348" name="Google Shape;348;p37"/>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TCP Exchange</a:t>
            </a:r>
            <a:endParaRPr/>
          </a:p>
        </p:txBody>
      </p:sp>
      <p:sp>
        <p:nvSpPr>
          <p:cNvPr id="349" name="Google Shape;349;p37"/>
          <p:cNvSpPr txBox="1"/>
          <p:nvPr/>
        </p:nvSpPr>
        <p:spPr>
          <a:xfrm>
            <a:off x="789800" y="1987625"/>
            <a:ext cx="2202300" cy="17517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Client sidecar</a:t>
            </a:r>
            <a:endParaRPr sz="1800">
              <a:latin typeface="Roboto Mono"/>
              <a:ea typeface="Roboto Mono"/>
              <a:cs typeface="Roboto Mono"/>
              <a:sym typeface="Roboto Mono"/>
            </a:endParaRPr>
          </a:p>
        </p:txBody>
      </p:sp>
      <p:sp>
        <p:nvSpPr>
          <p:cNvPr id="350" name="Google Shape;350;p37"/>
          <p:cNvSpPr txBox="1"/>
          <p:nvPr/>
        </p:nvSpPr>
        <p:spPr>
          <a:xfrm>
            <a:off x="9238800" y="2051975"/>
            <a:ext cx="2105100" cy="16842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Server sidecar</a:t>
            </a:r>
            <a:endParaRPr sz="1800">
              <a:latin typeface="Roboto Mono"/>
              <a:ea typeface="Roboto Mono"/>
              <a:cs typeface="Roboto Mono"/>
              <a:sym typeface="Roboto Mono"/>
            </a:endParaRPr>
          </a:p>
        </p:txBody>
      </p:sp>
      <p:cxnSp>
        <p:nvCxnSpPr>
          <p:cNvPr id="351" name="Google Shape;351;p37"/>
          <p:cNvCxnSpPr>
            <a:stCxn id="352" idx="3"/>
            <a:endCxn id="353" idx="1"/>
          </p:cNvCxnSpPr>
          <p:nvPr/>
        </p:nvCxnSpPr>
        <p:spPr>
          <a:xfrm>
            <a:off x="2975125" y="2584175"/>
            <a:ext cx="6241200" cy="0"/>
          </a:xfrm>
          <a:prstGeom prst="straightConnector1">
            <a:avLst/>
          </a:prstGeom>
          <a:noFill/>
          <a:ln cap="flat" cmpd="sng" w="38100">
            <a:solidFill>
              <a:schemeClr val="dk2"/>
            </a:solidFill>
            <a:prstDash val="solid"/>
            <a:round/>
            <a:headEnd len="med" w="med" type="triangle"/>
            <a:tailEnd len="med" w="med" type="triangle"/>
          </a:ln>
        </p:spPr>
      </p:cxnSp>
      <p:sp>
        <p:nvSpPr>
          <p:cNvPr id="354" name="Google Shape;354;p37"/>
          <p:cNvSpPr txBox="1"/>
          <p:nvPr/>
        </p:nvSpPr>
        <p:spPr>
          <a:xfrm>
            <a:off x="5049350" y="2480488"/>
            <a:ext cx="15906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latin typeface="Calibri"/>
                <a:ea typeface="Calibri"/>
                <a:cs typeface="Calibri"/>
                <a:sym typeface="Calibri"/>
              </a:rPr>
              <a:t>TCP stream</a:t>
            </a:r>
            <a:endParaRPr i="1" sz="2400">
              <a:latin typeface="Calibri"/>
              <a:ea typeface="Calibri"/>
              <a:cs typeface="Calibri"/>
              <a:sym typeface="Calibri"/>
            </a:endParaRPr>
          </a:p>
        </p:txBody>
      </p:sp>
      <p:grpSp>
        <p:nvGrpSpPr>
          <p:cNvPr id="355" name="Google Shape;355;p37"/>
          <p:cNvGrpSpPr/>
          <p:nvPr/>
        </p:nvGrpSpPr>
        <p:grpSpPr>
          <a:xfrm>
            <a:off x="5410488" y="1573175"/>
            <a:ext cx="2463317" cy="478800"/>
            <a:chOff x="5410488" y="1573175"/>
            <a:chExt cx="2463317" cy="478800"/>
          </a:xfrm>
        </p:grpSpPr>
        <p:sp>
          <p:nvSpPr>
            <p:cNvPr id="356" name="Google Shape;356;p37"/>
            <p:cNvSpPr/>
            <p:nvPr/>
          </p:nvSpPr>
          <p:spPr>
            <a:xfrm>
              <a:off x="5410488" y="1573175"/>
              <a:ext cx="1178700" cy="478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a:t>
              </a:r>
              <a:endParaRPr sz="1600">
                <a:latin typeface="Roboto Mono"/>
                <a:ea typeface="Roboto Mono"/>
                <a:cs typeface="Roboto Mono"/>
                <a:sym typeface="Roboto Mono"/>
              </a:endParaRPr>
            </a:p>
          </p:txBody>
        </p:sp>
        <p:sp>
          <p:nvSpPr>
            <p:cNvPr id="357" name="Google Shape;357;p37"/>
            <p:cNvSpPr/>
            <p:nvPr/>
          </p:nvSpPr>
          <p:spPr>
            <a:xfrm>
              <a:off x="6589204" y="1573175"/>
              <a:ext cx="1284600" cy="478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BinHeader</a:t>
              </a:r>
              <a:endParaRPr sz="1600">
                <a:latin typeface="Roboto Mono"/>
                <a:ea typeface="Roboto Mono"/>
                <a:cs typeface="Roboto Mono"/>
                <a:sym typeface="Roboto Mono"/>
              </a:endParaRPr>
            </a:p>
          </p:txBody>
        </p:sp>
      </p:grpSp>
      <p:grpSp>
        <p:nvGrpSpPr>
          <p:cNvPr id="358" name="Google Shape;358;p37"/>
          <p:cNvGrpSpPr/>
          <p:nvPr/>
        </p:nvGrpSpPr>
        <p:grpSpPr>
          <a:xfrm>
            <a:off x="4176525" y="3284275"/>
            <a:ext cx="2463300" cy="478800"/>
            <a:chOff x="4176525" y="3284275"/>
            <a:chExt cx="2463300" cy="478800"/>
          </a:xfrm>
        </p:grpSpPr>
        <p:sp>
          <p:nvSpPr>
            <p:cNvPr id="359" name="Google Shape;359;p37"/>
            <p:cNvSpPr/>
            <p:nvPr/>
          </p:nvSpPr>
          <p:spPr>
            <a:xfrm flipH="1">
              <a:off x="5461125" y="3284275"/>
              <a:ext cx="1178700" cy="478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a:t>
              </a:r>
              <a:endParaRPr sz="1600">
                <a:latin typeface="Roboto Mono"/>
                <a:ea typeface="Roboto Mono"/>
                <a:cs typeface="Roboto Mono"/>
                <a:sym typeface="Roboto Mono"/>
              </a:endParaRPr>
            </a:p>
          </p:txBody>
        </p:sp>
        <p:sp>
          <p:nvSpPr>
            <p:cNvPr id="360" name="Google Shape;360;p37"/>
            <p:cNvSpPr/>
            <p:nvPr/>
          </p:nvSpPr>
          <p:spPr>
            <a:xfrm flipH="1">
              <a:off x="4176525" y="3284275"/>
              <a:ext cx="1284600" cy="478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Bin</a:t>
              </a:r>
              <a:r>
                <a:rPr lang="en-US" sz="1600">
                  <a:latin typeface="Roboto Mono"/>
                  <a:ea typeface="Roboto Mono"/>
                  <a:cs typeface="Roboto Mono"/>
                  <a:sym typeface="Roboto Mono"/>
                </a:rPr>
                <a:t>Header</a:t>
              </a:r>
              <a:endParaRPr sz="1600">
                <a:latin typeface="Roboto Mono"/>
                <a:ea typeface="Roboto Mono"/>
                <a:cs typeface="Roboto Mono"/>
                <a:sym typeface="Roboto Mono"/>
              </a:endParaRPr>
            </a:p>
          </p:txBody>
        </p:sp>
      </p:grpSp>
      <p:sp>
        <p:nvSpPr>
          <p:cNvPr id="352" name="Google Shape;352;p37"/>
          <p:cNvSpPr txBox="1"/>
          <p:nvPr/>
        </p:nvSpPr>
        <p:spPr>
          <a:xfrm>
            <a:off x="772825" y="2285375"/>
            <a:ext cx="2202300" cy="597600"/>
          </a:xfrm>
          <a:prstGeom prst="rect">
            <a:avLst/>
          </a:prstGeom>
          <a:solidFill>
            <a:srgbClr val="FFF2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TCP upstream extension</a:t>
            </a:r>
            <a:endParaRPr sz="1800">
              <a:latin typeface="Roboto Mono"/>
              <a:ea typeface="Roboto Mono"/>
              <a:cs typeface="Roboto Mono"/>
              <a:sym typeface="Roboto Mono"/>
            </a:endParaRPr>
          </a:p>
        </p:txBody>
      </p:sp>
      <p:sp>
        <p:nvSpPr>
          <p:cNvPr id="353" name="Google Shape;353;p37"/>
          <p:cNvSpPr txBox="1"/>
          <p:nvPr/>
        </p:nvSpPr>
        <p:spPr>
          <a:xfrm>
            <a:off x="9216375" y="2285375"/>
            <a:ext cx="2105100" cy="597600"/>
          </a:xfrm>
          <a:prstGeom prst="rect">
            <a:avLst/>
          </a:prstGeom>
          <a:solidFill>
            <a:srgbClr val="FFF2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TCP downstream extension</a:t>
            </a:r>
            <a:endParaRPr sz="1800">
              <a:latin typeface="Roboto Mono"/>
              <a:ea typeface="Roboto Mono"/>
              <a:cs typeface="Roboto Mono"/>
              <a:sym typeface="Roboto Mono"/>
            </a:endParaRPr>
          </a:p>
        </p:txBody>
      </p:sp>
      <p:sp>
        <p:nvSpPr>
          <p:cNvPr id="361" name="Google Shape;361;p37"/>
          <p:cNvSpPr txBox="1"/>
          <p:nvPr/>
        </p:nvSpPr>
        <p:spPr>
          <a:xfrm>
            <a:off x="940625" y="4617600"/>
            <a:ext cx="9782400" cy="20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Source of prior knowledge:</a:t>
            </a:r>
            <a:endParaRPr sz="2400"/>
          </a:p>
          <a:p>
            <a:pPr indent="-381000" lvl="0" marL="457200" rtl="0" algn="l">
              <a:spcBef>
                <a:spcPts val="0"/>
              </a:spcBef>
              <a:spcAft>
                <a:spcPts val="0"/>
              </a:spcAft>
              <a:buSzPts val="2400"/>
              <a:buChar char="-"/>
            </a:pPr>
            <a:r>
              <a:rPr lang="en-US" sz="2400"/>
              <a:t>c</a:t>
            </a:r>
            <a:r>
              <a:rPr lang="en-US" sz="2400"/>
              <a:t>ontrol plane supplies a bit indicating presence of Envoy sidecar on the other side</a:t>
            </a:r>
            <a:endParaRPr sz="2400"/>
          </a:p>
          <a:p>
            <a:pPr indent="-381000" lvl="0" marL="457200" rtl="0" algn="l">
              <a:spcBef>
                <a:spcPts val="0"/>
              </a:spcBef>
              <a:spcAft>
                <a:spcPts val="0"/>
              </a:spcAft>
              <a:buSzPts val="2400"/>
              <a:buChar char="-"/>
            </a:pPr>
            <a:r>
              <a:rPr lang="en-US" sz="2400"/>
              <a:t>peer-to-peer negotiated using TLS extensions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8"/>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TLS Exchange with ALPN</a:t>
            </a:r>
            <a:endParaRPr/>
          </a:p>
        </p:txBody>
      </p:sp>
      <p:sp>
        <p:nvSpPr>
          <p:cNvPr id="367" name="Google Shape;367;p38"/>
          <p:cNvSpPr txBox="1"/>
          <p:nvPr/>
        </p:nvSpPr>
        <p:spPr>
          <a:xfrm>
            <a:off x="9143544" y="1681777"/>
            <a:ext cx="2420871" cy="2392663"/>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Server sidecar</a:t>
            </a:r>
            <a:endParaRPr sz="1800">
              <a:latin typeface="Roboto Mono"/>
              <a:ea typeface="Roboto Mono"/>
              <a:cs typeface="Roboto Mono"/>
              <a:sym typeface="Roboto Mono"/>
            </a:endParaRPr>
          </a:p>
        </p:txBody>
      </p:sp>
      <p:grpSp>
        <p:nvGrpSpPr>
          <p:cNvPr id="368" name="Google Shape;368;p38"/>
          <p:cNvGrpSpPr/>
          <p:nvPr/>
        </p:nvGrpSpPr>
        <p:grpSpPr>
          <a:xfrm>
            <a:off x="3042246" y="3231288"/>
            <a:ext cx="6108225" cy="597600"/>
            <a:chOff x="3250275" y="2480488"/>
            <a:chExt cx="5691600" cy="597600"/>
          </a:xfrm>
        </p:grpSpPr>
        <p:cxnSp>
          <p:nvCxnSpPr>
            <p:cNvPr id="369" name="Google Shape;369;p38"/>
            <p:cNvCxnSpPr/>
            <p:nvPr/>
          </p:nvCxnSpPr>
          <p:spPr>
            <a:xfrm>
              <a:off x="3250275" y="2584175"/>
              <a:ext cx="5691600" cy="0"/>
            </a:xfrm>
            <a:prstGeom prst="straightConnector1">
              <a:avLst/>
            </a:prstGeom>
            <a:noFill/>
            <a:ln cap="flat" cmpd="sng" w="38100">
              <a:solidFill>
                <a:schemeClr val="dk2"/>
              </a:solidFill>
              <a:prstDash val="solid"/>
              <a:round/>
              <a:headEnd len="med" w="med" type="triangle"/>
              <a:tailEnd len="med" w="med" type="triangle"/>
            </a:ln>
          </p:spPr>
        </p:cxnSp>
        <p:sp>
          <p:nvSpPr>
            <p:cNvPr id="370" name="Google Shape;370;p38"/>
            <p:cNvSpPr txBox="1"/>
            <p:nvPr/>
          </p:nvSpPr>
          <p:spPr>
            <a:xfrm>
              <a:off x="5049350" y="2480488"/>
              <a:ext cx="15906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latin typeface="Calibri"/>
                  <a:ea typeface="Calibri"/>
                  <a:cs typeface="Calibri"/>
                  <a:sym typeface="Calibri"/>
                </a:rPr>
                <a:t>TCP stream</a:t>
              </a:r>
              <a:endParaRPr i="1" sz="2400">
                <a:latin typeface="Calibri"/>
                <a:ea typeface="Calibri"/>
                <a:cs typeface="Calibri"/>
                <a:sym typeface="Calibri"/>
              </a:endParaRPr>
            </a:p>
          </p:txBody>
        </p:sp>
      </p:grpSp>
      <p:sp>
        <p:nvSpPr>
          <p:cNvPr id="371" name="Google Shape;371;p38"/>
          <p:cNvSpPr txBox="1"/>
          <p:nvPr/>
        </p:nvSpPr>
        <p:spPr>
          <a:xfrm>
            <a:off x="666746" y="1643092"/>
            <a:ext cx="2371598" cy="247929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Client sidecar</a:t>
            </a:r>
            <a:endParaRPr sz="1800">
              <a:latin typeface="Roboto Mono"/>
              <a:ea typeface="Roboto Mono"/>
              <a:cs typeface="Roboto Mono"/>
              <a:sym typeface="Roboto Mono"/>
            </a:endParaRPr>
          </a:p>
        </p:txBody>
      </p:sp>
      <p:grpSp>
        <p:nvGrpSpPr>
          <p:cNvPr id="372" name="Google Shape;372;p38"/>
          <p:cNvGrpSpPr/>
          <p:nvPr/>
        </p:nvGrpSpPr>
        <p:grpSpPr>
          <a:xfrm>
            <a:off x="3472500" y="3961400"/>
            <a:ext cx="4998125" cy="784800"/>
            <a:chOff x="3507225" y="3284275"/>
            <a:chExt cx="4998125" cy="784800"/>
          </a:xfrm>
        </p:grpSpPr>
        <p:sp>
          <p:nvSpPr>
            <p:cNvPr id="373" name="Google Shape;373;p38"/>
            <p:cNvSpPr/>
            <p:nvPr/>
          </p:nvSpPr>
          <p:spPr>
            <a:xfrm flipH="1">
              <a:off x="5461125" y="3284275"/>
              <a:ext cx="1178700" cy="784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a:t>
              </a:r>
              <a:endParaRPr sz="1600">
                <a:latin typeface="Roboto Mono"/>
                <a:ea typeface="Roboto Mono"/>
                <a:cs typeface="Roboto Mono"/>
                <a:sym typeface="Roboto Mono"/>
              </a:endParaRPr>
            </a:p>
          </p:txBody>
        </p:sp>
        <p:sp>
          <p:nvSpPr>
            <p:cNvPr id="374" name="Google Shape;374;p38"/>
            <p:cNvSpPr/>
            <p:nvPr/>
          </p:nvSpPr>
          <p:spPr>
            <a:xfrm flipH="1">
              <a:off x="3993225" y="3284275"/>
              <a:ext cx="1467900" cy="78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MetadataExchangeInitialHeader</a:t>
              </a:r>
              <a:r>
                <a:rPr lang="en-US" sz="1100">
                  <a:solidFill>
                    <a:schemeClr val="dk1"/>
                  </a:solidFill>
                  <a:highlight>
                    <a:srgbClr val="FFFFFF"/>
                  </a:highlight>
                  <a:latin typeface="Courier New"/>
                  <a:ea typeface="Courier New"/>
                  <a:cs typeface="Courier New"/>
                  <a:sym typeface="Courier New"/>
                </a:rPr>
                <a:t> </a:t>
              </a:r>
              <a:endParaRPr sz="1600">
                <a:latin typeface="Roboto Mono"/>
                <a:ea typeface="Roboto Mono"/>
                <a:cs typeface="Roboto Mono"/>
                <a:sym typeface="Roboto Mono"/>
              </a:endParaRPr>
            </a:p>
          </p:txBody>
        </p:sp>
        <p:sp>
          <p:nvSpPr>
            <p:cNvPr id="375" name="Google Shape;375;p38"/>
            <p:cNvSpPr/>
            <p:nvPr/>
          </p:nvSpPr>
          <p:spPr>
            <a:xfrm flipH="1">
              <a:off x="6639950" y="3284275"/>
              <a:ext cx="1865400" cy="784800"/>
            </a:xfrm>
            <a:prstGeom prst="foldedCorner">
              <a:avLst>
                <a:gd fmla="val 16667" name="adj"/>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Roboto Mono"/>
                  <a:ea typeface="Roboto Mono"/>
                  <a:cs typeface="Roboto Mono"/>
                  <a:sym typeface="Roboto Mono"/>
                </a:rPr>
                <a:t>...</a:t>
              </a:r>
              <a:endParaRPr b="1" sz="1600">
                <a:latin typeface="Roboto Mono"/>
                <a:ea typeface="Roboto Mono"/>
                <a:cs typeface="Roboto Mono"/>
                <a:sym typeface="Roboto Mono"/>
              </a:endParaRPr>
            </a:p>
          </p:txBody>
        </p:sp>
        <p:cxnSp>
          <p:nvCxnSpPr>
            <p:cNvPr id="376" name="Google Shape;376;p38"/>
            <p:cNvCxnSpPr/>
            <p:nvPr/>
          </p:nvCxnSpPr>
          <p:spPr>
            <a:xfrm flipH="1">
              <a:off x="3507225" y="3676675"/>
              <a:ext cx="486000" cy="21300"/>
            </a:xfrm>
            <a:prstGeom prst="straightConnector1">
              <a:avLst/>
            </a:prstGeom>
            <a:noFill/>
            <a:ln cap="flat" cmpd="sng" w="38100">
              <a:solidFill>
                <a:schemeClr val="dk2"/>
              </a:solidFill>
              <a:prstDash val="solid"/>
              <a:round/>
              <a:headEnd len="med" w="med" type="none"/>
              <a:tailEnd len="med" w="med" type="triangle"/>
            </a:ln>
          </p:spPr>
        </p:cxnSp>
      </p:grpSp>
      <p:sp>
        <p:nvSpPr>
          <p:cNvPr id="377" name="Google Shape;377;p38"/>
          <p:cNvSpPr txBox="1"/>
          <p:nvPr/>
        </p:nvSpPr>
        <p:spPr>
          <a:xfrm>
            <a:off x="662588" y="2134250"/>
            <a:ext cx="2379900" cy="784800"/>
          </a:xfrm>
          <a:prstGeom prst="rect">
            <a:avLst/>
          </a:prstGeom>
          <a:solidFill>
            <a:srgbClr val="FFF2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TCP upstream extension</a:t>
            </a:r>
            <a:endParaRPr sz="1800">
              <a:latin typeface="Roboto Mono"/>
              <a:ea typeface="Roboto Mono"/>
              <a:cs typeface="Roboto Mono"/>
              <a:sym typeface="Roboto Mono"/>
            </a:endParaRPr>
          </a:p>
          <a:p>
            <a:pPr indent="0" lvl="0" marL="0" rtl="0" algn="ctr">
              <a:spcBef>
                <a:spcPts val="0"/>
              </a:spcBef>
              <a:spcAft>
                <a:spcPts val="0"/>
              </a:spcAft>
              <a:buNone/>
            </a:pPr>
            <a:r>
              <a:rPr lang="en-US" sz="1000">
                <a:latin typeface="Roboto Mono"/>
                <a:ea typeface="Roboto Mono"/>
                <a:cs typeface="Roboto Mono"/>
                <a:sym typeface="Roboto Mono"/>
              </a:rPr>
              <a:t>(verifies ALPN)</a:t>
            </a:r>
            <a:endParaRPr sz="1000">
              <a:latin typeface="Roboto Mono"/>
              <a:ea typeface="Roboto Mono"/>
              <a:cs typeface="Roboto Mono"/>
              <a:sym typeface="Roboto Mono"/>
            </a:endParaRPr>
          </a:p>
        </p:txBody>
      </p:sp>
      <p:sp>
        <p:nvSpPr>
          <p:cNvPr id="378" name="Google Shape;378;p38"/>
          <p:cNvSpPr txBox="1"/>
          <p:nvPr/>
        </p:nvSpPr>
        <p:spPr>
          <a:xfrm>
            <a:off x="9172488" y="2170250"/>
            <a:ext cx="2379900" cy="712800"/>
          </a:xfrm>
          <a:prstGeom prst="rect">
            <a:avLst/>
          </a:prstGeom>
          <a:solidFill>
            <a:srgbClr val="FFF2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TCP downstream extension</a:t>
            </a:r>
            <a:endParaRPr sz="1800">
              <a:latin typeface="Roboto Mono"/>
              <a:ea typeface="Roboto Mono"/>
              <a:cs typeface="Roboto Mono"/>
              <a:sym typeface="Roboto Mono"/>
            </a:endParaRPr>
          </a:p>
          <a:p>
            <a:pPr indent="0" lvl="0" marL="0" rtl="0" algn="ctr">
              <a:spcBef>
                <a:spcPts val="0"/>
              </a:spcBef>
              <a:spcAft>
                <a:spcPts val="0"/>
              </a:spcAft>
              <a:buNone/>
            </a:pPr>
            <a:r>
              <a:rPr lang="en-US" sz="1000">
                <a:solidFill>
                  <a:schemeClr val="dk1"/>
                </a:solidFill>
                <a:latin typeface="Roboto Mono"/>
                <a:ea typeface="Roboto Mono"/>
                <a:cs typeface="Roboto Mono"/>
                <a:sym typeface="Roboto Mono"/>
              </a:rPr>
              <a:t>(verifies ALPN)</a:t>
            </a:r>
            <a:endParaRPr sz="1800">
              <a:latin typeface="Roboto Mono"/>
              <a:ea typeface="Roboto Mono"/>
              <a:cs typeface="Roboto Mono"/>
              <a:sym typeface="Roboto Mono"/>
            </a:endParaRPr>
          </a:p>
        </p:txBody>
      </p:sp>
      <p:grpSp>
        <p:nvGrpSpPr>
          <p:cNvPr id="379" name="Google Shape;379;p38"/>
          <p:cNvGrpSpPr/>
          <p:nvPr/>
        </p:nvGrpSpPr>
        <p:grpSpPr>
          <a:xfrm>
            <a:off x="3466050" y="2405050"/>
            <a:ext cx="5011013" cy="795438"/>
            <a:chOff x="3544975" y="1562538"/>
            <a:chExt cx="5011013" cy="795438"/>
          </a:xfrm>
        </p:grpSpPr>
        <p:sp>
          <p:nvSpPr>
            <p:cNvPr id="380" name="Google Shape;380;p38"/>
            <p:cNvSpPr/>
            <p:nvPr/>
          </p:nvSpPr>
          <p:spPr>
            <a:xfrm>
              <a:off x="5410500" y="1573175"/>
              <a:ext cx="1178700" cy="784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a:t>
              </a:r>
              <a:endParaRPr sz="1600">
                <a:latin typeface="Roboto Mono"/>
                <a:ea typeface="Roboto Mono"/>
                <a:cs typeface="Roboto Mono"/>
                <a:sym typeface="Roboto Mono"/>
              </a:endParaRPr>
            </a:p>
          </p:txBody>
        </p:sp>
        <p:sp>
          <p:nvSpPr>
            <p:cNvPr id="381" name="Google Shape;381;p38"/>
            <p:cNvSpPr/>
            <p:nvPr/>
          </p:nvSpPr>
          <p:spPr>
            <a:xfrm>
              <a:off x="3544975" y="1573175"/>
              <a:ext cx="1865400" cy="754800"/>
            </a:xfrm>
            <a:prstGeom prst="foldedCorner">
              <a:avLst>
                <a:gd fmla="val 16667" name="adj"/>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Roboto Mono"/>
                  <a:ea typeface="Roboto Mono"/>
                  <a:cs typeface="Roboto Mono"/>
                  <a:sym typeface="Roboto Mono"/>
                </a:rPr>
                <a:t>...</a:t>
              </a:r>
              <a:endParaRPr b="1" sz="1600">
                <a:latin typeface="Roboto Mono"/>
                <a:ea typeface="Roboto Mono"/>
                <a:cs typeface="Roboto Mono"/>
                <a:sym typeface="Roboto Mono"/>
              </a:endParaRPr>
            </a:p>
          </p:txBody>
        </p:sp>
        <p:cxnSp>
          <p:nvCxnSpPr>
            <p:cNvPr id="382" name="Google Shape;382;p38"/>
            <p:cNvCxnSpPr/>
            <p:nvPr/>
          </p:nvCxnSpPr>
          <p:spPr>
            <a:xfrm flipH="1" rot="10800000">
              <a:off x="7563888" y="1811675"/>
              <a:ext cx="992100" cy="900"/>
            </a:xfrm>
            <a:prstGeom prst="straightConnector1">
              <a:avLst/>
            </a:prstGeom>
            <a:noFill/>
            <a:ln cap="flat" cmpd="sng" w="38100">
              <a:solidFill>
                <a:schemeClr val="dk2"/>
              </a:solidFill>
              <a:prstDash val="solid"/>
              <a:round/>
              <a:headEnd len="med" w="med" type="none"/>
              <a:tailEnd len="med" w="med" type="triangle"/>
            </a:ln>
          </p:spPr>
        </p:cxnSp>
        <p:sp>
          <p:nvSpPr>
            <p:cNvPr id="383" name="Google Shape;383;p38"/>
            <p:cNvSpPr/>
            <p:nvPr/>
          </p:nvSpPr>
          <p:spPr>
            <a:xfrm flipH="1">
              <a:off x="6589325" y="1562538"/>
              <a:ext cx="1467900" cy="78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MetadataExchangeInitialHeader</a:t>
              </a:r>
              <a:r>
                <a:rPr lang="en-US" sz="1100">
                  <a:solidFill>
                    <a:schemeClr val="dk1"/>
                  </a:solidFill>
                  <a:highlight>
                    <a:srgbClr val="FFFFFF"/>
                  </a:highlight>
                  <a:latin typeface="Courier New"/>
                  <a:ea typeface="Courier New"/>
                  <a:cs typeface="Courier New"/>
                  <a:sym typeface="Courier New"/>
                </a:rPr>
                <a:t> </a:t>
              </a:r>
              <a:endParaRPr sz="1600">
                <a:latin typeface="Roboto Mono"/>
                <a:ea typeface="Roboto Mono"/>
                <a:cs typeface="Roboto Mono"/>
                <a:sym typeface="Roboto Mono"/>
              </a:endParaRPr>
            </a:p>
          </p:txBody>
        </p:sp>
      </p:grpSp>
      <p:grpSp>
        <p:nvGrpSpPr>
          <p:cNvPr id="384" name="Google Shape;384;p38"/>
          <p:cNvGrpSpPr/>
          <p:nvPr/>
        </p:nvGrpSpPr>
        <p:grpSpPr>
          <a:xfrm>
            <a:off x="3179661" y="1366650"/>
            <a:ext cx="5850443" cy="407050"/>
            <a:chOff x="3326700" y="1366650"/>
            <a:chExt cx="5641700" cy="407050"/>
          </a:xfrm>
        </p:grpSpPr>
        <p:cxnSp>
          <p:nvCxnSpPr>
            <p:cNvPr id="385" name="Google Shape;385;p38"/>
            <p:cNvCxnSpPr/>
            <p:nvPr/>
          </p:nvCxnSpPr>
          <p:spPr>
            <a:xfrm>
              <a:off x="3326700" y="1756300"/>
              <a:ext cx="5538600" cy="17400"/>
            </a:xfrm>
            <a:prstGeom prst="straightConnector1">
              <a:avLst/>
            </a:prstGeom>
            <a:noFill/>
            <a:ln cap="flat" cmpd="sng" w="38100">
              <a:solidFill>
                <a:schemeClr val="dk2"/>
              </a:solidFill>
              <a:prstDash val="solid"/>
              <a:round/>
              <a:headEnd len="med" w="med" type="none"/>
              <a:tailEnd len="med" w="med" type="triangle"/>
            </a:ln>
          </p:spPr>
        </p:cxnSp>
        <p:sp>
          <p:nvSpPr>
            <p:cNvPr id="386" name="Google Shape;386;p38"/>
            <p:cNvSpPr txBox="1"/>
            <p:nvPr/>
          </p:nvSpPr>
          <p:spPr>
            <a:xfrm>
              <a:off x="3429800" y="1366650"/>
              <a:ext cx="55386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400">
                  <a:latin typeface="Calibri"/>
                  <a:ea typeface="Calibri"/>
                  <a:cs typeface="Calibri"/>
                  <a:sym typeface="Calibri"/>
                </a:rPr>
                <a:t>ClientHello (ALPN: [Istio2, … ])</a:t>
              </a:r>
              <a:endParaRPr i="1" sz="2400">
                <a:latin typeface="Calibri"/>
                <a:ea typeface="Calibri"/>
                <a:cs typeface="Calibri"/>
                <a:sym typeface="Calibri"/>
              </a:endParaRPr>
            </a:p>
          </p:txBody>
        </p:sp>
      </p:grpSp>
      <p:grpSp>
        <p:nvGrpSpPr>
          <p:cNvPr id="387" name="Google Shape;387;p38"/>
          <p:cNvGrpSpPr/>
          <p:nvPr/>
        </p:nvGrpSpPr>
        <p:grpSpPr>
          <a:xfrm>
            <a:off x="3177844" y="1885850"/>
            <a:ext cx="5851571" cy="399525"/>
            <a:chOff x="3326700" y="1885850"/>
            <a:chExt cx="5641700" cy="399525"/>
          </a:xfrm>
        </p:grpSpPr>
        <p:sp>
          <p:nvSpPr>
            <p:cNvPr id="388" name="Google Shape;388;p38"/>
            <p:cNvSpPr txBox="1"/>
            <p:nvPr/>
          </p:nvSpPr>
          <p:spPr>
            <a:xfrm>
              <a:off x="3429800" y="1885850"/>
              <a:ext cx="55386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400">
                  <a:latin typeface="Calibri"/>
                  <a:ea typeface="Calibri"/>
                  <a:cs typeface="Calibri"/>
                  <a:sym typeface="Calibri"/>
                </a:rPr>
                <a:t>Server</a:t>
              </a:r>
              <a:r>
                <a:rPr i="1" lang="en-US" sz="2400">
                  <a:latin typeface="Calibri"/>
                  <a:ea typeface="Calibri"/>
                  <a:cs typeface="Calibri"/>
                  <a:sym typeface="Calibri"/>
                </a:rPr>
                <a:t>Hello (ALPN: [Istio2, ….])</a:t>
              </a:r>
              <a:endParaRPr i="1" sz="2400">
                <a:latin typeface="Calibri"/>
                <a:ea typeface="Calibri"/>
                <a:cs typeface="Calibri"/>
                <a:sym typeface="Calibri"/>
              </a:endParaRPr>
            </a:p>
          </p:txBody>
        </p:sp>
        <p:cxnSp>
          <p:nvCxnSpPr>
            <p:cNvPr id="389" name="Google Shape;389;p38"/>
            <p:cNvCxnSpPr/>
            <p:nvPr/>
          </p:nvCxnSpPr>
          <p:spPr>
            <a:xfrm rot="10800000">
              <a:off x="3326700" y="2285375"/>
              <a:ext cx="5538600" cy="0"/>
            </a:xfrm>
            <a:prstGeom prst="straightConnector1">
              <a:avLst/>
            </a:prstGeom>
            <a:noFill/>
            <a:ln cap="flat" cmpd="sng" w="38100">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9"/>
          <p:cNvSpPr/>
          <p:nvPr/>
        </p:nvSpPr>
        <p:spPr>
          <a:xfrm>
            <a:off x="164600" y="3977650"/>
            <a:ext cx="7653600" cy="229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164600" y="1234450"/>
            <a:ext cx="7653600" cy="22905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Evolution</a:t>
            </a:r>
            <a:r>
              <a:rPr b="1" lang="en-US" sz="4400">
                <a:solidFill>
                  <a:srgbClr val="0C0C0C"/>
                </a:solidFill>
              </a:rPr>
              <a:t> of Istio Telemetry</a:t>
            </a:r>
            <a:endParaRPr/>
          </a:p>
        </p:txBody>
      </p:sp>
      <p:grpSp>
        <p:nvGrpSpPr>
          <p:cNvPr id="397" name="Google Shape;397;p39"/>
          <p:cNvGrpSpPr/>
          <p:nvPr/>
        </p:nvGrpSpPr>
        <p:grpSpPr>
          <a:xfrm>
            <a:off x="504525" y="1742725"/>
            <a:ext cx="2530200" cy="1118100"/>
            <a:chOff x="870250" y="1301225"/>
            <a:chExt cx="2530200" cy="1118100"/>
          </a:xfrm>
        </p:grpSpPr>
        <p:sp>
          <p:nvSpPr>
            <p:cNvPr id="398" name="Google Shape;398;p39"/>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399" name="Google Shape;399;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Mixer</a:t>
              </a:r>
              <a:r>
                <a:rPr lang="en-US" sz="1800">
                  <a:latin typeface="Roboto Mono"/>
                  <a:ea typeface="Roboto Mono"/>
                  <a:cs typeface="Roboto Mono"/>
                  <a:sym typeface="Roboto Mono"/>
                </a:rPr>
                <a:t> extension</a:t>
              </a:r>
              <a:endParaRPr sz="1800">
                <a:latin typeface="Roboto Mono"/>
                <a:ea typeface="Roboto Mono"/>
                <a:cs typeface="Roboto Mono"/>
                <a:sym typeface="Roboto Mono"/>
              </a:endParaRPr>
            </a:p>
          </p:txBody>
        </p:sp>
      </p:grpSp>
      <p:grpSp>
        <p:nvGrpSpPr>
          <p:cNvPr id="400" name="Google Shape;400;p39"/>
          <p:cNvGrpSpPr/>
          <p:nvPr/>
        </p:nvGrpSpPr>
        <p:grpSpPr>
          <a:xfrm>
            <a:off x="656925" y="1895125"/>
            <a:ext cx="2530200" cy="1118100"/>
            <a:chOff x="870250" y="1301225"/>
            <a:chExt cx="2530200" cy="1118100"/>
          </a:xfrm>
        </p:grpSpPr>
        <p:sp>
          <p:nvSpPr>
            <p:cNvPr id="401" name="Google Shape;401;p39"/>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402" name="Google Shape;402;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Mixer extension</a:t>
              </a:r>
              <a:endParaRPr sz="1800">
                <a:latin typeface="Roboto Mono"/>
                <a:ea typeface="Roboto Mono"/>
                <a:cs typeface="Roboto Mono"/>
                <a:sym typeface="Roboto Mono"/>
              </a:endParaRPr>
            </a:p>
          </p:txBody>
        </p:sp>
      </p:grpSp>
      <p:grpSp>
        <p:nvGrpSpPr>
          <p:cNvPr id="403" name="Google Shape;403;p39"/>
          <p:cNvGrpSpPr/>
          <p:nvPr/>
        </p:nvGrpSpPr>
        <p:grpSpPr>
          <a:xfrm>
            <a:off x="809325" y="2047525"/>
            <a:ext cx="2530200" cy="1118100"/>
            <a:chOff x="870250" y="1301225"/>
            <a:chExt cx="2530200" cy="1118100"/>
          </a:xfrm>
        </p:grpSpPr>
        <p:sp>
          <p:nvSpPr>
            <p:cNvPr id="404" name="Google Shape;404;p39"/>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405" name="Google Shape;405;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Mixer extension</a:t>
              </a:r>
              <a:endParaRPr sz="1800">
                <a:latin typeface="Roboto Mono"/>
                <a:ea typeface="Roboto Mono"/>
                <a:cs typeface="Roboto Mono"/>
                <a:sym typeface="Roboto Mono"/>
              </a:endParaRPr>
            </a:p>
          </p:txBody>
        </p:sp>
      </p:grpSp>
      <p:grpSp>
        <p:nvGrpSpPr>
          <p:cNvPr id="406" name="Google Shape;406;p39"/>
          <p:cNvGrpSpPr/>
          <p:nvPr/>
        </p:nvGrpSpPr>
        <p:grpSpPr>
          <a:xfrm>
            <a:off x="961725" y="2199925"/>
            <a:ext cx="2530200" cy="1118100"/>
            <a:chOff x="870250" y="1301225"/>
            <a:chExt cx="2530200" cy="1118100"/>
          </a:xfrm>
        </p:grpSpPr>
        <p:sp>
          <p:nvSpPr>
            <p:cNvPr id="407" name="Google Shape;407;p39"/>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408" name="Google Shape;408;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a:t>
              </a:r>
              <a:r>
                <a:rPr lang="en-US" sz="1800">
                  <a:latin typeface="Roboto Mono"/>
                  <a:ea typeface="Roboto Mono"/>
                  <a:cs typeface="Roboto Mono"/>
                  <a:sym typeface="Roboto Mono"/>
                </a:rPr>
                <a:t> extension</a:t>
              </a:r>
              <a:endParaRPr sz="1800">
                <a:latin typeface="Roboto Mono"/>
                <a:ea typeface="Roboto Mono"/>
                <a:cs typeface="Roboto Mono"/>
                <a:sym typeface="Roboto Mono"/>
              </a:endParaRPr>
            </a:p>
          </p:txBody>
        </p:sp>
      </p:grpSp>
      <p:grpSp>
        <p:nvGrpSpPr>
          <p:cNvPr id="409" name="Google Shape;409;p39"/>
          <p:cNvGrpSpPr/>
          <p:nvPr/>
        </p:nvGrpSpPr>
        <p:grpSpPr>
          <a:xfrm>
            <a:off x="504525" y="4109400"/>
            <a:ext cx="2530200" cy="1118100"/>
            <a:chOff x="870250" y="1301225"/>
            <a:chExt cx="2530200" cy="1118100"/>
          </a:xfrm>
        </p:grpSpPr>
        <p:sp>
          <p:nvSpPr>
            <p:cNvPr id="410" name="Google Shape;410;p39"/>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411" name="Google Shape;411;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412" name="Google Shape;412;p39"/>
          <p:cNvGrpSpPr/>
          <p:nvPr/>
        </p:nvGrpSpPr>
        <p:grpSpPr>
          <a:xfrm>
            <a:off x="656925" y="4261800"/>
            <a:ext cx="2530200" cy="1118100"/>
            <a:chOff x="870250" y="1301225"/>
            <a:chExt cx="2530200" cy="1118100"/>
          </a:xfrm>
        </p:grpSpPr>
        <p:sp>
          <p:nvSpPr>
            <p:cNvPr id="413" name="Google Shape;413;p39"/>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414" name="Google Shape;414;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415" name="Google Shape;415;p39"/>
          <p:cNvGrpSpPr/>
          <p:nvPr/>
        </p:nvGrpSpPr>
        <p:grpSpPr>
          <a:xfrm>
            <a:off x="809325" y="4414200"/>
            <a:ext cx="2530200" cy="1118100"/>
            <a:chOff x="870250" y="1301225"/>
            <a:chExt cx="2530200" cy="1118100"/>
          </a:xfrm>
        </p:grpSpPr>
        <p:sp>
          <p:nvSpPr>
            <p:cNvPr id="416" name="Google Shape;416;p39"/>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417" name="Google Shape;417;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418" name="Google Shape;418;p39"/>
          <p:cNvGrpSpPr/>
          <p:nvPr/>
        </p:nvGrpSpPr>
        <p:grpSpPr>
          <a:xfrm>
            <a:off x="961725" y="4566600"/>
            <a:ext cx="2530200" cy="1118100"/>
            <a:chOff x="870250" y="1301225"/>
            <a:chExt cx="2530200" cy="1118100"/>
          </a:xfrm>
        </p:grpSpPr>
        <p:sp>
          <p:nvSpPr>
            <p:cNvPr id="419" name="Google Shape;419;p39"/>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420" name="Google Shape;420;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sp>
        <p:nvSpPr>
          <p:cNvPr id="421" name="Google Shape;421;p39"/>
          <p:cNvSpPr/>
          <p:nvPr/>
        </p:nvSpPr>
        <p:spPr>
          <a:xfrm>
            <a:off x="9177625" y="1742725"/>
            <a:ext cx="2056800" cy="39420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Prometheus</a:t>
            </a:r>
            <a:endParaRPr sz="2400"/>
          </a:p>
        </p:txBody>
      </p:sp>
      <p:cxnSp>
        <p:nvCxnSpPr>
          <p:cNvPr id="422" name="Google Shape;422;p39"/>
          <p:cNvCxnSpPr>
            <a:endCxn id="420" idx="3"/>
          </p:cNvCxnSpPr>
          <p:nvPr/>
        </p:nvCxnSpPr>
        <p:spPr>
          <a:xfrm flipH="1">
            <a:off x="3491925" y="4829250"/>
            <a:ext cx="5685600" cy="18900"/>
          </a:xfrm>
          <a:prstGeom prst="straightConnector1">
            <a:avLst/>
          </a:prstGeom>
          <a:noFill/>
          <a:ln cap="flat" cmpd="sng" w="38100">
            <a:solidFill>
              <a:schemeClr val="dk2"/>
            </a:solidFill>
            <a:prstDash val="lgDash"/>
            <a:round/>
            <a:headEnd len="med" w="med" type="none"/>
            <a:tailEnd len="med" w="med" type="triangle"/>
          </a:ln>
        </p:spPr>
      </p:cxnSp>
      <p:grpSp>
        <p:nvGrpSpPr>
          <p:cNvPr id="423" name="Google Shape;423;p39"/>
          <p:cNvGrpSpPr/>
          <p:nvPr/>
        </p:nvGrpSpPr>
        <p:grpSpPr>
          <a:xfrm>
            <a:off x="4711200" y="1742725"/>
            <a:ext cx="2530200" cy="1118100"/>
            <a:chOff x="870250" y="1301225"/>
            <a:chExt cx="2530200" cy="1118100"/>
          </a:xfrm>
        </p:grpSpPr>
        <p:sp>
          <p:nvSpPr>
            <p:cNvPr id="424" name="Google Shape;424;p39"/>
            <p:cNvSpPr/>
            <p:nvPr/>
          </p:nvSpPr>
          <p:spPr>
            <a:xfrm>
              <a:off x="870250" y="1301225"/>
              <a:ext cx="2530200" cy="1118100"/>
            </a:xfrm>
            <a:prstGeom prst="rect">
              <a:avLst/>
            </a:prstGeom>
            <a:solidFill>
              <a:srgbClr val="FFF2CC"/>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 telemetry</a:t>
              </a:r>
              <a:endParaRPr sz="1800">
                <a:latin typeface="Roboto Mono"/>
                <a:ea typeface="Roboto Mono"/>
                <a:cs typeface="Roboto Mono"/>
                <a:sym typeface="Roboto Mono"/>
              </a:endParaRPr>
            </a:p>
          </p:txBody>
        </p:sp>
        <p:sp>
          <p:nvSpPr>
            <p:cNvPr id="425" name="Google Shape;425;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426" name="Google Shape;426;p39"/>
          <p:cNvGrpSpPr/>
          <p:nvPr/>
        </p:nvGrpSpPr>
        <p:grpSpPr>
          <a:xfrm>
            <a:off x="4863600" y="1895125"/>
            <a:ext cx="2530200" cy="1118100"/>
            <a:chOff x="870250" y="1301225"/>
            <a:chExt cx="2530200" cy="1118100"/>
          </a:xfrm>
        </p:grpSpPr>
        <p:sp>
          <p:nvSpPr>
            <p:cNvPr id="427" name="Google Shape;427;p39"/>
            <p:cNvSpPr/>
            <p:nvPr/>
          </p:nvSpPr>
          <p:spPr>
            <a:xfrm>
              <a:off x="870250" y="1301225"/>
              <a:ext cx="2530200" cy="1118100"/>
            </a:xfrm>
            <a:prstGeom prst="rect">
              <a:avLst/>
            </a:prstGeom>
            <a:solidFill>
              <a:srgbClr val="FFF2CC"/>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 telemetry</a:t>
              </a:r>
              <a:endParaRPr sz="1800">
                <a:latin typeface="Roboto Mono"/>
                <a:ea typeface="Roboto Mono"/>
                <a:cs typeface="Roboto Mono"/>
                <a:sym typeface="Roboto Mono"/>
              </a:endParaRPr>
            </a:p>
          </p:txBody>
        </p:sp>
        <p:sp>
          <p:nvSpPr>
            <p:cNvPr id="428" name="Google Shape;428;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429" name="Google Shape;429;p39"/>
          <p:cNvGrpSpPr/>
          <p:nvPr/>
        </p:nvGrpSpPr>
        <p:grpSpPr>
          <a:xfrm>
            <a:off x="5016000" y="2047525"/>
            <a:ext cx="2530200" cy="1118100"/>
            <a:chOff x="870250" y="1301225"/>
            <a:chExt cx="2530200" cy="1118100"/>
          </a:xfrm>
        </p:grpSpPr>
        <p:sp>
          <p:nvSpPr>
            <p:cNvPr id="430" name="Google Shape;430;p39"/>
            <p:cNvSpPr/>
            <p:nvPr/>
          </p:nvSpPr>
          <p:spPr>
            <a:xfrm>
              <a:off x="870250" y="1301225"/>
              <a:ext cx="2530200" cy="1118100"/>
            </a:xfrm>
            <a:prstGeom prst="rect">
              <a:avLst/>
            </a:prstGeom>
            <a:solidFill>
              <a:srgbClr val="FFF2CC"/>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 telemetry</a:t>
              </a:r>
              <a:endParaRPr sz="1800">
                <a:latin typeface="Roboto Mono"/>
                <a:ea typeface="Roboto Mono"/>
                <a:cs typeface="Roboto Mono"/>
                <a:sym typeface="Roboto Mono"/>
              </a:endParaRPr>
            </a:p>
          </p:txBody>
        </p:sp>
        <p:sp>
          <p:nvSpPr>
            <p:cNvPr id="431" name="Google Shape;431;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432" name="Google Shape;432;p39"/>
          <p:cNvGrpSpPr/>
          <p:nvPr/>
        </p:nvGrpSpPr>
        <p:grpSpPr>
          <a:xfrm>
            <a:off x="5168400" y="2199925"/>
            <a:ext cx="2530200" cy="1118100"/>
            <a:chOff x="870250" y="1301225"/>
            <a:chExt cx="2530200" cy="1118100"/>
          </a:xfrm>
        </p:grpSpPr>
        <p:sp>
          <p:nvSpPr>
            <p:cNvPr id="433" name="Google Shape;433;p39"/>
            <p:cNvSpPr/>
            <p:nvPr/>
          </p:nvSpPr>
          <p:spPr>
            <a:xfrm>
              <a:off x="870250" y="1301225"/>
              <a:ext cx="2530200" cy="1118100"/>
            </a:xfrm>
            <a:prstGeom prst="rect">
              <a:avLst/>
            </a:prstGeom>
            <a:solidFill>
              <a:srgbClr val="FFF2CC"/>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 mixer</a:t>
              </a:r>
              <a:endParaRPr sz="1800">
                <a:latin typeface="Roboto Mono"/>
                <a:ea typeface="Roboto Mono"/>
                <a:cs typeface="Roboto Mono"/>
                <a:sym typeface="Roboto Mono"/>
              </a:endParaRPr>
            </a:p>
          </p:txBody>
        </p:sp>
        <p:sp>
          <p:nvSpPr>
            <p:cNvPr id="434" name="Google Shape;434;p39"/>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cxnSp>
        <p:nvCxnSpPr>
          <p:cNvPr id="435" name="Google Shape;435;p39"/>
          <p:cNvCxnSpPr>
            <a:endCxn id="434" idx="3"/>
          </p:cNvCxnSpPr>
          <p:nvPr/>
        </p:nvCxnSpPr>
        <p:spPr>
          <a:xfrm flipH="1">
            <a:off x="7698600" y="2462575"/>
            <a:ext cx="1479000" cy="18900"/>
          </a:xfrm>
          <a:prstGeom prst="straightConnector1">
            <a:avLst/>
          </a:prstGeom>
          <a:noFill/>
          <a:ln cap="flat" cmpd="sng" w="38100">
            <a:solidFill>
              <a:schemeClr val="dk2"/>
            </a:solidFill>
            <a:prstDash val="dash"/>
            <a:round/>
            <a:headEnd len="med" w="med" type="none"/>
            <a:tailEnd len="med" w="med" type="triangle"/>
          </a:ln>
        </p:spPr>
      </p:cxnSp>
      <p:cxnSp>
        <p:nvCxnSpPr>
          <p:cNvPr id="436" name="Google Shape;436;p39"/>
          <p:cNvCxnSpPr>
            <a:endCxn id="408" idx="3"/>
          </p:cNvCxnSpPr>
          <p:nvPr/>
        </p:nvCxnSpPr>
        <p:spPr>
          <a:xfrm flipH="1">
            <a:off x="3491925" y="2462575"/>
            <a:ext cx="1272900" cy="18900"/>
          </a:xfrm>
          <a:prstGeom prst="straightConnector1">
            <a:avLst/>
          </a:prstGeom>
          <a:noFill/>
          <a:ln cap="flat" cmpd="sng" w="38100">
            <a:solidFill>
              <a:schemeClr val="dk2"/>
            </a:solidFill>
            <a:prstDash val="solid"/>
            <a:round/>
            <a:headEnd len="med" w="med" type="triangle"/>
            <a:tailEnd len="med" w="med" type="none"/>
          </a:ln>
        </p:spPr>
      </p:cxnSp>
      <p:sp>
        <p:nvSpPr>
          <p:cNvPr id="437" name="Google Shape;437;p39"/>
          <p:cNvSpPr txBox="1"/>
          <p:nvPr/>
        </p:nvSpPr>
        <p:spPr>
          <a:xfrm>
            <a:off x="342900" y="1178050"/>
            <a:ext cx="2056800" cy="2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Telemetry V1</a:t>
            </a:r>
            <a:endParaRPr sz="2400">
              <a:latin typeface="Calibri"/>
              <a:ea typeface="Calibri"/>
              <a:cs typeface="Calibri"/>
              <a:sym typeface="Calibri"/>
            </a:endParaRPr>
          </a:p>
        </p:txBody>
      </p:sp>
      <p:sp>
        <p:nvSpPr>
          <p:cNvPr id="438" name="Google Shape;438;p39"/>
          <p:cNvSpPr txBox="1"/>
          <p:nvPr/>
        </p:nvSpPr>
        <p:spPr>
          <a:xfrm>
            <a:off x="342900" y="5750050"/>
            <a:ext cx="2056800" cy="2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Telemetry V2</a:t>
            </a:r>
            <a:endParaRPr sz="24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40"/>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WebAssembly Extensions</a:t>
            </a:r>
            <a:endParaRPr/>
          </a:p>
        </p:txBody>
      </p:sp>
      <p:sp>
        <p:nvSpPr>
          <p:cNvPr id="444" name="Google Shape;444;p40"/>
          <p:cNvSpPr txBox="1"/>
          <p:nvPr/>
        </p:nvSpPr>
        <p:spPr>
          <a:xfrm>
            <a:off x="591450" y="1703925"/>
            <a:ext cx="9716700" cy="4918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US" sz="2400"/>
              <a:t>Portable binary format.</a:t>
            </a:r>
            <a:endParaRPr sz="2400"/>
          </a:p>
          <a:p>
            <a:pPr indent="-381000" lvl="0" marL="457200" rtl="0" algn="l">
              <a:spcBef>
                <a:spcPts val="0"/>
              </a:spcBef>
              <a:spcAft>
                <a:spcPts val="0"/>
              </a:spcAft>
              <a:buSzPts val="2400"/>
              <a:buAutoNum type="arabicPeriod"/>
            </a:pPr>
            <a:r>
              <a:rPr lang="en-US" sz="2400"/>
              <a:t>A memory-safe, sandboxed execution environment separated from the host runtime.</a:t>
            </a:r>
            <a:endParaRPr sz="2400"/>
          </a:p>
          <a:p>
            <a:pPr indent="-381000" lvl="0" marL="457200" rtl="0" algn="l">
              <a:spcBef>
                <a:spcPts val="0"/>
              </a:spcBef>
              <a:spcAft>
                <a:spcPts val="0"/>
              </a:spcAft>
              <a:buSzPts val="2400"/>
              <a:buAutoNum type="arabicPeriod"/>
            </a:pPr>
            <a:r>
              <a:rPr lang="en-US" sz="2400"/>
              <a:t>A compilation target for C++/AssemblyScript/Rust/TinyGo.</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AutoNum type="alphaLcPeriod"/>
            </a:pPr>
            <a:r>
              <a:rPr lang="en-US" sz="2400">
                <a:solidFill>
                  <a:schemeClr val="dk1"/>
                </a:solidFill>
              </a:rPr>
              <a:t>Our team is working on adding Wasm support to Envoy. </a:t>
            </a:r>
            <a:r>
              <a:rPr lang="en-US" sz="2400" u="sng">
                <a:solidFill>
                  <a:schemeClr val="hlink"/>
                </a:solidFill>
                <a:hlinkClick r:id="rId3"/>
              </a:rPr>
              <a:t>https://github.com/envoyproxy/envoy-wasm</a:t>
            </a:r>
            <a:endParaRPr sz="2400">
              <a:solidFill>
                <a:schemeClr val="dk1"/>
              </a:solidFill>
            </a:endParaRPr>
          </a:p>
          <a:p>
            <a:pPr indent="-381000" lvl="0" marL="457200" rtl="0" algn="l">
              <a:spcBef>
                <a:spcPts val="0"/>
              </a:spcBef>
              <a:spcAft>
                <a:spcPts val="0"/>
              </a:spcAft>
              <a:buClr>
                <a:schemeClr val="dk1"/>
              </a:buClr>
              <a:buSzPts val="2400"/>
              <a:buAutoNum type="alphaLcPeriod"/>
            </a:pPr>
            <a:r>
              <a:rPr lang="en-US" sz="2400">
                <a:solidFill>
                  <a:schemeClr val="dk1"/>
                </a:solidFill>
              </a:rPr>
              <a:t>Filters implemented using Envoy Sandbox API.</a:t>
            </a:r>
            <a:endParaRPr sz="2400">
              <a:solidFill>
                <a:schemeClr val="dk1"/>
              </a:solidFill>
            </a:endParaRPr>
          </a:p>
          <a:p>
            <a:pPr indent="0" lvl="0" marL="457200" rtl="0" algn="l">
              <a:spcBef>
                <a:spcPts val="0"/>
              </a:spcBef>
              <a:spcAft>
                <a:spcPts val="0"/>
              </a:spcAft>
              <a:buClr>
                <a:schemeClr val="dk1"/>
              </a:buClr>
              <a:buSzPts val="1100"/>
              <a:buFont typeface="Arial"/>
              <a:buNone/>
            </a:pPr>
            <a:r>
              <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457200" rtl="0" algn="l">
              <a:spcBef>
                <a:spcPts val="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8" name="Shape 448"/>
        <p:cNvGrpSpPr/>
        <p:nvPr/>
      </p:nvGrpSpPr>
      <p:grpSpPr>
        <a:xfrm>
          <a:off x="0" y="0"/>
          <a:ext cx="0" cy="0"/>
          <a:chOff x="0" y="0"/>
          <a:chExt cx="0" cy="0"/>
        </a:xfrm>
      </p:grpSpPr>
      <p:sp>
        <p:nvSpPr>
          <p:cNvPr id="449" name="Google Shape;449;p41"/>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a:t>
            </a:r>
            <a:r>
              <a:rPr b="1" lang="en-US" sz="4400">
                <a:solidFill>
                  <a:srgbClr val="0C0C0C"/>
                </a:solidFill>
              </a:rPr>
              <a:t>WebAssembly Support</a:t>
            </a:r>
            <a:endParaRPr/>
          </a:p>
        </p:txBody>
      </p:sp>
      <p:sp>
        <p:nvSpPr>
          <p:cNvPr id="450" name="Google Shape;450;p41"/>
          <p:cNvSpPr txBox="1"/>
          <p:nvPr/>
        </p:nvSpPr>
        <p:spPr>
          <a:xfrm>
            <a:off x="439050" y="1853439"/>
            <a:ext cx="9078300" cy="4136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p>
        </p:txBody>
      </p:sp>
      <p:sp>
        <p:nvSpPr>
          <p:cNvPr id="451" name="Google Shape;451;p41"/>
          <p:cNvSpPr/>
          <p:nvPr/>
        </p:nvSpPr>
        <p:spPr>
          <a:xfrm>
            <a:off x="2577167" y="2271616"/>
            <a:ext cx="6468600" cy="3188700"/>
          </a:xfrm>
          <a:prstGeom prst="rect">
            <a:avLst/>
          </a:prstGeom>
          <a:solidFill>
            <a:srgbClr val="FFF2CC"/>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3000">
                <a:solidFill>
                  <a:schemeClr val="dk1"/>
                </a:solidFill>
              </a:rPr>
              <a:t>Extension uses sandbox API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3000"/>
              <a:t>WASM sandbox (V8)</a:t>
            </a:r>
            <a:endParaRPr sz="3000"/>
          </a:p>
        </p:txBody>
      </p:sp>
      <p:sp>
        <p:nvSpPr>
          <p:cNvPr id="452" name="Google Shape;452;p41"/>
          <p:cNvSpPr/>
          <p:nvPr/>
        </p:nvSpPr>
        <p:spPr>
          <a:xfrm>
            <a:off x="2586230" y="1195150"/>
            <a:ext cx="6468600" cy="5709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txBox="1"/>
          <p:nvPr/>
        </p:nvSpPr>
        <p:spPr>
          <a:xfrm>
            <a:off x="2858017" y="1206630"/>
            <a:ext cx="5218500" cy="5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Envoy Filter lifecycle</a:t>
            </a:r>
            <a:endParaRPr sz="3000"/>
          </a:p>
        </p:txBody>
      </p:sp>
      <p:sp>
        <p:nvSpPr>
          <p:cNvPr id="454" name="Google Shape;454;p41"/>
          <p:cNvSpPr/>
          <p:nvPr/>
        </p:nvSpPr>
        <p:spPr>
          <a:xfrm>
            <a:off x="5598499" y="1780753"/>
            <a:ext cx="253800" cy="4893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3743358" y="1782309"/>
            <a:ext cx="253800" cy="4893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4740067" y="1782309"/>
            <a:ext cx="253800" cy="4893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6377517" y="1782309"/>
            <a:ext cx="253800" cy="4893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7445419" y="1782309"/>
            <a:ext cx="253800" cy="4893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2586230" y="2284610"/>
            <a:ext cx="6468600" cy="570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txBox="1"/>
          <p:nvPr/>
        </p:nvSpPr>
        <p:spPr>
          <a:xfrm>
            <a:off x="2785539" y="2296090"/>
            <a:ext cx="5952300" cy="5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Extension implements Filter SPI </a:t>
            </a:r>
            <a:endParaRPr sz="3000"/>
          </a:p>
        </p:txBody>
      </p:sp>
      <p:sp>
        <p:nvSpPr>
          <p:cNvPr id="461" name="Google Shape;461;p41"/>
          <p:cNvSpPr/>
          <p:nvPr/>
        </p:nvSpPr>
        <p:spPr>
          <a:xfrm>
            <a:off x="5807969" y="5488902"/>
            <a:ext cx="4796100" cy="11865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Request Metadata access API</a:t>
            </a:r>
            <a:endParaRPr sz="2400"/>
          </a:p>
          <a:p>
            <a:pPr indent="0" lvl="0" marL="0" rtl="0" algn="l">
              <a:spcBef>
                <a:spcPts val="0"/>
              </a:spcBef>
              <a:spcAft>
                <a:spcPts val="0"/>
              </a:spcAft>
              <a:buNone/>
            </a:pPr>
            <a:r>
              <a:rPr lang="en-US"/>
              <a:t>getRequestMetadata, setRequestMetadata… </a:t>
            </a:r>
            <a:endParaRPr/>
          </a:p>
          <a:p>
            <a:pPr indent="0" lvl="0" marL="0" rtl="0" algn="l">
              <a:spcBef>
                <a:spcPts val="0"/>
              </a:spcBef>
              <a:spcAft>
                <a:spcPts val="0"/>
              </a:spcAft>
              <a:buNone/>
            </a:pPr>
            <a:r>
              <a:t/>
            </a:r>
            <a:endParaRPr/>
          </a:p>
        </p:txBody>
      </p:sp>
      <p:sp>
        <p:nvSpPr>
          <p:cNvPr id="462" name="Google Shape;462;p41"/>
          <p:cNvSpPr/>
          <p:nvPr/>
        </p:nvSpPr>
        <p:spPr>
          <a:xfrm>
            <a:off x="1038005" y="5488902"/>
            <a:ext cx="4749600" cy="11865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Header and Trailer access API</a:t>
            </a:r>
            <a:endParaRPr sz="2400"/>
          </a:p>
          <a:p>
            <a:pPr indent="0" lvl="0" marL="0" rtl="0" algn="l">
              <a:spcBef>
                <a:spcPts val="0"/>
              </a:spcBef>
              <a:spcAft>
                <a:spcPts val="0"/>
              </a:spcAft>
              <a:buNone/>
            </a:pPr>
            <a:r>
              <a:rPr lang="en-US"/>
              <a:t>getRequestHeaders, setRequestHeaders… </a:t>
            </a:r>
            <a:endParaRPr/>
          </a:p>
        </p:txBody>
      </p:sp>
      <p:sp>
        <p:nvSpPr>
          <p:cNvPr id="463" name="Google Shape;463;p41"/>
          <p:cNvSpPr/>
          <p:nvPr/>
        </p:nvSpPr>
        <p:spPr>
          <a:xfrm>
            <a:off x="9082870" y="3886335"/>
            <a:ext cx="1521000" cy="1573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Stats and Logging API</a:t>
            </a:r>
            <a:endParaRPr sz="1800"/>
          </a:p>
          <a:p>
            <a:pPr indent="0" lvl="0" marL="0" rtl="0" algn="l">
              <a:spcBef>
                <a:spcPts val="0"/>
              </a:spcBef>
              <a:spcAft>
                <a:spcPts val="0"/>
              </a:spcAft>
              <a:buNone/>
            </a:pPr>
            <a:r>
              <a:t/>
            </a:r>
            <a:endParaRPr/>
          </a:p>
        </p:txBody>
      </p:sp>
      <p:sp>
        <p:nvSpPr>
          <p:cNvPr id="464" name="Google Shape;464;p41"/>
          <p:cNvSpPr/>
          <p:nvPr/>
        </p:nvSpPr>
        <p:spPr>
          <a:xfrm>
            <a:off x="1038005" y="2296090"/>
            <a:ext cx="1521000" cy="3164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Call out API</a:t>
            </a:r>
            <a:endParaRPr sz="2400"/>
          </a:p>
          <a:p>
            <a:pPr indent="0" lvl="0" marL="0" rtl="0" algn="l">
              <a:spcBef>
                <a:spcPts val="0"/>
              </a:spcBef>
              <a:spcAft>
                <a:spcPts val="0"/>
              </a:spcAft>
              <a:buNone/>
            </a:pPr>
            <a:r>
              <a:t/>
            </a:r>
            <a:endParaRPr/>
          </a:p>
          <a:p>
            <a:pPr indent="0" lvl="0" marL="0" rtl="0" algn="l">
              <a:spcBef>
                <a:spcPts val="0"/>
              </a:spcBef>
              <a:spcAft>
                <a:spcPts val="0"/>
              </a:spcAft>
              <a:buNone/>
            </a:pPr>
            <a:r>
              <a:rPr lang="en-US"/>
              <a:t>GrpcCall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HttpCall</a:t>
            </a:r>
            <a:endParaRPr/>
          </a:p>
          <a:p>
            <a:pPr indent="0" lvl="0" marL="0" rtl="0" algn="l">
              <a:spcBef>
                <a:spcPts val="0"/>
              </a:spcBef>
              <a:spcAft>
                <a:spcPts val="0"/>
              </a:spcAft>
              <a:buNone/>
            </a:pPr>
            <a:r>
              <a:t/>
            </a:r>
            <a:endParaRPr/>
          </a:p>
        </p:txBody>
      </p:sp>
      <p:sp>
        <p:nvSpPr>
          <p:cNvPr id="465" name="Google Shape;465;p41"/>
          <p:cNvSpPr txBox="1"/>
          <p:nvPr/>
        </p:nvSpPr>
        <p:spPr>
          <a:xfrm>
            <a:off x="4090122" y="3723240"/>
            <a:ext cx="32703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WASM filter extension</a:t>
            </a:r>
            <a:endParaRPr sz="2400"/>
          </a:p>
        </p:txBody>
      </p:sp>
      <p:sp>
        <p:nvSpPr>
          <p:cNvPr id="466" name="Google Shape;466;p41"/>
          <p:cNvSpPr/>
          <p:nvPr/>
        </p:nvSpPr>
        <p:spPr>
          <a:xfrm>
            <a:off x="3529777" y="5119315"/>
            <a:ext cx="488100" cy="676800"/>
          </a:xfrm>
          <a:prstGeom prst="downArrow">
            <a:avLst>
              <a:gd fmla="val 50000" name="adj1"/>
              <a:gd fmla="val 50000" name="adj2"/>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6662291" y="5055230"/>
            <a:ext cx="488100" cy="676800"/>
          </a:xfrm>
          <a:prstGeom prst="downArrow">
            <a:avLst>
              <a:gd fmla="val 50000" name="adj1"/>
              <a:gd fmla="val 50000" name="adj2"/>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1"/>
          <p:cNvSpPr/>
          <p:nvPr/>
        </p:nvSpPr>
        <p:spPr>
          <a:xfrm rot="5400000">
            <a:off x="2250665" y="3578796"/>
            <a:ext cx="439200" cy="752100"/>
          </a:xfrm>
          <a:prstGeom prst="downArrow">
            <a:avLst>
              <a:gd fmla="val 50000" name="adj1"/>
              <a:gd fmla="val 50000" name="adj2"/>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
          <p:cNvSpPr/>
          <p:nvPr/>
        </p:nvSpPr>
        <p:spPr>
          <a:xfrm rot="-5400000">
            <a:off x="9013978" y="4732274"/>
            <a:ext cx="439500" cy="752100"/>
          </a:xfrm>
          <a:prstGeom prst="downArrow">
            <a:avLst>
              <a:gd fmla="val 50000" name="adj1"/>
              <a:gd fmla="val 50000" name="adj2"/>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1"/>
          <p:cNvSpPr/>
          <p:nvPr/>
        </p:nvSpPr>
        <p:spPr>
          <a:xfrm>
            <a:off x="9082870" y="2284189"/>
            <a:ext cx="1521000" cy="1573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CEL evaluation API</a:t>
            </a:r>
            <a:endParaRPr sz="1800"/>
          </a:p>
        </p:txBody>
      </p:sp>
      <p:sp>
        <p:nvSpPr>
          <p:cNvPr id="471" name="Google Shape;471;p41"/>
          <p:cNvSpPr/>
          <p:nvPr/>
        </p:nvSpPr>
        <p:spPr>
          <a:xfrm rot="-5400000">
            <a:off x="9013978" y="3258299"/>
            <a:ext cx="439500" cy="752100"/>
          </a:xfrm>
          <a:prstGeom prst="downArrow">
            <a:avLst>
              <a:gd fmla="val 50000" name="adj1"/>
              <a:gd fmla="val 50000" name="adj2"/>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1"/>
          <p:cNvSpPr txBox="1"/>
          <p:nvPr/>
        </p:nvSpPr>
        <p:spPr>
          <a:xfrm>
            <a:off x="3400307" y="1848708"/>
            <a:ext cx="9528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onSTART</a:t>
            </a:r>
            <a:endParaRPr/>
          </a:p>
        </p:txBody>
      </p:sp>
      <p:sp>
        <p:nvSpPr>
          <p:cNvPr id="473" name="Google Shape;473;p41"/>
          <p:cNvSpPr txBox="1"/>
          <p:nvPr/>
        </p:nvSpPr>
        <p:spPr>
          <a:xfrm>
            <a:off x="4254629" y="1848708"/>
            <a:ext cx="11412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onConfigure</a:t>
            </a:r>
            <a:endParaRPr/>
          </a:p>
        </p:txBody>
      </p:sp>
      <p:sp>
        <p:nvSpPr>
          <p:cNvPr id="474" name="Google Shape;474;p41"/>
          <p:cNvSpPr txBox="1"/>
          <p:nvPr/>
        </p:nvSpPr>
        <p:spPr>
          <a:xfrm>
            <a:off x="5251338" y="1848708"/>
            <a:ext cx="10053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onHeaders</a:t>
            </a:r>
            <a:endParaRPr/>
          </a:p>
        </p:txBody>
      </p:sp>
      <p:sp>
        <p:nvSpPr>
          <p:cNvPr id="475" name="Google Shape;475;p41"/>
          <p:cNvSpPr txBox="1"/>
          <p:nvPr/>
        </p:nvSpPr>
        <p:spPr>
          <a:xfrm>
            <a:off x="6176853" y="1848708"/>
            <a:ext cx="10053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onLog</a:t>
            </a:r>
            <a:endParaRPr/>
          </a:p>
        </p:txBody>
      </p:sp>
      <p:sp>
        <p:nvSpPr>
          <p:cNvPr id="476" name="Google Shape;476;p41"/>
          <p:cNvSpPr txBox="1"/>
          <p:nvPr/>
        </p:nvSpPr>
        <p:spPr>
          <a:xfrm>
            <a:off x="6888788" y="1848708"/>
            <a:ext cx="13959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onRequestBody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42"/>
          <p:cNvSpPr txBox="1"/>
          <p:nvPr/>
        </p:nvSpPr>
        <p:spPr>
          <a:xfrm>
            <a:off x="1304775" y="2347900"/>
            <a:ext cx="5689200" cy="21384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p:txBody>
      </p:sp>
      <p:sp>
        <p:nvSpPr>
          <p:cNvPr id="482" name="Google Shape;482;p42"/>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Runtime Extensions</a:t>
            </a:r>
            <a:endParaRPr/>
          </a:p>
        </p:txBody>
      </p:sp>
      <p:sp>
        <p:nvSpPr>
          <p:cNvPr id="483" name="Google Shape;483;p42"/>
          <p:cNvSpPr/>
          <p:nvPr/>
        </p:nvSpPr>
        <p:spPr>
          <a:xfrm>
            <a:off x="478700" y="1500750"/>
            <a:ext cx="6936300" cy="4959600"/>
          </a:xfrm>
          <a:prstGeom prst="rect">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2"/>
          <p:cNvSpPr txBox="1"/>
          <p:nvPr/>
        </p:nvSpPr>
        <p:spPr>
          <a:xfrm>
            <a:off x="866800" y="4820950"/>
            <a:ext cx="6094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Envoy sidecar container</a:t>
            </a:r>
            <a:endParaRPr sz="1800">
              <a:latin typeface="Roboto Mono"/>
              <a:ea typeface="Roboto Mono"/>
              <a:cs typeface="Roboto Mono"/>
              <a:sym typeface="Roboto Mono"/>
            </a:endParaRPr>
          </a:p>
        </p:txBody>
      </p:sp>
      <p:sp>
        <p:nvSpPr>
          <p:cNvPr id="485" name="Google Shape;485;p42"/>
          <p:cNvSpPr txBox="1"/>
          <p:nvPr/>
        </p:nvSpPr>
        <p:spPr>
          <a:xfrm>
            <a:off x="747850" y="1748050"/>
            <a:ext cx="6364800" cy="37266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sp>
        <p:nvSpPr>
          <p:cNvPr id="486" name="Google Shape;486;p42"/>
          <p:cNvSpPr txBox="1"/>
          <p:nvPr/>
        </p:nvSpPr>
        <p:spPr>
          <a:xfrm>
            <a:off x="875900" y="5879675"/>
            <a:ext cx="6094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Kubernetes pod</a:t>
            </a:r>
            <a:endParaRPr sz="1800">
              <a:latin typeface="Roboto Mono"/>
              <a:ea typeface="Roboto Mono"/>
              <a:cs typeface="Roboto Mono"/>
              <a:sym typeface="Roboto Mono"/>
            </a:endParaRPr>
          </a:p>
        </p:txBody>
      </p:sp>
      <p:sp>
        <p:nvSpPr>
          <p:cNvPr id="487" name="Google Shape;487;p42"/>
          <p:cNvSpPr txBox="1"/>
          <p:nvPr/>
        </p:nvSpPr>
        <p:spPr>
          <a:xfrm>
            <a:off x="2673175" y="1748050"/>
            <a:ext cx="4439400" cy="2929200"/>
          </a:xfrm>
          <a:prstGeom prst="rect">
            <a:avLst/>
          </a:prstGeom>
          <a:solidFill>
            <a:srgbClr val="FCE5CD"/>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Envoy Wasm/C++ Sandbox API</a:t>
            </a:r>
            <a:endParaRPr sz="1800">
              <a:latin typeface="Roboto Mono"/>
              <a:ea typeface="Roboto Mono"/>
              <a:cs typeface="Roboto Mono"/>
              <a:sym typeface="Roboto Mono"/>
            </a:endParaRPr>
          </a:p>
        </p:txBody>
      </p:sp>
      <p:sp>
        <p:nvSpPr>
          <p:cNvPr id="488" name="Google Shape;488;p42"/>
          <p:cNvSpPr/>
          <p:nvPr/>
        </p:nvSpPr>
        <p:spPr>
          <a:xfrm>
            <a:off x="2673250" y="2347900"/>
            <a:ext cx="4439400" cy="653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Metadata exchange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Wasm/C++ extension</a:t>
            </a:r>
            <a:endParaRPr sz="1800">
              <a:latin typeface="Roboto Mono"/>
              <a:ea typeface="Roboto Mono"/>
              <a:cs typeface="Roboto Mono"/>
              <a:sym typeface="Roboto Mono"/>
            </a:endParaRPr>
          </a:p>
        </p:txBody>
      </p:sp>
      <p:sp>
        <p:nvSpPr>
          <p:cNvPr id="489" name="Google Shape;489;p42"/>
          <p:cNvSpPr/>
          <p:nvPr/>
        </p:nvSpPr>
        <p:spPr>
          <a:xfrm>
            <a:off x="2673250" y="1748050"/>
            <a:ext cx="4439400" cy="589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Wasm/C++ extension</a:t>
            </a:r>
            <a:endParaRPr sz="1800">
              <a:latin typeface="Roboto Mono"/>
              <a:ea typeface="Roboto Mono"/>
              <a:cs typeface="Roboto Mono"/>
              <a:sym typeface="Roboto Mono"/>
            </a:endParaRPr>
          </a:p>
        </p:txBody>
      </p:sp>
      <p:sp>
        <p:nvSpPr>
          <p:cNvPr id="490" name="Google Shape;490;p42"/>
          <p:cNvSpPr txBox="1"/>
          <p:nvPr/>
        </p:nvSpPr>
        <p:spPr>
          <a:xfrm>
            <a:off x="747850" y="1748050"/>
            <a:ext cx="1925400" cy="2929200"/>
          </a:xfrm>
          <a:prstGeom prst="rect">
            <a:avLst/>
          </a:prstGeom>
          <a:solidFill>
            <a:srgbClr val="FCE5CD"/>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Envoy</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native</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protocol</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stack</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sp>
        <p:nvSpPr>
          <p:cNvPr id="491" name="Google Shape;491;p42"/>
          <p:cNvSpPr txBox="1"/>
          <p:nvPr/>
        </p:nvSpPr>
        <p:spPr>
          <a:xfrm>
            <a:off x="7685400" y="1678550"/>
            <a:ext cx="4614300" cy="40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Runtime capabilities:</a:t>
            </a:r>
            <a:endParaRPr sz="2400"/>
          </a:p>
          <a:p>
            <a:pPr indent="-381000" lvl="0" marL="457200" rtl="0" algn="l">
              <a:spcBef>
                <a:spcPts val="0"/>
              </a:spcBef>
              <a:spcAft>
                <a:spcPts val="0"/>
              </a:spcAft>
              <a:buSzPts val="2400"/>
              <a:buChar char="➢"/>
            </a:pPr>
            <a:r>
              <a:rPr lang="en-US" sz="2400"/>
              <a:t>receive callbacks for HTTP: </a:t>
            </a:r>
            <a:r>
              <a:rPr lang="en-US" sz="2400">
                <a:latin typeface="Roboto Mono"/>
                <a:ea typeface="Roboto Mono"/>
                <a:cs typeface="Roboto Mono"/>
                <a:sym typeface="Roboto Mono"/>
              </a:rPr>
              <a:t>onHeaders, onData</a:t>
            </a:r>
            <a:endParaRPr sz="2400">
              <a:latin typeface="Roboto Mono"/>
              <a:ea typeface="Roboto Mono"/>
              <a:cs typeface="Roboto Mono"/>
              <a:sym typeface="Roboto Mono"/>
            </a:endParaRPr>
          </a:p>
          <a:p>
            <a:pPr indent="-381000" lvl="0" marL="457200" rtl="0" algn="l">
              <a:spcBef>
                <a:spcPts val="0"/>
              </a:spcBef>
              <a:spcAft>
                <a:spcPts val="0"/>
              </a:spcAft>
              <a:buSzPts val="2400"/>
              <a:buChar char="➢"/>
            </a:pPr>
            <a:r>
              <a:rPr lang="en-US" sz="2400"/>
              <a:t>receive callbacks for TCP: </a:t>
            </a:r>
            <a:r>
              <a:rPr lang="en-US" sz="2400">
                <a:latin typeface="Roboto Mono"/>
                <a:ea typeface="Roboto Mono"/>
                <a:cs typeface="Roboto Mono"/>
                <a:sym typeface="Roboto Mono"/>
              </a:rPr>
              <a:t>onConnect, onData</a:t>
            </a:r>
            <a:endParaRPr sz="2400">
              <a:latin typeface="Roboto Mono"/>
              <a:ea typeface="Roboto Mono"/>
              <a:cs typeface="Roboto Mono"/>
              <a:sym typeface="Roboto Mono"/>
            </a:endParaRPr>
          </a:p>
          <a:p>
            <a:pPr indent="-381000" lvl="0" marL="457200" rtl="0" algn="l">
              <a:spcBef>
                <a:spcPts val="0"/>
              </a:spcBef>
              <a:spcAft>
                <a:spcPts val="0"/>
              </a:spcAft>
              <a:buSzPts val="2400"/>
              <a:buChar char="➢"/>
            </a:pPr>
            <a:r>
              <a:rPr lang="en-US" sz="2400"/>
              <a:t>shared request context: </a:t>
            </a:r>
            <a:r>
              <a:rPr lang="en-US" sz="2400">
                <a:latin typeface="Roboto Mono"/>
                <a:ea typeface="Roboto Mono"/>
                <a:cs typeface="Roboto Mono"/>
                <a:sym typeface="Roboto Mono"/>
              </a:rPr>
              <a:t>get/setProperty</a:t>
            </a:r>
            <a:endParaRPr sz="2400">
              <a:latin typeface="Roboto Mono"/>
              <a:ea typeface="Roboto Mono"/>
              <a:cs typeface="Roboto Mono"/>
              <a:sym typeface="Roboto Mono"/>
            </a:endParaRPr>
          </a:p>
          <a:p>
            <a:pPr indent="-381000" lvl="0" marL="457200" rtl="0" algn="l">
              <a:spcBef>
                <a:spcPts val="0"/>
              </a:spcBef>
              <a:spcAft>
                <a:spcPts val="0"/>
              </a:spcAft>
              <a:buSzPts val="2400"/>
              <a:buChar char="➢"/>
            </a:pPr>
            <a:r>
              <a:rPr lang="en-US" sz="2400"/>
              <a:t>async gRPC/HTTP side calls</a:t>
            </a:r>
            <a:endParaRPr sz="2400"/>
          </a:p>
          <a:p>
            <a:pPr indent="-381000" lvl="0" marL="457200" rtl="0" algn="l">
              <a:spcBef>
                <a:spcPts val="0"/>
              </a:spcBef>
              <a:spcAft>
                <a:spcPts val="0"/>
              </a:spcAft>
              <a:buSzPts val="2400"/>
              <a:buChar char="➢"/>
            </a:pPr>
            <a:r>
              <a:rPr lang="en-US" sz="2400"/>
              <a:t>stats, logging</a:t>
            </a:r>
            <a:endParaRPr sz="2400"/>
          </a:p>
        </p:txBody>
      </p:sp>
      <p:sp>
        <p:nvSpPr>
          <p:cNvPr id="492" name="Google Shape;492;p42"/>
          <p:cNvSpPr txBox="1"/>
          <p:nvPr/>
        </p:nvSpPr>
        <p:spPr>
          <a:xfrm>
            <a:off x="3124175" y="4208575"/>
            <a:ext cx="1769400" cy="463800"/>
          </a:xfrm>
          <a:prstGeom prst="rect">
            <a:avLst/>
          </a:prstGeom>
          <a:solidFill>
            <a:srgbClr val="FCE5CD"/>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NullVM</a:t>
            </a:r>
            <a:endParaRPr sz="1800">
              <a:latin typeface="Roboto Mono"/>
              <a:ea typeface="Roboto Mono"/>
              <a:cs typeface="Roboto Mono"/>
              <a:sym typeface="Roboto Mono"/>
            </a:endParaRPr>
          </a:p>
        </p:txBody>
      </p:sp>
      <p:sp>
        <p:nvSpPr>
          <p:cNvPr id="493" name="Google Shape;493;p42"/>
          <p:cNvSpPr txBox="1"/>
          <p:nvPr/>
        </p:nvSpPr>
        <p:spPr>
          <a:xfrm>
            <a:off x="4893575" y="4208588"/>
            <a:ext cx="1769400" cy="463800"/>
          </a:xfrm>
          <a:prstGeom prst="rect">
            <a:avLst/>
          </a:prstGeom>
          <a:solidFill>
            <a:srgbClr val="FCE5CD"/>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V8</a:t>
            </a:r>
            <a:endParaRPr sz="1800">
              <a:latin typeface="Roboto Mono"/>
              <a:ea typeface="Roboto Mono"/>
              <a:cs typeface="Roboto Mono"/>
              <a:sym typeface="Roboto Mono"/>
            </a:endParaRPr>
          </a:p>
        </p:txBody>
      </p:sp>
      <p:cxnSp>
        <p:nvCxnSpPr>
          <p:cNvPr id="494" name="Google Shape;494;p42"/>
          <p:cNvCxnSpPr/>
          <p:nvPr/>
        </p:nvCxnSpPr>
        <p:spPr>
          <a:xfrm>
            <a:off x="4742275" y="2864813"/>
            <a:ext cx="0" cy="417000"/>
          </a:xfrm>
          <a:prstGeom prst="straightConnector1">
            <a:avLst/>
          </a:prstGeom>
          <a:noFill/>
          <a:ln cap="flat" cmpd="sng" w="38100">
            <a:solidFill>
              <a:schemeClr val="dk2"/>
            </a:solidFill>
            <a:prstDash val="solid"/>
            <a:round/>
            <a:headEnd len="med" w="med" type="triangle"/>
            <a:tailEnd len="med" w="med" type="none"/>
          </a:ln>
        </p:spPr>
      </p:cxnSp>
      <p:cxnSp>
        <p:nvCxnSpPr>
          <p:cNvPr id="495" name="Google Shape;495;p42"/>
          <p:cNvCxnSpPr/>
          <p:nvPr/>
        </p:nvCxnSpPr>
        <p:spPr>
          <a:xfrm>
            <a:off x="5009775" y="2886863"/>
            <a:ext cx="0" cy="417000"/>
          </a:xfrm>
          <a:prstGeom prst="straightConnector1">
            <a:avLst/>
          </a:prstGeom>
          <a:noFill/>
          <a:ln cap="flat" cmpd="sng" w="38100">
            <a:solidFill>
              <a:schemeClr val="dk2"/>
            </a:solidFill>
            <a:prstDash val="solid"/>
            <a:round/>
            <a:headEnd len="med" w="med" type="none"/>
            <a:tailEnd len="med" w="med" type="triangle"/>
          </a:ln>
        </p:spPr>
      </p:cxnSp>
      <p:cxnSp>
        <p:nvCxnSpPr>
          <p:cNvPr id="496" name="Google Shape;496;p42"/>
          <p:cNvCxnSpPr/>
          <p:nvPr/>
        </p:nvCxnSpPr>
        <p:spPr>
          <a:xfrm>
            <a:off x="5277275" y="2886863"/>
            <a:ext cx="0" cy="417000"/>
          </a:xfrm>
          <a:prstGeom prst="straightConnector1">
            <a:avLst/>
          </a:prstGeom>
          <a:noFill/>
          <a:ln cap="flat" cmpd="sng" w="38100">
            <a:solidFill>
              <a:schemeClr val="dk2"/>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Outline</a:t>
            </a:r>
            <a:endParaRPr/>
          </a:p>
        </p:txBody>
      </p:sp>
      <p:sp>
        <p:nvSpPr>
          <p:cNvPr id="86" name="Google Shape;86;p16"/>
          <p:cNvSpPr txBox="1"/>
          <p:nvPr>
            <p:ph idx="4294967295" type="body"/>
          </p:nvPr>
        </p:nvSpPr>
        <p:spPr>
          <a:xfrm>
            <a:off x="762025" y="1514225"/>
            <a:ext cx="4445100" cy="4152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latin typeface="Arial"/>
                <a:ea typeface="Arial"/>
                <a:cs typeface="Arial"/>
                <a:sym typeface="Arial"/>
              </a:rPr>
              <a:t>Why service mesh? </a:t>
            </a:r>
            <a:endParaRPr sz="3000">
              <a:latin typeface="Arial"/>
              <a:ea typeface="Arial"/>
              <a:cs typeface="Arial"/>
              <a:sym typeface="Arial"/>
            </a:endParaRPr>
          </a:p>
          <a:p>
            <a:pPr indent="0" lvl="0" marL="0" rtl="0" algn="l">
              <a:spcBef>
                <a:spcPts val="1000"/>
              </a:spcBef>
              <a:spcAft>
                <a:spcPts val="0"/>
              </a:spcAft>
              <a:buNone/>
            </a:pPr>
            <a:r>
              <a:t/>
            </a:r>
            <a:endParaRPr sz="3000">
              <a:latin typeface="Arial"/>
              <a:ea typeface="Arial"/>
              <a:cs typeface="Arial"/>
              <a:sym typeface="Arial"/>
            </a:endParaRPr>
          </a:p>
          <a:p>
            <a:pPr indent="0" lvl="0" marL="0" rtl="0" algn="l">
              <a:spcBef>
                <a:spcPts val="1000"/>
              </a:spcBef>
              <a:spcAft>
                <a:spcPts val="0"/>
              </a:spcAft>
              <a:buNone/>
            </a:pPr>
            <a:r>
              <a:rPr lang="en-US" sz="3000">
                <a:latin typeface="Arial"/>
                <a:ea typeface="Arial"/>
                <a:cs typeface="Arial"/>
                <a:sym typeface="Arial"/>
              </a:rPr>
              <a:t>Why granular telemetry? </a:t>
            </a:r>
            <a:endParaRPr sz="3000">
              <a:latin typeface="Arial"/>
              <a:ea typeface="Arial"/>
              <a:cs typeface="Arial"/>
              <a:sym typeface="Arial"/>
            </a:endParaRPr>
          </a:p>
          <a:p>
            <a:pPr indent="0" lvl="0" marL="0" rtl="0" algn="l">
              <a:spcBef>
                <a:spcPts val="1000"/>
              </a:spcBef>
              <a:spcAft>
                <a:spcPts val="0"/>
              </a:spcAft>
              <a:buNone/>
            </a:pPr>
            <a:r>
              <a:t/>
            </a:r>
            <a:endParaRPr sz="3000">
              <a:latin typeface="Arial"/>
              <a:ea typeface="Arial"/>
              <a:cs typeface="Arial"/>
              <a:sym typeface="Arial"/>
            </a:endParaRPr>
          </a:p>
          <a:p>
            <a:pPr indent="0" lvl="0" marL="0" rtl="0" algn="l">
              <a:spcBef>
                <a:spcPts val="1000"/>
              </a:spcBef>
              <a:spcAft>
                <a:spcPts val="0"/>
              </a:spcAft>
              <a:buNone/>
            </a:pPr>
            <a:r>
              <a:rPr lang="en-US" sz="3000">
                <a:latin typeface="Arial"/>
                <a:ea typeface="Arial"/>
                <a:cs typeface="Arial"/>
                <a:sym typeface="Arial"/>
              </a:rPr>
              <a:t>What is available today ?</a:t>
            </a:r>
            <a:endParaRPr sz="3000">
              <a:latin typeface="Arial"/>
              <a:ea typeface="Arial"/>
              <a:cs typeface="Arial"/>
              <a:sym typeface="Arial"/>
            </a:endParaRPr>
          </a:p>
          <a:p>
            <a:pPr indent="0" lvl="0" marL="0" rtl="0" algn="l">
              <a:spcBef>
                <a:spcPts val="1000"/>
              </a:spcBef>
              <a:spcAft>
                <a:spcPts val="0"/>
              </a:spcAft>
              <a:buNone/>
            </a:pPr>
            <a:r>
              <a:t/>
            </a:r>
            <a:endParaRPr sz="3000">
              <a:latin typeface="Arial"/>
              <a:ea typeface="Arial"/>
              <a:cs typeface="Arial"/>
              <a:sym typeface="Arial"/>
            </a:endParaRPr>
          </a:p>
          <a:p>
            <a:pPr indent="0" lvl="0" marL="0" rtl="0" algn="l">
              <a:spcBef>
                <a:spcPts val="1000"/>
              </a:spcBef>
              <a:spcAft>
                <a:spcPts val="0"/>
              </a:spcAft>
              <a:buNone/>
            </a:pPr>
            <a:r>
              <a:rPr lang="en-US" sz="3000">
                <a:latin typeface="Arial"/>
                <a:ea typeface="Arial"/>
                <a:cs typeface="Arial"/>
                <a:sym typeface="Arial"/>
              </a:rPr>
              <a:t>What are we adding ?</a:t>
            </a:r>
            <a:endParaRPr sz="3000">
              <a:latin typeface="Arial"/>
              <a:ea typeface="Arial"/>
              <a:cs typeface="Arial"/>
              <a:sym typeface="Arial"/>
            </a:endParaRPr>
          </a:p>
          <a:p>
            <a:pPr indent="0" lvl="0" marL="0" rtl="0" algn="l">
              <a:spcBef>
                <a:spcPts val="1000"/>
              </a:spcBef>
              <a:spcAft>
                <a:spcPts val="0"/>
              </a:spcAft>
              <a:buNone/>
            </a:pPr>
            <a:r>
              <a:t/>
            </a:r>
            <a:endParaRPr sz="3000">
              <a:latin typeface="Arial"/>
              <a:ea typeface="Arial"/>
              <a:cs typeface="Arial"/>
              <a:sym typeface="Arial"/>
            </a:endParaRPr>
          </a:p>
        </p:txBody>
      </p:sp>
      <p:pic>
        <p:nvPicPr>
          <p:cNvPr id="87" name="Google Shape;87;p16"/>
          <p:cNvPicPr preferRelativeResize="0"/>
          <p:nvPr/>
        </p:nvPicPr>
        <p:blipFill rotWithShape="1">
          <a:blip r:embed="rId3">
            <a:alphaModFix/>
          </a:blip>
          <a:srcRect b="0" l="32253" r="0" t="0"/>
          <a:stretch/>
        </p:blipFill>
        <p:spPr>
          <a:xfrm>
            <a:off x="6037695" y="1419176"/>
            <a:ext cx="5163705" cy="42553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3"/>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Extension </a:t>
            </a:r>
            <a:r>
              <a:rPr b="1" lang="en-US" sz="4400">
                <a:solidFill>
                  <a:srgbClr val="0C0C0C"/>
                </a:solidFill>
              </a:rPr>
              <a:t>Interoperability</a:t>
            </a:r>
            <a:r>
              <a:rPr b="1" lang="en-US" sz="4400">
                <a:solidFill>
                  <a:srgbClr val="0C0C0C"/>
                </a:solidFill>
              </a:rPr>
              <a:t> API</a:t>
            </a:r>
            <a:endParaRPr/>
          </a:p>
        </p:txBody>
      </p:sp>
      <p:sp>
        <p:nvSpPr>
          <p:cNvPr id="502" name="Google Shape;502;p43"/>
          <p:cNvSpPr/>
          <p:nvPr/>
        </p:nvSpPr>
        <p:spPr>
          <a:xfrm>
            <a:off x="6821825" y="1780525"/>
            <a:ext cx="3721200" cy="4002300"/>
          </a:xfrm>
          <a:prstGeom prst="rect">
            <a:avLst/>
          </a:prstGeom>
          <a:solidFill>
            <a:srgbClr val="FFFFFF"/>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US" sz="2400">
                <a:latin typeface="Roboto Mono"/>
                <a:ea typeface="Roboto Mono"/>
                <a:cs typeface="Roboto Mono"/>
                <a:sym typeface="Roboto Mono"/>
              </a:rPr>
              <a:t>Envoy in-process</a:t>
            </a:r>
            <a:endParaRPr i="1" sz="2400">
              <a:latin typeface="Roboto Mono"/>
              <a:ea typeface="Roboto Mono"/>
              <a:cs typeface="Roboto Mono"/>
              <a:sym typeface="Roboto Mono"/>
            </a:endParaRPr>
          </a:p>
          <a:p>
            <a:pPr indent="0" lvl="0" marL="0" rtl="0" algn="ctr">
              <a:spcBef>
                <a:spcPts val="0"/>
              </a:spcBef>
              <a:spcAft>
                <a:spcPts val="0"/>
              </a:spcAft>
              <a:buNone/>
            </a:pPr>
            <a:r>
              <a:rPr i="1" lang="en-US" sz="2400">
                <a:latin typeface="Roboto Mono"/>
                <a:ea typeface="Roboto Mono"/>
                <a:cs typeface="Roboto Mono"/>
                <a:sym typeface="Roboto Mono"/>
              </a:rPr>
              <a:t>request context</a:t>
            </a:r>
            <a:endParaRPr i="1" sz="2400">
              <a:latin typeface="Roboto Mono"/>
              <a:ea typeface="Roboto Mono"/>
              <a:cs typeface="Roboto Mono"/>
              <a:sym typeface="Roboto Mono"/>
            </a:endParaRPr>
          </a:p>
        </p:txBody>
      </p:sp>
      <p:graphicFrame>
        <p:nvGraphicFramePr>
          <p:cNvPr id="503" name="Google Shape;503;p43"/>
          <p:cNvGraphicFramePr/>
          <p:nvPr/>
        </p:nvGraphicFramePr>
        <p:xfrm>
          <a:off x="6819650" y="2857325"/>
          <a:ext cx="3000000" cy="3000000"/>
        </p:xfrm>
        <a:graphic>
          <a:graphicData uri="http://schemas.openxmlformats.org/drawingml/2006/table">
            <a:tbl>
              <a:tblPr>
                <a:noFill/>
                <a:tableStyleId>{3FB51897-5536-4CC8-AD82-9F779623E431}</a:tableStyleId>
              </a:tblPr>
              <a:tblGrid>
                <a:gridCol w="1821400"/>
                <a:gridCol w="1901975"/>
              </a:tblGrid>
              <a:tr h="712350">
                <a:tc>
                  <a:txBody>
                    <a:bodyPr/>
                    <a:lstStyle/>
                    <a:p>
                      <a:pPr indent="0" lvl="0" marL="0" rtl="0" algn="l">
                        <a:spcBef>
                          <a:spcPts val="0"/>
                        </a:spcBef>
                        <a:spcAft>
                          <a:spcPts val="0"/>
                        </a:spcAft>
                        <a:buNone/>
                      </a:pPr>
                      <a:r>
                        <a:rPr lang="en-US" sz="1800">
                          <a:latin typeface="Roboto Mono"/>
                          <a:ea typeface="Roboto Mono"/>
                          <a:cs typeface="Roboto Mono"/>
                          <a:sym typeface="Roboto Mono"/>
                        </a:rPr>
                        <a:t>upstream</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metadata</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&lt;proto bytes&gt;</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12350">
                <a:tc>
                  <a:txBody>
                    <a:bodyPr/>
                    <a:lstStyle/>
                    <a:p>
                      <a:pPr indent="0" lvl="0" marL="0" rtl="0" algn="l">
                        <a:spcBef>
                          <a:spcPts val="0"/>
                        </a:spcBef>
                        <a:spcAft>
                          <a:spcPts val="0"/>
                        </a:spcAft>
                        <a:buNone/>
                      </a:pPr>
                      <a:r>
                        <a:rPr lang="en-US" sz="1800">
                          <a:latin typeface="Roboto Mono"/>
                          <a:ea typeface="Roboto Mono"/>
                          <a:cs typeface="Roboto Mono"/>
                          <a:sym typeface="Roboto Mono"/>
                        </a:rPr>
                        <a:t>downstream</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metadata</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&lt;proto bytes&gt;</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12350">
                <a:tc>
                  <a:txBody>
                    <a:bodyPr/>
                    <a:lstStyle/>
                    <a:p>
                      <a:pPr indent="0" lvl="0" marL="0" rtl="0" algn="l">
                        <a:spcBef>
                          <a:spcPts val="0"/>
                        </a:spcBef>
                        <a:spcAft>
                          <a:spcPts val="0"/>
                        </a:spcAft>
                        <a:buNone/>
                      </a:pPr>
                      <a:r>
                        <a:rPr lang="en-US" sz="1800">
                          <a:latin typeface="Roboto Mono"/>
                          <a:ea typeface="Roboto Mono"/>
                          <a:cs typeface="Roboto Mono"/>
                          <a:sym typeface="Roboto Mono"/>
                        </a:rPr>
                        <a:t>node metadata</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&lt;proto</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bytes&gt;</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19600">
                <a:tc>
                  <a:txBody>
                    <a:bodyPr/>
                    <a:lstStyle/>
                    <a:p>
                      <a:pPr indent="0" lvl="0" marL="0" rtl="0" algn="l">
                        <a:spcBef>
                          <a:spcPts val="0"/>
                        </a:spcBef>
                        <a:spcAft>
                          <a:spcPts val="0"/>
                        </a:spcAft>
                        <a:buNone/>
                      </a:pPr>
                      <a:r>
                        <a:rPr lang="en-US" sz="1800">
                          <a:latin typeface="Roboto Mono"/>
                          <a:ea typeface="Roboto Mono"/>
                          <a:cs typeface="Roboto Mono"/>
                          <a:sym typeface="Roboto Mono"/>
                        </a:rPr>
                        <a:t>request.</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headers</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string map</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504" name="Google Shape;504;p43"/>
          <p:cNvSpPr/>
          <p:nvPr/>
        </p:nvSpPr>
        <p:spPr>
          <a:xfrm>
            <a:off x="982750" y="3358588"/>
            <a:ext cx="3437400" cy="1026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Metadata exchange Wasm/C++ extension</a:t>
            </a:r>
            <a:endParaRPr sz="1800">
              <a:latin typeface="Roboto Mono"/>
              <a:ea typeface="Roboto Mono"/>
              <a:cs typeface="Roboto Mono"/>
              <a:sym typeface="Roboto Mono"/>
            </a:endParaRPr>
          </a:p>
        </p:txBody>
      </p:sp>
      <p:cxnSp>
        <p:nvCxnSpPr>
          <p:cNvPr id="505" name="Google Shape;505;p43"/>
          <p:cNvCxnSpPr>
            <a:endCxn id="504" idx="3"/>
          </p:cNvCxnSpPr>
          <p:nvPr/>
        </p:nvCxnSpPr>
        <p:spPr>
          <a:xfrm rot="10800000">
            <a:off x="4420150" y="3871588"/>
            <a:ext cx="2387400" cy="8337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506" name="Google Shape;506;p43"/>
          <p:cNvCxnSpPr>
            <a:endCxn id="504" idx="3"/>
          </p:cNvCxnSpPr>
          <p:nvPr/>
        </p:nvCxnSpPr>
        <p:spPr>
          <a:xfrm flipH="1">
            <a:off x="4420150" y="3243088"/>
            <a:ext cx="2370600" cy="628500"/>
          </a:xfrm>
          <a:prstGeom prst="curvedConnector3">
            <a:avLst>
              <a:gd fmla="val 50000" name="adj1"/>
            </a:avLst>
          </a:prstGeom>
          <a:noFill/>
          <a:ln cap="flat" cmpd="sng" w="38100">
            <a:solidFill>
              <a:srgbClr val="980000"/>
            </a:solidFill>
            <a:prstDash val="solid"/>
            <a:round/>
            <a:headEnd len="med" w="med" type="triangle"/>
            <a:tailEnd len="med" w="med" type="none"/>
          </a:ln>
        </p:spPr>
      </p:cxnSp>
      <p:cxnSp>
        <p:nvCxnSpPr>
          <p:cNvPr id="507" name="Google Shape;507;p43"/>
          <p:cNvCxnSpPr>
            <a:endCxn id="504" idx="3"/>
          </p:cNvCxnSpPr>
          <p:nvPr/>
        </p:nvCxnSpPr>
        <p:spPr>
          <a:xfrm rot="10800000">
            <a:off x="4420150" y="3871588"/>
            <a:ext cx="2337000" cy="60600"/>
          </a:xfrm>
          <a:prstGeom prst="curvedConnector3">
            <a:avLst>
              <a:gd fmla="val 50000" name="adj1"/>
            </a:avLst>
          </a:prstGeom>
          <a:noFill/>
          <a:ln cap="flat" cmpd="sng" w="38100">
            <a:solidFill>
              <a:srgbClr val="980000"/>
            </a:solidFill>
            <a:prstDash val="solid"/>
            <a:round/>
            <a:headEnd len="med" w="med" type="triangle"/>
            <a:tailEnd len="med" w="med" type="none"/>
          </a:ln>
        </p:spPr>
      </p:cxnSp>
      <p:grpSp>
        <p:nvGrpSpPr>
          <p:cNvPr id="508" name="Google Shape;508;p43"/>
          <p:cNvGrpSpPr/>
          <p:nvPr/>
        </p:nvGrpSpPr>
        <p:grpSpPr>
          <a:xfrm>
            <a:off x="982750" y="3231213"/>
            <a:ext cx="5824800" cy="2744400"/>
            <a:chOff x="982750" y="3231213"/>
            <a:chExt cx="5824800" cy="2744400"/>
          </a:xfrm>
        </p:grpSpPr>
        <p:sp>
          <p:nvSpPr>
            <p:cNvPr id="509" name="Google Shape;509;p43"/>
            <p:cNvSpPr/>
            <p:nvPr/>
          </p:nvSpPr>
          <p:spPr>
            <a:xfrm>
              <a:off x="982750" y="4949613"/>
              <a:ext cx="3437400" cy="1026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Wasm/C++ extension</a:t>
              </a:r>
              <a:endParaRPr sz="1800">
                <a:latin typeface="Roboto Mono"/>
                <a:ea typeface="Roboto Mono"/>
                <a:cs typeface="Roboto Mono"/>
                <a:sym typeface="Roboto Mono"/>
              </a:endParaRPr>
            </a:p>
          </p:txBody>
        </p:sp>
        <p:cxnSp>
          <p:nvCxnSpPr>
            <p:cNvPr id="510" name="Google Shape;510;p43"/>
            <p:cNvCxnSpPr>
              <a:endCxn id="509" idx="3"/>
            </p:cNvCxnSpPr>
            <p:nvPr/>
          </p:nvCxnSpPr>
          <p:spPr>
            <a:xfrm flipH="1">
              <a:off x="4420150" y="4705413"/>
              <a:ext cx="2387400" cy="7572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511" name="Google Shape;511;p43"/>
            <p:cNvCxnSpPr>
              <a:endCxn id="509" idx="3"/>
            </p:cNvCxnSpPr>
            <p:nvPr/>
          </p:nvCxnSpPr>
          <p:spPr>
            <a:xfrm flipH="1">
              <a:off x="4420150" y="3915513"/>
              <a:ext cx="2353800" cy="15471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512" name="Google Shape;512;p43"/>
            <p:cNvCxnSpPr>
              <a:endCxn id="509" idx="3"/>
            </p:cNvCxnSpPr>
            <p:nvPr/>
          </p:nvCxnSpPr>
          <p:spPr>
            <a:xfrm flipH="1">
              <a:off x="4420150" y="3231213"/>
              <a:ext cx="2352300" cy="22314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513" name="Google Shape;513;p43"/>
            <p:cNvCxnSpPr>
              <a:endCxn id="509" idx="3"/>
            </p:cNvCxnSpPr>
            <p:nvPr/>
          </p:nvCxnSpPr>
          <p:spPr>
            <a:xfrm flipH="1">
              <a:off x="4420150" y="5461713"/>
              <a:ext cx="2353800" cy="900"/>
            </a:xfrm>
            <a:prstGeom prst="curvedConnector3">
              <a:avLst>
                <a:gd fmla="val 50000" name="adj1"/>
              </a:avLst>
            </a:prstGeom>
            <a:noFill/>
            <a:ln cap="flat" cmpd="sng" w="38100">
              <a:solidFill>
                <a:schemeClr val="dk2"/>
              </a:solidFill>
              <a:prstDash val="solid"/>
              <a:round/>
              <a:headEnd len="med" w="med" type="none"/>
              <a:tailEnd len="med" w="med" type="triangle"/>
            </a:ln>
          </p:spPr>
        </p:cxnSp>
      </p:grpSp>
      <p:sp>
        <p:nvSpPr>
          <p:cNvPr id="514" name="Google Shape;514;p43"/>
          <p:cNvSpPr txBox="1"/>
          <p:nvPr/>
        </p:nvSpPr>
        <p:spPr>
          <a:xfrm>
            <a:off x="521075" y="1664075"/>
            <a:ext cx="61521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Roboto Mono"/>
                <a:ea typeface="Roboto Mono"/>
                <a:cs typeface="Roboto Mono"/>
                <a:sym typeface="Roboto Mono"/>
              </a:rPr>
              <a:t>auto</a:t>
            </a:r>
            <a:r>
              <a:rPr lang="en-US" sz="1800">
                <a:latin typeface="Roboto Mono"/>
                <a:ea typeface="Roboto Mono"/>
                <a:cs typeface="Roboto Mono"/>
                <a:sym typeface="Roboto Mono"/>
              </a:rPr>
              <a:t> bytes = </a:t>
            </a:r>
            <a:r>
              <a:rPr b="1" lang="en-US" sz="1800">
                <a:latin typeface="Roboto Mono"/>
                <a:ea typeface="Roboto Mono"/>
                <a:cs typeface="Roboto Mono"/>
                <a:sym typeface="Roboto Mono"/>
              </a:rPr>
              <a:t>getProperty</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   “</a:t>
            </a:r>
            <a:r>
              <a:rPr i="1" lang="en-US" sz="1800">
                <a:latin typeface="Roboto Mono"/>
                <a:ea typeface="Roboto Mono"/>
                <a:cs typeface="Roboto Mono"/>
                <a:sym typeface="Roboto Mono"/>
              </a:rPr>
              <a:t>filter_state</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   “</a:t>
            </a:r>
            <a:r>
              <a:rPr i="1" lang="en-US" sz="1800">
                <a:latin typeface="Roboto Mono"/>
                <a:ea typeface="Roboto Mono"/>
                <a:cs typeface="Roboto Mono"/>
                <a:sym typeface="Roboto Mono"/>
              </a:rPr>
              <a:t>envoy.wasm.metadata_exchange.upstream</a:t>
            </a:r>
            <a:r>
              <a:rPr lang="en-US" sz="1800">
                <a:latin typeface="Roboto Mono"/>
                <a:ea typeface="Roboto Mono"/>
                <a:cs typeface="Roboto Mono"/>
                <a:sym typeface="Roboto Mono"/>
              </a:rPr>
              <a:t>”})</a:t>
            </a:r>
            <a:endParaRPr sz="1800">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4"/>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Stats Extension</a:t>
            </a:r>
            <a:endParaRPr/>
          </a:p>
        </p:txBody>
      </p:sp>
      <p:sp>
        <p:nvSpPr>
          <p:cNvPr id="520" name="Google Shape;520;p44"/>
          <p:cNvSpPr txBox="1"/>
          <p:nvPr/>
        </p:nvSpPr>
        <p:spPr>
          <a:xfrm>
            <a:off x="649875" y="1556300"/>
            <a:ext cx="9782400" cy="45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rPr i="1" lang="en-US" sz="1800">
                <a:latin typeface="Roboto Mono"/>
                <a:ea typeface="Roboto Mono"/>
                <a:cs typeface="Roboto Mono"/>
                <a:sym typeface="Roboto Mono"/>
              </a:rPr>
              <a:t>// Allocate a dimensioned stats metric</a:t>
            </a:r>
            <a:endParaRPr i="1" sz="1800">
              <a:latin typeface="Roboto Mono"/>
              <a:ea typeface="Roboto Mono"/>
              <a:cs typeface="Roboto Mono"/>
              <a:sym typeface="Roboto Mono"/>
            </a:endParaRPr>
          </a:p>
          <a:p>
            <a:pPr indent="0" lvl="0" marL="0" rtl="0" algn="l">
              <a:spcBef>
                <a:spcPts val="0"/>
              </a:spcBef>
              <a:spcAft>
                <a:spcPts val="0"/>
              </a:spcAft>
              <a:buNone/>
            </a:pPr>
            <a:r>
              <a:rPr b="1" lang="en-US" sz="1800">
                <a:latin typeface="Roboto Mono"/>
                <a:ea typeface="Roboto Mono"/>
                <a:cs typeface="Roboto Mono"/>
                <a:sym typeface="Roboto Mono"/>
              </a:rPr>
              <a:t>Metric</a:t>
            </a:r>
            <a:r>
              <a:rPr lang="en-US" sz="1800">
                <a:latin typeface="Roboto Mono"/>
                <a:ea typeface="Roboto Mono"/>
                <a:cs typeface="Roboto Mono"/>
                <a:sym typeface="Roboto Mono"/>
              </a:rPr>
              <a:t> </a:t>
            </a:r>
            <a:r>
              <a:rPr i="1" lang="en-US" sz="1800">
                <a:latin typeface="Roboto Mono"/>
                <a:ea typeface="Roboto Mono"/>
                <a:cs typeface="Roboto Mono"/>
                <a:sym typeface="Roboto Mono"/>
              </a:rPr>
              <a:t>requests_total</a:t>
            </a:r>
            <a:r>
              <a:rPr lang="en-US" sz="1800">
                <a:latin typeface="Roboto Mono"/>
                <a:ea typeface="Roboto Mono"/>
                <a:cs typeface="Roboto Mono"/>
                <a:sym typeface="Roboto Mono"/>
              </a:rPr>
              <a:t>(</a:t>
            </a:r>
            <a:r>
              <a:rPr b="1" lang="en-US" sz="1800">
                <a:latin typeface="Roboto Mono"/>
                <a:ea typeface="Roboto Mono"/>
                <a:cs typeface="Roboto Mono"/>
                <a:sym typeface="Roboto Mono"/>
              </a:rPr>
              <a:t>MetricType</a:t>
            </a:r>
            <a:r>
              <a:rPr lang="en-US" sz="1800">
                <a:latin typeface="Roboto Mono"/>
                <a:ea typeface="Roboto Mono"/>
                <a:cs typeface="Roboto Mono"/>
                <a:sym typeface="Roboto Mono"/>
              </a:rPr>
              <a:t>::</a:t>
            </a:r>
            <a:r>
              <a:rPr i="1" lang="en-US" sz="1800">
                <a:latin typeface="Roboto Mono"/>
                <a:ea typeface="Roboto Mono"/>
                <a:cs typeface="Roboto Mono"/>
                <a:sym typeface="Roboto Mono"/>
              </a:rPr>
              <a:t>Counter</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    		{{“</a:t>
            </a:r>
            <a:r>
              <a:rPr i="1" lang="en-US" sz="1800">
                <a:latin typeface="Roboto Mono"/>
                <a:ea typeface="Roboto Mono"/>
                <a:cs typeface="Roboto Mono"/>
                <a:sym typeface="Roboto Mono"/>
              </a:rPr>
              <a:t>source_workload</a:t>
            </a:r>
            <a:r>
              <a:rPr lang="en-US" sz="1800">
                <a:latin typeface="Roboto Mono"/>
                <a:ea typeface="Roboto Mono"/>
                <a:cs typeface="Roboto Mono"/>
                <a:sym typeface="Roboto Mono"/>
              </a:rPr>
              <a:t>”,</a:t>
            </a:r>
            <a:r>
              <a:rPr b="1" lang="en-US" sz="1800">
                <a:latin typeface="Roboto Mono"/>
                <a:ea typeface="Roboto Mono"/>
                <a:cs typeface="Roboto Mono"/>
                <a:sym typeface="Roboto Mono"/>
              </a:rPr>
              <a:t>TagType</a:t>
            </a:r>
            <a:r>
              <a:rPr lang="en-US" sz="1800">
                <a:latin typeface="Roboto Mono"/>
                <a:ea typeface="Roboto Mono"/>
                <a:cs typeface="Roboto Mono"/>
                <a:sym typeface="Roboto Mono"/>
              </a:rPr>
              <a:t>::</a:t>
            </a:r>
            <a:r>
              <a:rPr i="1" lang="en-US" sz="1800">
                <a:latin typeface="Roboto Mono"/>
                <a:ea typeface="Roboto Mono"/>
                <a:cs typeface="Roboto Mono"/>
                <a:sym typeface="Roboto Mono"/>
              </a:rPr>
              <a:t>String</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           {“</a:t>
            </a:r>
            <a:r>
              <a:rPr i="1" lang="en-US" sz="1800">
                <a:latin typeface="Roboto Mono"/>
                <a:ea typeface="Roboto Mono"/>
                <a:cs typeface="Roboto Mono"/>
                <a:sym typeface="Roboto Mono"/>
              </a:rPr>
              <a:t>destination_service</a:t>
            </a:r>
            <a:r>
              <a:rPr lang="en-US" sz="1800">
                <a:latin typeface="Roboto Mono"/>
                <a:ea typeface="Roboto Mono"/>
                <a:cs typeface="Roboto Mono"/>
                <a:sym typeface="Roboto Mono"/>
              </a:rPr>
              <a:t>”, </a:t>
            </a:r>
            <a:r>
              <a:rPr b="1" lang="en-US" sz="1800">
                <a:latin typeface="Roboto Mono"/>
                <a:ea typeface="Roboto Mono"/>
                <a:cs typeface="Roboto Mono"/>
                <a:sym typeface="Roboto Mono"/>
              </a:rPr>
              <a:t>TagType</a:t>
            </a:r>
            <a:r>
              <a:rPr lang="en-US" sz="1800">
                <a:latin typeface="Roboto Mono"/>
                <a:ea typeface="Roboto Mono"/>
                <a:cs typeface="Roboto Mono"/>
                <a:sym typeface="Roboto Mono"/>
              </a:rPr>
              <a:t>::</a:t>
            </a:r>
            <a:r>
              <a:rPr i="1" lang="en-US" sz="1800">
                <a:latin typeface="Roboto Mono"/>
                <a:ea typeface="Roboto Mono"/>
                <a:cs typeface="Roboto Mono"/>
                <a:sym typeface="Roboto Mono"/>
              </a:rPr>
              <a:t>String</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rPr i="1" lang="en-US" sz="1800">
                <a:latin typeface="Roboto Mono"/>
                <a:ea typeface="Roboto Mono"/>
                <a:cs typeface="Roboto Mono"/>
                <a:sym typeface="Roboto Mono"/>
              </a:rPr>
              <a:t>// Populate dimension labels computed from node metadata</a:t>
            </a:r>
            <a:endParaRPr i="1" sz="1800">
              <a:latin typeface="Roboto Mono"/>
              <a:ea typeface="Roboto Mono"/>
              <a:cs typeface="Roboto Mono"/>
              <a:sym typeface="Roboto Mono"/>
            </a:endParaRPr>
          </a:p>
          <a:p>
            <a:pPr indent="0" lvl="0" marL="0" rtl="0" algn="l">
              <a:spcBef>
                <a:spcPts val="0"/>
              </a:spcBef>
              <a:spcAft>
                <a:spcPts val="0"/>
              </a:spcAft>
              <a:buNone/>
            </a:pPr>
            <a:r>
              <a:rPr b="1" lang="en-US" sz="1800">
                <a:latin typeface="Roboto Mono"/>
                <a:ea typeface="Roboto Mono"/>
                <a:cs typeface="Roboto Mono"/>
                <a:sym typeface="Roboto Mono"/>
              </a:rPr>
              <a:t>vector</a:t>
            </a:r>
            <a:r>
              <a:rPr lang="en-US" sz="1800">
                <a:latin typeface="Roboto Mono"/>
                <a:ea typeface="Roboto Mono"/>
                <a:cs typeface="Roboto Mono"/>
                <a:sym typeface="Roboto Mono"/>
              </a:rPr>
              <a:t>&lt;</a:t>
            </a:r>
            <a:r>
              <a:rPr b="1" lang="en-US" sz="1800">
                <a:latin typeface="Roboto Mono"/>
                <a:ea typeface="Roboto Mono"/>
                <a:cs typeface="Roboto Mono"/>
                <a:sym typeface="Roboto Mono"/>
              </a:rPr>
              <a:t>string</a:t>
            </a:r>
            <a:r>
              <a:rPr lang="en-US" sz="1800">
                <a:latin typeface="Roboto Mono"/>
                <a:ea typeface="Roboto Mono"/>
                <a:cs typeface="Roboto Mono"/>
                <a:sym typeface="Roboto Mono"/>
              </a:rPr>
              <a:t>&gt; </a:t>
            </a:r>
            <a:r>
              <a:rPr i="1" lang="en-US" sz="1800">
                <a:latin typeface="Roboto Mono"/>
                <a:ea typeface="Roboto Mono"/>
                <a:cs typeface="Roboto Mono"/>
                <a:sym typeface="Roboto Mono"/>
              </a:rPr>
              <a:t>values</a:t>
            </a:r>
            <a:r>
              <a:rPr lang="en-US" sz="1800">
                <a:latin typeface="Roboto Mono"/>
                <a:ea typeface="Roboto Mono"/>
                <a:cs typeface="Roboto Mono"/>
                <a:sym typeface="Roboto Mono"/>
              </a:rPr>
              <a:t> = {“</a:t>
            </a:r>
            <a:r>
              <a:rPr i="1" lang="en-US" sz="1800">
                <a:latin typeface="Roboto Mono"/>
                <a:ea typeface="Roboto Mono"/>
                <a:cs typeface="Roboto Mono"/>
                <a:sym typeface="Roboto Mono"/>
              </a:rPr>
              <a:t>pod-1ac5e</a:t>
            </a:r>
            <a:r>
              <a:rPr lang="en-US" sz="1800">
                <a:latin typeface="Roboto Mono"/>
                <a:ea typeface="Roboto Mono"/>
                <a:cs typeface="Roboto Mono"/>
                <a:sym typeface="Roboto Mono"/>
              </a:rPr>
              <a:t>”, “</a:t>
            </a:r>
            <a:r>
              <a:rPr i="1" lang="en-US" sz="1800">
                <a:latin typeface="Roboto Mono"/>
                <a:ea typeface="Roboto Mono"/>
                <a:cs typeface="Roboto Mono"/>
                <a:sym typeface="Roboto Mono"/>
              </a:rPr>
              <a:t>ratings</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rPr i="1" lang="en-US" sz="1800">
                <a:latin typeface="Roboto Mono"/>
                <a:ea typeface="Roboto Mono"/>
                <a:cs typeface="Roboto Mono"/>
                <a:sym typeface="Roboto Mono"/>
              </a:rPr>
              <a:t>// Resolve a stats metric ID</a:t>
            </a:r>
            <a:endParaRPr i="1" sz="1800">
              <a:latin typeface="Roboto Mono"/>
              <a:ea typeface="Roboto Mono"/>
              <a:cs typeface="Roboto Mono"/>
              <a:sym typeface="Roboto Mono"/>
            </a:endParaRPr>
          </a:p>
          <a:p>
            <a:pPr indent="0" lvl="0" marL="0" rtl="0" algn="l">
              <a:spcBef>
                <a:spcPts val="0"/>
              </a:spcBef>
              <a:spcAft>
                <a:spcPts val="0"/>
              </a:spcAft>
              <a:buNone/>
            </a:pPr>
            <a:r>
              <a:rPr b="1" lang="en-US" sz="1800">
                <a:latin typeface="Roboto Mono"/>
                <a:ea typeface="Roboto Mono"/>
                <a:cs typeface="Roboto Mono"/>
                <a:sym typeface="Roboto Mono"/>
              </a:rPr>
              <a:t>auto</a:t>
            </a:r>
            <a:r>
              <a:rPr lang="en-US" sz="1800">
                <a:latin typeface="Roboto Mono"/>
                <a:ea typeface="Roboto Mono"/>
                <a:cs typeface="Roboto Mono"/>
                <a:sym typeface="Roboto Mono"/>
              </a:rPr>
              <a:t> </a:t>
            </a:r>
            <a:r>
              <a:rPr i="1" lang="en-US" sz="1800">
                <a:latin typeface="Roboto Mono"/>
                <a:ea typeface="Roboto Mono"/>
                <a:cs typeface="Roboto Mono"/>
                <a:sym typeface="Roboto Mono"/>
              </a:rPr>
              <a:t>metric_id</a:t>
            </a:r>
            <a:r>
              <a:rPr lang="en-US" sz="1800">
                <a:latin typeface="Roboto Mono"/>
                <a:ea typeface="Roboto Mono"/>
                <a:cs typeface="Roboto Mono"/>
                <a:sym typeface="Roboto Mono"/>
              </a:rPr>
              <a:t> = </a:t>
            </a:r>
            <a:r>
              <a:rPr i="1" lang="en-US" sz="1800">
                <a:latin typeface="Roboto Mono"/>
                <a:ea typeface="Roboto Mono"/>
                <a:cs typeface="Roboto Mono"/>
                <a:sym typeface="Roboto Mono"/>
              </a:rPr>
              <a:t>requests_total</a:t>
            </a:r>
            <a:r>
              <a:rPr lang="en-US" sz="1800">
                <a:latin typeface="Roboto Mono"/>
                <a:ea typeface="Roboto Mono"/>
                <a:cs typeface="Roboto Mono"/>
                <a:sym typeface="Roboto Mono"/>
              </a:rPr>
              <a:t>.</a:t>
            </a:r>
            <a:r>
              <a:rPr b="1" lang="en-US" sz="1800">
                <a:latin typeface="Roboto Mono"/>
                <a:ea typeface="Roboto Mono"/>
                <a:cs typeface="Roboto Mono"/>
                <a:sym typeface="Roboto Mono"/>
              </a:rPr>
              <a:t>resolveWithFields</a:t>
            </a:r>
            <a:r>
              <a:rPr lang="en-US" sz="1800">
                <a:latin typeface="Roboto Mono"/>
                <a:ea typeface="Roboto Mono"/>
                <a:cs typeface="Roboto Mono"/>
                <a:sym typeface="Roboto Mono"/>
              </a:rPr>
              <a:t>(</a:t>
            </a:r>
            <a:r>
              <a:rPr i="1" lang="en-US" sz="1800">
                <a:latin typeface="Roboto Mono"/>
                <a:ea typeface="Roboto Mono"/>
                <a:cs typeface="Roboto Mono"/>
                <a:sym typeface="Roboto Mono"/>
              </a:rPr>
              <a:t>values</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rPr i="1" lang="en-US" sz="1800">
                <a:latin typeface="Roboto Mono"/>
                <a:ea typeface="Roboto Mono"/>
                <a:cs typeface="Roboto Mono"/>
                <a:sym typeface="Roboto Mono"/>
              </a:rPr>
              <a:t>// Emit value</a:t>
            </a:r>
            <a:endParaRPr i="1" sz="1800">
              <a:latin typeface="Roboto Mono"/>
              <a:ea typeface="Roboto Mono"/>
              <a:cs typeface="Roboto Mono"/>
              <a:sym typeface="Roboto Mono"/>
            </a:endParaRPr>
          </a:p>
          <a:p>
            <a:pPr indent="0" lvl="0" marL="0" rtl="0" algn="l">
              <a:spcBef>
                <a:spcPts val="0"/>
              </a:spcBef>
              <a:spcAft>
                <a:spcPts val="0"/>
              </a:spcAft>
              <a:buNone/>
            </a:pPr>
            <a:r>
              <a:rPr b="1" lang="en-US" sz="1800">
                <a:latin typeface="Roboto Mono"/>
                <a:ea typeface="Roboto Mono"/>
                <a:cs typeface="Roboto Mono"/>
                <a:sym typeface="Roboto Mono"/>
              </a:rPr>
              <a:t>recordMetric</a:t>
            </a:r>
            <a:r>
              <a:rPr lang="en-US" sz="1800">
                <a:latin typeface="Roboto Mono"/>
                <a:ea typeface="Roboto Mono"/>
                <a:cs typeface="Roboto Mono"/>
                <a:sym typeface="Roboto Mono"/>
              </a:rPr>
              <a:t>(</a:t>
            </a:r>
            <a:r>
              <a:rPr i="1" lang="en-US" sz="1800">
                <a:latin typeface="Roboto Mono"/>
                <a:ea typeface="Roboto Mono"/>
                <a:cs typeface="Roboto Mono"/>
                <a:sym typeface="Roboto Mono"/>
              </a:rPr>
              <a:t>metric_id</a:t>
            </a:r>
            <a:r>
              <a:rPr lang="en-US" sz="1800">
                <a:latin typeface="Roboto Mono"/>
                <a:ea typeface="Roboto Mono"/>
                <a:cs typeface="Roboto Mono"/>
                <a:sym typeface="Roboto Mono"/>
              </a:rPr>
              <a:t>, 1)</a:t>
            </a:r>
            <a:endParaRPr sz="1800">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5"/>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Stats Extension (cont.)</a:t>
            </a:r>
            <a:endParaRPr/>
          </a:p>
        </p:txBody>
      </p:sp>
      <p:sp>
        <p:nvSpPr>
          <p:cNvPr id="526" name="Google Shape;526;p45"/>
          <p:cNvSpPr txBox="1"/>
          <p:nvPr/>
        </p:nvSpPr>
        <p:spPr>
          <a:xfrm>
            <a:off x="591450" y="1703925"/>
            <a:ext cx="9716700" cy="43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t>Gotchas:</a:t>
            </a:r>
            <a:endParaRPr i="1" sz="2400"/>
          </a:p>
          <a:p>
            <a:pPr indent="0" lvl="0" marL="0" rtl="0" algn="l">
              <a:spcBef>
                <a:spcPts val="0"/>
              </a:spcBef>
              <a:spcAft>
                <a:spcPts val="0"/>
              </a:spcAft>
              <a:buNone/>
            </a:pPr>
            <a:r>
              <a:t/>
            </a:r>
            <a:endParaRPr i="1" sz="2400"/>
          </a:p>
          <a:p>
            <a:pPr indent="-381000" lvl="0" marL="457200" rtl="0" algn="l">
              <a:spcBef>
                <a:spcPts val="0"/>
              </a:spcBef>
              <a:spcAft>
                <a:spcPts val="0"/>
              </a:spcAft>
              <a:buSzPts val="2400"/>
              <a:buChar char="➢"/>
            </a:pPr>
            <a:r>
              <a:rPr lang="en-US" sz="2400"/>
              <a:t>Envoy stats subsystem is statsd-style and linearizes all dimensions into a single string:</a:t>
            </a:r>
            <a:endParaRPr sz="2400"/>
          </a:p>
          <a:p>
            <a:pPr indent="-381000" lvl="1" marL="914400" rtl="0" algn="l">
              <a:spcBef>
                <a:spcPts val="0"/>
              </a:spcBef>
              <a:spcAft>
                <a:spcPts val="0"/>
              </a:spcAft>
              <a:buSzPts val="2400"/>
              <a:buChar char="○"/>
            </a:pPr>
            <a:r>
              <a:rPr lang="en-US" sz="2400"/>
              <a:t>requires regex on export to Prometheus</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Envoy stats are coupled to xDS resources</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46"/>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xDS Configuration</a:t>
            </a:r>
            <a:endParaRPr/>
          </a:p>
        </p:txBody>
      </p:sp>
      <p:sp>
        <p:nvSpPr>
          <p:cNvPr id="532" name="Google Shape;532;p46"/>
          <p:cNvSpPr txBox="1"/>
          <p:nvPr/>
        </p:nvSpPr>
        <p:spPr>
          <a:xfrm>
            <a:off x="591450" y="1401325"/>
            <a:ext cx="9716700" cy="5181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t>Activated in Istio using xDS patching configuration a.k.a EnvoyFilter:</a:t>
            </a:r>
            <a:endParaRPr i="1" sz="2400"/>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apiVersion: networking.istio.io/v1alpha3</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kind: </a:t>
            </a:r>
            <a:r>
              <a:rPr b="1" lang="en-US">
                <a:latin typeface="Roboto Mono"/>
                <a:ea typeface="Roboto Mono"/>
                <a:cs typeface="Roboto Mono"/>
                <a:sym typeface="Roboto Mono"/>
              </a:rPr>
              <a:t>EnvoyFilter</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metadata:</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name: metadata-exchange</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spec:</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configPatches:</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 applyTo: HTTP_FILTER</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match:</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context: ANY # inbound, outbound, and gateway</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listener:</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filterChain:</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filter:</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name: "envoy.http_connection_manager"</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patch:</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operation: </a:t>
            </a:r>
            <a:r>
              <a:rPr lang="en-US">
                <a:solidFill>
                  <a:srgbClr val="980000"/>
                </a:solidFill>
                <a:latin typeface="Roboto Mono"/>
                <a:ea typeface="Roboto Mono"/>
                <a:cs typeface="Roboto Mono"/>
                <a:sym typeface="Roboto Mono"/>
              </a:rPr>
              <a:t>INSERT_BEFORE</a:t>
            </a:r>
            <a:endParaRPr>
              <a:solidFill>
                <a:srgbClr val="98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value:</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a:t>
            </a:r>
            <a:r>
              <a:rPr b="1" lang="en-US">
                <a:latin typeface="Roboto Mono"/>
                <a:ea typeface="Roboto Mono"/>
                <a:cs typeface="Roboto Mono"/>
                <a:sym typeface="Roboto Mono"/>
              </a:rPr>
              <a:t>name: envoy.filters.http.wasm</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a:latin typeface="Roboto Mono"/>
                <a:ea typeface="Roboto Mono"/>
                <a:cs typeface="Roboto Mono"/>
                <a:sym typeface="Roboto Mono"/>
              </a:rPr>
              <a:t>          config:</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a:latin typeface="Roboto Mono"/>
                <a:ea typeface="Roboto Mono"/>
                <a:cs typeface="Roboto Mono"/>
                <a:sym typeface="Roboto Mono"/>
              </a:rPr>
              <a:t>            config:</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a:latin typeface="Roboto Mono"/>
                <a:ea typeface="Roboto Mono"/>
                <a:cs typeface="Roboto Mono"/>
                <a:sym typeface="Roboto Mono"/>
              </a:rPr>
              <a:t>              vm_config:</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a:latin typeface="Roboto Mono"/>
                <a:ea typeface="Roboto Mono"/>
                <a:cs typeface="Roboto Mono"/>
                <a:sym typeface="Roboto Mono"/>
              </a:rPr>
              <a:t>                runtime: </a:t>
            </a:r>
            <a:r>
              <a:rPr b="1" lang="en-US">
                <a:solidFill>
                  <a:srgbClr val="980000"/>
                </a:solidFill>
                <a:latin typeface="Roboto Mono"/>
                <a:ea typeface="Roboto Mono"/>
                <a:cs typeface="Roboto Mono"/>
                <a:sym typeface="Roboto Mono"/>
              </a:rPr>
              <a:t>envoy.wasm.runtime.null</a:t>
            </a:r>
            <a:endParaRPr b="1">
              <a:solidFill>
                <a:srgbClr val="980000"/>
              </a:solidFill>
              <a:latin typeface="Roboto Mono"/>
              <a:ea typeface="Roboto Mono"/>
              <a:cs typeface="Roboto Mono"/>
              <a:sym typeface="Roboto Mono"/>
            </a:endParaRPr>
          </a:p>
          <a:p>
            <a:pPr indent="0" lvl="0" marL="0" rtl="0" algn="l">
              <a:spcBef>
                <a:spcPts val="0"/>
              </a:spcBef>
              <a:spcAft>
                <a:spcPts val="0"/>
              </a:spcAft>
              <a:buNone/>
            </a:pPr>
            <a:r>
              <a:rPr b="1" lang="en-US">
                <a:latin typeface="Roboto Mono"/>
                <a:ea typeface="Roboto Mono"/>
                <a:cs typeface="Roboto Mono"/>
                <a:sym typeface="Roboto Mono"/>
              </a:rPr>
              <a:t>                code: { inline_string: envoy.wasm.metadata_exchange }</a:t>
            </a:r>
            <a:endParaRPr b="1" sz="24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id="537" name="Google Shape;537;p47" title="Points scored"/>
          <p:cNvPicPr preferRelativeResize="0"/>
          <p:nvPr/>
        </p:nvPicPr>
        <p:blipFill>
          <a:blip r:embed="rId3">
            <a:alphaModFix/>
          </a:blip>
          <a:stretch>
            <a:fillRect/>
          </a:stretch>
        </p:blipFill>
        <p:spPr>
          <a:xfrm>
            <a:off x="1398925" y="1176350"/>
            <a:ext cx="9188673" cy="5681650"/>
          </a:xfrm>
          <a:prstGeom prst="rect">
            <a:avLst/>
          </a:prstGeom>
          <a:noFill/>
          <a:ln>
            <a:noFill/>
          </a:ln>
        </p:spPr>
      </p:pic>
      <p:sp>
        <p:nvSpPr>
          <p:cNvPr id="538" name="Google Shape;538;p47"/>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Performance: Proxy CPU</a:t>
            </a:r>
            <a:r>
              <a:rPr b="1" lang="en-US" sz="4400">
                <a:solidFill>
                  <a:srgbClr val="0C0C0C"/>
                </a:solidFill>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48"/>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Performance: Latency</a:t>
            </a:r>
            <a:r>
              <a:rPr b="1" lang="en-US" sz="4400">
                <a:solidFill>
                  <a:srgbClr val="0C0C0C"/>
                </a:solidFill>
              </a:rPr>
              <a:t> </a:t>
            </a:r>
            <a:endParaRPr/>
          </a:p>
        </p:txBody>
      </p:sp>
      <p:pic>
        <p:nvPicPr>
          <p:cNvPr id="544" name="Google Shape;544;p48"/>
          <p:cNvPicPr preferRelativeResize="0"/>
          <p:nvPr/>
        </p:nvPicPr>
        <p:blipFill>
          <a:blip r:embed="rId3">
            <a:alphaModFix/>
          </a:blip>
          <a:stretch>
            <a:fillRect/>
          </a:stretch>
        </p:blipFill>
        <p:spPr>
          <a:xfrm>
            <a:off x="180575" y="1688825"/>
            <a:ext cx="5848294" cy="4423235"/>
          </a:xfrm>
          <a:prstGeom prst="rect">
            <a:avLst/>
          </a:prstGeom>
          <a:noFill/>
          <a:ln cap="flat" cmpd="sng" w="9525">
            <a:solidFill>
              <a:srgbClr val="000000"/>
            </a:solidFill>
            <a:prstDash val="solid"/>
            <a:round/>
            <a:headEnd len="sm" w="sm" type="none"/>
            <a:tailEnd len="sm" w="sm" type="none"/>
          </a:ln>
        </p:spPr>
      </p:pic>
      <p:pic>
        <p:nvPicPr>
          <p:cNvPr id="545" name="Google Shape;545;p48"/>
          <p:cNvPicPr preferRelativeResize="0"/>
          <p:nvPr/>
        </p:nvPicPr>
        <p:blipFill>
          <a:blip r:embed="rId4">
            <a:alphaModFix/>
          </a:blip>
          <a:stretch>
            <a:fillRect/>
          </a:stretch>
        </p:blipFill>
        <p:spPr>
          <a:xfrm>
            <a:off x="6190669" y="1688825"/>
            <a:ext cx="5858331" cy="438221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49"/>
          <p:cNvSpPr txBox="1"/>
          <p:nvPr/>
        </p:nvSpPr>
        <p:spPr>
          <a:xfrm>
            <a:off x="591450" y="1703925"/>
            <a:ext cx="9716700" cy="43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Char char="➢"/>
            </a:pPr>
            <a:r>
              <a:rPr lang="en-US" sz="2400">
                <a:solidFill>
                  <a:schemeClr val="dk1"/>
                </a:solidFill>
              </a:rPr>
              <a:t>Release Wasm Sandbox API for extension developers:</a:t>
            </a:r>
            <a:endParaRPr sz="2400">
              <a:solidFill>
                <a:schemeClr val="dk1"/>
              </a:solidFill>
            </a:endParaRPr>
          </a:p>
          <a:p>
            <a:pPr indent="-381000" lvl="1" marL="914400" rtl="0" algn="l">
              <a:spcBef>
                <a:spcPts val="0"/>
              </a:spcBef>
              <a:spcAft>
                <a:spcPts val="0"/>
              </a:spcAft>
              <a:buSzPts val="2400"/>
              <a:buChar char="○"/>
            </a:pPr>
            <a:r>
              <a:rPr lang="en-US" sz="2400">
                <a:solidFill>
                  <a:schemeClr val="dk1"/>
                </a:solidFill>
              </a:rPr>
              <a:t>Full filter support (network, TLS ALPN, etc)</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Improve language bindings (OpenTelemetry C++ API)</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Integrate OpenTelemetry on the host.</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Make it the default extension model in Istio.</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457200" rtl="0" algn="l">
              <a:spcBef>
                <a:spcPts val="0"/>
              </a:spcBef>
              <a:spcAft>
                <a:spcPts val="0"/>
              </a:spcAft>
              <a:buNone/>
            </a:pPr>
            <a:r>
              <a:t/>
            </a:r>
            <a:endParaRPr sz="2400"/>
          </a:p>
        </p:txBody>
      </p:sp>
      <p:sp>
        <p:nvSpPr>
          <p:cNvPr id="551" name="Google Shape;551;p49"/>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Future direction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50"/>
          <p:cNvSpPr txBox="1"/>
          <p:nvPr/>
        </p:nvSpPr>
        <p:spPr>
          <a:xfrm>
            <a:off x="591450" y="1703925"/>
            <a:ext cx="9716700" cy="43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2400"/>
          </a:p>
          <a:p>
            <a:pPr indent="0" lvl="0" marL="0" rtl="0" algn="l">
              <a:spcBef>
                <a:spcPts val="0"/>
              </a:spcBef>
              <a:spcAft>
                <a:spcPts val="0"/>
              </a:spcAft>
              <a:buNone/>
            </a:pPr>
            <a:r>
              <a:t/>
            </a:r>
            <a:endParaRPr sz="2400"/>
          </a:p>
          <a:p>
            <a:pPr indent="0" lvl="0" marL="457200" rtl="0" algn="l">
              <a:spcBef>
                <a:spcPts val="0"/>
              </a:spcBef>
              <a:spcAft>
                <a:spcPts val="0"/>
              </a:spcAft>
              <a:buNone/>
            </a:pPr>
            <a:r>
              <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Efficient metadata exchange imparts peer awareness.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Istio telemetry v2 makes greats gains in performance.</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Google Istio team is adding WebAssembly support to Envoy.</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457200" rtl="0" algn="l">
              <a:spcBef>
                <a:spcPts val="0"/>
              </a:spcBef>
              <a:spcAft>
                <a:spcPts val="0"/>
              </a:spcAft>
              <a:buNone/>
            </a:pPr>
            <a:r>
              <a:t/>
            </a:r>
            <a:endParaRPr sz="2400"/>
          </a:p>
        </p:txBody>
      </p:sp>
      <p:sp>
        <p:nvSpPr>
          <p:cNvPr id="557" name="Google Shape;557;p50"/>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Summary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Why </a:t>
            </a:r>
            <a:r>
              <a:rPr b="1" lang="en-US" sz="4400">
                <a:solidFill>
                  <a:srgbClr val="0C0C0C"/>
                </a:solidFill>
              </a:rPr>
              <a:t>Service Mesh?</a:t>
            </a:r>
            <a:endParaRPr/>
          </a:p>
        </p:txBody>
      </p:sp>
      <p:sp>
        <p:nvSpPr>
          <p:cNvPr id="93" name="Google Shape;93;p17"/>
          <p:cNvSpPr txBox="1"/>
          <p:nvPr/>
        </p:nvSpPr>
        <p:spPr>
          <a:xfrm>
            <a:off x="381050" y="2397879"/>
            <a:ext cx="4700400" cy="39162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US" sz="1800">
                <a:solidFill>
                  <a:srgbClr val="3C4043"/>
                </a:solidFill>
              </a:rPr>
              <a:t>More services = more complexity </a:t>
            </a:r>
            <a:endParaRPr sz="1800">
              <a:solidFill>
                <a:srgbClr val="3C4043"/>
              </a:solidFill>
            </a:endParaRPr>
          </a:p>
          <a:p>
            <a:pPr indent="0" lvl="0" marL="0" rtl="0" algn="l">
              <a:lnSpc>
                <a:spcPct val="115000"/>
              </a:lnSpc>
              <a:spcBef>
                <a:spcPts val="0"/>
              </a:spcBef>
              <a:spcAft>
                <a:spcPts val="0"/>
              </a:spcAft>
              <a:buNone/>
            </a:pPr>
            <a:r>
              <a:t/>
            </a:r>
            <a:endParaRPr sz="1800">
              <a:solidFill>
                <a:srgbClr val="3C4043"/>
              </a:solidFill>
            </a:endParaRPr>
          </a:p>
          <a:p>
            <a:pPr indent="0" lvl="0" marL="0" rtl="0" algn="l">
              <a:lnSpc>
                <a:spcPct val="115000"/>
              </a:lnSpc>
              <a:spcBef>
                <a:spcPts val="0"/>
              </a:spcBef>
              <a:spcAft>
                <a:spcPts val="0"/>
              </a:spcAft>
              <a:buNone/>
            </a:pPr>
            <a:r>
              <a:rPr lang="en-US" sz="1800">
                <a:solidFill>
                  <a:srgbClr val="3C4043"/>
                </a:solidFill>
              </a:rPr>
              <a:t>Need consistent </a:t>
            </a:r>
            <a:r>
              <a:rPr b="1" lang="en-US" sz="1800">
                <a:solidFill>
                  <a:srgbClr val="3C4043"/>
                </a:solidFill>
              </a:rPr>
              <a:t>metrics</a:t>
            </a:r>
            <a:r>
              <a:rPr lang="en-US" sz="1800">
                <a:solidFill>
                  <a:srgbClr val="3C4043"/>
                </a:solidFill>
              </a:rPr>
              <a:t> aggregation (track latency, error rate, throughput)</a:t>
            </a:r>
            <a:endParaRPr sz="1800">
              <a:solidFill>
                <a:srgbClr val="3C4043"/>
              </a:solidFill>
            </a:endParaRPr>
          </a:p>
          <a:p>
            <a:pPr indent="0" lvl="0" marL="0" rtl="0" algn="l">
              <a:lnSpc>
                <a:spcPct val="115000"/>
              </a:lnSpc>
              <a:spcBef>
                <a:spcPts val="0"/>
              </a:spcBef>
              <a:spcAft>
                <a:spcPts val="0"/>
              </a:spcAft>
              <a:buNone/>
            </a:pPr>
            <a:r>
              <a:t/>
            </a:r>
            <a:endParaRPr sz="1800">
              <a:solidFill>
                <a:srgbClr val="3C4043"/>
              </a:solidFill>
            </a:endParaRPr>
          </a:p>
          <a:p>
            <a:pPr indent="0" lvl="0" marL="0" rtl="0" algn="l">
              <a:lnSpc>
                <a:spcPct val="115000"/>
              </a:lnSpc>
              <a:spcBef>
                <a:spcPts val="0"/>
              </a:spcBef>
              <a:spcAft>
                <a:spcPts val="0"/>
              </a:spcAft>
              <a:buClr>
                <a:schemeClr val="dk1"/>
              </a:buClr>
              <a:buSzPts val="1100"/>
              <a:buFont typeface="Arial"/>
              <a:buNone/>
            </a:pPr>
            <a:r>
              <a:rPr lang="en-US" sz="1800">
                <a:solidFill>
                  <a:srgbClr val="3C4043"/>
                </a:solidFill>
              </a:rPr>
              <a:t>Need consistent </a:t>
            </a:r>
            <a:r>
              <a:rPr b="1" lang="en-US" sz="1800">
                <a:solidFill>
                  <a:srgbClr val="3C4043"/>
                </a:solidFill>
              </a:rPr>
              <a:t>policy enforcement </a:t>
            </a:r>
            <a:endParaRPr b="1" sz="1800">
              <a:solidFill>
                <a:srgbClr val="3C4043"/>
              </a:solidFill>
            </a:endParaRPr>
          </a:p>
          <a:p>
            <a:pPr indent="0" lvl="0" marL="0" rtl="0" algn="l">
              <a:lnSpc>
                <a:spcPct val="115000"/>
              </a:lnSpc>
              <a:spcBef>
                <a:spcPts val="0"/>
              </a:spcBef>
              <a:spcAft>
                <a:spcPts val="0"/>
              </a:spcAft>
              <a:buClr>
                <a:schemeClr val="dk1"/>
              </a:buClr>
              <a:buSzPts val="1100"/>
              <a:buFont typeface="Arial"/>
              <a:buNone/>
            </a:pPr>
            <a:r>
              <a:rPr lang="en-US" sz="1800">
                <a:solidFill>
                  <a:srgbClr val="3C4043"/>
                </a:solidFill>
              </a:rPr>
              <a:t>(retry logic, encryption, authz, rollouts)</a:t>
            </a:r>
            <a:endParaRPr sz="1800">
              <a:solidFill>
                <a:srgbClr val="3C4043"/>
              </a:solidFill>
            </a:endParaRPr>
          </a:p>
          <a:p>
            <a:pPr indent="0" lvl="0" marL="0" rtl="0" algn="l">
              <a:lnSpc>
                <a:spcPct val="115000"/>
              </a:lnSpc>
              <a:spcBef>
                <a:spcPts val="0"/>
              </a:spcBef>
              <a:spcAft>
                <a:spcPts val="0"/>
              </a:spcAft>
              <a:buNone/>
            </a:pPr>
            <a:r>
              <a:t/>
            </a:r>
            <a:endParaRPr sz="1800">
              <a:solidFill>
                <a:srgbClr val="3C4043"/>
              </a:solidFill>
            </a:endParaRPr>
          </a:p>
          <a:p>
            <a:pPr indent="0" lvl="0" marL="0" rtl="0" algn="l">
              <a:lnSpc>
                <a:spcPct val="115000"/>
              </a:lnSpc>
              <a:spcBef>
                <a:spcPts val="0"/>
              </a:spcBef>
              <a:spcAft>
                <a:spcPts val="0"/>
              </a:spcAft>
              <a:buNone/>
            </a:pPr>
            <a:r>
              <a:rPr lang="en-US" sz="1800">
                <a:solidFill>
                  <a:srgbClr val="3C4043"/>
                </a:solidFill>
              </a:rPr>
              <a:t>A service mesh provides a </a:t>
            </a:r>
            <a:r>
              <a:rPr b="1" lang="en-US" sz="1800">
                <a:solidFill>
                  <a:srgbClr val="3C4043"/>
                </a:solidFill>
              </a:rPr>
              <a:t>transparent</a:t>
            </a:r>
            <a:r>
              <a:rPr lang="en-US" sz="1800">
                <a:solidFill>
                  <a:srgbClr val="3C4043"/>
                </a:solidFill>
              </a:rPr>
              <a:t> and </a:t>
            </a:r>
            <a:r>
              <a:rPr b="1" lang="en-US" sz="1800">
                <a:solidFill>
                  <a:srgbClr val="3C4043"/>
                </a:solidFill>
              </a:rPr>
              <a:t>language-independent</a:t>
            </a:r>
            <a:r>
              <a:rPr lang="en-US" sz="1800">
                <a:solidFill>
                  <a:srgbClr val="3C4043"/>
                </a:solidFill>
              </a:rPr>
              <a:t> way to flexibly and easily </a:t>
            </a:r>
            <a:r>
              <a:rPr b="1" lang="en-US" sz="1800">
                <a:solidFill>
                  <a:srgbClr val="3C4043"/>
                </a:solidFill>
              </a:rPr>
              <a:t>automate</a:t>
            </a:r>
            <a:r>
              <a:rPr lang="en-US" sz="1800">
                <a:solidFill>
                  <a:srgbClr val="3C4043"/>
                </a:solidFill>
              </a:rPr>
              <a:t> application network functions.</a:t>
            </a:r>
            <a:endParaRPr sz="1800">
              <a:solidFill>
                <a:srgbClr val="3C4043"/>
              </a:solidFill>
            </a:endParaRPr>
          </a:p>
          <a:p>
            <a:pPr indent="0" lvl="0" marL="0" rtl="0" algn="l">
              <a:lnSpc>
                <a:spcPct val="115000"/>
              </a:lnSpc>
              <a:spcBef>
                <a:spcPts val="0"/>
              </a:spcBef>
              <a:spcAft>
                <a:spcPts val="0"/>
              </a:spcAft>
              <a:buNone/>
            </a:pPr>
            <a:r>
              <a:t/>
            </a:r>
            <a:endParaRPr sz="1800">
              <a:solidFill>
                <a:srgbClr val="3C4043"/>
              </a:solidFill>
            </a:endParaRPr>
          </a:p>
          <a:p>
            <a:pPr indent="0" lvl="0" marL="0" rtl="0" algn="l">
              <a:lnSpc>
                <a:spcPct val="115000"/>
              </a:lnSpc>
              <a:spcBef>
                <a:spcPts val="0"/>
              </a:spcBef>
              <a:spcAft>
                <a:spcPts val="0"/>
              </a:spcAft>
              <a:buNone/>
            </a:pPr>
            <a:r>
              <a:t/>
            </a:r>
            <a:endParaRPr sz="1800">
              <a:solidFill>
                <a:srgbClr val="3C4043"/>
              </a:solidFill>
            </a:endParaRPr>
          </a:p>
        </p:txBody>
      </p:sp>
      <p:pic>
        <p:nvPicPr>
          <p:cNvPr id="94" name="Google Shape;94;p17"/>
          <p:cNvPicPr preferRelativeResize="0"/>
          <p:nvPr/>
        </p:nvPicPr>
        <p:blipFill rotWithShape="1">
          <a:blip r:embed="rId3">
            <a:alphaModFix/>
          </a:blip>
          <a:srcRect b="0" l="32253" r="0" t="0"/>
          <a:stretch/>
        </p:blipFill>
        <p:spPr>
          <a:xfrm>
            <a:off x="6037695" y="1419176"/>
            <a:ext cx="5163705" cy="4255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Istio </a:t>
            </a:r>
            <a:r>
              <a:rPr b="1" lang="en-US" sz="4400">
                <a:solidFill>
                  <a:srgbClr val="0C0C0C"/>
                </a:solidFill>
              </a:rPr>
              <a:t>Service Mesh</a:t>
            </a:r>
            <a:endParaRPr/>
          </a:p>
        </p:txBody>
      </p:sp>
      <p:sp>
        <p:nvSpPr>
          <p:cNvPr id="100" name="Google Shape;100;p18"/>
          <p:cNvSpPr txBox="1"/>
          <p:nvPr/>
        </p:nvSpPr>
        <p:spPr>
          <a:xfrm>
            <a:off x="762025" y="1514225"/>
            <a:ext cx="5741400" cy="50700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b="1" lang="en-US" sz="2400">
                <a:solidFill>
                  <a:srgbClr val="B74A99"/>
                </a:solidFill>
              </a:rPr>
              <a:t>Envoy: </a:t>
            </a:r>
            <a:r>
              <a:rPr lang="en-US" sz="2400">
                <a:solidFill>
                  <a:srgbClr val="3C4043"/>
                </a:solidFill>
              </a:rPr>
              <a:t>an open-source, high performance, dynamically configurable L7 proxy</a:t>
            </a:r>
            <a:endParaRPr sz="2400">
              <a:solidFill>
                <a:srgbClr val="3C4043"/>
              </a:solidFill>
            </a:endParaRPr>
          </a:p>
          <a:p>
            <a:pPr indent="0" lvl="0" marL="0" rtl="0" algn="l">
              <a:lnSpc>
                <a:spcPct val="115000"/>
              </a:lnSpc>
              <a:spcBef>
                <a:spcPts val="0"/>
              </a:spcBef>
              <a:spcAft>
                <a:spcPts val="0"/>
              </a:spcAft>
              <a:buNone/>
            </a:pPr>
            <a:r>
              <a:t/>
            </a:r>
            <a:endParaRPr sz="2400">
              <a:solidFill>
                <a:srgbClr val="3C4043"/>
              </a:solidFill>
            </a:endParaRPr>
          </a:p>
          <a:p>
            <a:pPr indent="0" lvl="0" marL="0" rtl="0" algn="l">
              <a:lnSpc>
                <a:spcPct val="115000"/>
              </a:lnSpc>
              <a:spcBef>
                <a:spcPts val="0"/>
              </a:spcBef>
              <a:spcAft>
                <a:spcPts val="0"/>
              </a:spcAft>
              <a:buNone/>
            </a:pPr>
            <a:r>
              <a:t/>
            </a:r>
            <a:endParaRPr sz="2400">
              <a:solidFill>
                <a:srgbClr val="3C4043"/>
              </a:solidFill>
            </a:endParaRPr>
          </a:p>
          <a:p>
            <a:pPr indent="0" lvl="0" marL="0" rtl="0" algn="l">
              <a:lnSpc>
                <a:spcPct val="115000"/>
              </a:lnSpc>
              <a:spcBef>
                <a:spcPts val="0"/>
              </a:spcBef>
              <a:spcAft>
                <a:spcPts val="0"/>
              </a:spcAft>
              <a:buNone/>
            </a:pPr>
            <a:r>
              <a:t/>
            </a:r>
            <a:endParaRPr sz="2400">
              <a:solidFill>
                <a:srgbClr val="3C4043"/>
              </a:solidFill>
            </a:endParaRPr>
          </a:p>
          <a:p>
            <a:pPr indent="0" lvl="0" marL="0" rtl="0" algn="l">
              <a:lnSpc>
                <a:spcPct val="115000"/>
              </a:lnSpc>
              <a:spcBef>
                <a:spcPts val="0"/>
              </a:spcBef>
              <a:spcAft>
                <a:spcPts val="0"/>
              </a:spcAft>
              <a:buNone/>
            </a:pPr>
            <a:r>
              <a:rPr b="1" lang="en-US" sz="2400">
                <a:solidFill>
                  <a:srgbClr val="576DAC"/>
                </a:solidFill>
              </a:rPr>
              <a:t>Istio: </a:t>
            </a:r>
            <a:r>
              <a:rPr lang="en-US" sz="2400">
                <a:solidFill>
                  <a:srgbClr val="3C4043"/>
                </a:solidFill>
              </a:rPr>
              <a:t>an open-source service mesh. Injects a "sidecar" Envoy proxy into Kubernetes pods. Proxies mediate all traffic. Istio configures Envoys, collects metrics.</a:t>
            </a:r>
            <a:endParaRPr sz="2400">
              <a:solidFill>
                <a:srgbClr val="3C4043"/>
              </a:solidFill>
            </a:endParaRPr>
          </a:p>
          <a:p>
            <a:pPr indent="0" lvl="0" marL="0" rtl="0" algn="l">
              <a:lnSpc>
                <a:spcPct val="115000"/>
              </a:lnSpc>
              <a:spcBef>
                <a:spcPts val="0"/>
              </a:spcBef>
              <a:spcAft>
                <a:spcPts val="0"/>
              </a:spcAft>
              <a:buNone/>
            </a:pPr>
            <a:r>
              <a:t/>
            </a:r>
            <a:endParaRPr sz="2400">
              <a:solidFill>
                <a:srgbClr val="3C4043"/>
              </a:solidFill>
            </a:endParaRPr>
          </a:p>
          <a:p>
            <a:pPr indent="0" lvl="0" marL="0" rtl="0" algn="l">
              <a:lnSpc>
                <a:spcPct val="115000"/>
              </a:lnSpc>
              <a:spcBef>
                <a:spcPts val="0"/>
              </a:spcBef>
              <a:spcAft>
                <a:spcPts val="0"/>
              </a:spcAft>
              <a:buNone/>
            </a:pPr>
            <a:r>
              <a:t/>
            </a:r>
            <a:endParaRPr sz="2400">
              <a:solidFill>
                <a:srgbClr val="3C4043"/>
              </a:solidFill>
            </a:endParaRPr>
          </a:p>
        </p:txBody>
      </p:sp>
      <p:pic>
        <p:nvPicPr>
          <p:cNvPr id="101" name="Google Shape;101;p18"/>
          <p:cNvPicPr preferRelativeResize="0"/>
          <p:nvPr/>
        </p:nvPicPr>
        <p:blipFill>
          <a:blip r:embed="rId3">
            <a:alphaModFix/>
          </a:blip>
          <a:stretch>
            <a:fillRect/>
          </a:stretch>
        </p:blipFill>
        <p:spPr>
          <a:xfrm>
            <a:off x="7012575" y="1249000"/>
            <a:ext cx="4568375" cy="1663187"/>
          </a:xfrm>
          <a:prstGeom prst="rect">
            <a:avLst/>
          </a:prstGeom>
          <a:noFill/>
          <a:ln>
            <a:noFill/>
          </a:ln>
        </p:spPr>
      </p:pic>
      <p:pic>
        <p:nvPicPr>
          <p:cNvPr id="102" name="Google Shape;102;p18"/>
          <p:cNvPicPr preferRelativeResize="0"/>
          <p:nvPr/>
        </p:nvPicPr>
        <p:blipFill>
          <a:blip r:embed="rId4">
            <a:alphaModFix/>
          </a:blip>
          <a:stretch>
            <a:fillRect/>
          </a:stretch>
        </p:blipFill>
        <p:spPr>
          <a:xfrm>
            <a:off x="7350921" y="3847386"/>
            <a:ext cx="3742290" cy="18930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No </a:t>
            </a:r>
            <a:r>
              <a:rPr b="1" lang="en-US" sz="4400">
                <a:solidFill>
                  <a:srgbClr val="0C0C0C"/>
                </a:solidFill>
              </a:rPr>
              <a:t>Service Mesh</a:t>
            </a:r>
            <a:endParaRPr/>
          </a:p>
        </p:txBody>
      </p:sp>
      <p:sp>
        <p:nvSpPr>
          <p:cNvPr id="108" name="Google Shape;108;p19"/>
          <p:cNvSpPr/>
          <p:nvPr/>
        </p:nvSpPr>
        <p:spPr>
          <a:xfrm>
            <a:off x="402625" y="1684075"/>
            <a:ext cx="8991000" cy="4852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nvSpPr>
        <p:spPr>
          <a:xfrm>
            <a:off x="1450700" y="2458650"/>
            <a:ext cx="6927300" cy="9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0" name="Google Shape;110;p19"/>
          <p:cNvSpPr/>
          <p:nvPr/>
        </p:nvSpPr>
        <p:spPr>
          <a:xfrm>
            <a:off x="2145175" y="3812900"/>
            <a:ext cx="1597200" cy="1597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4306725" y="3821625"/>
            <a:ext cx="1597200" cy="1545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6468275" y="3795525"/>
            <a:ext cx="1666800" cy="1597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2370875" y="3969150"/>
            <a:ext cx="937500" cy="538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Shopping Service</a:t>
            </a:r>
            <a:endParaRPr/>
          </a:p>
        </p:txBody>
      </p:sp>
      <p:sp>
        <p:nvSpPr>
          <p:cNvPr id="114" name="Google Shape;114;p19"/>
          <p:cNvSpPr/>
          <p:nvPr/>
        </p:nvSpPr>
        <p:spPr>
          <a:xfrm>
            <a:off x="4636575" y="3969150"/>
            <a:ext cx="937500" cy="538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Product Service</a:t>
            </a:r>
            <a:endParaRPr/>
          </a:p>
        </p:txBody>
      </p:sp>
      <p:sp>
        <p:nvSpPr>
          <p:cNvPr id="115" name="Google Shape;115;p19"/>
          <p:cNvSpPr/>
          <p:nvPr/>
        </p:nvSpPr>
        <p:spPr>
          <a:xfrm>
            <a:off x="6659375" y="3969150"/>
            <a:ext cx="937500" cy="538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Shipping Service</a:t>
            </a:r>
            <a:endParaRPr/>
          </a:p>
        </p:txBody>
      </p:sp>
      <p:cxnSp>
        <p:nvCxnSpPr>
          <p:cNvPr id="116" name="Google Shape;116;p19"/>
          <p:cNvCxnSpPr/>
          <p:nvPr/>
        </p:nvCxnSpPr>
        <p:spPr>
          <a:xfrm>
            <a:off x="3308375" y="4249825"/>
            <a:ext cx="1328100" cy="0"/>
          </a:xfrm>
          <a:prstGeom prst="straightConnector1">
            <a:avLst/>
          </a:prstGeom>
          <a:noFill/>
          <a:ln cap="flat" cmpd="sng" w="38100">
            <a:solidFill>
              <a:srgbClr val="6D9EEB"/>
            </a:solidFill>
            <a:prstDash val="solid"/>
            <a:round/>
            <a:headEnd len="med" w="med" type="none"/>
            <a:tailEnd len="med" w="med" type="stealth"/>
          </a:ln>
        </p:spPr>
      </p:cxnSp>
      <p:cxnSp>
        <p:nvCxnSpPr>
          <p:cNvPr id="117" name="Google Shape;117;p19"/>
          <p:cNvCxnSpPr/>
          <p:nvPr/>
        </p:nvCxnSpPr>
        <p:spPr>
          <a:xfrm>
            <a:off x="5574075" y="4249825"/>
            <a:ext cx="1056300" cy="0"/>
          </a:xfrm>
          <a:prstGeom prst="straightConnector1">
            <a:avLst/>
          </a:prstGeom>
          <a:noFill/>
          <a:ln cap="flat" cmpd="sng" w="38100">
            <a:solidFill>
              <a:srgbClr val="6D9EEB"/>
            </a:solidFill>
            <a:prstDash val="solid"/>
            <a:round/>
            <a:headEnd len="med" w="med" type="triangle"/>
            <a:tailEnd len="med" w="med" type="none"/>
          </a:ln>
        </p:spPr>
      </p:cxnSp>
      <p:cxnSp>
        <p:nvCxnSpPr>
          <p:cNvPr id="118" name="Google Shape;118;p19"/>
          <p:cNvCxnSpPr>
            <a:stCxn id="119" idx="2"/>
            <a:endCxn id="119" idx="2"/>
          </p:cNvCxnSpPr>
          <p:nvPr/>
        </p:nvCxnSpPr>
        <p:spPr>
          <a:xfrm>
            <a:off x="5105325" y="5280925"/>
            <a:ext cx="0" cy="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9"/>
          <p:cNvCxnSpPr>
            <a:stCxn id="119" idx="2"/>
            <a:endCxn id="119" idx="2"/>
          </p:cNvCxnSpPr>
          <p:nvPr/>
        </p:nvCxnSpPr>
        <p:spPr>
          <a:xfrm>
            <a:off x="5105325" y="5280925"/>
            <a:ext cx="0" cy="0"/>
          </a:xfrm>
          <a:prstGeom prst="straightConnector1">
            <a:avLst/>
          </a:prstGeom>
          <a:noFill/>
          <a:ln cap="flat" cmpd="sng" w="9525">
            <a:solidFill>
              <a:schemeClr val="dk2"/>
            </a:solidFill>
            <a:prstDash val="solid"/>
            <a:round/>
            <a:headEnd len="med" w="med" type="none"/>
            <a:tailEnd len="med" w="med" type="none"/>
          </a:ln>
        </p:spPr>
      </p:cxnSp>
      <p:pic>
        <p:nvPicPr>
          <p:cNvPr id="121" name="Google Shape;121;p19"/>
          <p:cNvPicPr preferRelativeResize="0"/>
          <p:nvPr/>
        </p:nvPicPr>
        <p:blipFill>
          <a:blip r:embed="rId3">
            <a:alphaModFix/>
          </a:blip>
          <a:stretch>
            <a:fillRect/>
          </a:stretch>
        </p:blipFill>
        <p:spPr>
          <a:xfrm>
            <a:off x="350924" y="5703074"/>
            <a:ext cx="836676" cy="811826"/>
          </a:xfrm>
          <a:prstGeom prst="rect">
            <a:avLst/>
          </a:prstGeom>
          <a:noFill/>
          <a:ln>
            <a:noFill/>
          </a:ln>
        </p:spPr>
      </p:pic>
      <p:sp>
        <p:nvSpPr>
          <p:cNvPr id="122" name="Google Shape;122;p19"/>
          <p:cNvSpPr txBox="1"/>
          <p:nvPr/>
        </p:nvSpPr>
        <p:spPr>
          <a:xfrm>
            <a:off x="9393625" y="1725575"/>
            <a:ext cx="2798400" cy="4540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400">
                <a:solidFill>
                  <a:srgbClr val="595959"/>
                </a:solidFill>
              </a:rPr>
              <a:t>K8s Deployment: Workload</a:t>
            </a:r>
            <a:endParaRPr sz="2400">
              <a:solidFill>
                <a:srgbClr val="595959"/>
              </a:solidFill>
            </a:endParaRPr>
          </a:p>
          <a:p>
            <a:pPr indent="0" lvl="0" marL="0" marR="0" rtl="0" algn="l">
              <a:lnSpc>
                <a:spcPct val="90000"/>
              </a:lnSpc>
              <a:spcBef>
                <a:spcPts val="0"/>
              </a:spcBef>
              <a:spcAft>
                <a:spcPts val="0"/>
              </a:spcAft>
              <a:buNone/>
            </a:pPr>
            <a:r>
              <a:t/>
            </a:r>
            <a:endParaRPr sz="2400">
              <a:solidFill>
                <a:srgbClr val="595959"/>
              </a:solidFill>
            </a:endParaRPr>
          </a:p>
          <a:p>
            <a:pPr indent="0" lvl="0" marL="0" marR="0" rtl="0" algn="l">
              <a:lnSpc>
                <a:spcPct val="90000"/>
              </a:lnSpc>
              <a:spcBef>
                <a:spcPts val="0"/>
              </a:spcBef>
              <a:spcAft>
                <a:spcPts val="0"/>
              </a:spcAft>
              <a:buNone/>
            </a:pPr>
            <a:r>
              <a:rPr lang="en-US" sz="2400">
                <a:solidFill>
                  <a:srgbClr val="595959"/>
                </a:solidFill>
              </a:rPr>
              <a:t>K8s Pod: </a:t>
            </a:r>
            <a:endParaRPr sz="2400">
              <a:solidFill>
                <a:srgbClr val="595959"/>
              </a:solidFill>
            </a:endParaRPr>
          </a:p>
          <a:p>
            <a:pPr indent="0" lvl="0" marL="0" marR="0" rtl="0" algn="l">
              <a:lnSpc>
                <a:spcPct val="90000"/>
              </a:lnSpc>
              <a:spcBef>
                <a:spcPts val="0"/>
              </a:spcBef>
              <a:spcAft>
                <a:spcPts val="0"/>
              </a:spcAft>
              <a:buNone/>
            </a:pPr>
            <a:r>
              <a:rPr lang="en-US" sz="2400">
                <a:solidFill>
                  <a:srgbClr val="595959"/>
                </a:solidFill>
              </a:rPr>
              <a:t>Workload Instance</a:t>
            </a:r>
            <a:endParaRPr sz="24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p:nvPr/>
        </p:nvSpPr>
        <p:spPr>
          <a:xfrm>
            <a:off x="402625" y="1684075"/>
            <a:ext cx="8991000" cy="4852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Service Mesh</a:t>
            </a:r>
            <a:endParaRPr/>
          </a:p>
        </p:txBody>
      </p:sp>
      <p:sp>
        <p:nvSpPr>
          <p:cNvPr id="129" name="Google Shape;129;p20"/>
          <p:cNvSpPr txBox="1"/>
          <p:nvPr/>
        </p:nvSpPr>
        <p:spPr>
          <a:xfrm>
            <a:off x="1450700" y="2458650"/>
            <a:ext cx="6927300" cy="9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0" name="Google Shape;130;p20"/>
          <p:cNvSpPr/>
          <p:nvPr/>
        </p:nvSpPr>
        <p:spPr>
          <a:xfrm>
            <a:off x="1077475" y="3378750"/>
            <a:ext cx="7639200" cy="237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Roboto Mono"/>
                <a:ea typeface="Roboto Mono"/>
                <a:cs typeface="Roboto Mono"/>
                <a:sym typeface="Roboto Mono"/>
              </a:rPr>
              <a:t>Data </a:t>
            </a:r>
            <a:endParaRPr>
              <a:latin typeface="Roboto Mono"/>
              <a:ea typeface="Roboto Mono"/>
              <a:cs typeface="Roboto Mono"/>
              <a:sym typeface="Roboto Mono"/>
            </a:endParaRPr>
          </a:p>
          <a:p>
            <a:pPr indent="0" lvl="0" marL="0" rtl="0" algn="l">
              <a:spcBef>
                <a:spcPts val="0"/>
              </a:spcBef>
              <a:spcAft>
                <a:spcPts val="0"/>
              </a:spcAft>
              <a:buNone/>
            </a:pPr>
            <a:r>
              <a:rPr lang="en-US">
                <a:latin typeface="Roboto Mono"/>
                <a:ea typeface="Roboto Mono"/>
                <a:cs typeface="Roboto Mono"/>
                <a:sym typeface="Roboto Mono"/>
              </a:rPr>
              <a:t>Plane</a:t>
            </a:r>
            <a:endParaRPr>
              <a:latin typeface="Roboto Mono"/>
              <a:ea typeface="Roboto Mono"/>
              <a:cs typeface="Roboto Mono"/>
              <a:sym typeface="Roboto Mono"/>
            </a:endParaRPr>
          </a:p>
        </p:txBody>
      </p:sp>
      <p:sp>
        <p:nvSpPr>
          <p:cNvPr id="131" name="Google Shape;131;p20"/>
          <p:cNvSpPr/>
          <p:nvPr/>
        </p:nvSpPr>
        <p:spPr>
          <a:xfrm>
            <a:off x="2145175" y="3812900"/>
            <a:ext cx="1597200" cy="1597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4306725" y="3821625"/>
            <a:ext cx="1597200" cy="1545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468275" y="3795525"/>
            <a:ext cx="1666800" cy="1597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2370875" y="3969150"/>
            <a:ext cx="1056300" cy="538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Shopping</a:t>
            </a:r>
            <a:endParaRPr/>
          </a:p>
          <a:p>
            <a:pPr indent="0" lvl="0" marL="0" rtl="0" algn="l">
              <a:spcBef>
                <a:spcPts val="0"/>
              </a:spcBef>
              <a:spcAft>
                <a:spcPts val="0"/>
              </a:spcAft>
              <a:buNone/>
            </a:pPr>
            <a:r>
              <a:rPr lang="en-US"/>
              <a:t>Service    </a:t>
            </a:r>
            <a:endParaRPr/>
          </a:p>
        </p:txBody>
      </p:sp>
      <p:sp>
        <p:nvSpPr>
          <p:cNvPr id="135" name="Google Shape;135;p20"/>
          <p:cNvSpPr/>
          <p:nvPr/>
        </p:nvSpPr>
        <p:spPr>
          <a:xfrm>
            <a:off x="4636575" y="3969150"/>
            <a:ext cx="937500" cy="538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Product</a:t>
            </a:r>
            <a:endParaRPr/>
          </a:p>
          <a:p>
            <a:pPr indent="0" lvl="0" marL="0" rtl="0" algn="l">
              <a:spcBef>
                <a:spcPts val="0"/>
              </a:spcBef>
              <a:spcAft>
                <a:spcPts val="0"/>
              </a:spcAft>
              <a:buNone/>
            </a:pPr>
            <a:r>
              <a:rPr lang="en-US"/>
              <a:t>Service </a:t>
            </a:r>
            <a:endParaRPr/>
          </a:p>
        </p:txBody>
      </p:sp>
      <p:sp>
        <p:nvSpPr>
          <p:cNvPr id="136" name="Google Shape;136;p20"/>
          <p:cNvSpPr/>
          <p:nvPr/>
        </p:nvSpPr>
        <p:spPr>
          <a:xfrm>
            <a:off x="6659375" y="4742725"/>
            <a:ext cx="937500" cy="538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Envoy Sidecar</a:t>
            </a:r>
            <a:endParaRPr/>
          </a:p>
        </p:txBody>
      </p:sp>
      <p:sp>
        <p:nvSpPr>
          <p:cNvPr id="137" name="Google Shape;137;p20"/>
          <p:cNvSpPr/>
          <p:nvPr/>
        </p:nvSpPr>
        <p:spPr>
          <a:xfrm>
            <a:off x="2370875" y="4742725"/>
            <a:ext cx="1056300" cy="538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Envoy Sidecar</a:t>
            </a:r>
            <a:endParaRPr/>
          </a:p>
        </p:txBody>
      </p:sp>
      <p:sp>
        <p:nvSpPr>
          <p:cNvPr id="138" name="Google Shape;138;p20"/>
          <p:cNvSpPr/>
          <p:nvPr/>
        </p:nvSpPr>
        <p:spPr>
          <a:xfrm>
            <a:off x="4636575" y="4742725"/>
            <a:ext cx="937500" cy="538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Envoy Sidecar</a:t>
            </a:r>
            <a:endParaRPr/>
          </a:p>
        </p:txBody>
      </p:sp>
      <p:sp>
        <p:nvSpPr>
          <p:cNvPr id="139" name="Google Shape;139;p20"/>
          <p:cNvSpPr/>
          <p:nvPr/>
        </p:nvSpPr>
        <p:spPr>
          <a:xfrm>
            <a:off x="6659375" y="3969150"/>
            <a:ext cx="937500" cy="538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Shipping</a:t>
            </a:r>
            <a:endParaRPr/>
          </a:p>
          <a:p>
            <a:pPr indent="0" lvl="0" marL="0" rtl="0" algn="l">
              <a:spcBef>
                <a:spcPts val="0"/>
              </a:spcBef>
              <a:spcAft>
                <a:spcPts val="0"/>
              </a:spcAft>
              <a:buNone/>
            </a:pPr>
            <a:r>
              <a:rPr lang="en-US"/>
              <a:t>Service </a:t>
            </a:r>
            <a:endParaRPr/>
          </a:p>
        </p:txBody>
      </p:sp>
      <p:sp>
        <p:nvSpPr>
          <p:cNvPr id="140" name="Google Shape;140;p20"/>
          <p:cNvSpPr/>
          <p:nvPr/>
        </p:nvSpPr>
        <p:spPr>
          <a:xfrm>
            <a:off x="9680300" y="2857975"/>
            <a:ext cx="1666800" cy="13257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Prometheus</a:t>
            </a:r>
            <a:endParaRPr sz="1800">
              <a:latin typeface="Roboto Mono"/>
              <a:ea typeface="Roboto Mono"/>
              <a:cs typeface="Roboto Mono"/>
              <a:sym typeface="Roboto Mono"/>
            </a:endParaRPr>
          </a:p>
        </p:txBody>
      </p:sp>
      <p:cxnSp>
        <p:nvCxnSpPr>
          <p:cNvPr id="141" name="Google Shape;141;p20"/>
          <p:cNvCxnSpPr>
            <a:stCxn id="134" idx="2"/>
            <a:endCxn id="137" idx="0"/>
          </p:cNvCxnSpPr>
          <p:nvPr/>
        </p:nvCxnSpPr>
        <p:spPr>
          <a:xfrm>
            <a:off x="2899025" y="4507350"/>
            <a:ext cx="0" cy="235500"/>
          </a:xfrm>
          <a:prstGeom prst="straightConnector1">
            <a:avLst/>
          </a:prstGeom>
          <a:noFill/>
          <a:ln cap="flat" cmpd="sng" w="19050">
            <a:solidFill>
              <a:srgbClr val="6D9EEB"/>
            </a:solidFill>
            <a:prstDash val="solid"/>
            <a:round/>
            <a:headEnd len="med" w="med" type="triangle"/>
            <a:tailEnd len="med" w="med" type="triangle"/>
          </a:ln>
          <a:effectLst>
            <a:reflection blurRad="0" dir="5400000" dist="38100" endA="0" endPos="30000" fadeDir="5400012" kx="0" rotWithShape="0" algn="bl" stPos="0" sy="-100000" ky="0"/>
          </a:effectLst>
        </p:spPr>
      </p:cxnSp>
      <p:cxnSp>
        <p:nvCxnSpPr>
          <p:cNvPr id="142" name="Google Shape;142;p20"/>
          <p:cNvCxnSpPr/>
          <p:nvPr/>
        </p:nvCxnSpPr>
        <p:spPr>
          <a:xfrm>
            <a:off x="5049425" y="4507350"/>
            <a:ext cx="0" cy="235500"/>
          </a:xfrm>
          <a:prstGeom prst="straightConnector1">
            <a:avLst/>
          </a:prstGeom>
          <a:noFill/>
          <a:ln cap="flat" cmpd="sng" w="19050">
            <a:solidFill>
              <a:srgbClr val="6D9EEB"/>
            </a:solidFill>
            <a:prstDash val="solid"/>
            <a:round/>
            <a:headEnd len="med" w="med" type="triangle"/>
            <a:tailEnd len="med" w="med" type="triangle"/>
          </a:ln>
          <a:effectLst>
            <a:reflection blurRad="0" dir="5400000" dist="38100" endA="0" endPos="30000" fadeDir="5400012" kx="0" rotWithShape="0" algn="bl" stPos="0" sy="-100000" ky="0"/>
          </a:effectLst>
        </p:spPr>
      </p:cxnSp>
      <p:cxnSp>
        <p:nvCxnSpPr>
          <p:cNvPr id="143" name="Google Shape;143;p20"/>
          <p:cNvCxnSpPr/>
          <p:nvPr/>
        </p:nvCxnSpPr>
        <p:spPr>
          <a:xfrm>
            <a:off x="7106825" y="4507350"/>
            <a:ext cx="0" cy="235500"/>
          </a:xfrm>
          <a:prstGeom prst="straightConnector1">
            <a:avLst/>
          </a:prstGeom>
          <a:noFill/>
          <a:ln cap="flat" cmpd="sng" w="19050">
            <a:solidFill>
              <a:srgbClr val="6D9EEB"/>
            </a:solidFill>
            <a:prstDash val="solid"/>
            <a:round/>
            <a:headEnd len="med" w="med" type="triangle"/>
            <a:tailEnd len="med" w="med" type="triangle"/>
          </a:ln>
          <a:effectLst>
            <a:reflection blurRad="0" dir="5400000" dist="38100" endA="0" endPos="30000" fadeDir="5400012" kx="0" rotWithShape="0" algn="bl" stPos="0" sy="-100000" ky="0"/>
          </a:effectLst>
        </p:spPr>
      </p:cxnSp>
      <p:cxnSp>
        <p:nvCxnSpPr>
          <p:cNvPr id="144" name="Google Shape;144;p20"/>
          <p:cNvCxnSpPr/>
          <p:nvPr/>
        </p:nvCxnSpPr>
        <p:spPr>
          <a:xfrm>
            <a:off x="3308375" y="5164225"/>
            <a:ext cx="1328100" cy="0"/>
          </a:xfrm>
          <a:prstGeom prst="straightConnector1">
            <a:avLst/>
          </a:prstGeom>
          <a:noFill/>
          <a:ln cap="flat" cmpd="sng" w="38100">
            <a:solidFill>
              <a:srgbClr val="6D9EEB"/>
            </a:solidFill>
            <a:prstDash val="solid"/>
            <a:round/>
            <a:headEnd len="med" w="med" type="none"/>
            <a:tailEnd len="med" w="med" type="triangle"/>
          </a:ln>
        </p:spPr>
      </p:cxnSp>
      <p:cxnSp>
        <p:nvCxnSpPr>
          <p:cNvPr id="145" name="Google Shape;145;p20"/>
          <p:cNvCxnSpPr/>
          <p:nvPr/>
        </p:nvCxnSpPr>
        <p:spPr>
          <a:xfrm>
            <a:off x="5574075" y="5164225"/>
            <a:ext cx="1056300" cy="0"/>
          </a:xfrm>
          <a:prstGeom prst="straightConnector1">
            <a:avLst/>
          </a:prstGeom>
          <a:noFill/>
          <a:ln cap="flat" cmpd="sng" w="38100">
            <a:solidFill>
              <a:srgbClr val="6D9EEB"/>
            </a:solidFill>
            <a:prstDash val="solid"/>
            <a:round/>
            <a:headEnd len="med" w="med" type="stealth"/>
            <a:tailEnd len="med" w="med" type="none"/>
          </a:ln>
        </p:spPr>
      </p:cxnSp>
      <p:cxnSp>
        <p:nvCxnSpPr>
          <p:cNvPr id="146" name="Google Shape;146;p20"/>
          <p:cNvCxnSpPr>
            <a:stCxn id="137" idx="2"/>
            <a:endCxn id="140" idx="2"/>
          </p:cNvCxnSpPr>
          <p:nvPr/>
        </p:nvCxnSpPr>
        <p:spPr>
          <a:xfrm rot="-5400000">
            <a:off x="6157775" y="925075"/>
            <a:ext cx="1097100" cy="7614600"/>
          </a:xfrm>
          <a:prstGeom prst="bentConnector3">
            <a:avLst>
              <a:gd fmla="val -21699" name="adj1"/>
            </a:avLst>
          </a:prstGeom>
          <a:noFill/>
          <a:ln cap="flat" cmpd="sng" w="38100">
            <a:solidFill>
              <a:srgbClr val="980000"/>
            </a:solidFill>
            <a:prstDash val="solid"/>
            <a:round/>
            <a:headEnd len="med" w="med" type="none"/>
            <a:tailEnd len="med" w="med" type="triangle"/>
          </a:ln>
        </p:spPr>
      </p:cxnSp>
      <p:cxnSp>
        <p:nvCxnSpPr>
          <p:cNvPr id="147" name="Google Shape;147;p20"/>
          <p:cNvCxnSpPr>
            <a:stCxn id="138" idx="2"/>
            <a:endCxn id="138" idx="2"/>
          </p:cNvCxnSpPr>
          <p:nvPr/>
        </p:nvCxnSpPr>
        <p:spPr>
          <a:xfrm>
            <a:off x="5105325" y="5280925"/>
            <a:ext cx="0" cy="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0"/>
          <p:cNvCxnSpPr>
            <a:stCxn id="138" idx="2"/>
            <a:endCxn id="138" idx="2"/>
          </p:cNvCxnSpPr>
          <p:nvPr/>
        </p:nvCxnSpPr>
        <p:spPr>
          <a:xfrm>
            <a:off x="5105325" y="5280925"/>
            <a:ext cx="0" cy="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20"/>
          <p:cNvCxnSpPr>
            <a:stCxn id="138" idx="2"/>
            <a:endCxn id="140" idx="2"/>
          </p:cNvCxnSpPr>
          <p:nvPr/>
        </p:nvCxnSpPr>
        <p:spPr>
          <a:xfrm rot="-5400000">
            <a:off x="7260975" y="2028175"/>
            <a:ext cx="1097100" cy="5408400"/>
          </a:xfrm>
          <a:prstGeom prst="bentConnector3">
            <a:avLst>
              <a:gd fmla="val -21699" name="adj1"/>
            </a:avLst>
          </a:prstGeom>
          <a:noFill/>
          <a:ln cap="flat" cmpd="sng" w="38100">
            <a:solidFill>
              <a:srgbClr val="980000"/>
            </a:solidFill>
            <a:prstDash val="solid"/>
            <a:round/>
            <a:headEnd len="med" w="med" type="none"/>
            <a:tailEnd len="med" w="med" type="none"/>
          </a:ln>
        </p:spPr>
      </p:cxnSp>
      <p:cxnSp>
        <p:nvCxnSpPr>
          <p:cNvPr id="150" name="Google Shape;150;p20"/>
          <p:cNvCxnSpPr>
            <a:stCxn id="136" idx="2"/>
            <a:endCxn id="140" idx="2"/>
          </p:cNvCxnSpPr>
          <p:nvPr/>
        </p:nvCxnSpPr>
        <p:spPr>
          <a:xfrm rot="-5400000">
            <a:off x="8272325" y="3039625"/>
            <a:ext cx="1097100" cy="3385500"/>
          </a:xfrm>
          <a:prstGeom prst="bentConnector3">
            <a:avLst>
              <a:gd fmla="val -21699" name="adj1"/>
            </a:avLst>
          </a:prstGeom>
          <a:noFill/>
          <a:ln cap="flat" cmpd="sng" w="38100">
            <a:solidFill>
              <a:srgbClr val="980000"/>
            </a:solidFill>
            <a:prstDash val="solid"/>
            <a:round/>
            <a:headEnd len="med" w="med" type="none"/>
            <a:tailEnd len="med" w="med" type="none"/>
          </a:ln>
        </p:spPr>
      </p:cxnSp>
      <p:cxnSp>
        <p:nvCxnSpPr>
          <p:cNvPr id="151" name="Google Shape;151;p20"/>
          <p:cNvCxnSpPr>
            <a:stCxn id="137" idx="1"/>
            <a:endCxn id="136" idx="2"/>
          </p:cNvCxnSpPr>
          <p:nvPr/>
        </p:nvCxnSpPr>
        <p:spPr>
          <a:xfrm>
            <a:off x="2370875" y="5011825"/>
            <a:ext cx="4757400" cy="269100"/>
          </a:xfrm>
          <a:prstGeom prst="curvedConnector4">
            <a:avLst>
              <a:gd fmla="val -5006" name="adj1"/>
              <a:gd fmla="val 188489" name="adj2"/>
            </a:avLst>
          </a:prstGeom>
          <a:noFill/>
          <a:ln cap="flat" cmpd="sng" w="38100">
            <a:solidFill>
              <a:srgbClr val="6D9EEB"/>
            </a:solidFill>
            <a:prstDash val="solid"/>
            <a:round/>
            <a:headEnd len="med" w="med" type="triangle"/>
            <a:tailEnd len="med" w="med" type="triangle"/>
          </a:ln>
        </p:spPr>
      </p:cxnSp>
      <p:pic>
        <p:nvPicPr>
          <p:cNvPr id="152" name="Google Shape;152;p20"/>
          <p:cNvPicPr preferRelativeResize="0"/>
          <p:nvPr/>
        </p:nvPicPr>
        <p:blipFill>
          <a:blip r:embed="rId3">
            <a:alphaModFix/>
          </a:blip>
          <a:stretch>
            <a:fillRect/>
          </a:stretch>
        </p:blipFill>
        <p:spPr>
          <a:xfrm>
            <a:off x="350924" y="5703074"/>
            <a:ext cx="836676" cy="811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p:nvPr/>
        </p:nvSpPr>
        <p:spPr>
          <a:xfrm>
            <a:off x="402625" y="1684075"/>
            <a:ext cx="8991000" cy="4852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Service Mesh</a:t>
            </a:r>
            <a:endParaRPr/>
          </a:p>
        </p:txBody>
      </p:sp>
      <p:sp>
        <p:nvSpPr>
          <p:cNvPr id="159" name="Google Shape;159;p21"/>
          <p:cNvSpPr txBox="1"/>
          <p:nvPr/>
        </p:nvSpPr>
        <p:spPr>
          <a:xfrm>
            <a:off x="1450700" y="2458650"/>
            <a:ext cx="6927300" cy="9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0" name="Google Shape;160;p21"/>
          <p:cNvSpPr/>
          <p:nvPr/>
        </p:nvSpPr>
        <p:spPr>
          <a:xfrm>
            <a:off x="1051375" y="1764175"/>
            <a:ext cx="7691400" cy="121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1077475" y="3378750"/>
            <a:ext cx="7639200" cy="237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Roboto Mono"/>
                <a:ea typeface="Roboto Mono"/>
                <a:cs typeface="Roboto Mono"/>
                <a:sym typeface="Roboto Mono"/>
              </a:rPr>
              <a:t>Data</a:t>
            </a:r>
            <a:endParaRPr>
              <a:latin typeface="Roboto Mono"/>
              <a:ea typeface="Roboto Mono"/>
              <a:cs typeface="Roboto Mono"/>
              <a:sym typeface="Roboto Mono"/>
            </a:endParaRPr>
          </a:p>
          <a:p>
            <a:pPr indent="0" lvl="0" marL="0" rtl="0" algn="l">
              <a:spcBef>
                <a:spcPts val="0"/>
              </a:spcBef>
              <a:spcAft>
                <a:spcPts val="0"/>
              </a:spcAft>
              <a:buNone/>
            </a:pPr>
            <a:r>
              <a:rPr lang="en-US">
                <a:latin typeface="Roboto Mono"/>
                <a:ea typeface="Roboto Mono"/>
                <a:cs typeface="Roboto Mono"/>
                <a:sym typeface="Roboto Mono"/>
              </a:rPr>
              <a:t>Plane</a:t>
            </a:r>
            <a:endParaRPr>
              <a:latin typeface="Roboto Mono"/>
              <a:ea typeface="Roboto Mono"/>
              <a:cs typeface="Roboto Mono"/>
              <a:sym typeface="Roboto Mono"/>
            </a:endParaRPr>
          </a:p>
        </p:txBody>
      </p:sp>
      <p:sp>
        <p:nvSpPr>
          <p:cNvPr id="162" name="Google Shape;162;p21"/>
          <p:cNvSpPr/>
          <p:nvPr/>
        </p:nvSpPr>
        <p:spPr>
          <a:xfrm>
            <a:off x="2561875" y="1997925"/>
            <a:ext cx="5486400" cy="632400"/>
          </a:xfrm>
          <a:prstGeom prst="rect">
            <a:avLst/>
          </a:prstGeom>
          <a:solidFill>
            <a:srgbClr val="FFFFFF"/>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Service Mesh Control Plane</a:t>
            </a:r>
            <a:endParaRPr sz="2400">
              <a:latin typeface="Roboto Mono"/>
              <a:ea typeface="Roboto Mono"/>
              <a:cs typeface="Roboto Mono"/>
              <a:sym typeface="Roboto Mono"/>
            </a:endParaRPr>
          </a:p>
        </p:txBody>
      </p:sp>
      <p:sp>
        <p:nvSpPr>
          <p:cNvPr id="163" name="Google Shape;163;p21"/>
          <p:cNvSpPr/>
          <p:nvPr/>
        </p:nvSpPr>
        <p:spPr>
          <a:xfrm>
            <a:off x="2145175" y="3812900"/>
            <a:ext cx="1597200" cy="1597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4306725" y="3821625"/>
            <a:ext cx="1597200" cy="1545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6468275" y="3795525"/>
            <a:ext cx="1666800" cy="1597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2370875" y="3969150"/>
            <a:ext cx="1056300" cy="538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Shopping</a:t>
            </a:r>
            <a:endParaRPr/>
          </a:p>
          <a:p>
            <a:pPr indent="0" lvl="0" marL="0" rtl="0" algn="l">
              <a:spcBef>
                <a:spcPts val="0"/>
              </a:spcBef>
              <a:spcAft>
                <a:spcPts val="0"/>
              </a:spcAft>
              <a:buNone/>
            </a:pPr>
            <a:r>
              <a:rPr lang="en-US"/>
              <a:t>Service    </a:t>
            </a:r>
            <a:endParaRPr/>
          </a:p>
        </p:txBody>
      </p:sp>
      <p:sp>
        <p:nvSpPr>
          <p:cNvPr id="167" name="Google Shape;167;p21"/>
          <p:cNvSpPr/>
          <p:nvPr/>
        </p:nvSpPr>
        <p:spPr>
          <a:xfrm>
            <a:off x="4636575" y="3969150"/>
            <a:ext cx="937500" cy="538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Product</a:t>
            </a:r>
            <a:endParaRPr/>
          </a:p>
          <a:p>
            <a:pPr indent="0" lvl="0" marL="0" rtl="0" algn="l">
              <a:spcBef>
                <a:spcPts val="0"/>
              </a:spcBef>
              <a:spcAft>
                <a:spcPts val="0"/>
              </a:spcAft>
              <a:buNone/>
            </a:pPr>
            <a:r>
              <a:rPr lang="en-US"/>
              <a:t>Service  </a:t>
            </a:r>
            <a:endParaRPr/>
          </a:p>
        </p:txBody>
      </p:sp>
      <p:sp>
        <p:nvSpPr>
          <p:cNvPr id="168" name="Google Shape;168;p21"/>
          <p:cNvSpPr/>
          <p:nvPr/>
        </p:nvSpPr>
        <p:spPr>
          <a:xfrm>
            <a:off x="6659375" y="4742725"/>
            <a:ext cx="937500" cy="538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Envoy Sidecar</a:t>
            </a:r>
            <a:endParaRPr/>
          </a:p>
        </p:txBody>
      </p:sp>
      <p:sp>
        <p:nvSpPr>
          <p:cNvPr id="169" name="Google Shape;169;p21"/>
          <p:cNvSpPr/>
          <p:nvPr/>
        </p:nvSpPr>
        <p:spPr>
          <a:xfrm>
            <a:off x="2370875" y="4742725"/>
            <a:ext cx="1056300" cy="538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Envoy Sidecar</a:t>
            </a:r>
            <a:endParaRPr/>
          </a:p>
        </p:txBody>
      </p:sp>
      <p:sp>
        <p:nvSpPr>
          <p:cNvPr id="170" name="Google Shape;170;p21"/>
          <p:cNvSpPr/>
          <p:nvPr/>
        </p:nvSpPr>
        <p:spPr>
          <a:xfrm>
            <a:off x="4636575" y="4742725"/>
            <a:ext cx="937500" cy="538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Envoy Sidecar</a:t>
            </a:r>
            <a:endParaRPr/>
          </a:p>
        </p:txBody>
      </p:sp>
      <p:sp>
        <p:nvSpPr>
          <p:cNvPr id="171" name="Google Shape;171;p21"/>
          <p:cNvSpPr/>
          <p:nvPr/>
        </p:nvSpPr>
        <p:spPr>
          <a:xfrm>
            <a:off x="6659375" y="3969150"/>
            <a:ext cx="937500" cy="538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Shipping</a:t>
            </a:r>
            <a:endParaRPr/>
          </a:p>
          <a:p>
            <a:pPr indent="0" lvl="0" marL="0" rtl="0" algn="l">
              <a:spcBef>
                <a:spcPts val="0"/>
              </a:spcBef>
              <a:spcAft>
                <a:spcPts val="0"/>
              </a:spcAft>
              <a:buNone/>
            </a:pPr>
            <a:r>
              <a:rPr lang="en-US"/>
              <a:t>Service </a:t>
            </a:r>
            <a:endParaRPr/>
          </a:p>
        </p:txBody>
      </p:sp>
      <p:cxnSp>
        <p:nvCxnSpPr>
          <p:cNvPr id="172" name="Google Shape;172;p21"/>
          <p:cNvCxnSpPr>
            <a:endCxn id="169" idx="3"/>
          </p:cNvCxnSpPr>
          <p:nvPr/>
        </p:nvCxnSpPr>
        <p:spPr>
          <a:xfrm rot="5400000">
            <a:off x="2352125" y="3689875"/>
            <a:ext cx="2397000" cy="246900"/>
          </a:xfrm>
          <a:prstGeom prst="bentConnector2">
            <a:avLst/>
          </a:prstGeom>
          <a:noFill/>
          <a:ln cap="flat" cmpd="sng" w="38100">
            <a:solidFill>
              <a:srgbClr val="E69138"/>
            </a:solidFill>
            <a:prstDash val="solid"/>
            <a:round/>
            <a:headEnd len="med" w="med" type="none"/>
            <a:tailEnd len="med" w="med" type="triangle"/>
          </a:ln>
        </p:spPr>
      </p:cxnSp>
      <p:cxnSp>
        <p:nvCxnSpPr>
          <p:cNvPr id="173" name="Google Shape;173;p21"/>
          <p:cNvCxnSpPr/>
          <p:nvPr/>
        </p:nvCxnSpPr>
        <p:spPr>
          <a:xfrm rot="5400000">
            <a:off x="4499025" y="3689875"/>
            <a:ext cx="2397000" cy="246900"/>
          </a:xfrm>
          <a:prstGeom prst="bentConnector2">
            <a:avLst/>
          </a:prstGeom>
          <a:noFill/>
          <a:ln cap="flat" cmpd="sng" w="38100">
            <a:solidFill>
              <a:srgbClr val="E69138"/>
            </a:solidFill>
            <a:prstDash val="solid"/>
            <a:round/>
            <a:headEnd len="med" w="med" type="none"/>
            <a:tailEnd len="med" w="med" type="triangle"/>
          </a:ln>
        </p:spPr>
      </p:cxnSp>
      <p:cxnSp>
        <p:nvCxnSpPr>
          <p:cNvPr id="174" name="Google Shape;174;p21"/>
          <p:cNvCxnSpPr/>
          <p:nvPr/>
        </p:nvCxnSpPr>
        <p:spPr>
          <a:xfrm rot="5400000">
            <a:off x="6552138" y="3689875"/>
            <a:ext cx="2397000" cy="246900"/>
          </a:xfrm>
          <a:prstGeom prst="bentConnector2">
            <a:avLst/>
          </a:prstGeom>
          <a:noFill/>
          <a:ln cap="flat" cmpd="sng" w="38100">
            <a:solidFill>
              <a:srgbClr val="E69138"/>
            </a:solidFill>
            <a:prstDash val="solid"/>
            <a:round/>
            <a:headEnd len="med" w="med" type="none"/>
            <a:tailEnd len="med" w="med" type="triangle"/>
          </a:ln>
        </p:spPr>
      </p:cxnSp>
      <p:cxnSp>
        <p:nvCxnSpPr>
          <p:cNvPr id="175" name="Google Shape;175;p21"/>
          <p:cNvCxnSpPr>
            <a:stCxn id="166" idx="2"/>
            <a:endCxn id="169" idx="0"/>
          </p:cNvCxnSpPr>
          <p:nvPr/>
        </p:nvCxnSpPr>
        <p:spPr>
          <a:xfrm>
            <a:off x="2899025" y="4507350"/>
            <a:ext cx="0" cy="235500"/>
          </a:xfrm>
          <a:prstGeom prst="straightConnector1">
            <a:avLst/>
          </a:prstGeom>
          <a:noFill/>
          <a:ln cap="flat" cmpd="sng" w="19050">
            <a:solidFill>
              <a:srgbClr val="6D9EEB"/>
            </a:solidFill>
            <a:prstDash val="solid"/>
            <a:round/>
            <a:headEnd len="med" w="med" type="triangle"/>
            <a:tailEnd len="med" w="med" type="triangle"/>
          </a:ln>
          <a:effectLst>
            <a:reflection blurRad="0" dir="5400000" dist="38100" endA="0" endPos="30000" fadeDir="5400012" kx="0" rotWithShape="0" algn="bl" stPos="0" sy="-100000" ky="0"/>
          </a:effectLst>
        </p:spPr>
      </p:cxnSp>
      <p:cxnSp>
        <p:nvCxnSpPr>
          <p:cNvPr id="176" name="Google Shape;176;p21"/>
          <p:cNvCxnSpPr/>
          <p:nvPr/>
        </p:nvCxnSpPr>
        <p:spPr>
          <a:xfrm>
            <a:off x="5049425" y="4507350"/>
            <a:ext cx="0" cy="235500"/>
          </a:xfrm>
          <a:prstGeom prst="straightConnector1">
            <a:avLst/>
          </a:prstGeom>
          <a:noFill/>
          <a:ln cap="flat" cmpd="sng" w="19050">
            <a:solidFill>
              <a:srgbClr val="6D9EEB"/>
            </a:solidFill>
            <a:prstDash val="solid"/>
            <a:round/>
            <a:headEnd len="med" w="med" type="triangle"/>
            <a:tailEnd len="med" w="med" type="triangle"/>
          </a:ln>
          <a:effectLst>
            <a:reflection blurRad="0" dir="5400000" dist="38100" endA="0" endPos="30000" fadeDir="5400012" kx="0" rotWithShape="0" algn="bl" stPos="0" sy="-100000" ky="0"/>
          </a:effectLst>
        </p:spPr>
      </p:cxnSp>
      <p:cxnSp>
        <p:nvCxnSpPr>
          <p:cNvPr id="177" name="Google Shape;177;p21"/>
          <p:cNvCxnSpPr/>
          <p:nvPr/>
        </p:nvCxnSpPr>
        <p:spPr>
          <a:xfrm>
            <a:off x="7106825" y="4507350"/>
            <a:ext cx="0" cy="235500"/>
          </a:xfrm>
          <a:prstGeom prst="straightConnector1">
            <a:avLst/>
          </a:prstGeom>
          <a:noFill/>
          <a:ln cap="flat" cmpd="sng" w="19050">
            <a:solidFill>
              <a:srgbClr val="6D9EEB"/>
            </a:solidFill>
            <a:prstDash val="solid"/>
            <a:round/>
            <a:headEnd len="med" w="med" type="triangle"/>
            <a:tailEnd len="med" w="med" type="triangle"/>
          </a:ln>
          <a:effectLst>
            <a:reflection blurRad="0" dir="5400000" dist="38100" endA="0" endPos="30000" fadeDir="5400012" kx="0" rotWithShape="0" algn="bl" stPos="0" sy="-100000" ky="0"/>
          </a:effectLst>
        </p:spPr>
      </p:cxnSp>
      <p:cxnSp>
        <p:nvCxnSpPr>
          <p:cNvPr id="178" name="Google Shape;178;p21"/>
          <p:cNvCxnSpPr/>
          <p:nvPr/>
        </p:nvCxnSpPr>
        <p:spPr>
          <a:xfrm>
            <a:off x="3308375" y="5164225"/>
            <a:ext cx="1328100" cy="0"/>
          </a:xfrm>
          <a:prstGeom prst="straightConnector1">
            <a:avLst/>
          </a:prstGeom>
          <a:noFill/>
          <a:ln cap="flat" cmpd="sng" w="38100">
            <a:solidFill>
              <a:srgbClr val="6D9EEB"/>
            </a:solidFill>
            <a:prstDash val="solid"/>
            <a:round/>
            <a:headEnd len="med" w="med" type="none"/>
            <a:tailEnd len="med" w="med" type="triangle"/>
          </a:ln>
        </p:spPr>
      </p:cxnSp>
      <p:cxnSp>
        <p:nvCxnSpPr>
          <p:cNvPr id="179" name="Google Shape;179;p21"/>
          <p:cNvCxnSpPr/>
          <p:nvPr/>
        </p:nvCxnSpPr>
        <p:spPr>
          <a:xfrm>
            <a:off x="5574075" y="5164225"/>
            <a:ext cx="1056300" cy="0"/>
          </a:xfrm>
          <a:prstGeom prst="straightConnector1">
            <a:avLst/>
          </a:prstGeom>
          <a:noFill/>
          <a:ln cap="flat" cmpd="sng" w="38100">
            <a:solidFill>
              <a:srgbClr val="6D9EEB"/>
            </a:solidFill>
            <a:prstDash val="solid"/>
            <a:round/>
            <a:headEnd len="med" w="med" type="stealth"/>
            <a:tailEnd len="med" w="med" type="none"/>
          </a:ln>
        </p:spPr>
      </p:cxnSp>
      <p:cxnSp>
        <p:nvCxnSpPr>
          <p:cNvPr id="180" name="Google Shape;180;p21"/>
          <p:cNvCxnSpPr>
            <a:stCxn id="170" idx="2"/>
            <a:endCxn id="170" idx="2"/>
          </p:cNvCxnSpPr>
          <p:nvPr/>
        </p:nvCxnSpPr>
        <p:spPr>
          <a:xfrm>
            <a:off x="5105325" y="5280925"/>
            <a:ext cx="0" cy="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1"/>
          <p:cNvCxnSpPr>
            <a:stCxn id="170" idx="2"/>
            <a:endCxn id="170" idx="2"/>
          </p:cNvCxnSpPr>
          <p:nvPr/>
        </p:nvCxnSpPr>
        <p:spPr>
          <a:xfrm>
            <a:off x="5105325" y="5280925"/>
            <a:ext cx="0" cy="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1"/>
          <p:cNvCxnSpPr>
            <a:stCxn id="169" idx="1"/>
            <a:endCxn id="168" idx="2"/>
          </p:cNvCxnSpPr>
          <p:nvPr/>
        </p:nvCxnSpPr>
        <p:spPr>
          <a:xfrm>
            <a:off x="2370875" y="5011825"/>
            <a:ext cx="4757400" cy="269100"/>
          </a:xfrm>
          <a:prstGeom prst="curvedConnector4">
            <a:avLst>
              <a:gd fmla="val -5006" name="adj1"/>
              <a:gd fmla="val 188489" name="adj2"/>
            </a:avLst>
          </a:prstGeom>
          <a:noFill/>
          <a:ln cap="flat" cmpd="sng" w="38100">
            <a:solidFill>
              <a:srgbClr val="6D9EEB"/>
            </a:solidFill>
            <a:prstDash val="solid"/>
            <a:round/>
            <a:headEnd len="med" w="med" type="triangle"/>
            <a:tailEnd len="med" w="med" type="triangle"/>
          </a:ln>
        </p:spPr>
      </p:cxnSp>
      <p:pic>
        <p:nvPicPr>
          <p:cNvPr id="183" name="Google Shape;183;p21"/>
          <p:cNvPicPr preferRelativeResize="0"/>
          <p:nvPr/>
        </p:nvPicPr>
        <p:blipFill>
          <a:blip r:embed="rId3">
            <a:alphaModFix/>
          </a:blip>
          <a:stretch>
            <a:fillRect/>
          </a:stretch>
        </p:blipFill>
        <p:spPr>
          <a:xfrm>
            <a:off x="350924" y="5703074"/>
            <a:ext cx="836676" cy="811826"/>
          </a:xfrm>
          <a:prstGeom prst="rect">
            <a:avLst/>
          </a:prstGeom>
          <a:noFill/>
          <a:ln>
            <a:noFill/>
          </a:ln>
        </p:spPr>
      </p:pic>
      <p:sp>
        <p:nvSpPr>
          <p:cNvPr id="184" name="Google Shape;184;p21"/>
          <p:cNvSpPr/>
          <p:nvPr/>
        </p:nvSpPr>
        <p:spPr>
          <a:xfrm>
            <a:off x="9680300" y="2857975"/>
            <a:ext cx="1666800" cy="13257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Prometheus</a:t>
            </a:r>
            <a:endParaRPr sz="1800">
              <a:latin typeface="Roboto Mono"/>
              <a:ea typeface="Roboto Mono"/>
              <a:cs typeface="Roboto Mono"/>
              <a:sym typeface="Roboto Mono"/>
            </a:endParaRPr>
          </a:p>
        </p:txBody>
      </p:sp>
      <p:cxnSp>
        <p:nvCxnSpPr>
          <p:cNvPr id="185" name="Google Shape;185;p21"/>
          <p:cNvCxnSpPr>
            <a:stCxn id="168" idx="2"/>
            <a:endCxn id="184" idx="2"/>
          </p:cNvCxnSpPr>
          <p:nvPr/>
        </p:nvCxnSpPr>
        <p:spPr>
          <a:xfrm rot="-5400000">
            <a:off x="8272325" y="3039625"/>
            <a:ext cx="1097100" cy="3385500"/>
          </a:xfrm>
          <a:prstGeom prst="bentConnector3">
            <a:avLst>
              <a:gd fmla="val -21699" name="adj1"/>
            </a:avLst>
          </a:prstGeom>
          <a:noFill/>
          <a:ln cap="flat" cmpd="sng" w="38100">
            <a:solidFill>
              <a:srgbClr val="980000"/>
            </a:solidFill>
            <a:prstDash val="solid"/>
            <a:round/>
            <a:headEnd len="med" w="med" type="none"/>
            <a:tailEnd len="med" w="med" type="none"/>
          </a:ln>
        </p:spPr>
      </p:cxnSp>
      <p:cxnSp>
        <p:nvCxnSpPr>
          <p:cNvPr id="186" name="Google Shape;186;p21"/>
          <p:cNvCxnSpPr/>
          <p:nvPr/>
        </p:nvCxnSpPr>
        <p:spPr>
          <a:xfrm rot="-5400000">
            <a:off x="7260825" y="2028025"/>
            <a:ext cx="1097400" cy="5408400"/>
          </a:xfrm>
          <a:prstGeom prst="bentConnector3">
            <a:avLst>
              <a:gd fmla="val -21699" name="adj1"/>
            </a:avLst>
          </a:prstGeom>
          <a:noFill/>
          <a:ln cap="flat" cmpd="sng" w="38100">
            <a:solidFill>
              <a:srgbClr val="980000"/>
            </a:solidFill>
            <a:prstDash val="solid"/>
            <a:round/>
            <a:headEnd len="med" w="med" type="none"/>
            <a:tailEnd len="med" w="med" type="none"/>
          </a:ln>
        </p:spPr>
      </p:cxnSp>
      <p:cxnSp>
        <p:nvCxnSpPr>
          <p:cNvPr id="187" name="Google Shape;187;p21"/>
          <p:cNvCxnSpPr>
            <a:stCxn id="169" idx="2"/>
          </p:cNvCxnSpPr>
          <p:nvPr/>
        </p:nvCxnSpPr>
        <p:spPr>
          <a:xfrm rot="-5400000">
            <a:off x="6157625" y="924925"/>
            <a:ext cx="1097400" cy="7614600"/>
          </a:xfrm>
          <a:prstGeom prst="bentConnector4">
            <a:avLst>
              <a:gd fmla="val -21699" name="adj1"/>
              <a:gd fmla="val 100075" name="adj2"/>
            </a:avLst>
          </a:prstGeom>
          <a:noFill/>
          <a:ln cap="flat" cmpd="sng" w="38100">
            <a:solidFill>
              <a:srgbClr val="980000"/>
            </a:solidFill>
            <a:prstDash val="solid"/>
            <a:round/>
            <a:headEnd len="med" w="med" type="none"/>
            <a:tailEnd len="med" w="med" type="triangle"/>
          </a:ln>
        </p:spPr>
      </p:cxnSp>
      <p:sp>
        <p:nvSpPr>
          <p:cNvPr id="188" name="Google Shape;188;p21"/>
          <p:cNvSpPr txBox="1"/>
          <p:nvPr/>
        </p:nvSpPr>
        <p:spPr>
          <a:xfrm>
            <a:off x="3267675" y="3052050"/>
            <a:ext cx="11430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XDS Protocol</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Observability Questions</a:t>
            </a:r>
            <a:endParaRPr/>
          </a:p>
        </p:txBody>
      </p:sp>
      <p:sp>
        <p:nvSpPr>
          <p:cNvPr id="194" name="Google Shape;194;p22"/>
          <p:cNvSpPr txBox="1"/>
          <p:nvPr/>
        </p:nvSpPr>
        <p:spPr>
          <a:xfrm>
            <a:off x="520150" y="1344575"/>
            <a:ext cx="6068100" cy="45405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Who is calling whom? Whole mesh perspective…</a:t>
            </a:r>
            <a:endParaRPr sz="2400">
              <a:solidFill>
                <a:srgbClr val="595959"/>
              </a:solidFill>
            </a:endParaRPr>
          </a:p>
          <a:p>
            <a:pPr indent="0" lvl="0" marL="457200" marR="0" rtl="0" algn="l">
              <a:lnSpc>
                <a:spcPct val="90000"/>
              </a:lnSpc>
              <a:spcBef>
                <a:spcPts val="0"/>
              </a:spcBef>
              <a:spcAft>
                <a:spcPts val="0"/>
              </a:spcAft>
              <a:buNone/>
            </a:pPr>
            <a:r>
              <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Who is calling me? (I am the Product service)</a:t>
            </a:r>
            <a:endParaRPr sz="2400">
              <a:solidFill>
                <a:srgbClr val="595959"/>
              </a:solidFill>
            </a:endParaRPr>
          </a:p>
          <a:p>
            <a:pPr indent="0" lvl="0" marL="0" marR="0" rtl="0" algn="l">
              <a:lnSpc>
                <a:spcPct val="90000"/>
              </a:lnSpc>
              <a:spcBef>
                <a:spcPts val="0"/>
              </a:spcBef>
              <a:spcAft>
                <a:spcPts val="0"/>
              </a:spcAft>
              <a:buNone/>
            </a:pPr>
            <a:r>
              <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What is the request rate?</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What is the error rate?</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Which caller is experiencing the highest latency?</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The </a:t>
            </a:r>
            <a:r>
              <a:rPr lang="en-US" sz="2400">
                <a:solidFill>
                  <a:srgbClr val="FF0000"/>
                </a:solidFill>
                <a:highlight>
                  <a:srgbClr val="FFFFFF"/>
                </a:highlight>
              </a:rPr>
              <a:t>RED</a:t>
            </a:r>
            <a:r>
              <a:rPr lang="en-US" sz="2400">
                <a:solidFill>
                  <a:srgbClr val="595959"/>
                </a:solidFill>
              </a:rPr>
              <a:t> metrics</a:t>
            </a:r>
            <a:endParaRPr sz="2400">
              <a:solidFill>
                <a:srgbClr val="595959"/>
              </a:solidFill>
            </a:endParaRPr>
          </a:p>
          <a:p>
            <a:pPr indent="0" lvl="0" marL="457200" marR="0" rtl="0" algn="l">
              <a:lnSpc>
                <a:spcPct val="90000"/>
              </a:lnSpc>
              <a:spcBef>
                <a:spcPts val="0"/>
              </a:spcBef>
              <a:spcAft>
                <a:spcPts val="0"/>
              </a:spcAft>
              <a:buNone/>
            </a:pPr>
            <a:r>
              <a:t/>
            </a:r>
            <a:endParaRPr sz="2400">
              <a:solidFill>
                <a:srgbClr val="595959"/>
              </a:solidFill>
            </a:endParaRPr>
          </a:p>
          <a:p>
            <a:pPr indent="0" lvl="0" marL="0" marR="0" rtl="0" algn="l">
              <a:lnSpc>
                <a:spcPct val="90000"/>
              </a:lnSpc>
              <a:spcBef>
                <a:spcPts val="0"/>
              </a:spcBef>
              <a:spcAft>
                <a:spcPts val="0"/>
              </a:spcAft>
              <a:buNone/>
            </a:pPr>
            <a:r>
              <a:rPr lang="en-US" sz="2400">
                <a:solidFill>
                  <a:srgbClr val="595959"/>
                </a:solidFill>
              </a:rPr>
              <a:t> </a:t>
            </a:r>
            <a:endParaRPr sz="2400">
              <a:solidFill>
                <a:srgbClr val="595959"/>
              </a:solidFill>
            </a:endParaRPr>
          </a:p>
        </p:txBody>
      </p:sp>
      <p:pic>
        <p:nvPicPr>
          <p:cNvPr id="195" name="Google Shape;195;p22"/>
          <p:cNvPicPr preferRelativeResize="0"/>
          <p:nvPr/>
        </p:nvPicPr>
        <p:blipFill rotWithShape="1">
          <a:blip r:embed="rId3">
            <a:alphaModFix/>
          </a:blip>
          <a:srcRect b="0" l="28931" r="0" t="0"/>
          <a:stretch/>
        </p:blipFill>
        <p:spPr>
          <a:xfrm>
            <a:off x="6470450" y="1952575"/>
            <a:ext cx="5416750" cy="4255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