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7"/>
  </p:notesMasterIdLst>
  <p:sldIdLst>
    <p:sldId id="256" r:id="rId2"/>
    <p:sldId id="257" r:id="rId3"/>
    <p:sldId id="283" r:id="rId4"/>
    <p:sldId id="258" r:id="rId5"/>
    <p:sldId id="260" r:id="rId6"/>
    <p:sldId id="284" r:id="rId7"/>
    <p:sldId id="302" r:id="rId8"/>
    <p:sldId id="285" r:id="rId9"/>
    <p:sldId id="299" r:id="rId10"/>
    <p:sldId id="268" r:id="rId11"/>
    <p:sldId id="306" r:id="rId12"/>
    <p:sldId id="261" r:id="rId13"/>
    <p:sldId id="265" r:id="rId14"/>
    <p:sldId id="267" r:id="rId15"/>
    <p:sldId id="308" r:id="rId16"/>
    <p:sldId id="311" r:id="rId17"/>
    <p:sldId id="307" r:id="rId18"/>
    <p:sldId id="310" r:id="rId19"/>
    <p:sldId id="309" r:id="rId20"/>
    <p:sldId id="305" r:id="rId21"/>
    <p:sldId id="278" r:id="rId22"/>
    <p:sldId id="312" r:id="rId23"/>
    <p:sldId id="279" r:id="rId24"/>
    <p:sldId id="280" r:id="rId25"/>
    <p:sldId id="31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1429"/>
  </p:normalViewPr>
  <p:slideViewPr>
    <p:cSldViewPr snapToGrid="0">
      <p:cViewPr varScale="1">
        <p:scale>
          <a:sx n="65" d="100"/>
          <a:sy n="65" d="100"/>
        </p:scale>
        <p:origin x="90" y="2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DCA7D-3628-43CA-9152-95B17E112AC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5A160-1893-4807-87D1-B426185E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1C98-C972-4AD3-8BF2-87AB2DF826E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1C98-C972-4AD3-8BF2-87AB2DF826E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1C98-C972-4AD3-8BF2-87AB2DF826E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with the OPA guys whether</a:t>
            </a:r>
            <a:r>
              <a:rPr lang="en-US" baseline="0" dirty="0"/>
              <a:t> they want to take metrics.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5A160-1893-4807-87D1-B426185EC3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703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93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7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95" y="1630810"/>
            <a:ext cx="11083636" cy="40750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17683" y="5755174"/>
            <a:ext cx="11083636" cy="271066"/>
          </a:xfrm>
        </p:spPr>
        <p:txBody>
          <a:bodyPr tIns="109893" bIns="36631" anchor="b" anchorCtr="0">
            <a:spAutoFit/>
          </a:bodyPr>
          <a:lstStyle>
            <a:lvl1pPr marL="183150" indent="-183150">
              <a:buFont typeface="+mj-lt"/>
              <a:buAutoNum type="arabicPeriod"/>
              <a:defRPr sz="8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532692" y="839335"/>
            <a:ext cx="10167539" cy="379656"/>
          </a:xfrm>
        </p:spPr>
        <p:txBody>
          <a:bodyPr wrap="square">
            <a:spAutoFit/>
          </a:bodyPr>
          <a:lstStyle>
            <a:lvl1pPr>
              <a:spcBef>
                <a:spcPts val="320"/>
              </a:spcBef>
              <a:defRPr sz="1867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717578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02EDC-EB09-DC4F-B690-F270C60794B2}"/>
              </a:ext>
            </a:extLst>
          </p:cNvPr>
          <p:cNvSpPr txBox="1"/>
          <p:nvPr userDrawn="1"/>
        </p:nvSpPr>
        <p:spPr>
          <a:xfrm>
            <a:off x="395982" y="6518030"/>
            <a:ext cx="8583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Miguel.Uzcategui@ny.email.gs.com</a:t>
            </a:r>
            <a:r>
              <a:rPr lang="en-US" sz="1200" u="none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2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tlhinrichs</a:t>
            </a:r>
            <a:endParaRPr lang="en-US" sz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3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1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B86E-A03D-47A4-8390-72049353730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D492F8-974E-49D7-8A79-FBB73CF9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812800" y="2120900"/>
            <a:ext cx="12166600" cy="195711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Policy Enforcement</a:t>
            </a:r>
            <a:br>
              <a:rPr lang="en-US" sz="4000" dirty="0"/>
            </a:br>
            <a:r>
              <a:rPr lang="en-US" sz="4000" dirty="0"/>
              <a:t> Using OPA &amp; Policy As Code</a:t>
            </a:r>
            <a:br>
              <a:rPr lang="en-US" sz="4000" dirty="0"/>
            </a:br>
            <a:r>
              <a:rPr lang="en-US" sz="4000" dirty="0"/>
              <a:t> At Goldman Sachs</a:t>
            </a:r>
          </a:p>
        </p:txBody>
      </p:sp>
    </p:spTree>
    <p:extLst>
      <p:ext uri="{BB962C8B-B14F-4D97-AF65-F5344CB8AC3E}">
        <p14:creationId xmlns:p14="http://schemas.microsoft.com/office/powerpoint/2010/main" val="299348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25791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Open Policy Agent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idx="1"/>
          </p:nvPr>
        </p:nvSpPr>
        <p:spPr>
          <a:xfrm>
            <a:off x="373698" y="910506"/>
            <a:ext cx="6620203" cy="5024318"/>
          </a:xfrm>
        </p:spPr>
        <p:txBody>
          <a:bodyPr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700" dirty="0"/>
              <a:t>Open source policy engine (CNCF incubating)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700" dirty="0"/>
              <a:t>Custom Declarative Language, REGO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Rules are treated as code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Any Input / Any Output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External data for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In memory cache for data and policies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Quick lookups and evaluation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Sidecar, daemon, library, WASM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Tooling: unit tests, profiling, </a:t>
            </a:r>
            <a:r>
              <a:rPr lang="en-US" sz="1700" dirty="0" err="1"/>
              <a:t>Vscode</a:t>
            </a:r>
            <a:r>
              <a:rPr lang="en-US" sz="1700" dirty="0"/>
              <a:t> plugin,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Prometheus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Periodic policy downloads (“Bundles”)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Log decisions as first-class citizens (“Decision Log”)</a:t>
            </a:r>
          </a:p>
        </p:txBody>
      </p:sp>
      <p:cxnSp>
        <p:nvCxnSpPr>
          <p:cNvPr id="32" name="Google Shape;615;p98">
            <a:extLst>
              <a:ext uri="{FF2B5EF4-FFF2-40B4-BE49-F238E27FC236}">
                <a16:creationId xmlns:a16="http://schemas.microsoft.com/office/drawing/2014/main" id="{8ED0015B-3061-5943-88FE-722488A10B79}"/>
              </a:ext>
            </a:extLst>
          </p:cNvPr>
          <p:cNvCxnSpPr/>
          <p:nvPr/>
        </p:nvCxnSpPr>
        <p:spPr>
          <a:xfrm>
            <a:off x="8351229" y="2181524"/>
            <a:ext cx="0" cy="794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3" name="Google Shape;616;p98">
            <a:extLst>
              <a:ext uri="{FF2B5EF4-FFF2-40B4-BE49-F238E27FC236}">
                <a16:creationId xmlns:a16="http://schemas.microsoft.com/office/drawing/2014/main" id="{52DFFD17-3CB6-9348-A122-13ABF97088AD}"/>
              </a:ext>
            </a:extLst>
          </p:cNvPr>
          <p:cNvCxnSpPr/>
          <p:nvPr/>
        </p:nvCxnSpPr>
        <p:spPr>
          <a:xfrm>
            <a:off x="7649829" y="1958690"/>
            <a:ext cx="0" cy="1017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612;p98">
            <a:extLst>
              <a:ext uri="{FF2B5EF4-FFF2-40B4-BE49-F238E27FC236}">
                <a16:creationId xmlns:a16="http://schemas.microsoft.com/office/drawing/2014/main" id="{BA093E83-F651-7141-A523-BC50505CBB98}"/>
              </a:ext>
            </a:extLst>
          </p:cNvPr>
          <p:cNvSpPr/>
          <p:nvPr/>
        </p:nvSpPr>
        <p:spPr>
          <a:xfrm>
            <a:off x="6801263" y="1347924"/>
            <a:ext cx="2450400" cy="8487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Service</a:t>
            </a:r>
            <a:endParaRPr sz="1900"/>
          </a:p>
        </p:txBody>
      </p:sp>
      <p:sp>
        <p:nvSpPr>
          <p:cNvPr id="35" name="Google Shape;617;p98">
            <a:extLst>
              <a:ext uri="{FF2B5EF4-FFF2-40B4-BE49-F238E27FC236}">
                <a16:creationId xmlns:a16="http://schemas.microsoft.com/office/drawing/2014/main" id="{8CA43147-DC0B-2648-98D5-CC42B0037B8E}"/>
              </a:ext>
            </a:extLst>
          </p:cNvPr>
          <p:cNvSpPr/>
          <p:nvPr/>
        </p:nvSpPr>
        <p:spPr>
          <a:xfrm>
            <a:off x="7216896" y="2967190"/>
            <a:ext cx="1541100" cy="84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36" name="Google Shape;618;p98">
            <a:extLst>
              <a:ext uri="{FF2B5EF4-FFF2-40B4-BE49-F238E27FC236}">
                <a16:creationId xmlns:a16="http://schemas.microsoft.com/office/drawing/2014/main" id="{E3BA63FB-C754-5B4D-B345-F69226C397C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51463" y="3114824"/>
            <a:ext cx="553534" cy="55353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619;p98">
            <a:extLst>
              <a:ext uri="{FF2B5EF4-FFF2-40B4-BE49-F238E27FC236}">
                <a16:creationId xmlns:a16="http://schemas.microsoft.com/office/drawing/2014/main" id="{A19EB4FD-1F65-6A41-906F-46DF605CC451}"/>
              </a:ext>
            </a:extLst>
          </p:cNvPr>
          <p:cNvSpPr txBox="1"/>
          <p:nvPr/>
        </p:nvSpPr>
        <p:spPr>
          <a:xfrm>
            <a:off x="7818385" y="3116696"/>
            <a:ext cx="8832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OPA</a:t>
            </a:r>
            <a:endParaRPr sz="2400" dirty="0"/>
          </a:p>
        </p:txBody>
      </p:sp>
      <p:sp>
        <p:nvSpPr>
          <p:cNvPr id="38" name="Google Shape;620;p98">
            <a:extLst>
              <a:ext uri="{FF2B5EF4-FFF2-40B4-BE49-F238E27FC236}">
                <a16:creationId xmlns:a16="http://schemas.microsoft.com/office/drawing/2014/main" id="{B353A183-75F3-F14E-82DA-13C0C6AD5089}"/>
              </a:ext>
            </a:extLst>
          </p:cNvPr>
          <p:cNvSpPr/>
          <p:nvPr/>
        </p:nvSpPr>
        <p:spPr>
          <a:xfrm>
            <a:off x="7035063" y="4577690"/>
            <a:ext cx="649500" cy="649500"/>
          </a:xfrm>
          <a:prstGeom prst="foldedCorner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21;p98">
            <a:extLst>
              <a:ext uri="{FF2B5EF4-FFF2-40B4-BE49-F238E27FC236}">
                <a16:creationId xmlns:a16="http://schemas.microsoft.com/office/drawing/2014/main" id="{91D0E10A-567D-5C4B-BC80-1F908B591947}"/>
              </a:ext>
            </a:extLst>
          </p:cNvPr>
          <p:cNvSpPr/>
          <p:nvPr/>
        </p:nvSpPr>
        <p:spPr>
          <a:xfrm>
            <a:off x="8401463" y="4580090"/>
            <a:ext cx="484800" cy="644700"/>
          </a:xfrm>
          <a:prstGeom prst="can">
            <a:avLst>
              <a:gd name="adj" fmla="val 25000"/>
            </a:avLst>
          </a:prstGeom>
          <a:solidFill>
            <a:srgbClr val="66666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622;p98">
            <a:extLst>
              <a:ext uri="{FF2B5EF4-FFF2-40B4-BE49-F238E27FC236}">
                <a16:creationId xmlns:a16="http://schemas.microsoft.com/office/drawing/2014/main" id="{9C789A46-8FE8-E148-93BF-1A954E348A3F}"/>
              </a:ext>
            </a:extLst>
          </p:cNvPr>
          <p:cNvSpPr txBox="1"/>
          <p:nvPr/>
        </p:nvSpPr>
        <p:spPr>
          <a:xfrm>
            <a:off x="5817731" y="4489454"/>
            <a:ext cx="1446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Policy (</a:t>
            </a:r>
            <a:r>
              <a:rPr lang="en-US" sz="1900" dirty="0" err="1"/>
              <a:t>Rego</a:t>
            </a:r>
            <a:r>
              <a:rPr lang="en-US" sz="1900" dirty="0"/>
              <a:t>)</a:t>
            </a:r>
            <a:endParaRPr sz="1900" dirty="0"/>
          </a:p>
        </p:txBody>
      </p:sp>
      <p:sp>
        <p:nvSpPr>
          <p:cNvPr id="41" name="Google Shape;623;p98">
            <a:extLst>
              <a:ext uri="{FF2B5EF4-FFF2-40B4-BE49-F238E27FC236}">
                <a16:creationId xmlns:a16="http://schemas.microsoft.com/office/drawing/2014/main" id="{6F9D3AE2-61CA-B04A-919F-FF251EC259A8}"/>
              </a:ext>
            </a:extLst>
          </p:cNvPr>
          <p:cNvSpPr txBox="1"/>
          <p:nvPr/>
        </p:nvSpPr>
        <p:spPr>
          <a:xfrm>
            <a:off x="8624868" y="4495805"/>
            <a:ext cx="1446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Data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(JSON)</a:t>
            </a:r>
            <a:endParaRPr sz="1900" dirty="0"/>
          </a:p>
        </p:txBody>
      </p:sp>
      <p:cxnSp>
        <p:nvCxnSpPr>
          <p:cNvPr id="42" name="Google Shape;624;p98">
            <a:extLst>
              <a:ext uri="{FF2B5EF4-FFF2-40B4-BE49-F238E27FC236}">
                <a16:creationId xmlns:a16="http://schemas.microsoft.com/office/drawing/2014/main" id="{5644F72C-309A-924A-9E98-FE8412659533}"/>
              </a:ext>
            </a:extLst>
          </p:cNvPr>
          <p:cNvCxnSpPr>
            <a:stCxn id="38" idx="0"/>
            <a:endCxn id="35" idx="2"/>
          </p:cNvCxnSpPr>
          <p:nvPr/>
        </p:nvCxnSpPr>
        <p:spPr>
          <a:xfrm rot="-5400000">
            <a:off x="7292763" y="3883040"/>
            <a:ext cx="761700" cy="6276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625;p98">
            <a:extLst>
              <a:ext uri="{FF2B5EF4-FFF2-40B4-BE49-F238E27FC236}">
                <a16:creationId xmlns:a16="http://schemas.microsoft.com/office/drawing/2014/main" id="{B9DA4667-D61F-184F-AA69-8F56AD397DBB}"/>
              </a:ext>
            </a:extLst>
          </p:cNvPr>
          <p:cNvCxnSpPr>
            <a:stCxn id="39" idx="1"/>
            <a:endCxn id="35" idx="2"/>
          </p:cNvCxnSpPr>
          <p:nvPr/>
        </p:nvCxnSpPr>
        <p:spPr>
          <a:xfrm rot="5400000" flipH="1">
            <a:off x="7933613" y="3869840"/>
            <a:ext cx="764100" cy="6564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626;p98">
            <a:extLst>
              <a:ext uri="{FF2B5EF4-FFF2-40B4-BE49-F238E27FC236}">
                <a16:creationId xmlns:a16="http://schemas.microsoft.com/office/drawing/2014/main" id="{1FED2D68-BE3D-0A40-BF6C-AB0D8548006C}"/>
              </a:ext>
            </a:extLst>
          </p:cNvPr>
          <p:cNvCxnSpPr>
            <a:endCxn id="34" idx="0"/>
          </p:cNvCxnSpPr>
          <p:nvPr/>
        </p:nvCxnSpPr>
        <p:spPr>
          <a:xfrm>
            <a:off x="8026463" y="709524"/>
            <a:ext cx="0" cy="63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628;p98">
            <a:extLst>
              <a:ext uri="{FF2B5EF4-FFF2-40B4-BE49-F238E27FC236}">
                <a16:creationId xmlns:a16="http://schemas.microsoft.com/office/drawing/2014/main" id="{05C88500-D636-3445-BD6F-E67FBF09EB55}"/>
              </a:ext>
            </a:extLst>
          </p:cNvPr>
          <p:cNvSpPr txBox="1"/>
          <p:nvPr/>
        </p:nvSpPr>
        <p:spPr>
          <a:xfrm>
            <a:off x="8323773" y="2312852"/>
            <a:ext cx="216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Policy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Decision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(Any JSON)</a:t>
            </a:r>
            <a:endParaRPr sz="1900" dirty="0"/>
          </a:p>
        </p:txBody>
      </p:sp>
      <p:sp>
        <p:nvSpPr>
          <p:cNvPr id="46" name="Google Shape;629;p98">
            <a:extLst>
              <a:ext uri="{FF2B5EF4-FFF2-40B4-BE49-F238E27FC236}">
                <a16:creationId xmlns:a16="http://schemas.microsoft.com/office/drawing/2014/main" id="{A0FACC5A-783A-D340-9DFF-95269EB53C24}"/>
              </a:ext>
            </a:extLst>
          </p:cNvPr>
          <p:cNvSpPr txBox="1"/>
          <p:nvPr/>
        </p:nvSpPr>
        <p:spPr>
          <a:xfrm>
            <a:off x="5666944" y="2298564"/>
            <a:ext cx="1902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Policy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Query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(Any JSON)</a:t>
            </a:r>
            <a:endParaRPr sz="1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020D28-BE36-7044-B0B6-DC0DB11E0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51" y="5923119"/>
            <a:ext cx="2166901" cy="4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4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2113" y="147934"/>
            <a:ext cx="8596668" cy="66645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OPA 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3ACC5-07A3-4A4A-8132-DC269E846D56}"/>
              </a:ext>
            </a:extLst>
          </p:cNvPr>
          <p:cNvSpPr txBox="1"/>
          <p:nvPr/>
        </p:nvSpPr>
        <p:spPr>
          <a:xfrm>
            <a:off x="6270383" y="3243568"/>
            <a:ext cx="138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Policy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DA9E4-C272-0542-95C9-E7D96FEF1008}"/>
              </a:ext>
            </a:extLst>
          </p:cNvPr>
          <p:cNvSpPr txBox="1"/>
          <p:nvPr/>
        </p:nvSpPr>
        <p:spPr>
          <a:xfrm>
            <a:off x="704092" y="3535083"/>
            <a:ext cx="406793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admission.k8s.io/v1beta1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kind: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AdmissionReview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request: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kind: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kind: Ingress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spec: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rules: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host: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initech.com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1749B3-A8BB-1147-A832-9C27E1197730}"/>
              </a:ext>
            </a:extLst>
          </p:cNvPr>
          <p:cNvSpPr txBox="1"/>
          <p:nvPr/>
        </p:nvSpPr>
        <p:spPr>
          <a:xfrm>
            <a:off x="7817117" y="3659832"/>
            <a:ext cx="337841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extensions/v1beta1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kind: Ingress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spec: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rules: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- host: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initech.com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9CF9-FE13-C144-AD2F-FAEEB402E3ED}"/>
              </a:ext>
            </a:extLst>
          </p:cNvPr>
          <p:cNvSpPr txBox="1"/>
          <p:nvPr/>
        </p:nvSpPr>
        <p:spPr>
          <a:xfrm>
            <a:off x="4819975" y="4060090"/>
            <a:ext cx="138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1AD007-6032-BE45-81A0-781731CB2574}"/>
              </a:ext>
            </a:extLst>
          </p:cNvPr>
          <p:cNvSpPr txBox="1"/>
          <p:nvPr/>
        </p:nvSpPr>
        <p:spPr>
          <a:xfrm>
            <a:off x="6867525" y="4095182"/>
            <a:ext cx="138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77E67B-88BA-2D4B-8984-353746015B6E}"/>
              </a:ext>
            </a:extLst>
          </p:cNvPr>
          <p:cNvSpPr txBox="1"/>
          <p:nvPr/>
        </p:nvSpPr>
        <p:spPr>
          <a:xfrm>
            <a:off x="1328739" y="1018530"/>
            <a:ext cx="884689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kubernetes.admission</a:t>
            </a:r>
            <a:endParaRPr lang="en-US" sz="1400" dirty="0">
              <a:latin typeface="Consolas" panose="020B0609020204030204" pitchFamily="49" charset="0"/>
              <a:ea typeface="Apple Symbols" panose="02000000000000000000" pitchFamily="2" charset="-79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data</a:t>
            </a:r>
            <a:r>
              <a:rPr lang="en-US" sz="1400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.kubernetes.ingresses</a:t>
            </a:r>
            <a:endParaRPr lang="en-US" sz="1400" dirty="0">
              <a:latin typeface="Consolas" panose="020B0609020204030204" pitchFamily="49" charset="0"/>
              <a:ea typeface="Apple Symbols" panose="02000000000000000000" pitchFamily="2" charset="-79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deny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] {</a:t>
            </a:r>
          </a:p>
          <a:p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input</a:t>
            </a:r>
            <a:r>
              <a:rPr lang="en-US" sz="1400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.request.kind.kind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"Ingress"</a:t>
            </a:r>
          </a:p>
          <a:p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newhost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input</a:t>
            </a:r>
            <a:r>
              <a:rPr lang="en-US" sz="1400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.request.object.spec.rules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[_].host</a:t>
            </a:r>
          </a:p>
          <a:p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oldhost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data</a:t>
            </a:r>
            <a:r>
              <a:rPr lang="en-US" sz="1400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.kubernetes.ingresses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[namespace][name].</a:t>
            </a:r>
            <a:r>
              <a:rPr lang="en-US" sz="1400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spec.rules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[_].host</a:t>
            </a:r>
          </a:p>
          <a:p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newhost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oldhost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Apple Symbols" panose="02000000000000000000" pitchFamily="2" charset="-79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sprintf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"host conflicts with ingress %v/%v/%v"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, [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namespace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name,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oldhost</a:t>
            </a:r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])</a:t>
            </a:r>
          </a:p>
          <a:p>
            <a:r>
              <a:rPr lang="en-US" sz="1400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33" name="Picture 4" descr="logo">
            <a:extLst>
              <a:ext uri="{FF2B5EF4-FFF2-40B4-BE49-F238E27FC236}">
                <a16:creationId xmlns:a16="http://schemas.microsoft.com/office/drawing/2014/main" id="{DD4EBD8E-57C1-9D40-B988-B636444A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24" y="3889415"/>
            <a:ext cx="1170501" cy="131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62CA0D-7D80-7246-991A-7B9411EEE46E}"/>
              </a:ext>
            </a:extLst>
          </p:cNvPr>
          <p:cNvCxnSpPr>
            <a:stCxn id="33" idx="2"/>
          </p:cNvCxnSpPr>
          <p:nvPr/>
        </p:nvCxnSpPr>
        <p:spPr>
          <a:xfrm flipH="1">
            <a:off x="6282274" y="5203024"/>
            <a:ext cx="1" cy="65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FC2D578-5643-6B46-A17B-CB907B0A294B}"/>
              </a:ext>
            </a:extLst>
          </p:cNvPr>
          <p:cNvSpPr txBox="1"/>
          <p:nvPr/>
        </p:nvSpPr>
        <p:spPr>
          <a:xfrm>
            <a:off x="6282274" y="5156373"/>
            <a:ext cx="138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99766F-8CD0-2242-BD89-915A6CB82204}"/>
              </a:ext>
            </a:extLst>
          </p:cNvPr>
          <p:cNvCxnSpPr/>
          <p:nvPr/>
        </p:nvCxnSpPr>
        <p:spPr>
          <a:xfrm flipH="1">
            <a:off x="5288550" y="4217817"/>
            <a:ext cx="1" cy="656804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1F5FA6-1CA2-9647-9964-2C41D5873970}"/>
              </a:ext>
            </a:extLst>
          </p:cNvPr>
          <p:cNvCxnSpPr/>
          <p:nvPr/>
        </p:nvCxnSpPr>
        <p:spPr>
          <a:xfrm flipH="1">
            <a:off x="7206002" y="4217817"/>
            <a:ext cx="1" cy="656804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103A3F-0A15-9642-9BF7-1A829F4B5C4C}"/>
              </a:ext>
            </a:extLst>
          </p:cNvPr>
          <p:cNvCxnSpPr/>
          <p:nvPr/>
        </p:nvCxnSpPr>
        <p:spPr>
          <a:xfrm flipH="1">
            <a:off x="6270384" y="3198167"/>
            <a:ext cx="1" cy="65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2E6C86-9A57-8043-967F-883919FA0F40}"/>
              </a:ext>
            </a:extLst>
          </p:cNvPr>
          <p:cNvSpPr txBox="1"/>
          <p:nvPr/>
        </p:nvSpPr>
        <p:spPr>
          <a:xfrm>
            <a:off x="4600613" y="5859828"/>
            <a:ext cx="355573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Host conflicts with ingress foo/bar/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hooli.com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Host conflicts with ingress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initech.com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4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877" y="538611"/>
            <a:ext cx="11083636" cy="544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Admission is not Enough…Every Namespace Must Include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949" y="1934565"/>
            <a:ext cx="1521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RBAC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4391" y="1901141"/>
            <a:ext cx="1521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Volumes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5890" y="1916849"/>
            <a:ext cx="1521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Quotas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767217" y="1934565"/>
            <a:ext cx="19238" cy="42902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207982" y="1876122"/>
            <a:ext cx="19728" cy="439945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Image result for stop 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137" y="1895155"/>
            <a:ext cx="490815" cy="4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authoriz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338" y="2003655"/>
            <a:ext cx="1402979" cy="37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db stor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32" y="1637644"/>
            <a:ext cx="1005835" cy="100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38767" y="2569050"/>
            <a:ext cx="2654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PSP</a:t>
            </a:r>
          </a:p>
          <a:p>
            <a:r>
              <a:rPr lang="en-US" sz="2400" dirty="0"/>
              <a:t>Roles</a:t>
            </a:r>
          </a:p>
          <a:p>
            <a:r>
              <a:rPr lang="en-US" sz="2400" dirty="0" err="1"/>
              <a:t>Rolebindings</a:t>
            </a:r>
            <a:endParaRPr lang="en-US" sz="2400" dirty="0"/>
          </a:p>
          <a:p>
            <a:r>
              <a:rPr lang="en-US" sz="2400" dirty="0" err="1"/>
              <a:t>Clusterroles</a:t>
            </a:r>
            <a:endParaRPr lang="en-US" sz="2400" dirty="0"/>
          </a:p>
          <a:p>
            <a:r>
              <a:rPr lang="en-US" sz="2400" dirty="0" err="1"/>
              <a:t>Clusterrolbindings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08799" y="2596202"/>
            <a:ext cx="2654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resourcequotas</a:t>
            </a:r>
            <a:endParaRPr lang="en-US" sz="2400" dirty="0"/>
          </a:p>
          <a:p>
            <a:r>
              <a:rPr lang="en-US" sz="2400" dirty="0" err="1"/>
              <a:t>limitranges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491051" y="2620900"/>
            <a:ext cx="2654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pv</a:t>
            </a:r>
            <a:endParaRPr lang="en-US" sz="2400" dirty="0"/>
          </a:p>
          <a:p>
            <a:r>
              <a:rPr lang="en-US" sz="2400" dirty="0" err="1"/>
              <a:t>pvc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1FB63-D881-0D45-B47E-723C6B0325B4}"/>
              </a:ext>
            </a:extLst>
          </p:cNvPr>
          <p:cNvSpPr txBox="1"/>
          <p:nvPr/>
        </p:nvSpPr>
        <p:spPr>
          <a:xfrm>
            <a:off x="348295" y="1204264"/>
            <a:ext cx="1036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namespaces are created, need to provision the following resources: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CD448-6416-D74B-870A-C55A4B73469C}"/>
              </a:ext>
            </a:extLst>
          </p:cNvPr>
          <p:cNvSpPr txBox="1"/>
          <p:nvPr/>
        </p:nvSpPr>
        <p:spPr>
          <a:xfrm>
            <a:off x="348295" y="4747534"/>
            <a:ext cx="3278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Role/Rolebinding setup for admin access at the namespace level where admin data comes from inventory systems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FA32C-B07B-384C-A0DD-4858A4878E7F}"/>
              </a:ext>
            </a:extLst>
          </p:cNvPr>
          <p:cNvSpPr txBox="1"/>
          <p:nvPr/>
        </p:nvSpPr>
        <p:spPr>
          <a:xfrm>
            <a:off x="7491044" y="4730406"/>
            <a:ext cx="3555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Resourcequota</a:t>
            </a:r>
            <a:r>
              <a:rPr lang="en-US" dirty="0"/>
              <a:t> setup based on capacity data coming from capacity inventory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04607-200D-5243-A20D-799AD9EC4973}"/>
              </a:ext>
            </a:extLst>
          </p:cNvPr>
          <p:cNvSpPr txBox="1"/>
          <p:nvPr/>
        </p:nvSpPr>
        <p:spPr>
          <a:xfrm>
            <a:off x="4249027" y="4747534"/>
            <a:ext cx="2695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PV/PVC to mount NFS share volumes based on the namespace you are on</a:t>
            </a:r>
          </a:p>
        </p:txBody>
      </p:sp>
    </p:spTree>
    <p:extLst>
      <p:ext uri="{BB962C8B-B14F-4D97-AF65-F5344CB8AC3E}">
        <p14:creationId xmlns:p14="http://schemas.microsoft.com/office/powerpoint/2010/main" val="398026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0633" y="1337739"/>
            <a:ext cx="7492396" cy="4075047"/>
          </a:xfrm>
        </p:spPr>
        <p:txBody>
          <a:bodyPr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2200" dirty="0"/>
              <a:t>Logic was embedded in custom controller written in GO</a:t>
            </a:r>
          </a:p>
          <a:p>
            <a:pPr marL="406657" lvl="1" indent="-228594">
              <a:buFont typeface="Arial" panose="020B0604020202020204" pitchFamily="34" charset="0"/>
              <a:buChar char="•"/>
            </a:pPr>
            <a:r>
              <a:rPr lang="en-US" sz="2200" dirty="0"/>
              <a:t>Inflexible</a:t>
            </a:r>
          </a:p>
          <a:p>
            <a:pPr marL="406657" lvl="1" indent="-228594">
              <a:buFont typeface="Arial" panose="020B0604020202020204" pitchFamily="34" charset="0"/>
              <a:buChar char="•"/>
            </a:pPr>
            <a:r>
              <a:rPr lang="en-US" sz="2200" dirty="0"/>
              <a:t>Rules were unclear</a:t>
            </a:r>
          </a:p>
          <a:p>
            <a:pPr marL="406657" lvl="1" indent="-228594">
              <a:buFont typeface="Arial" panose="020B0604020202020204" pitchFamily="34" charset="0"/>
              <a:buChar char="•"/>
            </a:pPr>
            <a:r>
              <a:rPr lang="en-US" sz="2200" dirty="0"/>
              <a:t>Hard to test</a:t>
            </a:r>
          </a:p>
          <a:p>
            <a:pPr marL="178063" lvl="1" indent="0">
              <a:buNone/>
            </a:pPr>
            <a:endParaRPr lang="en-US" sz="2200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2200" dirty="0"/>
              <a:t>Production releases were needed for</a:t>
            </a:r>
          </a:p>
          <a:p>
            <a:pPr marL="406657" lvl="1" indent="-228594">
              <a:buFont typeface="Arial" panose="020B0604020202020204" pitchFamily="34" charset="0"/>
              <a:buChar char="•"/>
            </a:pPr>
            <a:r>
              <a:rPr lang="en-US" sz="2200" dirty="0"/>
              <a:t>Change in API definitions for resources required code change</a:t>
            </a:r>
          </a:p>
          <a:p>
            <a:pPr marL="406657" lvl="1" indent="-228594">
              <a:buFont typeface="Arial" panose="020B0604020202020204" pitchFamily="34" charset="0"/>
              <a:buChar char="•"/>
            </a:pPr>
            <a:r>
              <a:rPr lang="en-US" sz="2200" dirty="0"/>
              <a:t>Managing a new type of resources</a:t>
            </a:r>
          </a:p>
          <a:p>
            <a:pPr marL="178063" lvl="1" indent="0">
              <a:buNone/>
            </a:pPr>
            <a:endParaRPr lang="en-US" sz="2200" dirty="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2200" dirty="0"/>
              <a:t>Users had almost no input in the process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817033" y="382775"/>
            <a:ext cx="10168857" cy="4514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Initial Approach to Provisioning</a:t>
            </a:r>
          </a:p>
        </p:txBody>
      </p:sp>
      <p:sp>
        <p:nvSpPr>
          <p:cNvPr id="7" name="AutoShape 4" descr="Image result for facepalm emoji whatsapp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AutoShape 8" descr="Image result for man facepalm whatsapp emoji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AutoShape 10" descr="Image result for facepalm whatsapp emoji"/>
          <p:cNvSpPr>
            <a:spLocks noChangeAspect="1" noChangeArrowheads="1"/>
          </p:cNvSpPr>
          <p:nvPr/>
        </p:nvSpPr>
        <p:spPr bwMode="auto">
          <a:xfrm>
            <a:off x="613833" y="2137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3A6E6D-F42E-4543-B8FB-833BA245DC1F}"/>
              </a:ext>
            </a:extLst>
          </p:cNvPr>
          <p:cNvSpPr/>
          <p:nvPr/>
        </p:nvSpPr>
        <p:spPr>
          <a:xfrm>
            <a:off x="5530674" y="2579199"/>
            <a:ext cx="2897766" cy="53693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 Manager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6D841C-4C17-BD40-966E-DB908E683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87" y="2676900"/>
            <a:ext cx="1849505" cy="397599"/>
          </a:xfrm>
          <a:prstGeom prst="rect">
            <a:avLst/>
          </a:prstGeom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81EB1E-F639-7347-828B-4F5EF7546A28}"/>
              </a:ext>
            </a:extLst>
          </p:cNvPr>
          <p:cNvCxnSpPr>
            <a:cxnSpLocks/>
            <a:stCxn id="11" idx="0"/>
            <a:endCxn id="14" idx="0"/>
          </p:cNvCxnSpPr>
          <p:nvPr/>
        </p:nvCxnSpPr>
        <p:spPr>
          <a:xfrm rot="16200000" flipH="1">
            <a:off x="8234097" y="1324658"/>
            <a:ext cx="97701" cy="2606783"/>
          </a:xfrm>
          <a:prstGeom prst="bentConnector3">
            <a:avLst>
              <a:gd name="adj1" fmla="val -2339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emoji_u1f9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00" y="3692627"/>
            <a:ext cx="1872558" cy="18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6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566" y="1491110"/>
            <a:ext cx="5457035" cy="4075047"/>
          </a:xfrm>
        </p:spPr>
        <p:txBody>
          <a:bodyPr/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2133" dirty="0"/>
              <a:t>Policy should be simple to understand and granular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2133" dirty="0"/>
              <a:t>Tests should back up our releases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2133" dirty="0"/>
              <a:t>Change in policy should take minutes to apply to all the clusters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2133" dirty="0"/>
              <a:t>Users should be able to define their own policy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2133" dirty="0"/>
              <a:t>No GO code should be changed when we needed to manage a new type of resource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dirty="0"/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Where We Wanted To Get</a:t>
            </a:r>
          </a:p>
        </p:txBody>
      </p:sp>
      <p:pic>
        <p:nvPicPr>
          <p:cNvPr id="5122" name="Picture 2" descr="emoji_u1f6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548" y="1930400"/>
            <a:ext cx="2602934" cy="260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3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73923" y="501220"/>
            <a:ext cx="8596668" cy="6664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OPA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CE617C-C6BA-5741-9659-5429C13B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2124"/>
            <a:ext cx="9615528" cy="4579423"/>
          </a:xfrm>
        </p:spPr>
        <p:txBody>
          <a:bodyPr>
            <a:normAutofit/>
          </a:bodyPr>
          <a:lstStyle/>
          <a:p>
            <a:r>
              <a:rPr lang="en-US" sz="1700" dirty="0"/>
              <a:t>Offload decisions about what resources should exist in each namespace to OPA.</a:t>
            </a:r>
          </a:p>
          <a:p>
            <a:r>
              <a:rPr lang="en-US" sz="1700" dirty="0"/>
              <a:t>Interaction</a:t>
            </a:r>
          </a:p>
          <a:p>
            <a:pPr lvl="1"/>
            <a:r>
              <a:rPr lang="en-US" sz="1500" dirty="0"/>
              <a:t>Controller Manager periodically asks OPA if any resources need to be provisioned</a:t>
            </a:r>
          </a:p>
          <a:p>
            <a:pPr lvl="1"/>
            <a:r>
              <a:rPr lang="en-US" sz="1500" dirty="0"/>
              <a:t>OPA responds with the actual resources to create/update</a:t>
            </a:r>
          </a:p>
          <a:p>
            <a:pPr lvl="1"/>
            <a:r>
              <a:rPr lang="en-US" sz="1500" dirty="0"/>
              <a:t>Controller Manager creates those resources on k8s</a:t>
            </a:r>
          </a:p>
          <a:p>
            <a:r>
              <a:rPr lang="en-US" sz="1700" dirty="0"/>
              <a:t>Benefits</a:t>
            </a:r>
          </a:p>
          <a:p>
            <a:pPr lvl="1"/>
            <a:r>
              <a:rPr lang="en-US" sz="1500" dirty="0"/>
              <a:t>Dynamism: Policy can be dynamically changed without rolling out new Go code</a:t>
            </a:r>
          </a:p>
          <a:p>
            <a:pPr lvl="1"/>
            <a:r>
              <a:rPr lang="en-US" sz="1500" dirty="0"/>
              <a:t>Policy-as-code: Policy can be stored in source-control, and developers can open PRs with new rules</a:t>
            </a:r>
          </a:p>
          <a:p>
            <a:pPr lvl="1"/>
            <a:r>
              <a:rPr lang="en-US" sz="1500" dirty="0"/>
              <a:t>Can leverage data from external Goldman inventory systems to make policy decisions.</a:t>
            </a:r>
          </a:p>
          <a:p>
            <a:pPr lvl="2"/>
            <a:r>
              <a:rPr lang="en-US" sz="1300" dirty="0"/>
              <a:t>Group roles: k8s namespaces are assigned to groups; RBAC rules are generated from group-roles</a:t>
            </a:r>
          </a:p>
          <a:p>
            <a:pPr lvl="2"/>
            <a:r>
              <a:rPr lang="en-US" sz="1300" dirty="0"/>
              <a:t>Capacity inventory: k8s </a:t>
            </a:r>
            <a:r>
              <a:rPr lang="en-US" sz="1300" dirty="0" err="1"/>
              <a:t>resourcequotas</a:t>
            </a:r>
            <a:r>
              <a:rPr lang="en-US" sz="1300" dirty="0"/>
              <a:t> are generated based on capacity inventory system</a:t>
            </a:r>
          </a:p>
          <a:p>
            <a:pPr lvl="2"/>
            <a:r>
              <a:rPr lang="en-US" sz="1300" dirty="0"/>
              <a:t>Storage inventory: k8s </a:t>
            </a:r>
            <a:r>
              <a:rPr lang="en-US" sz="1300" dirty="0" err="1"/>
              <a:t>pv</a:t>
            </a:r>
            <a:r>
              <a:rPr lang="en-US" sz="1300" dirty="0"/>
              <a:t>/</a:t>
            </a:r>
            <a:r>
              <a:rPr lang="en-US" sz="1300" dirty="0" err="1"/>
              <a:t>pvcs</a:t>
            </a:r>
            <a:r>
              <a:rPr lang="en-US" sz="1300" dirty="0"/>
              <a:t> are generated based on storage inventory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7232F-4ED9-0448-AE78-E5674A905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55" y="940087"/>
            <a:ext cx="1271904" cy="12719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B1F671-359A-BE4E-864C-2A8380CAC6A4}"/>
              </a:ext>
            </a:extLst>
          </p:cNvPr>
          <p:cNvSpPr/>
          <p:nvPr/>
        </p:nvSpPr>
        <p:spPr>
          <a:xfrm>
            <a:off x="6172825" y="339295"/>
            <a:ext cx="2897766" cy="53693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 Manager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3F1CC53-6142-6840-BF17-288FC910CF1C}"/>
              </a:ext>
            </a:extLst>
          </p:cNvPr>
          <p:cNvCxnSpPr>
            <a:stCxn id="7" idx="1"/>
            <a:endCxn id="5" idx="1"/>
          </p:cNvCxnSpPr>
          <p:nvPr/>
        </p:nvCxnSpPr>
        <p:spPr>
          <a:xfrm rot="10800000" flipH="1" flipV="1">
            <a:off x="6172825" y="607759"/>
            <a:ext cx="812930" cy="968279"/>
          </a:xfrm>
          <a:prstGeom prst="bentConnector3">
            <a:avLst>
              <a:gd name="adj1" fmla="val -2812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046966B-6EB6-9A46-AFC1-F7AECA7AF64B}"/>
              </a:ext>
            </a:extLst>
          </p:cNvPr>
          <p:cNvCxnSpPr>
            <a:stCxn id="5" idx="3"/>
            <a:endCxn id="7" idx="3"/>
          </p:cNvCxnSpPr>
          <p:nvPr/>
        </p:nvCxnSpPr>
        <p:spPr>
          <a:xfrm flipV="1">
            <a:off x="8257659" y="607760"/>
            <a:ext cx="812932" cy="968279"/>
          </a:xfrm>
          <a:prstGeom prst="bentConnector3">
            <a:avLst>
              <a:gd name="adj1" fmla="val 1281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89C65FD-9C6C-F146-BA9C-A965F02CC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036" y="451953"/>
            <a:ext cx="1849505" cy="397599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F397772-DFDA-B04A-85DC-29F94CC19A41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16200000" flipH="1">
            <a:off x="9050919" y="-1089916"/>
            <a:ext cx="112658" cy="2971081"/>
          </a:xfrm>
          <a:prstGeom prst="bentConnector3">
            <a:avLst>
              <a:gd name="adj1" fmla="val -202915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898312-E24E-7A43-99BE-E849238529D4}"/>
              </a:ext>
            </a:extLst>
          </p:cNvPr>
          <p:cNvSpPr txBox="1"/>
          <p:nvPr/>
        </p:nvSpPr>
        <p:spPr>
          <a:xfrm>
            <a:off x="8257659" y="1651950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 decision logic</a:t>
            </a:r>
          </a:p>
        </p:txBody>
      </p:sp>
    </p:spTree>
    <p:extLst>
      <p:ext uri="{BB962C8B-B14F-4D97-AF65-F5344CB8AC3E}">
        <p14:creationId xmlns:p14="http://schemas.microsoft.com/office/powerpoint/2010/main" val="280992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82113" y="147934"/>
            <a:ext cx="8596668" cy="6664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ResourceQuota</a:t>
            </a:r>
            <a:r>
              <a:rPr lang="en-US" dirty="0">
                <a:solidFill>
                  <a:schemeClr val="accent1"/>
                </a:solidFill>
              </a:rPr>
              <a:t>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79231" y="979617"/>
            <a:ext cx="935501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company.quotas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.common.is_valid_did_namespace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.cache.capacity_inventory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k8s_resourcequotas_update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is_valid_did_namespace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"v1"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"kind"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ResourceQuota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"metadata"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"compute-resources"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"namespace"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.namespace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"spec"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"hard"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capacity_inventory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.namespace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18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82113" y="147934"/>
            <a:ext cx="8596668" cy="6664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Rolebinding</a:t>
            </a:r>
            <a:r>
              <a:rPr lang="en-US" dirty="0">
                <a:solidFill>
                  <a:schemeClr val="accent1"/>
                </a:solidFill>
              </a:rPr>
              <a:t> 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9814" y="782002"/>
            <a:ext cx="2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rule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9566" y="319684"/>
            <a:ext cx="2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rule for team X </a:t>
            </a:r>
          </a:p>
        </p:txBody>
      </p:sp>
      <p:sp>
        <p:nvSpPr>
          <p:cNvPr id="2" name="Rectangle 1"/>
          <p:cNvSpPr/>
          <p:nvPr/>
        </p:nvSpPr>
        <p:spPr>
          <a:xfrm>
            <a:off x="349323" y="1121188"/>
            <a:ext cx="5207678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company.rbac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.common.is_valid_namespace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.cache.role_inventory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rule to generate the admin rolebinding for a 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 valid namespace</a:t>
            </a:r>
          </a:p>
          <a:p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k8s_rolebinding_update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is_valid_namespace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"rbac.authorization.k8s.io/v1"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"kind"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RoleBinding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"metadata"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"namespace"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.namespace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roleRef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apiGroup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"rbac.authorization.k8s.io"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"kind"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ClusterRole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"subjects"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role_inventory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.namespace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892925" y="614978"/>
            <a:ext cx="5769977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company.rbac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.cache.team_x_namespaces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.cluster_name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rule to generate special rolebinding for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team_x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k8s_rolebinding_update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.namespace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team_x_namespaces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cluster_name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"rbac.authorization.k8s.io/v1"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"kind"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RoleBinding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"metadata"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psp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-ingress"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"namespace"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.namespace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roleRef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apiGroup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"rbac.authorization.k8s.io"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"kind"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ClusterRole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psp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-ingress"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"subjects"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"kind"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ServiceAccount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team_x_service_account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"namespace"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.namespace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}],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1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5025" y="168492"/>
            <a:ext cx="8963639" cy="427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Policy Updates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F73642-0F11-A641-8C8E-D25B26B3B8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66" y="2327787"/>
            <a:ext cx="2836488" cy="6097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F07695-3C81-7D44-A757-0895F8327896}"/>
              </a:ext>
            </a:extLst>
          </p:cNvPr>
          <p:cNvSpPr/>
          <p:nvPr/>
        </p:nvSpPr>
        <p:spPr>
          <a:xfrm>
            <a:off x="5669435" y="5099727"/>
            <a:ext cx="2249550" cy="429919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 Manager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BE361B-184F-0245-B7F8-13D9C3F9B78F}"/>
              </a:ext>
            </a:extLst>
          </p:cNvPr>
          <p:cNvSpPr txBox="1"/>
          <p:nvPr/>
        </p:nvSpPr>
        <p:spPr>
          <a:xfrm>
            <a:off x="876624" y="1043621"/>
            <a:ext cx="963625" cy="646331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 (</a:t>
            </a:r>
            <a:r>
              <a:rPr lang="en-US" dirty="0" err="1"/>
              <a:t>Rego</a:t>
            </a:r>
            <a:r>
              <a:rPr lang="en-US" dirty="0"/>
              <a:t>)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EFFD4533-7C28-4343-AFC1-F7C507534DB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890369" y="2632675"/>
            <a:ext cx="3485597" cy="796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D5CFFF7A-0539-244B-8A7F-1DAEC56F75B5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>
            <a:off x="910516" y="2137873"/>
            <a:ext cx="89584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E9ABF1-F748-ED4A-A393-563A06B1AE7E}"/>
              </a:ext>
            </a:extLst>
          </p:cNvPr>
          <p:cNvSpPr txBox="1"/>
          <p:nvPr/>
        </p:nvSpPr>
        <p:spPr>
          <a:xfrm>
            <a:off x="2271713" y="3030837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Policy/Data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C32FEBE-46E9-A743-AC40-A0512D09431C}"/>
              </a:ext>
            </a:extLst>
          </p:cNvPr>
          <p:cNvCxnSpPr>
            <a:cxnSpLocks/>
            <a:stCxn id="18" idx="3"/>
            <a:endCxn id="29" idx="3"/>
          </p:cNvCxnSpPr>
          <p:nvPr/>
        </p:nvCxnSpPr>
        <p:spPr>
          <a:xfrm>
            <a:off x="8212454" y="2632675"/>
            <a:ext cx="312422" cy="3428149"/>
          </a:xfrm>
          <a:prstGeom prst="bentConnector3">
            <a:avLst>
              <a:gd name="adj1" fmla="val 17317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C0D0C55-E08E-AD4A-80C5-52D7E11FAC16}"/>
              </a:ext>
            </a:extLst>
          </p:cNvPr>
          <p:cNvSpPr txBox="1"/>
          <p:nvPr/>
        </p:nvSpPr>
        <p:spPr>
          <a:xfrm>
            <a:off x="8818345" y="3474574"/>
            <a:ext cx="217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</a:t>
            </a:r>
          </a:p>
          <a:p>
            <a:r>
              <a:rPr lang="en-US" dirty="0"/>
              <a:t>update notification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A0DE2C-1AD0-C946-837A-54D2CD7536BB}"/>
              </a:ext>
            </a:extLst>
          </p:cNvPr>
          <p:cNvSpPr/>
          <p:nvPr/>
        </p:nvSpPr>
        <p:spPr>
          <a:xfrm>
            <a:off x="7109090" y="5865774"/>
            <a:ext cx="1415786" cy="39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Kube-mgmt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472A45A-1C1E-5D46-BA8C-556F8225E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82" y="5757367"/>
            <a:ext cx="812931" cy="81293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2BCBA0-F5A4-C644-A3FA-152EA79D98A3}"/>
              </a:ext>
            </a:extLst>
          </p:cNvPr>
          <p:cNvCxnSpPr>
            <a:cxnSpLocks/>
          </p:cNvCxnSpPr>
          <p:nvPr/>
        </p:nvCxnSpPr>
        <p:spPr>
          <a:xfrm flipH="1">
            <a:off x="6317715" y="5541537"/>
            <a:ext cx="10533" cy="3452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F62CF4-8AA1-7A4B-B3AF-D7A2B801DA4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699503" y="6060824"/>
            <a:ext cx="4095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9F6F9D-7478-5F46-8D74-CAFF39031982}"/>
              </a:ext>
            </a:extLst>
          </p:cNvPr>
          <p:cNvSpPr txBox="1"/>
          <p:nvPr/>
        </p:nvSpPr>
        <p:spPr>
          <a:xfrm>
            <a:off x="3721400" y="1573167"/>
            <a:ext cx="559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Policy checked into Gitlab and replicated into each k8s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Kube-mgmt</a:t>
            </a:r>
            <a:r>
              <a:rPr lang="en-US" sz="1600" dirty="0"/>
              <a:t> replicates policy from k8s into OPA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0540" y="2632675"/>
            <a:ext cx="1521600" cy="1905385"/>
            <a:chOff x="450540" y="2632675"/>
            <a:chExt cx="1521600" cy="1905385"/>
          </a:xfrm>
        </p:grpSpPr>
        <p:pic>
          <p:nvPicPr>
            <p:cNvPr id="1030" name="Picture 6" descr="https://about.gitlab.com/images/press/logo/png/gitlab-icon-rgb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40" y="2632675"/>
              <a:ext cx="1389709" cy="132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50540" y="3830174"/>
              <a:ext cx="1521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7030A0"/>
                  </a:solidFill>
                </a:rPr>
                <a:t>CI/CD</a:t>
              </a:r>
              <a:endParaRPr lang="en-US" sz="40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032" name="Picture 8" descr="https://noto-website-2.storage.googleapis.com/emoji/emoji_u1f9d4_1f3f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80" y="962521"/>
            <a:ext cx="829081" cy="78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0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7683" y="95334"/>
            <a:ext cx="8963639" cy="680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Data Updates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F73642-0F11-A641-8C8E-D25B26B3B8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66" y="2327787"/>
            <a:ext cx="2836488" cy="6097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F07695-3C81-7D44-A757-0895F8327896}"/>
              </a:ext>
            </a:extLst>
          </p:cNvPr>
          <p:cNvSpPr/>
          <p:nvPr/>
        </p:nvSpPr>
        <p:spPr>
          <a:xfrm>
            <a:off x="5669435" y="5099727"/>
            <a:ext cx="2249550" cy="429919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 Manager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BE361B-184F-0245-B7F8-13D9C3F9B78F}"/>
              </a:ext>
            </a:extLst>
          </p:cNvPr>
          <p:cNvSpPr txBox="1"/>
          <p:nvPr/>
        </p:nvSpPr>
        <p:spPr>
          <a:xfrm>
            <a:off x="876624" y="1043621"/>
            <a:ext cx="963625" cy="646331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 (</a:t>
            </a:r>
            <a:r>
              <a:rPr lang="en-US" dirty="0" err="1"/>
              <a:t>Rego</a:t>
            </a:r>
            <a:r>
              <a:rPr lang="en-US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BD2327-8632-F148-B62B-670EAEE56DB9}"/>
              </a:ext>
            </a:extLst>
          </p:cNvPr>
          <p:cNvGrpSpPr/>
          <p:nvPr/>
        </p:nvGrpSpPr>
        <p:grpSpPr>
          <a:xfrm>
            <a:off x="606867" y="5424921"/>
            <a:ext cx="1555441" cy="901490"/>
            <a:chOff x="6646490" y="5426282"/>
            <a:chExt cx="1555441" cy="9014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F4C54FD-657B-0141-B53F-480DF51B099F}"/>
                </a:ext>
              </a:extLst>
            </p:cNvPr>
            <p:cNvSpPr/>
            <p:nvPr/>
          </p:nvSpPr>
          <p:spPr>
            <a:xfrm>
              <a:off x="6646490" y="5426282"/>
              <a:ext cx="1555441" cy="901490"/>
            </a:xfrm>
            <a:prstGeom prst="rect">
              <a:avLst/>
            </a:prstGeom>
            <a:solidFill>
              <a:schemeClr val="accent1">
                <a:alpha val="1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4" descr="Image result for goldman sachs">
              <a:extLst>
                <a:ext uri="{FF2B5EF4-FFF2-40B4-BE49-F238E27FC236}">
                  <a16:creationId xmlns:a16="http://schemas.microsoft.com/office/drawing/2014/main" id="{B180E048-2FA5-894B-A18B-BEB9A7DC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465" y="5500692"/>
              <a:ext cx="1197624" cy="79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E6EF49E-4773-104A-8B1A-037140FDE09F}"/>
              </a:ext>
            </a:extLst>
          </p:cNvPr>
          <p:cNvSpPr/>
          <p:nvPr/>
        </p:nvSpPr>
        <p:spPr>
          <a:xfrm>
            <a:off x="3086389" y="4657917"/>
            <a:ext cx="1555441" cy="369332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GS Feeder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EFFD4533-7C28-4343-AFC1-F7C507534DB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890369" y="2632675"/>
            <a:ext cx="3485597" cy="796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D5CFFF7A-0539-244B-8A7F-1DAEC56F75B5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>
            <a:off x="910516" y="2137873"/>
            <a:ext cx="89584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DF2198-1E5A-9844-9F92-0FE1953B5AEC}"/>
              </a:ext>
            </a:extLst>
          </p:cNvPr>
          <p:cNvCxnSpPr>
            <a:stCxn id="18" idx="2"/>
            <a:endCxn id="63" idx="0"/>
          </p:cNvCxnSpPr>
          <p:nvPr/>
        </p:nvCxnSpPr>
        <p:spPr>
          <a:xfrm flipH="1">
            <a:off x="3864110" y="2937563"/>
            <a:ext cx="2930100" cy="17203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B9A71C-403E-CA4E-A023-76D33D13069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2162308" y="4842583"/>
            <a:ext cx="924081" cy="103308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DA965-A462-0B40-8057-85250E7F2A1A}"/>
              </a:ext>
            </a:extLst>
          </p:cNvPr>
          <p:cNvCxnSpPr>
            <a:cxnSpLocks/>
            <a:stCxn id="63" idx="2"/>
            <a:endCxn id="33" idx="1"/>
          </p:cNvCxnSpPr>
          <p:nvPr/>
        </p:nvCxnSpPr>
        <p:spPr>
          <a:xfrm>
            <a:off x="3864110" y="5027249"/>
            <a:ext cx="2057672" cy="113658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E9ABF1-F748-ED4A-A393-563A06B1AE7E}"/>
              </a:ext>
            </a:extLst>
          </p:cNvPr>
          <p:cNvSpPr txBox="1"/>
          <p:nvPr/>
        </p:nvSpPr>
        <p:spPr>
          <a:xfrm>
            <a:off x="2271713" y="3030837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Policy/Data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C32FEBE-46E9-A743-AC40-A0512D09431C}"/>
              </a:ext>
            </a:extLst>
          </p:cNvPr>
          <p:cNvCxnSpPr>
            <a:cxnSpLocks/>
            <a:stCxn id="18" idx="3"/>
            <a:endCxn id="29" idx="3"/>
          </p:cNvCxnSpPr>
          <p:nvPr/>
        </p:nvCxnSpPr>
        <p:spPr>
          <a:xfrm>
            <a:off x="8212454" y="2632675"/>
            <a:ext cx="312422" cy="3428149"/>
          </a:xfrm>
          <a:prstGeom prst="bentConnector3">
            <a:avLst>
              <a:gd name="adj1" fmla="val 17317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C0D0C55-E08E-AD4A-80C5-52D7E11FAC16}"/>
              </a:ext>
            </a:extLst>
          </p:cNvPr>
          <p:cNvSpPr txBox="1"/>
          <p:nvPr/>
        </p:nvSpPr>
        <p:spPr>
          <a:xfrm>
            <a:off x="8818345" y="3474574"/>
            <a:ext cx="217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and state</a:t>
            </a:r>
          </a:p>
          <a:p>
            <a:r>
              <a:rPr lang="en-US" dirty="0"/>
              <a:t>update notification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DEC4F9-4825-FE43-B77C-8FDE207D3E2A}"/>
              </a:ext>
            </a:extLst>
          </p:cNvPr>
          <p:cNvSpPr txBox="1"/>
          <p:nvPr/>
        </p:nvSpPr>
        <p:spPr>
          <a:xfrm>
            <a:off x="3949468" y="3285247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update </a:t>
            </a:r>
          </a:p>
          <a:p>
            <a:r>
              <a:rPr lang="en-US" dirty="0"/>
              <a:t>notification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FDCD60-9DDF-B147-9D7E-4B44CAB82438}"/>
              </a:ext>
            </a:extLst>
          </p:cNvPr>
          <p:cNvSpPr txBox="1"/>
          <p:nvPr/>
        </p:nvSpPr>
        <p:spPr>
          <a:xfrm>
            <a:off x="3537129" y="56224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updates</a:t>
            </a:r>
          </a:p>
          <a:p>
            <a:r>
              <a:rPr lang="en-US" dirty="0"/>
              <a:t>via OPA Bundle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917770-7172-F748-B472-B9F5922E3A32}"/>
              </a:ext>
            </a:extLst>
          </p:cNvPr>
          <p:cNvSpPr txBox="1"/>
          <p:nvPr/>
        </p:nvSpPr>
        <p:spPr>
          <a:xfrm>
            <a:off x="1416401" y="4786607"/>
            <a:ext cx="15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A0DE2C-1AD0-C946-837A-54D2CD7536BB}"/>
              </a:ext>
            </a:extLst>
          </p:cNvPr>
          <p:cNvSpPr/>
          <p:nvPr/>
        </p:nvSpPr>
        <p:spPr>
          <a:xfrm>
            <a:off x="7109090" y="5865774"/>
            <a:ext cx="1415786" cy="39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Kube-mgmt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472A45A-1C1E-5D46-BA8C-556F8225E6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82" y="5757367"/>
            <a:ext cx="812931" cy="81293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2BCBA0-F5A4-C644-A3FA-152EA79D98A3}"/>
              </a:ext>
            </a:extLst>
          </p:cNvPr>
          <p:cNvCxnSpPr>
            <a:cxnSpLocks/>
          </p:cNvCxnSpPr>
          <p:nvPr/>
        </p:nvCxnSpPr>
        <p:spPr>
          <a:xfrm flipH="1">
            <a:off x="6317715" y="5541537"/>
            <a:ext cx="10533" cy="3452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F62CF4-8AA1-7A4B-B3AF-D7A2B801DA4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699503" y="6060824"/>
            <a:ext cx="4095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F25224-2CA5-DE48-9EAE-151EACCDF5CC}"/>
              </a:ext>
            </a:extLst>
          </p:cNvPr>
          <p:cNvSpPr txBox="1"/>
          <p:nvPr/>
        </p:nvSpPr>
        <p:spPr>
          <a:xfrm>
            <a:off x="3710166" y="970180"/>
            <a:ext cx="5705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Feeder receives notifications from K8s about namespaces and queries GS for namespace specific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OPA downloads info as a Bundle</a:t>
            </a:r>
          </a:p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54394" y="2388920"/>
            <a:ext cx="1521600" cy="1905385"/>
            <a:chOff x="450540" y="2632675"/>
            <a:chExt cx="1521600" cy="1905385"/>
          </a:xfrm>
        </p:grpSpPr>
        <p:pic>
          <p:nvPicPr>
            <p:cNvPr id="40" name="Picture 6" descr="https://about.gitlab.com/images/press/logo/png/gitlab-icon-rgb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40" y="2632675"/>
              <a:ext cx="1389709" cy="132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50540" y="3830174"/>
              <a:ext cx="1521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7030A0"/>
                  </a:solidFill>
                </a:rPr>
                <a:t>CI/CD</a:t>
              </a:r>
              <a:endParaRPr lang="en-US" sz="40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2" name="Picture 8" descr="https://noto-website-2.storage.googleapis.com/emoji/emoji_u1f9d4_1f3f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80" y="962521"/>
            <a:ext cx="829081" cy="78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0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52" y="2153072"/>
            <a:ext cx="5685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Miguel </a:t>
            </a:r>
            <a:r>
              <a:rPr lang="en-US" sz="2400" dirty="0" err="1"/>
              <a:t>Uzcategui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Technology Associate </a:t>
            </a:r>
          </a:p>
          <a:p>
            <a:r>
              <a:rPr lang="en-US" sz="2400" dirty="0"/>
              <a:t>@ Goldman Sachs</a:t>
            </a:r>
          </a:p>
          <a:p>
            <a:r>
              <a:rPr lang="en-US" sz="2400" u="sng" dirty="0"/>
              <a:t>Miguel.Uzcategui@ny.email.gs.com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922866"/>
            <a:ext cx="4051300" cy="54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1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7683" y="135834"/>
            <a:ext cx="8963639" cy="427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Provisioning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F73642-0F11-A641-8C8E-D25B26B3B8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66" y="2327787"/>
            <a:ext cx="2836488" cy="6097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F07695-3C81-7D44-A757-0895F8327896}"/>
              </a:ext>
            </a:extLst>
          </p:cNvPr>
          <p:cNvSpPr/>
          <p:nvPr/>
        </p:nvSpPr>
        <p:spPr>
          <a:xfrm>
            <a:off x="5669435" y="5099727"/>
            <a:ext cx="2249550" cy="429919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 Manager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BE361B-184F-0245-B7F8-13D9C3F9B78F}"/>
              </a:ext>
            </a:extLst>
          </p:cNvPr>
          <p:cNvSpPr txBox="1"/>
          <p:nvPr/>
        </p:nvSpPr>
        <p:spPr>
          <a:xfrm>
            <a:off x="876624" y="1043621"/>
            <a:ext cx="963625" cy="646331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 (</a:t>
            </a:r>
            <a:r>
              <a:rPr lang="en-US" dirty="0" err="1"/>
              <a:t>Rego</a:t>
            </a:r>
            <a:r>
              <a:rPr lang="en-US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BD2327-8632-F148-B62B-670EAEE56DB9}"/>
              </a:ext>
            </a:extLst>
          </p:cNvPr>
          <p:cNvGrpSpPr/>
          <p:nvPr/>
        </p:nvGrpSpPr>
        <p:grpSpPr>
          <a:xfrm>
            <a:off x="606867" y="5424921"/>
            <a:ext cx="1555441" cy="901490"/>
            <a:chOff x="6646490" y="5426282"/>
            <a:chExt cx="1555441" cy="9014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F4C54FD-657B-0141-B53F-480DF51B099F}"/>
                </a:ext>
              </a:extLst>
            </p:cNvPr>
            <p:cNvSpPr/>
            <p:nvPr/>
          </p:nvSpPr>
          <p:spPr>
            <a:xfrm>
              <a:off x="6646490" y="5426282"/>
              <a:ext cx="1555441" cy="901490"/>
            </a:xfrm>
            <a:prstGeom prst="rect">
              <a:avLst/>
            </a:prstGeom>
            <a:solidFill>
              <a:schemeClr val="accent1">
                <a:alpha val="1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4" descr="Image result for goldman sachs">
              <a:extLst>
                <a:ext uri="{FF2B5EF4-FFF2-40B4-BE49-F238E27FC236}">
                  <a16:creationId xmlns:a16="http://schemas.microsoft.com/office/drawing/2014/main" id="{B180E048-2FA5-894B-A18B-BEB9A7DC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465" y="5500692"/>
              <a:ext cx="1197624" cy="79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E6EF49E-4773-104A-8B1A-037140FDE09F}"/>
              </a:ext>
            </a:extLst>
          </p:cNvPr>
          <p:cNvSpPr/>
          <p:nvPr/>
        </p:nvSpPr>
        <p:spPr>
          <a:xfrm>
            <a:off x="3086389" y="4657917"/>
            <a:ext cx="1555441" cy="369332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GS Feeder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EFFD4533-7C28-4343-AFC1-F7C507534DB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890369" y="2632675"/>
            <a:ext cx="3485597" cy="796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D5CFFF7A-0539-244B-8A7F-1DAEC56F75B5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>
            <a:off x="910516" y="2137873"/>
            <a:ext cx="89584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DF2198-1E5A-9844-9F92-0FE1953B5AEC}"/>
              </a:ext>
            </a:extLst>
          </p:cNvPr>
          <p:cNvCxnSpPr>
            <a:stCxn id="18" idx="2"/>
            <a:endCxn id="63" idx="0"/>
          </p:cNvCxnSpPr>
          <p:nvPr/>
        </p:nvCxnSpPr>
        <p:spPr>
          <a:xfrm flipH="1">
            <a:off x="3864110" y="2937563"/>
            <a:ext cx="2930100" cy="17203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B9A71C-403E-CA4E-A023-76D33D13069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2162308" y="4842583"/>
            <a:ext cx="924081" cy="103308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DA965-A462-0B40-8057-85250E7F2A1A}"/>
              </a:ext>
            </a:extLst>
          </p:cNvPr>
          <p:cNvCxnSpPr>
            <a:cxnSpLocks/>
            <a:stCxn id="63" idx="2"/>
            <a:endCxn id="33" idx="1"/>
          </p:cNvCxnSpPr>
          <p:nvPr/>
        </p:nvCxnSpPr>
        <p:spPr>
          <a:xfrm>
            <a:off x="3864110" y="5027249"/>
            <a:ext cx="2057672" cy="113658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D74CF0-028F-4347-941B-A1ECBDFA2E87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>
            <a:off x="6794210" y="2937563"/>
            <a:ext cx="0" cy="216216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E9ABF1-F748-ED4A-A393-563A06B1AE7E}"/>
              </a:ext>
            </a:extLst>
          </p:cNvPr>
          <p:cNvSpPr txBox="1"/>
          <p:nvPr/>
        </p:nvSpPr>
        <p:spPr>
          <a:xfrm>
            <a:off x="2271713" y="3030837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Policy/Data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C32FEBE-46E9-A743-AC40-A0512D09431C}"/>
              </a:ext>
            </a:extLst>
          </p:cNvPr>
          <p:cNvCxnSpPr>
            <a:cxnSpLocks/>
            <a:stCxn id="18" idx="3"/>
            <a:endCxn id="29" idx="3"/>
          </p:cNvCxnSpPr>
          <p:nvPr/>
        </p:nvCxnSpPr>
        <p:spPr>
          <a:xfrm>
            <a:off x="8212454" y="2632675"/>
            <a:ext cx="312422" cy="3428149"/>
          </a:xfrm>
          <a:prstGeom prst="bentConnector3">
            <a:avLst>
              <a:gd name="adj1" fmla="val 17317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C0D0C55-E08E-AD4A-80C5-52D7E11FAC16}"/>
              </a:ext>
            </a:extLst>
          </p:cNvPr>
          <p:cNvSpPr txBox="1"/>
          <p:nvPr/>
        </p:nvSpPr>
        <p:spPr>
          <a:xfrm>
            <a:off x="8818345" y="3474574"/>
            <a:ext cx="217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and state</a:t>
            </a:r>
          </a:p>
          <a:p>
            <a:r>
              <a:rPr lang="en-US" dirty="0"/>
              <a:t>update notification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DEC4F9-4825-FE43-B77C-8FDE207D3E2A}"/>
              </a:ext>
            </a:extLst>
          </p:cNvPr>
          <p:cNvSpPr txBox="1"/>
          <p:nvPr/>
        </p:nvSpPr>
        <p:spPr>
          <a:xfrm>
            <a:off x="3949468" y="3285247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update </a:t>
            </a:r>
          </a:p>
          <a:p>
            <a:r>
              <a:rPr lang="en-US" dirty="0"/>
              <a:t>notification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FDCD60-9DDF-B147-9D7E-4B44CAB82438}"/>
              </a:ext>
            </a:extLst>
          </p:cNvPr>
          <p:cNvSpPr txBox="1"/>
          <p:nvPr/>
        </p:nvSpPr>
        <p:spPr>
          <a:xfrm>
            <a:off x="3537129" y="56224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updates</a:t>
            </a:r>
          </a:p>
          <a:p>
            <a:r>
              <a:rPr lang="en-US" dirty="0"/>
              <a:t>via OPA Bundle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CAB0EC-AB95-7D4B-ABD4-F88ACA773CB3}"/>
              </a:ext>
            </a:extLst>
          </p:cNvPr>
          <p:cNvSpPr txBox="1"/>
          <p:nvPr/>
        </p:nvSpPr>
        <p:spPr>
          <a:xfrm>
            <a:off x="6761948" y="3809292"/>
            <a:ext cx="16282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Provision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917770-7172-F748-B472-B9F5922E3A32}"/>
              </a:ext>
            </a:extLst>
          </p:cNvPr>
          <p:cNvSpPr txBox="1"/>
          <p:nvPr/>
        </p:nvSpPr>
        <p:spPr>
          <a:xfrm>
            <a:off x="1416401" y="4786607"/>
            <a:ext cx="15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9D4BFA-13BA-5E4E-94CC-56A188D6EBDA}"/>
              </a:ext>
            </a:extLst>
          </p:cNvPr>
          <p:cNvSpPr txBox="1"/>
          <p:nvPr/>
        </p:nvSpPr>
        <p:spPr>
          <a:xfrm>
            <a:off x="3721400" y="1273150"/>
            <a:ext cx="559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Controller Manager queries OPA for required changes and applies them to Kubernetes</a:t>
            </a:r>
          </a:p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A0DE2C-1AD0-C946-837A-54D2CD7536BB}"/>
              </a:ext>
            </a:extLst>
          </p:cNvPr>
          <p:cNvSpPr/>
          <p:nvPr/>
        </p:nvSpPr>
        <p:spPr>
          <a:xfrm>
            <a:off x="7109090" y="5865774"/>
            <a:ext cx="1415786" cy="39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Kube-mgmt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472A45A-1C1E-5D46-BA8C-556F8225E6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82" y="5757367"/>
            <a:ext cx="812931" cy="81293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2BCBA0-F5A4-C644-A3FA-152EA79D98A3}"/>
              </a:ext>
            </a:extLst>
          </p:cNvPr>
          <p:cNvCxnSpPr>
            <a:cxnSpLocks/>
          </p:cNvCxnSpPr>
          <p:nvPr/>
        </p:nvCxnSpPr>
        <p:spPr>
          <a:xfrm flipH="1">
            <a:off x="6317715" y="5541537"/>
            <a:ext cx="10533" cy="3452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F62CF4-8AA1-7A4B-B3AF-D7A2B801DA4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699503" y="6060824"/>
            <a:ext cx="4095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90805" y="2476307"/>
            <a:ext cx="1521600" cy="1905385"/>
            <a:chOff x="450540" y="2632675"/>
            <a:chExt cx="1521600" cy="1905385"/>
          </a:xfrm>
        </p:grpSpPr>
        <p:pic>
          <p:nvPicPr>
            <p:cNvPr id="38" name="Picture 6" descr="https://about.gitlab.com/images/press/logo/png/gitlab-icon-rgb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40" y="2632675"/>
              <a:ext cx="1389709" cy="132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450540" y="3830174"/>
              <a:ext cx="1521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7030A0"/>
                  </a:solidFill>
                </a:rPr>
                <a:t>CI/CD</a:t>
              </a:r>
              <a:endParaRPr lang="en-US" sz="40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5" name="Picture 8" descr="https://noto-website-2.storage.googleapis.com/emoji/emoji_u1f9d4_1f3f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80" y="962521"/>
            <a:ext cx="829081" cy="78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95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311" y="1464530"/>
            <a:ext cx="10611305" cy="3236424"/>
          </a:xfrm>
        </p:spPr>
        <p:txBody>
          <a:bodyPr numCol="2">
            <a:normAutofit fontScale="92500"/>
          </a:bodyPr>
          <a:lstStyle/>
          <a:p>
            <a:pPr marL="0" indent="0">
              <a:buClrTx/>
              <a:buNone/>
            </a:pPr>
            <a:r>
              <a:rPr lang="en-US" sz="2400" dirty="0"/>
              <a:t>OPA Metrics (e.g. Prometheus)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dirty="0"/>
              <a:t>Go routine and thread counts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dirty="0"/>
              <a:t>Memory in use (stack vs heap)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dirty="0"/>
              <a:t>Memory allocated (stack vs heap)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dirty="0"/>
              <a:t>GC stats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dirty="0"/>
              <a:t>Pointer lookup count</a:t>
            </a:r>
            <a:endParaRPr lang="en-US" sz="2400" dirty="0"/>
          </a:p>
          <a:p>
            <a:pPr marL="0" indent="0">
              <a:buClrTx/>
              <a:buNone/>
            </a:pPr>
            <a:endParaRPr lang="en-US" sz="2400" dirty="0"/>
          </a:p>
          <a:p>
            <a:pPr marL="0" indent="0">
              <a:buClrTx/>
              <a:buNone/>
            </a:pPr>
            <a:endParaRPr lang="en-US" sz="2400" dirty="0"/>
          </a:p>
          <a:p>
            <a:pPr marL="0" indent="0">
              <a:buClrTx/>
              <a:buNone/>
            </a:pPr>
            <a:r>
              <a:rPr lang="en-US" sz="2400" dirty="0"/>
              <a:t>Monitoring examples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dirty="0"/>
              <a:t>Roundtrip time by http method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dirty="0"/>
              <a:t>GCC time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dirty="0"/>
              <a:t>Percentage of requests under 500ms, 200ms, 50ms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dirty="0"/>
              <a:t>Mean API request latency</a:t>
            </a:r>
          </a:p>
          <a:p>
            <a:pPr marL="0" indent="0">
              <a:buClrTx/>
              <a:buNone/>
            </a:pPr>
            <a:r>
              <a:rPr lang="en-US" sz="2400" dirty="0"/>
              <a:t>Recommendations for alerting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sz="1700" dirty="0"/>
              <a:t>Number of OPA instances up at any given time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sz="1700" dirty="0"/>
              <a:t>OPA responding under 200ms for 95% of requests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Metrics &amp; Monitoring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CBD58-D7FA-F74C-8B66-30FCCF36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11" y="4986669"/>
            <a:ext cx="11113919" cy="128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4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Evaluation of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E20C82-8CC8-9342-BC23-AF416168AD2C}"/>
              </a:ext>
            </a:extLst>
          </p:cNvPr>
          <p:cNvSpPr txBox="1">
            <a:spLocks/>
          </p:cNvSpPr>
          <p:nvPr/>
        </p:nvSpPr>
        <p:spPr>
          <a:xfrm>
            <a:off x="677334" y="1395509"/>
            <a:ext cx="8596668" cy="4818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now have a 5 minute turnaround on global policy application when some administrative changes are done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Mean Request </a:t>
            </a:r>
            <a:r>
              <a:rPr lang="en-US" dirty="0" err="1"/>
              <a:t>Rountrip</a:t>
            </a:r>
            <a:r>
              <a:rPr lang="en-US" dirty="0"/>
              <a:t> times  &lt; 30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24 rules being evaluated per namespace</a:t>
            </a:r>
          </a:p>
          <a:p>
            <a:pPr lvl="1"/>
            <a:r>
              <a:rPr lang="en-US" dirty="0"/>
              <a:t>Average data sizes</a:t>
            </a:r>
          </a:p>
          <a:p>
            <a:pPr lvl="2"/>
            <a:r>
              <a:rPr lang="en-US" dirty="0"/>
              <a:t>1MB GS data: group-membership, resource-allocation inventory</a:t>
            </a:r>
          </a:p>
          <a:p>
            <a:pPr lvl="2"/>
            <a:r>
              <a:rPr lang="en-US" dirty="0"/>
              <a:t>2MB kubernetes data: namespaces, </a:t>
            </a:r>
            <a:r>
              <a:rPr lang="en-US" dirty="0" err="1"/>
              <a:t>pvs</a:t>
            </a:r>
            <a:r>
              <a:rPr lang="en-US" dirty="0"/>
              <a:t>, </a:t>
            </a:r>
            <a:r>
              <a:rPr lang="en-US" dirty="0" err="1"/>
              <a:t>pvcs</a:t>
            </a:r>
            <a:r>
              <a:rPr lang="en-US" dirty="0"/>
              <a:t>, ingresses</a:t>
            </a:r>
          </a:p>
          <a:p>
            <a:r>
              <a:rPr lang="en-US" dirty="0"/>
              <a:t>Cluster State fixed within 2 to 5 minutes</a:t>
            </a:r>
          </a:p>
          <a:p>
            <a:r>
              <a:rPr lang="en-US" dirty="0"/>
              <a:t>Running in production</a:t>
            </a:r>
          </a:p>
          <a:p>
            <a:pPr lvl="1"/>
            <a:r>
              <a:rPr lang="en-US" dirty="0"/>
              <a:t>1.5 years as a validating webhook</a:t>
            </a:r>
          </a:p>
          <a:p>
            <a:pPr lvl="1"/>
            <a:r>
              <a:rPr lang="en-US" dirty="0"/>
              <a:t>11 months as a policy enforcer for namespace provisioning</a:t>
            </a:r>
          </a:p>
          <a:p>
            <a:r>
              <a:rPr lang="en-US" dirty="0"/>
              <a:t>Maintenance on a weekly basis is not needed</a:t>
            </a:r>
          </a:p>
          <a:p>
            <a:r>
              <a:rPr lang="en-US" dirty="0"/>
              <a:t>Teams which require special policies are quite happy with our turnaround 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9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595" y="1630810"/>
            <a:ext cx="9193611" cy="4075047"/>
          </a:xfrm>
        </p:spPr>
        <p:txBody>
          <a:bodyPr>
            <a:normAutofit/>
          </a:bodyPr>
          <a:lstStyle/>
          <a:p>
            <a:pPr marL="228594" indent="-228594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Pull model using OPA bundles is more scalable than push model using OPA API</a:t>
            </a:r>
          </a:p>
          <a:p>
            <a:pPr marL="228594" indent="-228594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Create metrics dashboard before productionizing</a:t>
            </a:r>
          </a:p>
          <a:p>
            <a:pPr marL="228594" indent="-228594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Secure your OPA deployment</a:t>
            </a:r>
          </a:p>
          <a:p>
            <a:pPr marL="228594" indent="-228594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Do not upload static data as rego</a:t>
            </a:r>
          </a:p>
          <a:p>
            <a:pPr marL="228594" indent="-228594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Performance tune &amp; unit test your policies</a:t>
            </a:r>
          </a:p>
          <a:p>
            <a:pPr marL="228594" indent="-228594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Use version control for your policies</a:t>
            </a:r>
          </a:p>
          <a:p>
            <a:pPr marL="228594" indent="-228594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Have appropriate CI/CD pipelines to rollout/rollback changes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65609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596" y="1630810"/>
            <a:ext cx="7534627" cy="4417293"/>
          </a:xfrm>
        </p:spPr>
        <p:txBody>
          <a:bodyPr>
            <a:normAutofit fontScale="85000" lnSpcReduction="10000"/>
          </a:bodyPr>
          <a:lstStyle/>
          <a:p>
            <a:pPr marL="228594" indent="-228594"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New use cases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sz="2467" dirty="0"/>
              <a:t>Control production access through leases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sz="2467" dirty="0"/>
              <a:t>Collaborative management of </a:t>
            </a:r>
            <a:r>
              <a:rPr lang="en-US" sz="2467" dirty="0" err="1"/>
              <a:t>ConfigMaps</a:t>
            </a:r>
            <a:r>
              <a:rPr lang="en-US" sz="2467" dirty="0"/>
              <a:t> for applications</a:t>
            </a:r>
          </a:p>
          <a:p>
            <a:pPr marL="228594" indent="-228594">
              <a:buClrTx/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228594" indent="-228594"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Implementation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sz="2467" dirty="0"/>
              <a:t>Allow horizontal scaling of controller-manager and feeder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sz="2467" dirty="0"/>
              <a:t>Consider making controller-manager an operator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sz="2467" dirty="0"/>
              <a:t>Create metrics around feeder and controller-manager</a:t>
            </a:r>
          </a:p>
          <a:p>
            <a:pPr marL="628644" lvl="1" indent="-228594">
              <a:buClrTx/>
              <a:buFont typeface="Arial" panose="020B0604020202020204" pitchFamily="34" charset="0"/>
              <a:buChar char="•"/>
            </a:pPr>
            <a:r>
              <a:rPr lang="en-US" sz="2467" dirty="0"/>
              <a:t>Make controller-manager open source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316318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579875" y="2556387"/>
            <a:ext cx="8614150" cy="113071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B0F0"/>
                </a:solidFill>
              </a:rPr>
              <a:t>THANK YOU</a:t>
            </a:r>
            <a:endParaRPr lang="en-US" sz="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2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954C6D-D7E2-9F4C-991F-492B398B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127" y="1152939"/>
            <a:ext cx="2956892" cy="394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B3AE097-6B39-2848-89D1-9C85C8229874}"/>
              </a:ext>
            </a:extLst>
          </p:cNvPr>
          <p:cNvGrpSpPr/>
          <p:nvPr/>
        </p:nvGrpSpPr>
        <p:grpSpPr>
          <a:xfrm>
            <a:off x="394584" y="1608511"/>
            <a:ext cx="5435543" cy="3031378"/>
            <a:chOff x="236386" y="1433839"/>
            <a:chExt cx="5435543" cy="3031378"/>
          </a:xfrm>
        </p:grpSpPr>
        <p:sp>
          <p:nvSpPr>
            <p:cNvPr id="4" name="TextBox 3"/>
            <p:cNvSpPr txBox="1"/>
            <p:nvPr/>
          </p:nvSpPr>
          <p:spPr>
            <a:xfrm>
              <a:off x="783350" y="2156893"/>
              <a:ext cx="488857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Co-creator of Open Policy Agent</a:t>
              </a:r>
            </a:p>
            <a:p>
              <a:r>
                <a:rPr lang="en-US" sz="2400" dirty="0"/>
                <a:t>CTO @ </a:t>
              </a:r>
              <a:r>
                <a:rPr lang="en-US" sz="2400" dirty="0" err="1"/>
                <a:t>Styra</a:t>
              </a:r>
              <a:endParaRPr lang="en-US" sz="2400" dirty="0"/>
            </a:p>
            <a:p>
              <a:endParaRPr lang="en-US" sz="2400" dirty="0"/>
            </a:p>
            <a:p>
              <a:endParaRPr lang="en-US" sz="2400" dirty="0"/>
            </a:p>
            <a:p>
              <a:r>
                <a:rPr lang="en-US" sz="2400" dirty="0"/>
                <a:t>@</a:t>
              </a:r>
              <a:r>
                <a:rPr lang="en-US" sz="2400" dirty="0" err="1"/>
                <a:t>tim</a:t>
              </a:r>
              <a:r>
                <a:rPr lang="en-US" sz="2400" dirty="0"/>
                <a:t> on OPA slack</a:t>
              </a:r>
            </a:p>
            <a:p>
              <a:r>
                <a:rPr lang="en-US" sz="2400" dirty="0"/>
                <a:t>@</a:t>
              </a:r>
              <a:r>
                <a:rPr lang="en-US" sz="2400" dirty="0" err="1"/>
                <a:t>tlhinrichs</a:t>
              </a:r>
              <a:r>
                <a:rPr lang="en-US" sz="2400" dirty="0"/>
                <a:t> on Twitter</a:t>
              </a:r>
            </a:p>
          </p:txBody>
        </p:sp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D23B8A1A-1164-AE46-9CE6-D9D8716F3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15" y="3592276"/>
              <a:ext cx="435935" cy="435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6A45DE1-6DFC-2C4B-8694-61B6950A8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86" y="4026460"/>
              <a:ext cx="581246" cy="435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AF345E-3914-024B-A73C-FE8F27F8B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15" y="2134050"/>
              <a:ext cx="435935" cy="4359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749AA1-89FF-8649-841E-6164EDC08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13" r="66396" b="21629"/>
            <a:stretch/>
          </p:blipFill>
          <p:spPr>
            <a:xfrm>
              <a:off x="341716" y="2564487"/>
              <a:ext cx="441634" cy="42515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6038F4-177A-2B4D-BEDC-47D820BFE6BE}"/>
                </a:ext>
              </a:extLst>
            </p:cNvPr>
            <p:cNvSpPr/>
            <p:nvPr/>
          </p:nvSpPr>
          <p:spPr>
            <a:xfrm>
              <a:off x="337828" y="1433839"/>
              <a:ext cx="18983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Tim Hinrichs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4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677334" y="1930401"/>
            <a:ext cx="8312727" cy="386029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Why Are We Having This Talk?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Kubernetes Policy at Goldman Sachs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Approach: OPA-driven Admission control + Provisioning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Future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Lessons Learned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7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6148" y="371490"/>
            <a:ext cx="7488452" cy="1305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67" dirty="0">
                <a:solidFill>
                  <a:schemeClr val="accent1"/>
                </a:solidFill>
              </a:rPr>
              <a:t>Why Are We Having This Talk?</a:t>
            </a:r>
          </a:p>
        </p:txBody>
      </p:sp>
      <p:pic>
        <p:nvPicPr>
          <p:cNvPr id="1028" name="Picture 4" descr="Image result for shrug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36" y="1496482"/>
            <a:ext cx="6442075" cy="429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0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877" y="257259"/>
            <a:ext cx="11083636" cy="88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Kubernetes at Goldman Sachs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004BD-4AE5-6748-8E97-19F17BBCA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53" y="2173157"/>
            <a:ext cx="1015420" cy="1015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916E9-FF68-244A-B006-05343A422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07" y="2157249"/>
            <a:ext cx="1031328" cy="1031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8F5591-F37B-2440-8621-499FFD2F9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40" y="3908870"/>
            <a:ext cx="5078429" cy="10917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3B7B06-9328-C249-BEA1-A07802BC9AB9}"/>
              </a:ext>
            </a:extLst>
          </p:cNvPr>
          <p:cNvCxnSpPr/>
          <p:nvPr/>
        </p:nvCxnSpPr>
        <p:spPr>
          <a:xfrm>
            <a:off x="7020253" y="1885270"/>
            <a:ext cx="0" cy="1933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6CE22-A9B2-AA4D-8173-E8996C3AD898}"/>
              </a:ext>
            </a:extLst>
          </p:cNvPr>
          <p:cNvCxnSpPr/>
          <p:nvPr/>
        </p:nvCxnSpPr>
        <p:spPr>
          <a:xfrm>
            <a:off x="8638841" y="1877721"/>
            <a:ext cx="0" cy="1933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1CC759-4051-CA48-99F4-D21E6897468C}"/>
              </a:ext>
            </a:extLst>
          </p:cNvPr>
          <p:cNvSpPr txBox="1"/>
          <p:nvPr/>
        </p:nvSpPr>
        <p:spPr>
          <a:xfrm>
            <a:off x="5446987" y="3301730"/>
            <a:ext cx="155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 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682D9C-A8EA-1743-A8CC-7E51EE6B4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02" y="2173157"/>
            <a:ext cx="1031328" cy="10313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170610-C459-F045-9CA6-A949D420625B}"/>
              </a:ext>
            </a:extLst>
          </p:cNvPr>
          <p:cNvSpPr txBox="1"/>
          <p:nvPr/>
        </p:nvSpPr>
        <p:spPr>
          <a:xfrm>
            <a:off x="7083313" y="3301730"/>
            <a:ext cx="155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06B522-9114-FB42-9B3F-33B39CD27F30}"/>
              </a:ext>
            </a:extLst>
          </p:cNvPr>
          <p:cNvSpPr txBox="1"/>
          <p:nvPr/>
        </p:nvSpPr>
        <p:spPr>
          <a:xfrm>
            <a:off x="8638841" y="3301730"/>
            <a:ext cx="155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789116-6493-0E4D-BE0C-0F6A295B7008}"/>
              </a:ext>
            </a:extLst>
          </p:cNvPr>
          <p:cNvSpPr txBox="1"/>
          <p:nvPr/>
        </p:nvSpPr>
        <p:spPr>
          <a:xfrm>
            <a:off x="837883" y="993406"/>
            <a:ext cx="4494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total shared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Clusters running on  VMs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of 150 namespaces per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Namespace names have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Prometheus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Grafana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Ceph</a:t>
            </a:r>
            <a:r>
              <a:rPr lang="en-US" dirty="0"/>
              <a:t>/Rook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CoreDNS</a:t>
            </a:r>
            <a:endParaRPr lang="en-US" dirty="0"/>
          </a:p>
          <a:p>
            <a:endParaRPr lang="en-US" dirty="0"/>
          </a:p>
          <a:p>
            <a:r>
              <a:rPr lang="en-US" dirty="0"/>
              <a:t>Multiple inventory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access control</a:t>
            </a:r>
          </a:p>
          <a:p>
            <a:endParaRPr lang="en-US" dirty="0"/>
          </a:p>
          <a:p>
            <a:r>
              <a:rPr lang="en-US" dirty="0"/>
              <a:t>Multitenancy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Multitenant clusters isolate tenants</a:t>
            </a:r>
            <a:br>
              <a:rPr lang="en-US" dirty="0"/>
            </a:br>
            <a:r>
              <a:rPr lang="en-US" dirty="0"/>
              <a:t>at the namespace level</a:t>
            </a:r>
          </a:p>
        </p:txBody>
      </p:sp>
    </p:spTree>
    <p:extLst>
      <p:ext uri="{BB962C8B-B14F-4D97-AF65-F5344CB8AC3E}">
        <p14:creationId xmlns:p14="http://schemas.microsoft.com/office/powerpoint/2010/main" val="228601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861" y="647944"/>
            <a:ext cx="11083636" cy="88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Policies for Namespaces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921" y="1908652"/>
            <a:ext cx="4380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RBAC</a:t>
            </a:r>
          </a:p>
          <a:p>
            <a:pPr algn="ctr"/>
            <a:endParaRPr lang="en-US" b="1" dirty="0"/>
          </a:p>
          <a:p>
            <a:r>
              <a:rPr lang="en-US" dirty="0"/>
              <a:t>Role/Rolebinding setup for admin access at the namespace level where admin data comes from inventory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2384" y="4240645"/>
            <a:ext cx="4380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Ingresses</a:t>
            </a:r>
          </a:p>
          <a:p>
            <a:pPr algn="ctr"/>
            <a:endParaRPr lang="en-US" b="1" dirty="0"/>
          </a:p>
          <a:p>
            <a:r>
              <a:rPr lang="en-US" dirty="0"/>
              <a:t>No two ingresses may have the same target host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592" y="4240645"/>
            <a:ext cx="4380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Storage</a:t>
            </a:r>
          </a:p>
          <a:p>
            <a:pPr algn="ctr"/>
            <a:endParaRPr lang="en-US" b="1" dirty="0"/>
          </a:p>
          <a:p>
            <a:r>
              <a:rPr lang="en-US" dirty="0"/>
              <a:t>Create PV/PVC to mount NFS share volumes based on the namespace you are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4799" y="1908652"/>
            <a:ext cx="4380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Quotas</a:t>
            </a:r>
          </a:p>
          <a:p>
            <a:pPr algn="ctr"/>
            <a:endParaRPr lang="en-US" b="1" dirty="0"/>
          </a:p>
          <a:p>
            <a:r>
              <a:rPr lang="en-US" dirty="0" err="1"/>
              <a:t>Resourcequota</a:t>
            </a:r>
            <a:r>
              <a:rPr lang="en-US" dirty="0"/>
              <a:t> setup based on capacity data coming from capacity inventory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DDEF8F-E482-5A43-B2E5-F08E767F9BF5}"/>
              </a:ext>
            </a:extLst>
          </p:cNvPr>
          <p:cNvCxnSpPr/>
          <p:nvPr/>
        </p:nvCxnSpPr>
        <p:spPr>
          <a:xfrm>
            <a:off x="5257800" y="1796143"/>
            <a:ext cx="0" cy="431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E533D8-A26D-5740-9686-F8FB8FD4553D}"/>
              </a:ext>
            </a:extLst>
          </p:cNvPr>
          <p:cNvCxnSpPr>
            <a:cxnSpLocks/>
          </p:cNvCxnSpPr>
          <p:nvPr/>
        </p:nvCxnSpPr>
        <p:spPr>
          <a:xfrm>
            <a:off x="691592" y="3657600"/>
            <a:ext cx="9201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520" y="91393"/>
            <a:ext cx="11083636" cy="88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dirty="0">
                <a:solidFill>
                  <a:schemeClr val="accent1"/>
                </a:solidFill>
              </a:rPr>
              <a:t>Two-part Policy Implementation</a:t>
            </a:r>
          </a:p>
          <a:p>
            <a:pPr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DAE63-0121-C24C-B8AF-D8E982F31E29}"/>
              </a:ext>
            </a:extLst>
          </p:cNvPr>
          <p:cNvSpPr txBox="1"/>
          <p:nvPr/>
        </p:nvSpPr>
        <p:spPr>
          <a:xfrm>
            <a:off x="1159038" y="948617"/>
            <a:ext cx="281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Admission Control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B2F019-6EB3-0047-B470-33D9EB196153}"/>
              </a:ext>
            </a:extLst>
          </p:cNvPr>
          <p:cNvCxnSpPr>
            <a:cxnSpLocks/>
          </p:cNvCxnSpPr>
          <p:nvPr/>
        </p:nvCxnSpPr>
        <p:spPr>
          <a:xfrm>
            <a:off x="5238890" y="1892777"/>
            <a:ext cx="0" cy="4141866"/>
          </a:xfrm>
          <a:prstGeom prst="line">
            <a:avLst/>
          </a:prstGeom>
          <a:ln w="38100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31D477-1D4C-BD4D-AC54-69FD1557C024}"/>
              </a:ext>
            </a:extLst>
          </p:cNvPr>
          <p:cNvSpPr/>
          <p:nvPr/>
        </p:nvSpPr>
        <p:spPr>
          <a:xfrm>
            <a:off x="1523795" y="2261387"/>
            <a:ext cx="1789043" cy="643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E0848FD-C02C-2546-82CA-757637AEFF1E}"/>
              </a:ext>
            </a:extLst>
          </p:cNvPr>
          <p:cNvSpPr/>
          <p:nvPr/>
        </p:nvSpPr>
        <p:spPr>
          <a:xfrm>
            <a:off x="1523794" y="3058379"/>
            <a:ext cx="1789043" cy="643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BFE3CE8-7AD2-D84E-A9D9-5171173C166E}"/>
              </a:ext>
            </a:extLst>
          </p:cNvPr>
          <p:cNvSpPr/>
          <p:nvPr/>
        </p:nvSpPr>
        <p:spPr>
          <a:xfrm>
            <a:off x="1536759" y="3849922"/>
            <a:ext cx="1789043" cy="643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1C712E2-8EDA-8B43-9C30-EC1A5C70081E}"/>
              </a:ext>
            </a:extLst>
          </p:cNvPr>
          <p:cNvSpPr/>
          <p:nvPr/>
        </p:nvSpPr>
        <p:spPr>
          <a:xfrm>
            <a:off x="1363358" y="1750483"/>
            <a:ext cx="2118237" cy="2928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7FA004F-202D-854C-B60F-5D6B62D49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35" y="4762573"/>
            <a:ext cx="1854866" cy="398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989046-3111-F341-B642-714061E828A7}"/>
              </a:ext>
            </a:extLst>
          </p:cNvPr>
          <p:cNvSpPr txBox="1"/>
          <p:nvPr/>
        </p:nvSpPr>
        <p:spPr>
          <a:xfrm>
            <a:off x="1838350" y="180828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898E1-BF5B-0C43-888C-005F79B8D4F3}"/>
              </a:ext>
            </a:extLst>
          </p:cNvPr>
          <p:cNvSpPr txBox="1"/>
          <p:nvPr/>
        </p:nvSpPr>
        <p:spPr>
          <a:xfrm>
            <a:off x="713594" y="5306696"/>
            <a:ext cx="4491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Prohibit changes via admission control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Ingresses with same hostnames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Ingresses with incorrect domain names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E0DBDB-01A9-A04F-9755-6ED4412A4F37}"/>
              </a:ext>
            </a:extLst>
          </p:cNvPr>
          <p:cNvSpPr txBox="1"/>
          <p:nvPr/>
        </p:nvSpPr>
        <p:spPr>
          <a:xfrm>
            <a:off x="7206028" y="1025303"/>
            <a:ext cx="19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Provisioning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EA1D2AB-8394-0D4E-99CA-16F8BFFF5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28" y="2325242"/>
            <a:ext cx="1015420" cy="10154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D17A4C7-EEAC-5440-BAC2-2BA97E1EF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28" y="2309334"/>
            <a:ext cx="1031328" cy="10313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FCDD81-AD63-E340-8B3A-4A503E3F39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71" y="4031080"/>
            <a:ext cx="2836488" cy="60977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77DF4B-1983-8F4E-9795-DF0FDE1EC607}"/>
              </a:ext>
            </a:extLst>
          </p:cNvPr>
          <p:cNvCxnSpPr/>
          <p:nvPr/>
        </p:nvCxnSpPr>
        <p:spPr>
          <a:xfrm>
            <a:off x="6934074" y="2037355"/>
            <a:ext cx="0" cy="1933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10645B-B981-644F-B13A-3ADE531F112F}"/>
              </a:ext>
            </a:extLst>
          </p:cNvPr>
          <p:cNvCxnSpPr/>
          <p:nvPr/>
        </p:nvCxnSpPr>
        <p:spPr>
          <a:xfrm>
            <a:off x="8552662" y="2029806"/>
            <a:ext cx="0" cy="1933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9EDF1C-C3BE-7E46-A61B-50E40A376E81}"/>
              </a:ext>
            </a:extLst>
          </p:cNvPr>
          <p:cNvSpPr txBox="1"/>
          <p:nvPr/>
        </p:nvSpPr>
        <p:spPr>
          <a:xfrm>
            <a:off x="5360808" y="3453815"/>
            <a:ext cx="155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2E2ABA-7695-774A-B713-5DAECEA915FF}"/>
              </a:ext>
            </a:extLst>
          </p:cNvPr>
          <p:cNvSpPr txBox="1"/>
          <p:nvPr/>
        </p:nvSpPr>
        <p:spPr>
          <a:xfrm>
            <a:off x="6997134" y="3453815"/>
            <a:ext cx="155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2943D8-3D54-634D-BC66-30FA59D85BB5}"/>
              </a:ext>
            </a:extLst>
          </p:cNvPr>
          <p:cNvSpPr txBox="1"/>
          <p:nvPr/>
        </p:nvSpPr>
        <p:spPr>
          <a:xfrm>
            <a:off x="8605526" y="3464325"/>
            <a:ext cx="191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Namespace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D45DDE-5158-D845-B22C-027A8488E603}"/>
              </a:ext>
            </a:extLst>
          </p:cNvPr>
          <p:cNvSpPr txBox="1"/>
          <p:nvPr/>
        </p:nvSpPr>
        <p:spPr>
          <a:xfrm>
            <a:off x="5569628" y="5200339"/>
            <a:ext cx="5159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namespaces are created, </a:t>
            </a:r>
          </a:p>
          <a:p>
            <a:r>
              <a:rPr lang="en-US" dirty="0"/>
              <a:t>populate them with required resources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Roles, </a:t>
            </a:r>
            <a:r>
              <a:rPr lang="en-US" dirty="0" err="1"/>
              <a:t>Rolebindings</a:t>
            </a:r>
            <a:r>
              <a:rPr lang="en-US" dirty="0"/>
              <a:t>, PV, PVC, </a:t>
            </a:r>
            <a:r>
              <a:rPr lang="en-US" dirty="0" err="1"/>
              <a:t>Resourcequotas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5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A747-2458-9E46-ACFC-1E32E421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Admission Control with OPA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92256A-5D94-FA45-8E60-9D3F4D9E643E}"/>
              </a:ext>
            </a:extLst>
          </p:cNvPr>
          <p:cNvSpPr/>
          <p:nvPr/>
        </p:nvSpPr>
        <p:spPr>
          <a:xfrm>
            <a:off x="985838" y="1600194"/>
            <a:ext cx="2371725" cy="600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8CD601-DC05-6843-AE90-86FFF5D77E6C}"/>
              </a:ext>
            </a:extLst>
          </p:cNvPr>
          <p:cNvSpPr/>
          <p:nvPr/>
        </p:nvSpPr>
        <p:spPr>
          <a:xfrm>
            <a:off x="3789805" y="1600194"/>
            <a:ext cx="2371725" cy="600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5B363C-B2B2-CD43-ACC2-22AF4DA8ED0D}"/>
              </a:ext>
            </a:extLst>
          </p:cNvPr>
          <p:cNvSpPr/>
          <p:nvPr/>
        </p:nvSpPr>
        <p:spPr>
          <a:xfrm>
            <a:off x="6593772" y="1600194"/>
            <a:ext cx="2371725" cy="600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716848-A9CD-2040-AD3C-F2F4618802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357563" y="1900232"/>
            <a:ext cx="432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7BC5B3-5DF6-7F43-85AF-38EDAE658F90}"/>
              </a:ext>
            </a:extLst>
          </p:cNvPr>
          <p:cNvCxnSpPr/>
          <p:nvPr/>
        </p:nvCxnSpPr>
        <p:spPr>
          <a:xfrm>
            <a:off x="6161530" y="1900231"/>
            <a:ext cx="432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59C631-1F60-8F4E-98DE-8B9430EE535F}"/>
              </a:ext>
            </a:extLst>
          </p:cNvPr>
          <p:cNvSpPr/>
          <p:nvPr/>
        </p:nvSpPr>
        <p:spPr>
          <a:xfrm>
            <a:off x="845430" y="1497802"/>
            <a:ext cx="8284283" cy="1231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710560-31C6-E045-82F8-4BFCED0F2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8" y="2282025"/>
            <a:ext cx="1561283" cy="335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308CA8-7D0B-D140-8273-0284B1B7337A}"/>
              </a:ext>
            </a:extLst>
          </p:cNvPr>
          <p:cNvSpPr txBox="1"/>
          <p:nvPr/>
        </p:nvSpPr>
        <p:spPr>
          <a:xfrm>
            <a:off x="4294629" y="2301351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 Server</a:t>
            </a:r>
          </a:p>
        </p:txBody>
      </p:sp>
      <p:sp>
        <p:nvSpPr>
          <p:cNvPr id="16" name="Google Shape;617;p98">
            <a:extLst>
              <a:ext uri="{FF2B5EF4-FFF2-40B4-BE49-F238E27FC236}">
                <a16:creationId xmlns:a16="http://schemas.microsoft.com/office/drawing/2014/main" id="{FEBAE120-C651-024A-B335-13A756E221AA}"/>
              </a:ext>
            </a:extLst>
          </p:cNvPr>
          <p:cNvSpPr/>
          <p:nvPr/>
        </p:nvSpPr>
        <p:spPr>
          <a:xfrm>
            <a:off x="7172325" y="2915607"/>
            <a:ext cx="1461780" cy="5838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17" name="Google Shape;618;p98">
            <a:extLst>
              <a:ext uri="{FF2B5EF4-FFF2-40B4-BE49-F238E27FC236}">
                <a16:creationId xmlns:a16="http://schemas.microsoft.com/office/drawing/2014/main" id="{2B7EF25E-F143-414D-A8C6-7E672CD399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983" y="2915607"/>
            <a:ext cx="553534" cy="55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619;p98">
            <a:extLst>
              <a:ext uri="{FF2B5EF4-FFF2-40B4-BE49-F238E27FC236}">
                <a16:creationId xmlns:a16="http://schemas.microsoft.com/office/drawing/2014/main" id="{E5F668F7-67C6-A34A-AB36-9E9E1CBA4118}"/>
              </a:ext>
            </a:extLst>
          </p:cNvPr>
          <p:cNvSpPr txBox="1"/>
          <p:nvPr/>
        </p:nvSpPr>
        <p:spPr>
          <a:xfrm>
            <a:off x="7750905" y="2917479"/>
            <a:ext cx="8832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OPA</a:t>
            </a:r>
            <a:endParaRPr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CFB88-CBC9-D14B-9654-7E328BF82E8A}"/>
              </a:ext>
            </a:extLst>
          </p:cNvPr>
          <p:cNvCxnSpPr>
            <a:stCxn id="7" idx="2"/>
          </p:cNvCxnSpPr>
          <p:nvPr/>
        </p:nvCxnSpPr>
        <p:spPr>
          <a:xfrm>
            <a:off x="7779635" y="2200269"/>
            <a:ext cx="7053" cy="671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53F4EC-3B41-4D46-98CE-4662309A4AEA}"/>
              </a:ext>
            </a:extLst>
          </p:cNvPr>
          <p:cNvSpPr txBox="1"/>
          <p:nvPr/>
        </p:nvSpPr>
        <p:spPr>
          <a:xfrm>
            <a:off x="577319" y="4179298"/>
            <a:ext cx="999689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package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kubernetes.admission</a:t>
            </a:r>
            <a:endParaRPr lang="en-US" dirty="0">
              <a:latin typeface="Consolas" panose="020B0609020204030204" pitchFamily="49" charset="0"/>
              <a:ea typeface="Apple Symbols" panose="02000000000000000000" pitchFamily="2" charset="-79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data</a:t>
            </a:r>
            <a:r>
              <a:rPr lang="en-US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.kubernetes.ingresses</a:t>
            </a:r>
            <a:endParaRPr lang="en-US" dirty="0">
              <a:latin typeface="Consolas" panose="020B0609020204030204" pitchFamily="49" charset="0"/>
              <a:ea typeface="Apple Symbols" panose="02000000000000000000" pitchFamily="2" charset="-79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deny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] {</a:t>
            </a:r>
          </a:p>
          <a:p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input</a:t>
            </a:r>
            <a:r>
              <a:rPr lang="en-US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.request.kind.kind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"Ingress"</a:t>
            </a:r>
          </a:p>
          <a:p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newhost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:=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input</a:t>
            </a:r>
            <a:r>
              <a:rPr lang="en-US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.request.object.spec.rules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[_].host</a:t>
            </a:r>
          </a:p>
          <a:p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oldhost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:=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data</a:t>
            </a:r>
            <a:r>
              <a:rPr lang="en-US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.kubernetes.ingresses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[namespace][name].</a:t>
            </a:r>
            <a:r>
              <a:rPr lang="en-US" dirty="0" err="1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spec.rules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[_].host</a:t>
            </a:r>
          </a:p>
          <a:p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newhost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oldhost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ea typeface="Apple Symbols" panose="02000000000000000000" pitchFamily="2" charset="-79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 :=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sprintf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"host conflicts with ingress %v/%v"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])</a:t>
            </a:r>
          </a:p>
          <a:p>
            <a:r>
              <a:rPr lang="en-US" dirty="0"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4B2DBF-809E-CC46-B2AC-2330594FC9FB}"/>
              </a:ext>
            </a:extLst>
          </p:cNvPr>
          <p:cNvSpPr txBox="1"/>
          <p:nvPr/>
        </p:nvSpPr>
        <p:spPr>
          <a:xfrm>
            <a:off x="663047" y="3706355"/>
            <a:ext cx="917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 No conflicting ingresses, images from trusted registry, …</a:t>
            </a:r>
          </a:p>
        </p:txBody>
      </p:sp>
    </p:spTree>
    <p:extLst>
      <p:ext uri="{BB962C8B-B14F-4D97-AF65-F5344CB8AC3E}">
        <p14:creationId xmlns:p14="http://schemas.microsoft.com/office/powerpoint/2010/main" val="4139760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6106</TotalTime>
  <Words>1473</Words>
  <Application>Microsoft Office PowerPoint</Application>
  <PresentationFormat>Widescreen</PresentationFormat>
  <Paragraphs>372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Apple Symbols</vt:lpstr>
      <vt:lpstr>Arial</vt:lpstr>
      <vt:lpstr>Calibri</vt:lpstr>
      <vt:lpstr>Consolas</vt:lpstr>
      <vt:lpstr>Trebuchet MS</vt:lpstr>
      <vt:lpstr>Wingdings</vt:lpstr>
      <vt:lpstr>Wingdings 3</vt:lpstr>
      <vt:lpstr>Facet</vt:lpstr>
      <vt:lpstr>Policy Enforcement  Using OPA &amp; Policy As Code  At Goldman Sachs</vt:lpstr>
      <vt:lpstr>Who Am I?</vt:lpstr>
      <vt:lpstr>Who Am I?</vt:lpstr>
      <vt:lpstr>Outline</vt:lpstr>
      <vt:lpstr>PowerPoint Presentation</vt:lpstr>
      <vt:lpstr>PowerPoint Presentation</vt:lpstr>
      <vt:lpstr>PowerPoint Presentation</vt:lpstr>
      <vt:lpstr>PowerPoint Presentation</vt:lpstr>
      <vt:lpstr>Validating Admission Control with OPA</vt:lpstr>
      <vt:lpstr>What Is Open Policy Agent</vt:lpstr>
      <vt:lpstr>OPA Example</vt:lpstr>
      <vt:lpstr>PowerPoint Presentation</vt:lpstr>
      <vt:lpstr>Initial Approach to Provisioning</vt:lpstr>
      <vt:lpstr>Where We Wanted To Get</vt:lpstr>
      <vt:lpstr>OPA Approach</vt:lpstr>
      <vt:lpstr>ResourceQuota Example</vt:lpstr>
      <vt:lpstr>Rolebinding Example</vt:lpstr>
      <vt:lpstr>PowerPoint Presentation</vt:lpstr>
      <vt:lpstr>PowerPoint Presentation</vt:lpstr>
      <vt:lpstr>PowerPoint Presentation</vt:lpstr>
      <vt:lpstr>Metrics &amp; Monitoring</vt:lpstr>
      <vt:lpstr>Evaluation of Results</vt:lpstr>
      <vt:lpstr>Lessons Learned</vt:lpstr>
      <vt:lpstr>Future Work</vt:lpstr>
      <vt:lpstr>THANK YOU</vt:lpstr>
    </vt:vector>
  </TitlesOfParts>
  <Company>Goldman Sachs &amp; Co.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Management in Kubernetes  Using Open Policy Agent</dc:title>
  <dc:creator>Uzcategui, Miguel [Tech]</dc:creator>
  <cp:lastModifiedBy>Uzcategui, Miguel [Tech]</cp:lastModifiedBy>
  <cp:revision>294</cp:revision>
  <dcterms:created xsi:type="dcterms:W3CDTF">2019-06-24T23:32:39Z</dcterms:created>
  <dcterms:modified xsi:type="dcterms:W3CDTF">2019-10-21T21:17:28Z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454e5864-9cd9-4f64-a00a-91ab307f3eaa</vt:lpwstr>
  </property>
  <property fmtid="{D5CDD505-2E9C-101B-9397-08002B2CF9AE}" pid="3" name="Classification">
    <vt:lpwstr>EB</vt:lpwstr>
  </property>
</Properties>
</file>