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65" r:id="rId3"/>
    <p:sldId id="267" r:id="rId4"/>
    <p:sldId id="296" r:id="rId5"/>
    <p:sldId id="268" r:id="rId6"/>
    <p:sldId id="259" r:id="rId7"/>
    <p:sldId id="269" r:id="rId8"/>
    <p:sldId id="288" r:id="rId9"/>
    <p:sldId id="286" r:id="rId10"/>
    <p:sldId id="287" r:id="rId11"/>
    <p:sldId id="270" r:id="rId12"/>
    <p:sldId id="271" r:id="rId13"/>
    <p:sldId id="275" r:id="rId14"/>
    <p:sldId id="272" r:id="rId15"/>
    <p:sldId id="273" r:id="rId16"/>
    <p:sldId id="274" r:id="rId17"/>
    <p:sldId id="276" r:id="rId18"/>
    <p:sldId id="277" r:id="rId19"/>
    <p:sldId id="257" r:id="rId20"/>
    <p:sldId id="258" r:id="rId21"/>
    <p:sldId id="279" r:id="rId22"/>
    <p:sldId id="280" r:id="rId23"/>
    <p:sldId id="281" r:id="rId24"/>
    <p:sldId id="260" r:id="rId25"/>
    <p:sldId id="261" r:id="rId26"/>
    <p:sldId id="282" r:id="rId27"/>
    <p:sldId id="284" r:id="rId28"/>
    <p:sldId id="283" r:id="rId29"/>
    <p:sldId id="285" r:id="rId30"/>
    <p:sldId id="294" r:id="rId31"/>
    <p:sldId id="262" r:id="rId32"/>
    <p:sldId id="263" r:id="rId33"/>
    <p:sldId id="289" r:id="rId34"/>
    <p:sldId id="266" r:id="rId35"/>
    <p:sldId id="291" r:id="rId36"/>
    <p:sldId id="295" r:id="rId37"/>
    <p:sldId id="293" r:id="rId38"/>
    <p:sldId id="264" r:id="rId39"/>
    <p:sldId id="292" r:id="rId40"/>
    <p:sldId id="290" r:id="rId41"/>
  </p:sldIdLst>
  <p:sldSz cx="9144000" cy="5143500" type="screen16x9"/>
  <p:notesSz cx="6858000" cy="9144000"/>
  <p:embeddedFontLst>
    <p:embeddedFont>
      <p:font typeface="Amatic SC" panose="00000500000000000000" pitchFamily="2" charset="-79"/>
      <p:regular r:id="rId43"/>
      <p:bold r:id="rId44"/>
    </p:embeddedFont>
    <p:embeddedFont>
      <p:font typeface="Fira Sans Extra Condensed" panose="020B0503050000020004" pitchFamily="34" charset="0"/>
      <p:regular r:id="rId45"/>
      <p:bold r:id="rId46"/>
      <p:italic r:id="rId47"/>
      <p:boldItalic r:id="rId48"/>
    </p:embeddedFont>
    <p:embeddedFont>
      <p:font typeface="Fira Sans Extra Condensed SemiBold" panose="020B0604020202020204"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81" autoAdjust="0"/>
  </p:normalViewPr>
  <p:slideViewPr>
    <p:cSldViewPr snapToGrid="0">
      <p:cViewPr varScale="1">
        <p:scale>
          <a:sx n="97" d="100"/>
          <a:sy n="97"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e96fd5876e_0_4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96fd5876e_0_4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96fd5876e_0_4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a:extLst>
            <a:ext uri="{FF2B5EF4-FFF2-40B4-BE49-F238E27FC236}">
              <a16:creationId xmlns:a16="http://schemas.microsoft.com/office/drawing/2014/main" id="{05B51625-8516-E7A3-D31B-99B160EBE40A}"/>
            </a:ext>
          </a:extLst>
        </p:cNvPr>
        <p:cNvGrpSpPr/>
        <p:nvPr/>
      </p:nvGrpSpPr>
      <p:grpSpPr>
        <a:xfrm>
          <a:off x="0" y="0"/>
          <a:ext cx="0" cy="0"/>
          <a:chOff x="0" y="0"/>
          <a:chExt cx="0" cy="0"/>
        </a:xfrm>
      </p:grpSpPr>
      <p:sp>
        <p:nvSpPr>
          <p:cNvPr id="39" name="Google Shape;39;gdcb566e1d5_0_62:notes">
            <a:extLst>
              <a:ext uri="{FF2B5EF4-FFF2-40B4-BE49-F238E27FC236}">
                <a16:creationId xmlns:a16="http://schemas.microsoft.com/office/drawing/2014/main" id="{74C42E69-4AA0-0F1D-D6BE-A7183CA67C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dcb566e1d5_0_62:notes">
            <a:extLst>
              <a:ext uri="{FF2B5EF4-FFF2-40B4-BE49-F238E27FC236}">
                <a16:creationId xmlns:a16="http://schemas.microsoft.com/office/drawing/2014/main" id="{F91205CD-5DBA-30A6-D11A-E824633C10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20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986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726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96fd5876e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9566a474a_0_1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75aaa519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g175aaa519b2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96fd5876e_0_8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4434100" y="411500"/>
            <a:ext cx="34473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Học máy </a:t>
            </a:r>
            <a:endParaRPr dirty="0"/>
          </a:p>
        </p:txBody>
      </p:sp>
      <p:sp>
        <p:nvSpPr>
          <p:cNvPr id="43" name="Google Shape;43;p13"/>
          <p:cNvSpPr txBox="1">
            <a:spLocks noGrp="1"/>
          </p:cNvSpPr>
          <p:nvPr>
            <p:ph type="subTitle" idx="1"/>
          </p:nvPr>
        </p:nvSpPr>
        <p:spPr>
          <a:xfrm>
            <a:off x="4654239" y="2659192"/>
            <a:ext cx="3115200" cy="2706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Fira Sans Extra Condensed"/>
                <a:ea typeface="Fira Sans Extra Condensed"/>
                <a:cs typeface="Fira Sans Extra Condensed"/>
                <a:sym typeface="Fira Sans Extra Condensed"/>
              </a:rPr>
              <a:t>GVHD: NGUYỄN THỊ PHƯƠNG BẮC</a:t>
            </a:r>
          </a:p>
          <a:p>
            <a:pPr marL="0" lvl="0" indent="0" algn="l" rtl="0">
              <a:spcBef>
                <a:spcPts val="0"/>
              </a:spcBef>
              <a:spcAft>
                <a:spcPts val="0"/>
              </a:spcAft>
              <a:buNone/>
            </a:pPr>
            <a:endParaRPr dirty="0">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US" dirty="0">
                <a:latin typeface="Fira Sans Extra Condensed"/>
                <a:ea typeface="Fira Sans Extra Condensed"/>
                <a:cs typeface="Fira Sans Extra Condensed"/>
                <a:sym typeface="Fira Sans Extra Condensed"/>
              </a:rPr>
              <a:t>SINH VIÊN THỰC HIỆN:</a:t>
            </a:r>
            <a:endParaRPr dirty="0">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 dirty="0">
                <a:latin typeface="Fira Sans Extra Condensed"/>
                <a:ea typeface="Fira Sans Extra Condensed"/>
                <a:cs typeface="Fira Sans Extra Condensed"/>
                <a:sym typeface="Fira Sans Extra Condensed"/>
              </a:rPr>
              <a:t>KHUẤT THỊ THANH HẢI-2121051018</a:t>
            </a:r>
            <a:endParaRPr dirty="0"/>
          </a:p>
        </p:txBody>
      </p:sp>
      <p:grpSp>
        <p:nvGrpSpPr>
          <p:cNvPr id="44" name="Google Shape;44;p13"/>
          <p:cNvGrpSpPr/>
          <p:nvPr/>
        </p:nvGrpSpPr>
        <p:grpSpPr>
          <a:xfrm>
            <a:off x="393249" y="1034884"/>
            <a:ext cx="2867316" cy="3001120"/>
            <a:chOff x="457194" y="411475"/>
            <a:chExt cx="4385617" cy="4733627"/>
          </a:xfrm>
        </p:grpSpPr>
        <p:sp>
          <p:nvSpPr>
            <p:cNvPr id="45" name="Google Shape;45;p13"/>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13"/>
            <p:cNvGrpSpPr/>
            <p:nvPr/>
          </p:nvGrpSpPr>
          <p:grpSpPr>
            <a:xfrm>
              <a:off x="457194" y="824705"/>
              <a:ext cx="4385617" cy="4320397"/>
              <a:chOff x="457209" y="411470"/>
              <a:chExt cx="4385617" cy="4320397"/>
            </a:xfrm>
          </p:grpSpPr>
          <p:sp>
            <p:nvSpPr>
              <p:cNvPr id="47" name="Google Shape;47;p13"/>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3"/>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3"/>
          <p:cNvSpPr txBox="1"/>
          <p:nvPr/>
        </p:nvSpPr>
        <p:spPr>
          <a:xfrm>
            <a:off x="3274989" y="1611580"/>
            <a:ext cx="5873700" cy="821733"/>
          </a:xfrm>
          <a:prstGeom prst="rect">
            <a:avLst/>
          </a:prstGeom>
          <a:noFill/>
          <a:ln>
            <a:noFill/>
          </a:ln>
        </p:spPr>
        <p:txBody>
          <a:bodyPr spcFirstLastPara="1" wrap="square" lIns="91425" tIns="91425" rIns="91425" bIns="91425" anchor="t" anchorCtr="0">
            <a:spAutoFit/>
          </a:bodyPr>
          <a:lstStyle/>
          <a:p>
            <a:pPr algn="ctr">
              <a:lnSpc>
                <a:spcPct val="115000"/>
              </a:lnSpc>
            </a:pPr>
            <a:r>
              <a:rPr lang="en-US" sz="1800" b="1" cap="all" dirty="0">
                <a:effectLst/>
                <a:latin typeface="Times New Roman" panose="02020603050405020304" pitchFamily="18" charset="0"/>
                <a:cs typeface="Times New Roman" panose="02020603050405020304" pitchFamily="18" charset="0"/>
              </a:rPr>
              <a:t>TÊN ĐỀ TÀI: ÁP DỤNG THUẬT TOÁN ID3 KẾT HỢP VỚI PCA ĐỂ DỰ ĐOÁN KHẢ NĂNG BỊ BỆNH TIM</a:t>
            </a:r>
            <a:endParaRPr lang="en-US" sz="1800" b="1" cap="all"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98A3-3F55-2283-B109-11D30D63D861}"/>
              </a:ext>
            </a:extLst>
          </p:cNvPr>
          <p:cNvSpPr>
            <a:spLocks noGrp="1"/>
          </p:cNvSpPr>
          <p:nvPr>
            <p:ph type="title"/>
          </p:nvPr>
        </p:nvSpPr>
        <p:spPr/>
        <p:txBody>
          <a:bodyPr>
            <a:normAutofit fontScale="90000"/>
          </a:bodyPr>
          <a:lstStyle/>
          <a:p>
            <a:endParaRPr lang="en-US"/>
          </a:p>
        </p:txBody>
      </p:sp>
      <p:pic>
        <p:nvPicPr>
          <p:cNvPr id="4" name="Picture 3" descr="A graph of different colored bars&#10;&#10;Description automatically generated with medium confidence">
            <a:extLst>
              <a:ext uri="{FF2B5EF4-FFF2-40B4-BE49-F238E27FC236}">
                <a16:creationId xmlns:a16="http://schemas.microsoft.com/office/drawing/2014/main" id="{A7C888E1-2E37-8227-9E18-614CB68D273B}"/>
              </a:ext>
            </a:extLst>
          </p:cNvPr>
          <p:cNvPicPr>
            <a:picLocks noChangeAspect="1"/>
          </p:cNvPicPr>
          <p:nvPr/>
        </p:nvPicPr>
        <p:blipFill>
          <a:blip r:embed="rId2"/>
          <a:stretch>
            <a:fillRect/>
          </a:stretch>
        </p:blipFill>
        <p:spPr>
          <a:xfrm>
            <a:off x="674032" y="68363"/>
            <a:ext cx="7795936" cy="5006774"/>
          </a:xfrm>
          <a:prstGeom prst="rect">
            <a:avLst/>
          </a:prstGeom>
        </p:spPr>
      </p:pic>
    </p:spTree>
    <p:extLst>
      <p:ext uri="{BB962C8B-B14F-4D97-AF65-F5344CB8AC3E}">
        <p14:creationId xmlns:p14="http://schemas.microsoft.com/office/powerpoint/2010/main" val="288840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EC42-0B43-7A47-6D38-0A1F062CCB9F}"/>
              </a:ext>
            </a:extLst>
          </p:cNvPr>
          <p:cNvSpPr>
            <a:spLocks noGrp="1"/>
          </p:cNvSpPr>
          <p:nvPr>
            <p:ph type="title"/>
          </p:nvPr>
        </p:nvSpPr>
        <p:spPr>
          <a:xfrm>
            <a:off x="209295" y="91440"/>
            <a:ext cx="3029205" cy="480060"/>
          </a:xfrm>
        </p:spPr>
        <p:txBody>
          <a:bodyPr>
            <a:normAutofit/>
          </a:bodyPr>
          <a:lstStyle/>
          <a:p>
            <a:pPr algn="l"/>
            <a:r>
              <a:rPr lang="en-US" sz="1800" dirty="0">
                <a:latin typeface="Times New Roman" panose="02020603050405020304" pitchFamily="18" charset="0"/>
                <a:cs typeface="Times New Roman" panose="02020603050405020304" pitchFamily="18" charset="0"/>
              </a:rPr>
              <a:t>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0A861E8-36FD-03B7-3987-77D26455DB4B}"/>
              </a:ext>
            </a:extLst>
          </p:cNvPr>
          <p:cNvSpPr txBox="1"/>
          <p:nvPr/>
        </p:nvSpPr>
        <p:spPr>
          <a:xfrm>
            <a:off x="334537" y="735980"/>
            <a:ext cx="3924472" cy="738664"/>
          </a:xfrm>
          <a:prstGeom prst="rect">
            <a:avLst/>
          </a:prstGeom>
          <a:noFill/>
        </p:spPr>
        <p:txBody>
          <a:bodyPr wrap="none" rtlCol="0">
            <a:spAutoFit/>
          </a:bodyPr>
          <a:lstStyle/>
          <a:p>
            <a:r>
              <a:rPr lang="en-US" b="1" dirty="0" err="1">
                <a:solidFill>
                  <a:srgbClr val="000000"/>
                </a:solidFill>
                <a:effectLst/>
                <a:latin typeface="Times New Roman" panose="02020603050405020304" pitchFamily="18" charset="0"/>
                <a:ea typeface="Times New Roman" panose="02020603050405020304" pitchFamily="18" charset="0"/>
              </a:rPr>
              <a:t>Xử</a:t>
            </a:r>
            <a:r>
              <a:rPr lang="en-US" b="1" dirty="0">
                <a:solidFill>
                  <a:srgbClr val="000000"/>
                </a:solidFill>
                <a:effectLst/>
                <a:latin typeface="Times New Roman" panose="02020603050405020304" pitchFamily="18" charset="0"/>
                <a:ea typeface="Times New Roman" panose="02020603050405020304" pitchFamily="18" charset="0"/>
              </a:rPr>
              <a:t> </a:t>
            </a:r>
            <a:r>
              <a:rPr lang="en-US" b="1" dirty="0" err="1">
                <a:solidFill>
                  <a:srgbClr val="000000"/>
                </a:solidFill>
                <a:effectLst/>
                <a:latin typeface="Times New Roman" panose="02020603050405020304" pitchFamily="18" charset="0"/>
                <a:ea typeface="Times New Roman" panose="02020603050405020304" pitchFamily="18" charset="0"/>
              </a:rPr>
              <a:t>lý</a:t>
            </a:r>
            <a:r>
              <a:rPr lang="en-US" b="1" dirty="0">
                <a:solidFill>
                  <a:srgbClr val="000000"/>
                </a:solidFill>
                <a:effectLst/>
                <a:latin typeface="Times New Roman" panose="02020603050405020304" pitchFamily="18" charset="0"/>
                <a:ea typeface="Times New Roman" panose="02020603050405020304" pitchFamily="18" charset="0"/>
              </a:rPr>
              <a:t> </a:t>
            </a:r>
            <a:r>
              <a:rPr lang="en-US" b="1" dirty="0" err="1">
                <a:solidFill>
                  <a:srgbClr val="000000"/>
                </a:solidFill>
                <a:effectLst/>
                <a:latin typeface="Times New Roman" panose="02020603050405020304" pitchFamily="18" charset="0"/>
                <a:ea typeface="Times New Roman" panose="02020603050405020304" pitchFamily="18" charset="0"/>
              </a:rPr>
              <a:t>giá</a:t>
            </a:r>
            <a:r>
              <a:rPr lang="en-US" b="1" dirty="0">
                <a:solidFill>
                  <a:srgbClr val="000000"/>
                </a:solidFill>
                <a:effectLst/>
                <a:latin typeface="Times New Roman" panose="02020603050405020304" pitchFamily="18" charset="0"/>
                <a:ea typeface="Times New Roman" panose="02020603050405020304" pitchFamily="18" charset="0"/>
              </a:rPr>
              <a:t> </a:t>
            </a:r>
            <a:r>
              <a:rPr lang="en-US" b="1" dirty="0" err="1">
                <a:solidFill>
                  <a:srgbClr val="000000"/>
                </a:solidFill>
                <a:effectLst/>
                <a:latin typeface="Times New Roman" panose="02020603050405020304" pitchFamily="18" charset="0"/>
                <a:ea typeface="Times New Roman" panose="02020603050405020304" pitchFamily="18" charset="0"/>
              </a:rPr>
              <a:t>trị</a:t>
            </a:r>
            <a:r>
              <a:rPr lang="en-US" b="1" dirty="0">
                <a:solidFill>
                  <a:srgbClr val="000000"/>
                </a:solidFill>
                <a:effectLst/>
                <a:latin typeface="Times New Roman" panose="02020603050405020304" pitchFamily="18" charset="0"/>
                <a:ea typeface="Times New Roman" panose="02020603050405020304" pitchFamily="18" charset="0"/>
              </a:rPr>
              <a:t> </a:t>
            </a:r>
            <a:r>
              <a:rPr lang="en-US" b="1" dirty="0" err="1">
                <a:solidFill>
                  <a:srgbClr val="000000"/>
                </a:solidFill>
                <a:effectLst/>
                <a:latin typeface="Times New Roman" panose="02020603050405020304" pitchFamily="18" charset="0"/>
                <a:ea typeface="Times New Roman" panose="02020603050405020304" pitchFamily="18" charset="0"/>
              </a:rPr>
              <a:t>trùng</a:t>
            </a:r>
            <a:r>
              <a:rPr lang="en-US" b="1" dirty="0">
                <a:solidFill>
                  <a:srgbClr val="000000"/>
                </a:solidFill>
                <a:effectLst/>
                <a:latin typeface="Times New Roman" panose="02020603050405020304" pitchFamily="18" charset="0"/>
                <a:ea typeface="Times New Roman" panose="02020603050405020304" pitchFamily="18" charset="0"/>
              </a:rPr>
              <a:t> </a:t>
            </a:r>
            <a:r>
              <a:rPr lang="en-US" b="1" dirty="0" err="1">
                <a:solidFill>
                  <a:srgbClr val="000000"/>
                </a:solidFill>
                <a:effectLst/>
                <a:latin typeface="Times New Roman" panose="02020603050405020304" pitchFamily="18" charset="0"/>
                <a:ea typeface="Times New Roman" panose="02020603050405020304" pitchFamily="18" charset="0"/>
              </a:rPr>
              <a:t>lặp</a:t>
            </a:r>
            <a:r>
              <a:rPr lang="en-US" b="1" dirty="0">
                <a:solidFill>
                  <a:srgbClr val="000000"/>
                </a:solidFill>
                <a:effectLst/>
                <a:latin typeface="Times New Roman" panose="02020603050405020304" pitchFamily="18" charset="0"/>
                <a:ea typeface="Times New Roman" panose="02020603050405020304" pitchFamily="18" charset="0"/>
              </a:rPr>
              <a:t> (Duplicate Data):</a:t>
            </a:r>
            <a:r>
              <a:rPr lang="en-US" dirty="0">
                <a:solidFill>
                  <a:srgbClr val="000000"/>
                </a:solidFill>
                <a:effectLst/>
                <a:latin typeface="Times New Roman" panose="02020603050405020304" pitchFamily="18" charset="0"/>
                <a:ea typeface="Times New Roman" panose="02020603050405020304" pitchFamily="18" charset="0"/>
              </a:rPr>
              <a:t> </a:t>
            </a:r>
          </a:p>
          <a:p>
            <a:r>
              <a:rPr lang="en-US" dirty="0" err="1">
                <a:solidFill>
                  <a:srgbClr val="000000"/>
                </a:solidFill>
                <a:effectLst/>
                <a:latin typeface="Times New Roman" panose="02020603050405020304" pitchFamily="18" charset="0"/>
                <a:ea typeface="Times New Roman" panose="02020603050405020304" pitchFamily="18" charset="0"/>
              </a:rPr>
              <a:t>Những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bản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ghi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trùng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lặp</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bằng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cách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xóa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bớt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bản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ghi</a:t>
            </a:r>
            <a:r>
              <a:rPr lang="en-US" dirty="0">
                <a:solidFill>
                  <a:srgbClr val="000000"/>
                </a:solidFill>
                <a:effectLst/>
                <a:latin typeface="Times New Roman" panose="02020603050405020304" pitchFamily="18" charset="0"/>
                <a:ea typeface="Times New Roman" panose="02020603050405020304" pitchFamily="18" charset="0"/>
              </a:rPr>
              <a:t>.</a:t>
            </a:r>
          </a:p>
          <a:p>
            <a:endParaRPr lang="en-US" dirty="0"/>
          </a:p>
        </p:txBody>
      </p:sp>
      <p:pic>
        <p:nvPicPr>
          <p:cNvPr id="5" name="Picture 4" descr="A screenshot of a computer code&#10;&#10;Description automatically generated">
            <a:extLst>
              <a:ext uri="{FF2B5EF4-FFF2-40B4-BE49-F238E27FC236}">
                <a16:creationId xmlns:a16="http://schemas.microsoft.com/office/drawing/2014/main" id="{719B1CC7-A4D8-330D-DF39-DA79B24B9908}"/>
              </a:ext>
            </a:extLst>
          </p:cNvPr>
          <p:cNvPicPr>
            <a:picLocks noChangeAspect="1"/>
          </p:cNvPicPr>
          <p:nvPr/>
        </p:nvPicPr>
        <p:blipFill>
          <a:blip r:embed="rId2"/>
          <a:stretch>
            <a:fillRect/>
          </a:stretch>
        </p:blipFill>
        <p:spPr>
          <a:xfrm>
            <a:off x="5325006" y="571500"/>
            <a:ext cx="2697714" cy="1722269"/>
          </a:xfrm>
          <a:prstGeom prst="rect">
            <a:avLst/>
          </a:prstGeom>
        </p:spPr>
      </p:pic>
      <p:sp>
        <p:nvSpPr>
          <p:cNvPr id="6" name="TextBox 5">
            <a:extLst>
              <a:ext uri="{FF2B5EF4-FFF2-40B4-BE49-F238E27FC236}">
                <a16:creationId xmlns:a16="http://schemas.microsoft.com/office/drawing/2014/main" id="{EB784690-2B78-8D25-8D20-B21CAA8A6CC5}"/>
              </a:ext>
            </a:extLst>
          </p:cNvPr>
          <p:cNvSpPr txBox="1"/>
          <p:nvPr/>
        </p:nvSpPr>
        <p:spPr>
          <a:xfrm>
            <a:off x="468351" y="2683727"/>
            <a:ext cx="4720683" cy="523220"/>
          </a:xfrm>
          <a:prstGeom prst="rect">
            <a:avLst/>
          </a:prstGeom>
          <a:noFill/>
        </p:spPr>
        <p:txBody>
          <a:bodyPr wrap="square" rtlCol="0">
            <a:spAutoFit/>
          </a:bodyPr>
          <a:lstStyle/>
          <a:p>
            <a:r>
              <a:rPr lang="en-US" b="1" dirty="0" err="1">
                <a:solidFill>
                  <a:schemeClr val="tx1"/>
                </a:solidFill>
                <a:latin typeface="Times New Roman "/>
              </a:rPr>
              <a:t>Loại</a:t>
            </a:r>
            <a:r>
              <a:rPr lang="en-US" b="1" dirty="0">
                <a:solidFill>
                  <a:schemeClr val="tx1"/>
                </a:solidFill>
                <a:latin typeface="Times New Roman "/>
              </a:rPr>
              <a:t> </a:t>
            </a:r>
            <a:r>
              <a:rPr lang="en-US" b="1" dirty="0" err="1">
                <a:solidFill>
                  <a:schemeClr val="tx1"/>
                </a:solidFill>
                <a:latin typeface="Times New Roman "/>
              </a:rPr>
              <a:t>bỏ</a:t>
            </a:r>
            <a:r>
              <a:rPr lang="en-US" b="1" dirty="0">
                <a:solidFill>
                  <a:schemeClr val="tx1"/>
                </a:solidFill>
                <a:latin typeface="Times New Roman "/>
              </a:rPr>
              <a:t> </a:t>
            </a:r>
            <a:r>
              <a:rPr lang="en-US" b="1" dirty="0" err="1">
                <a:solidFill>
                  <a:schemeClr val="tx1"/>
                </a:solidFill>
                <a:latin typeface="Times New Roman "/>
              </a:rPr>
              <a:t>biến</a:t>
            </a:r>
            <a:r>
              <a:rPr lang="en-US" b="1" dirty="0">
                <a:solidFill>
                  <a:schemeClr val="tx1"/>
                </a:solidFill>
                <a:latin typeface="Times New Roman "/>
              </a:rPr>
              <a:t>: </a:t>
            </a:r>
          </a:p>
          <a:p>
            <a:r>
              <a:rPr lang="en-US" dirty="0" err="1">
                <a:solidFill>
                  <a:schemeClr val="tx1"/>
                </a:solidFill>
                <a:latin typeface="Times New Roman "/>
              </a:rPr>
              <a:t>Loại</a:t>
            </a:r>
            <a:r>
              <a:rPr lang="en-US" dirty="0">
                <a:solidFill>
                  <a:schemeClr val="tx1"/>
                </a:solidFill>
                <a:latin typeface="Times New Roman "/>
              </a:rPr>
              <a:t> </a:t>
            </a:r>
            <a:r>
              <a:rPr lang="en-US" dirty="0" err="1">
                <a:solidFill>
                  <a:schemeClr val="tx1"/>
                </a:solidFill>
                <a:latin typeface="Times New Roman "/>
              </a:rPr>
              <a:t>bỏ</a:t>
            </a:r>
            <a:r>
              <a:rPr lang="en-US" dirty="0">
                <a:solidFill>
                  <a:schemeClr val="tx1"/>
                </a:solidFill>
                <a:latin typeface="Times New Roman "/>
              </a:rPr>
              <a:t> </a:t>
            </a:r>
            <a:r>
              <a:rPr lang="en-US" dirty="0" err="1">
                <a:solidFill>
                  <a:schemeClr val="tx1"/>
                </a:solidFill>
                <a:latin typeface="Times New Roman "/>
              </a:rPr>
              <a:t>những</a:t>
            </a:r>
            <a:r>
              <a:rPr lang="en-US" dirty="0">
                <a:solidFill>
                  <a:schemeClr val="tx1"/>
                </a:solidFill>
                <a:latin typeface="Times New Roman "/>
              </a:rPr>
              <a:t> </a:t>
            </a:r>
            <a:r>
              <a:rPr lang="en-US" dirty="0" err="1">
                <a:solidFill>
                  <a:schemeClr val="tx1"/>
                </a:solidFill>
                <a:latin typeface="Times New Roman "/>
              </a:rPr>
              <a:t>biến</a:t>
            </a:r>
            <a:r>
              <a:rPr lang="en-US" dirty="0">
                <a:solidFill>
                  <a:schemeClr val="tx1"/>
                </a:solidFill>
                <a:latin typeface="Times New Roman "/>
              </a:rPr>
              <a:t> </a:t>
            </a:r>
            <a:r>
              <a:rPr lang="en-US" dirty="0" err="1">
                <a:solidFill>
                  <a:schemeClr val="tx1"/>
                </a:solidFill>
                <a:latin typeface="Times New Roman "/>
              </a:rPr>
              <a:t>không</a:t>
            </a:r>
            <a:r>
              <a:rPr lang="en-US" dirty="0">
                <a:solidFill>
                  <a:schemeClr val="tx1"/>
                </a:solidFill>
                <a:latin typeface="Times New Roman "/>
              </a:rPr>
              <a:t> </a:t>
            </a:r>
            <a:r>
              <a:rPr lang="en-US" dirty="0" err="1">
                <a:solidFill>
                  <a:schemeClr val="tx1"/>
                </a:solidFill>
                <a:latin typeface="Times New Roman "/>
              </a:rPr>
              <a:t>ảnh</a:t>
            </a:r>
            <a:r>
              <a:rPr lang="en-US" dirty="0">
                <a:solidFill>
                  <a:schemeClr val="tx1"/>
                </a:solidFill>
                <a:latin typeface="Times New Roman "/>
              </a:rPr>
              <a:t> </a:t>
            </a:r>
            <a:r>
              <a:rPr lang="en-US" dirty="0" err="1">
                <a:solidFill>
                  <a:schemeClr val="tx1"/>
                </a:solidFill>
                <a:latin typeface="Times New Roman "/>
              </a:rPr>
              <a:t>hưởng</a:t>
            </a:r>
            <a:r>
              <a:rPr lang="en-US" dirty="0">
                <a:solidFill>
                  <a:schemeClr val="tx1"/>
                </a:solidFill>
                <a:latin typeface="Times New Roman "/>
              </a:rPr>
              <a:t> </a:t>
            </a:r>
            <a:r>
              <a:rPr lang="en-US" dirty="0" err="1">
                <a:solidFill>
                  <a:schemeClr val="tx1"/>
                </a:solidFill>
                <a:latin typeface="Times New Roman "/>
              </a:rPr>
              <a:t>đến</a:t>
            </a:r>
            <a:r>
              <a:rPr lang="en-US" dirty="0">
                <a:solidFill>
                  <a:schemeClr val="tx1"/>
                </a:solidFill>
                <a:latin typeface="Times New Roman "/>
              </a:rPr>
              <a:t> </a:t>
            </a:r>
            <a:r>
              <a:rPr lang="en-US" dirty="0" err="1">
                <a:solidFill>
                  <a:schemeClr val="tx1"/>
                </a:solidFill>
                <a:latin typeface="Times New Roman "/>
              </a:rPr>
              <a:t>kết</a:t>
            </a:r>
            <a:r>
              <a:rPr lang="en-US" dirty="0">
                <a:solidFill>
                  <a:schemeClr val="tx1"/>
                </a:solidFill>
                <a:latin typeface="Times New Roman "/>
              </a:rPr>
              <a:t> </a:t>
            </a:r>
            <a:r>
              <a:rPr lang="en-US" dirty="0" err="1">
                <a:solidFill>
                  <a:schemeClr val="tx1"/>
                </a:solidFill>
                <a:latin typeface="Times New Roman "/>
              </a:rPr>
              <a:t>quả</a:t>
            </a:r>
            <a:r>
              <a:rPr lang="en-US" dirty="0">
                <a:solidFill>
                  <a:schemeClr val="tx1"/>
                </a:solidFill>
                <a:latin typeface="Times New Roman "/>
              </a:rPr>
              <a:t> </a:t>
            </a:r>
            <a:r>
              <a:rPr lang="en-US" dirty="0" err="1">
                <a:solidFill>
                  <a:schemeClr val="tx1"/>
                </a:solidFill>
                <a:latin typeface="Times New Roman "/>
              </a:rPr>
              <a:t>dự</a:t>
            </a:r>
            <a:r>
              <a:rPr lang="en-US" dirty="0">
                <a:solidFill>
                  <a:schemeClr val="tx1"/>
                </a:solidFill>
                <a:latin typeface="Times New Roman "/>
              </a:rPr>
              <a:t> </a:t>
            </a:r>
            <a:r>
              <a:rPr lang="en-US" dirty="0" err="1">
                <a:solidFill>
                  <a:schemeClr val="tx1"/>
                </a:solidFill>
                <a:latin typeface="Times New Roman "/>
              </a:rPr>
              <a:t>đoán</a:t>
            </a:r>
            <a:endParaRPr lang="en-US" dirty="0">
              <a:solidFill>
                <a:schemeClr val="tx1"/>
              </a:solidFill>
              <a:latin typeface="Times New Roman "/>
            </a:endParaRPr>
          </a:p>
        </p:txBody>
      </p:sp>
      <p:pic>
        <p:nvPicPr>
          <p:cNvPr id="9" name="Picture 8" descr="A screenshot of a computer code&#10;&#10;Description automatically generated">
            <a:extLst>
              <a:ext uri="{FF2B5EF4-FFF2-40B4-BE49-F238E27FC236}">
                <a16:creationId xmlns:a16="http://schemas.microsoft.com/office/drawing/2014/main" id="{91D818D7-FB94-3B55-C9FE-BBFB2F944DD3}"/>
              </a:ext>
            </a:extLst>
          </p:cNvPr>
          <p:cNvPicPr>
            <a:picLocks noChangeAspect="1"/>
          </p:cNvPicPr>
          <p:nvPr/>
        </p:nvPicPr>
        <p:blipFill>
          <a:blip r:embed="rId3"/>
          <a:stretch>
            <a:fillRect/>
          </a:stretch>
        </p:blipFill>
        <p:spPr>
          <a:xfrm>
            <a:off x="5325006" y="2590670"/>
            <a:ext cx="1975326" cy="2218850"/>
          </a:xfrm>
          <a:prstGeom prst="rect">
            <a:avLst/>
          </a:prstGeom>
        </p:spPr>
      </p:pic>
    </p:spTree>
    <p:extLst>
      <p:ext uri="{BB962C8B-B14F-4D97-AF65-F5344CB8AC3E}">
        <p14:creationId xmlns:p14="http://schemas.microsoft.com/office/powerpoint/2010/main" val="72663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EAA0A-60B3-2C47-27FD-1385BC0E50A2}"/>
              </a:ext>
            </a:extLst>
          </p:cNvPr>
          <p:cNvSpPr txBox="1"/>
          <p:nvPr/>
        </p:nvSpPr>
        <p:spPr>
          <a:xfrm>
            <a:off x="267630" y="3144643"/>
            <a:ext cx="5245347" cy="523220"/>
          </a:xfrm>
          <a:prstGeom prst="rect">
            <a:avLst/>
          </a:prstGeom>
          <a:noFill/>
        </p:spPr>
        <p:txBody>
          <a:bodyPr wrap="none" rtlCol="0">
            <a:spAutoFit/>
          </a:bodyPr>
          <a:lstStyle/>
          <a:p>
            <a:r>
              <a:rPr lang="en-US" b="1" dirty="0" err="1">
                <a:solidFill>
                  <a:schemeClr val="tx1"/>
                </a:solidFill>
                <a:effectLst/>
                <a:latin typeface="Times New Roman "/>
                <a:ea typeface="Times New Roman" panose="02020603050405020304" pitchFamily="18" charset="0"/>
                <a:cs typeface="Times New Roman" panose="02020603050405020304" pitchFamily="18" charset="0"/>
              </a:rPr>
              <a:t>Mã</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hóa</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biến</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(Data Encoding):</a:t>
            </a:r>
            <a:r>
              <a:rPr lang="en-US" b="1" dirty="0">
                <a:solidFill>
                  <a:schemeClr val="tx1"/>
                </a:solidFill>
                <a:effectLst/>
                <a:latin typeface="Times New Roman "/>
                <a:ea typeface="Times New Roman" panose="02020603050405020304" pitchFamily="18" charset="0"/>
              </a:rPr>
              <a:t> </a:t>
            </a:r>
          </a:p>
          <a:p>
            <a:r>
              <a:rPr lang="en-US" dirty="0" err="1">
                <a:solidFill>
                  <a:srgbClr val="000000"/>
                </a:solidFill>
                <a:effectLst/>
                <a:latin typeface="Times New Roman "/>
                <a:ea typeface="Times New Roman" panose="02020603050405020304" pitchFamily="18" charset="0"/>
              </a:rPr>
              <a:t>Bộ</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dữ</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liệu</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HeartAttackDataSet</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có</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dữ</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liệu</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đã</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được</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mã</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hóa</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về</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dạng</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số</a:t>
            </a:r>
            <a:r>
              <a:rPr lang="en-US" dirty="0">
                <a:solidFill>
                  <a:srgbClr val="000000"/>
                </a:solidFill>
                <a:effectLst/>
                <a:latin typeface="Times New Roman "/>
                <a:ea typeface="Times New Roman" panose="02020603050405020304" pitchFamily="18" charset="0"/>
              </a:rPr>
              <a:t> </a:t>
            </a:r>
            <a:endParaRPr lang="en-US" dirty="0">
              <a:latin typeface="Times New Roman "/>
            </a:endParaRPr>
          </a:p>
        </p:txBody>
      </p:sp>
      <p:sp>
        <p:nvSpPr>
          <p:cNvPr id="6" name="TextBox 5">
            <a:extLst>
              <a:ext uri="{FF2B5EF4-FFF2-40B4-BE49-F238E27FC236}">
                <a16:creationId xmlns:a16="http://schemas.microsoft.com/office/drawing/2014/main" id="{26EB8E2F-9FEF-1BEB-E1ED-A1EDE64A1059}"/>
              </a:ext>
            </a:extLst>
          </p:cNvPr>
          <p:cNvSpPr txBox="1"/>
          <p:nvPr/>
        </p:nvSpPr>
        <p:spPr>
          <a:xfrm>
            <a:off x="386576" y="750849"/>
            <a:ext cx="4801314" cy="738664"/>
          </a:xfrm>
          <a:prstGeom prst="rect">
            <a:avLst/>
          </a:prstGeom>
          <a:noFill/>
        </p:spPr>
        <p:txBody>
          <a:bodyPr wrap="none" rtlCol="0">
            <a:spAutoFit/>
          </a:bodyPr>
          <a:lstStyle/>
          <a:p>
            <a:r>
              <a:rPr lang="en-US" b="1" dirty="0" err="1">
                <a:solidFill>
                  <a:srgbClr val="000000"/>
                </a:solidFill>
                <a:effectLst/>
                <a:latin typeface="Times New Roman" panose="02020603050405020304" pitchFamily="18" charset="0"/>
                <a:ea typeface="Times New Roman" panose="02020603050405020304" pitchFamily="18" charset="0"/>
              </a:rPr>
              <a:t>Xử</a:t>
            </a:r>
            <a:r>
              <a:rPr lang="en-US" b="1" dirty="0">
                <a:solidFill>
                  <a:srgbClr val="000000"/>
                </a:solidFill>
                <a:effectLst/>
                <a:latin typeface="Times New Roman" panose="02020603050405020304" pitchFamily="18" charset="0"/>
                <a:ea typeface="Times New Roman" panose="02020603050405020304" pitchFamily="18" charset="0"/>
              </a:rPr>
              <a:t> </a:t>
            </a:r>
            <a:r>
              <a:rPr lang="en-US" b="1" dirty="0" err="1">
                <a:solidFill>
                  <a:srgbClr val="000000"/>
                </a:solidFill>
                <a:effectLst/>
                <a:latin typeface="Times New Roman" panose="02020603050405020304" pitchFamily="18" charset="0"/>
                <a:ea typeface="Times New Roman" panose="02020603050405020304" pitchFamily="18" charset="0"/>
              </a:rPr>
              <a:t>lý</a:t>
            </a:r>
            <a:r>
              <a:rPr lang="en-US" b="1" dirty="0">
                <a:solidFill>
                  <a:srgbClr val="000000"/>
                </a:solidFill>
                <a:effectLst/>
                <a:latin typeface="Times New Roman" panose="02020603050405020304" pitchFamily="18" charset="0"/>
                <a:ea typeface="Times New Roman" panose="02020603050405020304" pitchFamily="18" charset="0"/>
              </a:rPr>
              <a:t> </a:t>
            </a:r>
            <a:r>
              <a:rPr lang="en-US" b="1" dirty="0" err="1">
                <a:solidFill>
                  <a:srgbClr val="000000"/>
                </a:solidFill>
                <a:effectLst/>
                <a:latin typeface="Times New Roman" panose="02020603050405020304" pitchFamily="18" charset="0"/>
                <a:ea typeface="Times New Roman" panose="02020603050405020304" pitchFamily="18" charset="0"/>
              </a:rPr>
              <a:t>giá</a:t>
            </a:r>
            <a:r>
              <a:rPr lang="en-US" b="1" dirty="0">
                <a:solidFill>
                  <a:srgbClr val="000000"/>
                </a:solidFill>
                <a:effectLst/>
                <a:latin typeface="Times New Roman" panose="02020603050405020304" pitchFamily="18" charset="0"/>
                <a:ea typeface="Times New Roman" panose="02020603050405020304" pitchFamily="18" charset="0"/>
              </a:rPr>
              <a:t> </a:t>
            </a:r>
            <a:r>
              <a:rPr lang="en-US" b="1" dirty="0" err="1">
                <a:solidFill>
                  <a:srgbClr val="000000"/>
                </a:solidFill>
                <a:effectLst/>
                <a:latin typeface="Times New Roman" panose="02020603050405020304" pitchFamily="18" charset="0"/>
                <a:ea typeface="Times New Roman" panose="02020603050405020304" pitchFamily="18" charset="0"/>
              </a:rPr>
              <a:t>trị</a:t>
            </a:r>
            <a:r>
              <a:rPr lang="en-US" b="1" dirty="0">
                <a:solidFill>
                  <a:srgbClr val="000000"/>
                </a:solidFill>
                <a:effectLst/>
                <a:latin typeface="Times New Roman" panose="02020603050405020304" pitchFamily="18" charset="0"/>
                <a:ea typeface="Times New Roman" panose="02020603050405020304" pitchFamily="18" charset="0"/>
              </a:rPr>
              <a:t> </a:t>
            </a:r>
            <a:r>
              <a:rPr lang="en-US" b="1" dirty="0" err="1">
                <a:solidFill>
                  <a:srgbClr val="000000"/>
                </a:solidFill>
                <a:effectLst/>
                <a:latin typeface="Times New Roman" panose="02020603050405020304" pitchFamily="18" charset="0"/>
                <a:ea typeface="Times New Roman" panose="02020603050405020304" pitchFamily="18" charset="0"/>
              </a:rPr>
              <a:t>thiếu</a:t>
            </a:r>
            <a:r>
              <a:rPr lang="en-US" b="1" dirty="0">
                <a:solidFill>
                  <a:srgbClr val="000000"/>
                </a:solidFill>
                <a:effectLst/>
                <a:latin typeface="Times New Roman" panose="02020603050405020304" pitchFamily="18" charset="0"/>
                <a:ea typeface="Times New Roman" panose="02020603050405020304" pitchFamily="18" charset="0"/>
              </a:rPr>
              <a:t> (Missing Data): </a:t>
            </a:r>
            <a:r>
              <a:rPr lang="en-US" dirty="0">
                <a:solidFill>
                  <a:srgbClr val="000000"/>
                </a:solidFill>
                <a:effectLst/>
                <a:latin typeface="Times New Roman" panose="02020603050405020304" pitchFamily="18" charset="0"/>
                <a:ea typeface="Times New Roman" panose="02020603050405020304" pitchFamily="18" charset="0"/>
              </a:rPr>
              <a:t> </a:t>
            </a:r>
          </a:p>
          <a:p>
            <a:r>
              <a:rPr lang="en-US" dirty="0" err="1">
                <a:solidFill>
                  <a:srgbClr val="000000"/>
                </a:solidFill>
                <a:effectLst/>
                <a:latin typeface="Times New Roman" panose="02020603050405020304" pitchFamily="18" charset="0"/>
                <a:ea typeface="Times New Roman" panose="02020603050405020304" pitchFamily="18" charset="0"/>
              </a:rPr>
              <a:t>Bộ</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dữ</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liệu</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HeartAttackDataSet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không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có</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phát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hiện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dữ</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liệu</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thiếu</a:t>
            </a:r>
            <a:endParaRPr lang="en-US" dirty="0"/>
          </a:p>
          <a:p>
            <a:endParaRPr lang="en-US" dirty="0">
              <a:solidFill>
                <a:schemeClr val="tx1"/>
              </a:solidFill>
              <a:latin typeface="Times New Roman "/>
            </a:endParaRPr>
          </a:p>
        </p:txBody>
      </p:sp>
      <p:pic>
        <p:nvPicPr>
          <p:cNvPr id="11" name="Picture 10" descr="A screenshot of a computer&#10;&#10;Description automatically generated">
            <a:extLst>
              <a:ext uri="{FF2B5EF4-FFF2-40B4-BE49-F238E27FC236}">
                <a16:creationId xmlns:a16="http://schemas.microsoft.com/office/drawing/2014/main" id="{327D6181-4B3C-B460-880A-52027EABF646}"/>
              </a:ext>
            </a:extLst>
          </p:cNvPr>
          <p:cNvPicPr>
            <a:picLocks noChangeAspect="1"/>
          </p:cNvPicPr>
          <p:nvPr/>
        </p:nvPicPr>
        <p:blipFill>
          <a:blip r:embed="rId2"/>
          <a:stretch>
            <a:fillRect/>
          </a:stretch>
        </p:blipFill>
        <p:spPr>
          <a:xfrm>
            <a:off x="5451761" y="428478"/>
            <a:ext cx="1436609" cy="1905844"/>
          </a:xfrm>
          <a:prstGeom prst="rect">
            <a:avLst/>
          </a:prstGeom>
        </p:spPr>
      </p:pic>
      <p:pic>
        <p:nvPicPr>
          <p:cNvPr id="13" name="Picture 12" descr="A screenshot of a computer code&#10;&#10;Description automatically generated">
            <a:extLst>
              <a:ext uri="{FF2B5EF4-FFF2-40B4-BE49-F238E27FC236}">
                <a16:creationId xmlns:a16="http://schemas.microsoft.com/office/drawing/2014/main" id="{8918B006-C4CC-E765-CC3E-B1EFB9B0B955}"/>
              </a:ext>
            </a:extLst>
          </p:cNvPr>
          <p:cNvPicPr>
            <a:picLocks noChangeAspect="1"/>
          </p:cNvPicPr>
          <p:nvPr/>
        </p:nvPicPr>
        <p:blipFill>
          <a:blip r:embed="rId3"/>
          <a:stretch>
            <a:fillRect/>
          </a:stretch>
        </p:blipFill>
        <p:spPr>
          <a:xfrm>
            <a:off x="5512977" y="2473691"/>
            <a:ext cx="1859724" cy="2388344"/>
          </a:xfrm>
          <a:prstGeom prst="rect">
            <a:avLst/>
          </a:prstGeom>
        </p:spPr>
      </p:pic>
    </p:spTree>
    <p:extLst>
      <p:ext uri="{BB962C8B-B14F-4D97-AF65-F5344CB8AC3E}">
        <p14:creationId xmlns:p14="http://schemas.microsoft.com/office/powerpoint/2010/main" val="381809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E0934-C0F4-27C0-2C6D-34002DC8D882}"/>
              </a:ext>
            </a:extLst>
          </p:cNvPr>
          <p:cNvSpPr txBox="1"/>
          <p:nvPr/>
        </p:nvSpPr>
        <p:spPr>
          <a:xfrm>
            <a:off x="282498" y="292502"/>
            <a:ext cx="2155902" cy="369332"/>
          </a:xfrm>
          <a:prstGeom prst="rect">
            <a:avLst/>
          </a:prstGeom>
          <a:noFill/>
        </p:spPr>
        <p:txBody>
          <a:bodyPr wrap="square" rtlCol="0">
            <a:spAutoFit/>
          </a:bodyPr>
          <a:lstStyle/>
          <a:p>
            <a:r>
              <a:rPr lang="en-US" sz="1800" b="1" dirty="0">
                <a:solidFill>
                  <a:schemeClr val="tx1"/>
                </a:solidFill>
                <a:latin typeface="Times New Roman" panose="02020603050405020304" pitchFamily="18" charset="0"/>
                <a:cs typeface="Times New Roman" panose="02020603050405020304" pitchFamily="18" charset="0"/>
              </a:rPr>
              <a:t>2. </a:t>
            </a:r>
            <a:r>
              <a:rPr lang="en-US" sz="1800" b="1" dirty="0" err="1">
                <a:solidFill>
                  <a:schemeClr val="tx1"/>
                </a:solidFill>
                <a:latin typeface="Times New Roman" panose="02020603050405020304" pitchFamily="18" charset="0"/>
                <a:cs typeface="Times New Roman" panose="02020603050405020304" pitchFamily="18" charset="0"/>
              </a:rPr>
              <a:t>Tiền</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xử</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lý</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dữ</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liệu</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121CD9-30FA-1BB2-2BA5-E5FC58B778EC}"/>
              </a:ext>
            </a:extLst>
          </p:cNvPr>
          <p:cNvSpPr txBox="1"/>
          <p:nvPr/>
        </p:nvSpPr>
        <p:spPr>
          <a:xfrm>
            <a:off x="446048" y="661834"/>
            <a:ext cx="5533887" cy="954107"/>
          </a:xfrm>
          <a:prstGeom prst="rect">
            <a:avLst/>
          </a:prstGeom>
          <a:noFill/>
        </p:spPr>
        <p:txBody>
          <a:bodyPr wrap="none" rtlCol="0">
            <a:spAutoFit/>
          </a:bodyPr>
          <a:lstStyle/>
          <a:p>
            <a:r>
              <a:rPr lang="en-US" b="1" dirty="0" err="1">
                <a:solidFill>
                  <a:schemeClr val="tx1"/>
                </a:solidFill>
                <a:effectLst/>
                <a:latin typeface="Times New Roman "/>
                <a:ea typeface="Times New Roman" panose="02020603050405020304" pitchFamily="18" charset="0"/>
                <a:cs typeface="Times New Roman" panose="02020603050405020304" pitchFamily="18" charset="0"/>
              </a:rPr>
              <a:t>Xử</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lý</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dữ</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liệu</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không</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cân</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bằng</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(Handling Imbalanced Data)</a:t>
            </a:r>
            <a:r>
              <a:rPr lang="en-US" b="1" dirty="0">
                <a:solidFill>
                  <a:schemeClr val="tx1"/>
                </a:solidFill>
                <a:effectLst/>
                <a:latin typeface="Times New Roman "/>
                <a:ea typeface="Times New Roman" panose="02020603050405020304" pitchFamily="18" charset="0"/>
              </a:rPr>
              <a:t>:</a:t>
            </a:r>
          </a:p>
          <a:p>
            <a:r>
              <a:rPr lang="en-US" dirty="0" err="1">
                <a:solidFill>
                  <a:schemeClr val="tx1"/>
                </a:solidFill>
                <a:effectLst/>
                <a:latin typeface="Times New Roman "/>
                <a:ea typeface="Times New Roman" panose="02020603050405020304" pitchFamily="18" charset="0"/>
              </a:rPr>
              <a:t>Bộ</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dữ</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liệu</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thực</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nghiệm</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tuy</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mất</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cân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bằng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nhẹ</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nhưng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không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cần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xử</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lý</a:t>
            </a:r>
            <a:r>
              <a:rPr lang="en-US" dirty="0">
                <a:solidFill>
                  <a:schemeClr val="tx1"/>
                </a:solidFill>
                <a:effectLst/>
                <a:latin typeface="Times New Roman "/>
                <a:ea typeface="Times New Roman" panose="02020603050405020304" pitchFamily="18" charset="0"/>
              </a:rPr>
              <a:t>.</a:t>
            </a:r>
          </a:p>
          <a:p>
            <a:r>
              <a:rPr lang="en-US" dirty="0" err="1">
                <a:solidFill>
                  <a:schemeClr val="tx1"/>
                </a:solidFill>
                <a:effectLst/>
                <a:latin typeface="Times New Roman "/>
                <a:ea typeface="Times New Roman" panose="02020603050405020304" pitchFamily="18" charset="0"/>
              </a:rPr>
              <a:t>Dữ</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liệu</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không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cân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bằng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là</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vấn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đề</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phổ</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biến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trong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các</a:t>
            </a:r>
            <a:r>
              <a:rPr lang="en-US" dirty="0">
                <a:solidFill>
                  <a:schemeClr val="tx1"/>
                </a:solidFill>
                <a:effectLst/>
                <a:latin typeface="Times New Roman "/>
                <a:ea typeface="Times New Roman" panose="02020603050405020304" pitchFamily="18" charset="0"/>
              </a:rPr>
              <a:t> bài </a:t>
            </a:r>
            <a:r>
              <a:rPr lang="en-US" dirty="0" err="1">
                <a:solidFill>
                  <a:schemeClr val="tx1"/>
                </a:solidFill>
                <a:effectLst/>
                <a:latin typeface="Times New Roman "/>
                <a:ea typeface="Times New Roman" panose="02020603050405020304" pitchFamily="18" charset="0"/>
              </a:rPr>
              <a:t>toán</a:t>
            </a:r>
            <a:r>
              <a:rPr lang="en-US" dirty="0">
                <a:solidFill>
                  <a:schemeClr val="tx1"/>
                </a:solidFill>
                <a:effectLst/>
                <a:latin typeface="Times New Roman "/>
                <a:ea typeface="Times New Roman" panose="02020603050405020304" pitchFamily="18" charset="0"/>
              </a:rPr>
              <a:t> y </a:t>
            </a:r>
            <a:r>
              <a:rPr lang="en-US" dirty="0" err="1">
                <a:solidFill>
                  <a:schemeClr val="tx1"/>
                </a:solidFill>
                <a:effectLst/>
                <a:latin typeface="Times New Roman "/>
                <a:ea typeface="Times New Roman" panose="02020603050405020304" pitchFamily="18" charset="0"/>
              </a:rPr>
              <a:t>học</a:t>
            </a:r>
            <a:r>
              <a:rPr lang="en-US" dirty="0">
                <a:solidFill>
                  <a:schemeClr val="tx1"/>
                </a:solidFill>
                <a:effectLst/>
                <a:latin typeface="Times New Roman "/>
                <a:ea typeface="Times New Roman" panose="02020603050405020304" pitchFamily="18" charset="0"/>
              </a:rPr>
              <a:t>, </a:t>
            </a:r>
          </a:p>
          <a:p>
            <a:r>
              <a:rPr lang="en-US" dirty="0" err="1">
                <a:solidFill>
                  <a:schemeClr val="tx1"/>
                </a:solidFill>
                <a:effectLst/>
                <a:latin typeface="Times New Roman "/>
                <a:ea typeface="Times New Roman" panose="02020603050405020304" pitchFamily="18" charset="0"/>
              </a:rPr>
              <a:t>khi</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số</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lượng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bệnh</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nhân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mắc</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bệnh</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và</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không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mắc</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bệnh</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chênh</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lệch</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đáng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kể</a:t>
            </a:r>
            <a:r>
              <a:rPr lang="en-US" dirty="0">
                <a:solidFill>
                  <a:schemeClr val="tx1"/>
                </a:solidFill>
                <a:effectLst/>
                <a:latin typeface="Times New Roman "/>
                <a:ea typeface="Times New Roman" panose="02020603050405020304" pitchFamily="18" charset="0"/>
              </a:rPr>
              <a:t>.</a:t>
            </a:r>
            <a:endParaRPr lang="en-US" dirty="0">
              <a:solidFill>
                <a:schemeClr val="tx1"/>
              </a:solidFill>
              <a:latin typeface="Times New Roman "/>
            </a:endParaRPr>
          </a:p>
        </p:txBody>
      </p:sp>
      <p:pic>
        <p:nvPicPr>
          <p:cNvPr id="5" name="Picture 4" descr="A graph of a pie chart&#10;&#10;Description automatically generated">
            <a:extLst>
              <a:ext uri="{FF2B5EF4-FFF2-40B4-BE49-F238E27FC236}">
                <a16:creationId xmlns:a16="http://schemas.microsoft.com/office/drawing/2014/main" id="{10FF11B2-CD84-D925-2F64-0AA436BE9786}"/>
              </a:ext>
            </a:extLst>
          </p:cNvPr>
          <p:cNvPicPr>
            <a:picLocks noChangeAspect="1"/>
          </p:cNvPicPr>
          <p:nvPr/>
        </p:nvPicPr>
        <p:blipFill>
          <a:blip r:embed="rId2"/>
          <a:stretch>
            <a:fillRect/>
          </a:stretch>
        </p:blipFill>
        <p:spPr>
          <a:xfrm>
            <a:off x="1993582" y="2057864"/>
            <a:ext cx="5156835" cy="2514600"/>
          </a:xfrm>
          <a:prstGeom prst="rect">
            <a:avLst/>
          </a:prstGeom>
        </p:spPr>
      </p:pic>
    </p:spTree>
    <p:extLst>
      <p:ext uri="{BB962C8B-B14F-4D97-AF65-F5344CB8AC3E}">
        <p14:creationId xmlns:p14="http://schemas.microsoft.com/office/powerpoint/2010/main" val="319744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15C30D-683B-5CED-9426-4303DC268C21}"/>
              </a:ext>
            </a:extLst>
          </p:cNvPr>
          <p:cNvSpPr txBox="1"/>
          <p:nvPr/>
        </p:nvSpPr>
        <p:spPr>
          <a:xfrm>
            <a:off x="208156" y="395859"/>
            <a:ext cx="6946132" cy="1231106"/>
          </a:xfrm>
          <a:prstGeom prst="rect">
            <a:avLst/>
          </a:prstGeom>
          <a:noFill/>
        </p:spPr>
        <p:txBody>
          <a:bodyPr wrap="none" rtlCol="0">
            <a:spAutoFit/>
          </a:bodyPr>
          <a:lstStyle/>
          <a:p>
            <a:r>
              <a:rPr lang="en-US" b="1" dirty="0" err="1">
                <a:solidFill>
                  <a:schemeClr val="tx1"/>
                </a:solidFill>
                <a:effectLst/>
                <a:latin typeface="Times New Roman "/>
                <a:ea typeface="Times New Roman" panose="02020603050405020304" pitchFamily="18" charset="0"/>
                <a:cs typeface="Times New Roman" panose="02020603050405020304" pitchFamily="18" charset="0"/>
              </a:rPr>
              <a:t>Loại</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bỏ</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ngoại</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lệ</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(Outliers):</a:t>
            </a:r>
            <a:r>
              <a:rPr lang="en-US" b="1" dirty="0">
                <a:solidFill>
                  <a:schemeClr val="tx1"/>
                </a:solidFill>
                <a:effectLst/>
                <a:latin typeface="Times New Roman "/>
                <a:ea typeface="Times New Roman" panose="02020603050405020304" pitchFamily="18" charset="0"/>
              </a:rPr>
              <a:t> </a:t>
            </a:r>
          </a:p>
          <a:p>
            <a:r>
              <a:rPr lang="en-US" dirty="0" err="1">
                <a:solidFill>
                  <a:schemeClr val="tx1"/>
                </a:solidFill>
                <a:effectLst/>
                <a:latin typeface="Times New Roman" panose="02020603050405020304" pitchFamily="18" charset="0"/>
                <a:ea typeface="Times New Roman" panose="02020603050405020304" pitchFamily="18" charset="0"/>
              </a:rPr>
              <a:t>Những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giá</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trị</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ngoại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lệ</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có</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thể</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được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xác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định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loại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bỏ</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hoặc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xử</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lý</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tùy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thuộc</a:t>
            </a:r>
            <a:endParaRPr lang="en-US" dirty="0">
              <a:solidFill>
                <a:schemeClr val="tx1"/>
              </a:solidFill>
              <a:effectLst/>
              <a:latin typeface="Times New Roman" panose="02020603050405020304" pitchFamily="18" charset="0"/>
              <a:ea typeface="Times New Roman" panose="02020603050405020304" pitchFamily="18" charset="0"/>
            </a:endParaRPr>
          </a:p>
          <a:p>
            <a:r>
              <a:rPr lang="en-US" dirty="0" err="1">
                <a:solidFill>
                  <a:schemeClr val="tx1"/>
                </a:solidFill>
                <a:effectLst/>
                <a:latin typeface="Times New Roman" panose="02020603050405020304" pitchFamily="18" charset="0"/>
                <a:ea typeface="Times New Roman" panose="02020603050405020304" pitchFamily="18" charset="0"/>
              </a:rPr>
              <a:t>vào</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nguyên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nhân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và</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mức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độ</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ảnh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hưởng</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đến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mô</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hình.Cẫn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xử</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lý</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ngoại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lai</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của</a:t>
            </a:r>
            <a:r>
              <a:rPr lang="en-US"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các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biến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liên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tục</a:t>
            </a:r>
            <a:endParaRPr lang="en-US" sz="1400" dirty="0">
              <a:solidFill>
                <a:srgbClr val="000000"/>
              </a:solidFill>
              <a:effectLst/>
              <a:latin typeface="Times New Roman" panose="02020603050405020304" pitchFamily="18" charset="0"/>
              <a:ea typeface="Times New Roman" panose="02020603050405020304" pitchFamily="18" charset="0"/>
            </a:endParaRPr>
          </a:p>
          <a:p>
            <a:r>
              <a:rPr lang="en-US" dirty="0" err="1">
                <a:latin typeface="Times New Roman" panose="02020603050405020304" pitchFamily="18" charset="0"/>
                <a:ea typeface="Times New Roman" panose="02020603050405020304" pitchFamily="18" charset="0"/>
              </a:rPr>
              <a:t>n</a:t>
            </a:r>
            <a:r>
              <a:rPr lang="en-US" sz="1400" dirty="0" err="1">
                <a:solidFill>
                  <a:srgbClr val="000000"/>
                </a:solidFill>
                <a:effectLst/>
                <a:latin typeface="Times New Roman" panose="02020603050405020304" pitchFamily="18" charset="0"/>
                <a:ea typeface="Times New Roman" panose="02020603050405020304" pitchFamily="18" charset="0"/>
              </a:rPr>
              <a:t>hư</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tuổi</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mức</a:t>
            </a:r>
            <a:r>
              <a:rPr lang="en-US" sz="1400" dirty="0">
                <a:solidFill>
                  <a:srgbClr val="000000"/>
                </a:solidFill>
                <a:effectLst/>
                <a:latin typeface="Times New Roman" panose="02020603050405020304" pitchFamily="18" charset="0"/>
                <a:ea typeface="Times New Roman" panose="02020603050405020304" pitchFamily="18" charset="0"/>
              </a:rPr>
              <a:t> cholesterol, </a:t>
            </a:r>
            <a:r>
              <a:rPr lang="en-US" sz="1400" dirty="0" err="1">
                <a:solidFill>
                  <a:srgbClr val="000000"/>
                </a:solidFill>
                <a:effectLst/>
                <a:latin typeface="Times New Roman" panose="02020603050405020304" pitchFamily="18" charset="0"/>
                <a:ea typeface="Times New Roman" panose="02020603050405020304" pitchFamily="18" charset="0"/>
              </a:rPr>
              <a:t>huyết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áp,nhịp</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tim</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tối</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đa</a:t>
            </a:r>
            <a:r>
              <a:rPr lang="en-US" sz="14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a:t>
            </a:r>
            <a:r>
              <a:rPr lang="en-US" dirty="0" err="1">
                <a:solidFill>
                  <a:srgbClr val="000000"/>
                </a:solidFill>
                <a:effectLst/>
                <a:latin typeface="Times New Roman" panose="02020603050405020304" pitchFamily="18" charset="0"/>
                <a:ea typeface="Times New Roman" panose="02020603050405020304" pitchFamily="18" charset="0"/>
              </a:rPr>
              <a:t>hênh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lệch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đoạn</a:t>
            </a:r>
            <a:r>
              <a:rPr lang="en-US" dirty="0">
                <a:solidFill>
                  <a:srgbClr val="000000"/>
                </a:solidFill>
                <a:effectLst/>
                <a:latin typeface="Times New Roman" panose="02020603050405020304" pitchFamily="18" charset="0"/>
                <a:ea typeface="Times New Roman" panose="02020603050405020304" pitchFamily="18" charset="0"/>
              </a:rPr>
              <a:t> ST</a:t>
            </a:r>
          </a:p>
          <a:p>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biến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trước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ngoại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lai</a:t>
            </a:r>
            <a:endParaRPr lang="en-US" dirty="0">
              <a:solidFill>
                <a:schemeClr val="tx1"/>
              </a:solidFill>
              <a:effectLst/>
              <a:latin typeface="Times New Roman" panose="02020603050405020304" pitchFamily="18" charset="0"/>
              <a:ea typeface="Times New Roman" panose="02020603050405020304" pitchFamily="18" charset="0"/>
            </a:endParaRPr>
          </a:p>
        </p:txBody>
      </p:sp>
      <p:pic>
        <p:nvPicPr>
          <p:cNvPr id="7" name="Picture 6" descr="A graph with a blue rectangle&#10;&#10;Description automatically generated">
            <a:extLst>
              <a:ext uri="{FF2B5EF4-FFF2-40B4-BE49-F238E27FC236}">
                <a16:creationId xmlns:a16="http://schemas.microsoft.com/office/drawing/2014/main" id="{0D5939DA-7A15-7DDF-99D5-18C4CC7F110C}"/>
              </a:ext>
            </a:extLst>
          </p:cNvPr>
          <p:cNvPicPr>
            <a:picLocks noChangeAspect="1"/>
          </p:cNvPicPr>
          <p:nvPr/>
        </p:nvPicPr>
        <p:blipFill>
          <a:blip r:embed="rId2"/>
          <a:stretch>
            <a:fillRect/>
          </a:stretch>
        </p:blipFill>
        <p:spPr>
          <a:xfrm>
            <a:off x="-53132" y="2128651"/>
            <a:ext cx="1856990" cy="2629390"/>
          </a:xfrm>
          <a:prstGeom prst="rect">
            <a:avLst/>
          </a:prstGeom>
        </p:spPr>
      </p:pic>
      <p:pic>
        <p:nvPicPr>
          <p:cNvPr id="9" name="Picture 8" descr="A graph with a blue and black line&#10;&#10;Description automatically generated">
            <a:extLst>
              <a:ext uri="{FF2B5EF4-FFF2-40B4-BE49-F238E27FC236}">
                <a16:creationId xmlns:a16="http://schemas.microsoft.com/office/drawing/2014/main" id="{FD844113-FB5A-4628-EFBF-F8D978219134}"/>
              </a:ext>
            </a:extLst>
          </p:cNvPr>
          <p:cNvPicPr>
            <a:picLocks noChangeAspect="1"/>
          </p:cNvPicPr>
          <p:nvPr/>
        </p:nvPicPr>
        <p:blipFill>
          <a:blip r:embed="rId3"/>
          <a:stretch>
            <a:fillRect/>
          </a:stretch>
        </p:blipFill>
        <p:spPr>
          <a:xfrm>
            <a:off x="1803858" y="2027065"/>
            <a:ext cx="1993310" cy="2764939"/>
          </a:xfrm>
          <a:prstGeom prst="rect">
            <a:avLst/>
          </a:prstGeom>
        </p:spPr>
      </p:pic>
      <p:pic>
        <p:nvPicPr>
          <p:cNvPr id="11" name="Picture 10" descr="A chart with a blue and black line&#10;&#10;Description automatically generated">
            <a:extLst>
              <a:ext uri="{FF2B5EF4-FFF2-40B4-BE49-F238E27FC236}">
                <a16:creationId xmlns:a16="http://schemas.microsoft.com/office/drawing/2014/main" id="{97B147AB-9CD4-0CD7-0911-53914A3A0CF6}"/>
              </a:ext>
            </a:extLst>
          </p:cNvPr>
          <p:cNvPicPr>
            <a:picLocks noChangeAspect="1"/>
          </p:cNvPicPr>
          <p:nvPr/>
        </p:nvPicPr>
        <p:blipFill>
          <a:blip r:embed="rId4"/>
          <a:stretch>
            <a:fillRect/>
          </a:stretch>
        </p:blipFill>
        <p:spPr>
          <a:xfrm>
            <a:off x="3797167" y="2027065"/>
            <a:ext cx="1759765" cy="2720576"/>
          </a:xfrm>
          <a:prstGeom prst="rect">
            <a:avLst/>
          </a:prstGeom>
        </p:spPr>
      </p:pic>
      <p:pic>
        <p:nvPicPr>
          <p:cNvPr id="13" name="Picture 12" descr="A graph with a blue and black line&#10;&#10;Description automatically generated">
            <a:extLst>
              <a:ext uri="{FF2B5EF4-FFF2-40B4-BE49-F238E27FC236}">
                <a16:creationId xmlns:a16="http://schemas.microsoft.com/office/drawing/2014/main" id="{6F55D799-5B40-A661-5594-FB94FCA7B90D}"/>
              </a:ext>
            </a:extLst>
          </p:cNvPr>
          <p:cNvPicPr>
            <a:picLocks noChangeAspect="1"/>
          </p:cNvPicPr>
          <p:nvPr/>
        </p:nvPicPr>
        <p:blipFill>
          <a:blip r:embed="rId5"/>
          <a:stretch>
            <a:fillRect/>
          </a:stretch>
        </p:blipFill>
        <p:spPr>
          <a:xfrm>
            <a:off x="5483685" y="1992772"/>
            <a:ext cx="1856457" cy="2789162"/>
          </a:xfrm>
          <a:prstGeom prst="rect">
            <a:avLst/>
          </a:prstGeom>
        </p:spPr>
      </p:pic>
      <p:pic>
        <p:nvPicPr>
          <p:cNvPr id="16" name="Picture 15" descr="A graph with a blue and black line&#10;&#10;Description automatically generated">
            <a:extLst>
              <a:ext uri="{FF2B5EF4-FFF2-40B4-BE49-F238E27FC236}">
                <a16:creationId xmlns:a16="http://schemas.microsoft.com/office/drawing/2014/main" id="{FF56C4D1-1622-F141-34CD-53695E3BB6EE}"/>
              </a:ext>
            </a:extLst>
          </p:cNvPr>
          <p:cNvPicPr>
            <a:picLocks noChangeAspect="1"/>
          </p:cNvPicPr>
          <p:nvPr/>
        </p:nvPicPr>
        <p:blipFill>
          <a:blip r:embed="rId6"/>
          <a:stretch>
            <a:fillRect/>
          </a:stretch>
        </p:blipFill>
        <p:spPr>
          <a:xfrm>
            <a:off x="7317550" y="1973721"/>
            <a:ext cx="1731702" cy="2773920"/>
          </a:xfrm>
          <a:prstGeom prst="rect">
            <a:avLst/>
          </a:prstGeom>
        </p:spPr>
      </p:pic>
    </p:spTree>
    <p:extLst>
      <p:ext uri="{BB962C8B-B14F-4D97-AF65-F5344CB8AC3E}">
        <p14:creationId xmlns:p14="http://schemas.microsoft.com/office/powerpoint/2010/main" val="81666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1F2C0D-DAE3-8251-0F49-5DA59B1C9AE1}"/>
              </a:ext>
            </a:extLst>
          </p:cNvPr>
          <p:cNvSpPr txBox="1"/>
          <p:nvPr/>
        </p:nvSpPr>
        <p:spPr>
          <a:xfrm>
            <a:off x="371707" y="386576"/>
            <a:ext cx="4281941" cy="954107"/>
          </a:xfrm>
          <a:prstGeom prst="rect">
            <a:avLst/>
          </a:prstGeom>
          <a:noFill/>
        </p:spPr>
        <p:txBody>
          <a:bodyPr wrap="none" rtlCol="0">
            <a:spAutoFit/>
          </a:bodyPr>
          <a:lstStyle/>
          <a:p>
            <a:r>
              <a:rPr lang="en-US" dirty="0" err="1">
                <a:latin typeface="Times New Roman "/>
              </a:rPr>
              <a:t>Cách</a:t>
            </a:r>
            <a:r>
              <a:rPr lang="en-US" dirty="0">
                <a:latin typeface="Times New Roman "/>
              </a:rPr>
              <a:t> </a:t>
            </a:r>
            <a:r>
              <a:rPr lang="en-US" dirty="0" err="1">
                <a:latin typeface="Times New Roman "/>
              </a:rPr>
              <a:t>xử</a:t>
            </a:r>
            <a:r>
              <a:rPr lang="en-US" dirty="0">
                <a:latin typeface="Times New Roman "/>
              </a:rPr>
              <a:t> </a:t>
            </a:r>
            <a:r>
              <a:rPr lang="en-US" dirty="0" err="1">
                <a:latin typeface="Times New Roman "/>
              </a:rPr>
              <a:t>lý</a:t>
            </a:r>
            <a:r>
              <a:rPr lang="en-US" dirty="0">
                <a:latin typeface="Times New Roman "/>
              </a:rPr>
              <a:t> </a:t>
            </a:r>
          </a:p>
          <a:p>
            <a:pPr marL="285750" indent="-285750">
              <a:buFontTx/>
              <a:buChar char="-"/>
            </a:pPr>
            <a:r>
              <a:rPr lang="vi-VN" dirty="0">
                <a:latin typeface="Times New Roman "/>
              </a:rPr>
              <a:t>Xác định ngưỡng giá trị outliers</a:t>
            </a:r>
            <a:endParaRPr lang="en-US" dirty="0">
              <a:latin typeface="Times New Roman "/>
            </a:endParaRPr>
          </a:p>
          <a:p>
            <a:pPr marL="285750" indent="-285750">
              <a:buFontTx/>
              <a:buChar char="-"/>
            </a:pPr>
            <a:r>
              <a:rPr lang="vi-VN" dirty="0">
                <a:latin typeface="Times New Roman "/>
              </a:rPr>
              <a:t>Tính giá trị trung bình </a:t>
            </a:r>
            <a:r>
              <a:rPr lang="en-US" dirty="0" err="1">
                <a:latin typeface="Times New Roman "/>
              </a:rPr>
              <a:t>để</a:t>
            </a:r>
            <a:r>
              <a:rPr lang="en-US" dirty="0">
                <a:latin typeface="Times New Roman "/>
              </a:rPr>
              <a:t> </a:t>
            </a:r>
            <a:r>
              <a:rPr lang="en-US" dirty="0" err="1">
                <a:latin typeface="Times New Roman "/>
              </a:rPr>
              <a:t>thay</a:t>
            </a:r>
            <a:r>
              <a:rPr lang="en-US" dirty="0">
                <a:latin typeface="Times New Roman "/>
              </a:rPr>
              <a:t> </a:t>
            </a:r>
            <a:r>
              <a:rPr lang="en-US" dirty="0" err="1">
                <a:latin typeface="Times New Roman "/>
              </a:rPr>
              <a:t>thế</a:t>
            </a:r>
            <a:r>
              <a:rPr lang="en-US" dirty="0">
                <a:latin typeface="Times New Roman "/>
              </a:rPr>
              <a:t> </a:t>
            </a:r>
            <a:r>
              <a:rPr lang="en-US" dirty="0" err="1">
                <a:latin typeface="Times New Roman "/>
              </a:rPr>
              <a:t>các</a:t>
            </a:r>
            <a:r>
              <a:rPr lang="en-US" dirty="0">
                <a:latin typeface="Times New Roman "/>
              </a:rPr>
              <a:t> </a:t>
            </a:r>
            <a:r>
              <a:rPr lang="vi-VN" dirty="0">
                <a:latin typeface="Times New Roman "/>
              </a:rPr>
              <a:t>giá trị outliers</a:t>
            </a:r>
            <a:r>
              <a:rPr lang="en-US" dirty="0">
                <a:latin typeface="Times New Roman "/>
              </a:rPr>
              <a:t> </a:t>
            </a:r>
          </a:p>
          <a:p>
            <a:r>
              <a:rPr lang="en-US" dirty="0" err="1">
                <a:latin typeface="Times New Roman "/>
              </a:rPr>
              <a:t>Các</a:t>
            </a:r>
            <a:r>
              <a:rPr lang="en-US" dirty="0">
                <a:latin typeface="Times New Roman "/>
              </a:rPr>
              <a:t> </a:t>
            </a:r>
            <a:r>
              <a:rPr lang="en-US" dirty="0" err="1">
                <a:latin typeface="Times New Roman "/>
              </a:rPr>
              <a:t>biến</a:t>
            </a:r>
            <a:r>
              <a:rPr lang="en-US" dirty="0">
                <a:latin typeface="Times New Roman "/>
              </a:rPr>
              <a:t> </a:t>
            </a:r>
            <a:r>
              <a:rPr lang="en-US" dirty="0" err="1">
                <a:latin typeface="Times New Roman "/>
              </a:rPr>
              <a:t>sau</a:t>
            </a:r>
            <a:r>
              <a:rPr lang="en-US" dirty="0">
                <a:latin typeface="Times New Roman "/>
              </a:rPr>
              <a:t> </a:t>
            </a:r>
            <a:r>
              <a:rPr lang="en-US" dirty="0" err="1">
                <a:latin typeface="Times New Roman "/>
              </a:rPr>
              <a:t>khi</a:t>
            </a:r>
            <a:r>
              <a:rPr lang="en-US" dirty="0">
                <a:latin typeface="Times New Roman "/>
              </a:rPr>
              <a:t> </a:t>
            </a:r>
            <a:r>
              <a:rPr lang="en-US" dirty="0" err="1">
                <a:latin typeface="Times New Roman "/>
              </a:rPr>
              <a:t>xử</a:t>
            </a:r>
            <a:r>
              <a:rPr lang="en-US" dirty="0">
                <a:latin typeface="Times New Roman "/>
              </a:rPr>
              <a:t> </a:t>
            </a:r>
            <a:r>
              <a:rPr lang="en-US" dirty="0" err="1">
                <a:latin typeface="Times New Roman "/>
              </a:rPr>
              <a:t>lý</a:t>
            </a:r>
            <a:r>
              <a:rPr lang="en-US" dirty="0">
                <a:latin typeface="Times New Roman "/>
              </a:rPr>
              <a:t> </a:t>
            </a:r>
            <a:r>
              <a:rPr lang="en-US" dirty="0" err="1">
                <a:latin typeface="Times New Roman "/>
              </a:rPr>
              <a:t>ngoại</a:t>
            </a:r>
            <a:r>
              <a:rPr lang="en-US" dirty="0">
                <a:latin typeface="Times New Roman "/>
              </a:rPr>
              <a:t> </a:t>
            </a:r>
            <a:r>
              <a:rPr lang="en-US" dirty="0" err="1">
                <a:latin typeface="Times New Roman "/>
              </a:rPr>
              <a:t>lai</a:t>
            </a:r>
            <a:endParaRPr lang="en-US" dirty="0">
              <a:latin typeface="Times New Roman "/>
            </a:endParaRPr>
          </a:p>
        </p:txBody>
      </p:sp>
      <p:pic>
        <p:nvPicPr>
          <p:cNvPr id="5" name="Picture 4" descr="A graph with blue and gray lines&#10;&#10;Description automatically generated">
            <a:extLst>
              <a:ext uri="{FF2B5EF4-FFF2-40B4-BE49-F238E27FC236}">
                <a16:creationId xmlns:a16="http://schemas.microsoft.com/office/drawing/2014/main" id="{F6F65AAC-A39B-750E-C6AA-C552CB623D72}"/>
              </a:ext>
            </a:extLst>
          </p:cNvPr>
          <p:cNvPicPr>
            <a:picLocks noChangeAspect="1"/>
          </p:cNvPicPr>
          <p:nvPr/>
        </p:nvPicPr>
        <p:blipFill>
          <a:blip r:embed="rId2"/>
          <a:stretch>
            <a:fillRect/>
          </a:stretch>
        </p:blipFill>
        <p:spPr>
          <a:xfrm>
            <a:off x="-66907" y="1549809"/>
            <a:ext cx="2185639" cy="2712955"/>
          </a:xfrm>
          <a:prstGeom prst="rect">
            <a:avLst/>
          </a:prstGeom>
        </p:spPr>
      </p:pic>
      <p:pic>
        <p:nvPicPr>
          <p:cNvPr id="7" name="Picture 6" descr="A graph with a blue rectangle and black lines&#10;&#10;Description automatically generated">
            <a:extLst>
              <a:ext uri="{FF2B5EF4-FFF2-40B4-BE49-F238E27FC236}">
                <a16:creationId xmlns:a16="http://schemas.microsoft.com/office/drawing/2014/main" id="{6A80F66C-1E1E-B658-4E02-08032DFE6081}"/>
              </a:ext>
            </a:extLst>
          </p:cNvPr>
          <p:cNvPicPr>
            <a:picLocks noChangeAspect="1"/>
          </p:cNvPicPr>
          <p:nvPr/>
        </p:nvPicPr>
        <p:blipFill>
          <a:blip r:embed="rId3"/>
          <a:stretch>
            <a:fillRect/>
          </a:stretch>
        </p:blipFill>
        <p:spPr>
          <a:xfrm>
            <a:off x="2152428" y="1549809"/>
            <a:ext cx="2371621" cy="2758679"/>
          </a:xfrm>
          <a:prstGeom prst="rect">
            <a:avLst/>
          </a:prstGeom>
        </p:spPr>
      </p:pic>
      <p:pic>
        <p:nvPicPr>
          <p:cNvPr id="9" name="Picture 8" descr="A graph with a blue rectangle&#10;&#10;Description automatically generated">
            <a:extLst>
              <a:ext uri="{FF2B5EF4-FFF2-40B4-BE49-F238E27FC236}">
                <a16:creationId xmlns:a16="http://schemas.microsoft.com/office/drawing/2014/main" id="{A272DC54-6198-93F2-0361-FABC559453CF}"/>
              </a:ext>
            </a:extLst>
          </p:cNvPr>
          <p:cNvPicPr>
            <a:picLocks noChangeAspect="1"/>
          </p:cNvPicPr>
          <p:nvPr/>
        </p:nvPicPr>
        <p:blipFill>
          <a:blip r:embed="rId4"/>
          <a:stretch>
            <a:fillRect/>
          </a:stretch>
        </p:blipFill>
        <p:spPr>
          <a:xfrm>
            <a:off x="4405103" y="1549809"/>
            <a:ext cx="2371620" cy="2804403"/>
          </a:xfrm>
          <a:prstGeom prst="rect">
            <a:avLst/>
          </a:prstGeom>
        </p:spPr>
      </p:pic>
      <p:pic>
        <p:nvPicPr>
          <p:cNvPr id="11" name="Picture 10" descr="A graph with a blue rectangle&#10;&#10;Description automatically generated">
            <a:extLst>
              <a:ext uri="{FF2B5EF4-FFF2-40B4-BE49-F238E27FC236}">
                <a16:creationId xmlns:a16="http://schemas.microsoft.com/office/drawing/2014/main" id="{2BE43803-6466-4892-DBC2-5269AA554314}"/>
              </a:ext>
            </a:extLst>
          </p:cNvPr>
          <p:cNvPicPr>
            <a:picLocks noChangeAspect="1"/>
          </p:cNvPicPr>
          <p:nvPr/>
        </p:nvPicPr>
        <p:blipFill>
          <a:blip r:embed="rId5"/>
          <a:stretch>
            <a:fillRect/>
          </a:stretch>
        </p:blipFill>
        <p:spPr>
          <a:xfrm>
            <a:off x="6776722" y="1664119"/>
            <a:ext cx="2252675" cy="2690093"/>
          </a:xfrm>
          <a:prstGeom prst="rect">
            <a:avLst/>
          </a:prstGeom>
        </p:spPr>
      </p:pic>
      <p:pic>
        <p:nvPicPr>
          <p:cNvPr id="13" name="Picture 12" descr="A screenshot of a computer code&#10;&#10;Description automatically generated">
            <a:extLst>
              <a:ext uri="{FF2B5EF4-FFF2-40B4-BE49-F238E27FC236}">
                <a16:creationId xmlns:a16="http://schemas.microsoft.com/office/drawing/2014/main" id="{8AE7CDB9-D8CE-D395-8F23-431ECFAE487F}"/>
              </a:ext>
            </a:extLst>
          </p:cNvPr>
          <p:cNvPicPr>
            <a:picLocks noChangeAspect="1"/>
          </p:cNvPicPr>
          <p:nvPr/>
        </p:nvPicPr>
        <p:blipFill>
          <a:blip r:embed="rId6"/>
          <a:stretch>
            <a:fillRect/>
          </a:stretch>
        </p:blipFill>
        <p:spPr>
          <a:xfrm>
            <a:off x="4572000" y="256424"/>
            <a:ext cx="4211933" cy="1084260"/>
          </a:xfrm>
          <a:prstGeom prst="rect">
            <a:avLst/>
          </a:prstGeom>
        </p:spPr>
      </p:pic>
    </p:spTree>
    <p:extLst>
      <p:ext uri="{BB962C8B-B14F-4D97-AF65-F5344CB8AC3E}">
        <p14:creationId xmlns:p14="http://schemas.microsoft.com/office/powerpoint/2010/main" val="194105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BF33C9-1BFF-13A0-5A28-67CADFF556D9}"/>
              </a:ext>
            </a:extLst>
          </p:cNvPr>
          <p:cNvSpPr txBox="1"/>
          <p:nvPr/>
        </p:nvSpPr>
        <p:spPr>
          <a:xfrm>
            <a:off x="260195" y="0"/>
            <a:ext cx="8954695" cy="1169551"/>
          </a:xfrm>
          <a:prstGeom prst="rect">
            <a:avLst/>
          </a:prstGeom>
          <a:noFill/>
        </p:spPr>
        <p:txBody>
          <a:bodyPr wrap="none" rtlCol="0">
            <a:spAutoFit/>
          </a:bodyPr>
          <a:lstStyle/>
          <a:p>
            <a:r>
              <a:rPr lang="en-US" b="1" dirty="0" err="1">
                <a:solidFill>
                  <a:schemeClr val="tx1"/>
                </a:solidFill>
                <a:effectLst/>
                <a:latin typeface="Times New Roman "/>
                <a:ea typeface="Times New Roman" panose="02020603050405020304" pitchFamily="18" charset="0"/>
                <a:cs typeface="Times New Roman" panose="02020603050405020304" pitchFamily="18" charset="0"/>
              </a:rPr>
              <a:t>Rời</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rạc</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hóa</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dữ</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liệu</a:t>
            </a:r>
            <a:r>
              <a:rPr lang="en-US" b="1" dirty="0">
                <a:solidFill>
                  <a:schemeClr val="tx1"/>
                </a:solidFill>
                <a:effectLst/>
                <a:latin typeface="Times New Roman "/>
                <a:ea typeface="Times New Roman" panose="02020603050405020304" pitchFamily="18" charset="0"/>
                <a:cs typeface="Times New Roman" panose="02020603050405020304" pitchFamily="18" charset="0"/>
              </a:rPr>
              <a:t>(Data Discretization):</a:t>
            </a:r>
            <a:r>
              <a:rPr lang="en-US" b="1" dirty="0">
                <a:solidFill>
                  <a:schemeClr val="tx1"/>
                </a:solidFill>
                <a:effectLst/>
                <a:latin typeface="Times New Roman "/>
                <a:ea typeface="Times New Roman" panose="02020603050405020304" pitchFamily="18" charset="0"/>
              </a:rPr>
              <a:t> </a:t>
            </a:r>
          </a:p>
          <a:p>
            <a:r>
              <a:rPr lang="en-US" dirty="0" err="1">
                <a:solidFill>
                  <a:schemeClr val="tx1"/>
                </a:solidFill>
                <a:effectLst/>
                <a:latin typeface="Times New Roman "/>
                <a:ea typeface="Times New Roman" panose="02020603050405020304" pitchFamily="18" charset="0"/>
              </a:rPr>
              <a:t>Rời</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rạc</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hóa</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là</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quá</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trình</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chuyển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đổi</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dữ</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liệu</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liên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tục</a:t>
            </a:r>
            <a:r>
              <a:rPr lang="en-US" dirty="0">
                <a:solidFill>
                  <a:schemeClr val="tx1"/>
                </a:solidFill>
                <a:effectLst/>
                <a:latin typeface="Times New Roman "/>
                <a:ea typeface="Times New Roman" panose="02020603050405020304" pitchFamily="18" charset="0"/>
              </a:rPr>
              <a:t> (continuous data) </a:t>
            </a:r>
          </a:p>
          <a:p>
            <a:r>
              <a:rPr lang="en-US" dirty="0" err="1">
                <a:solidFill>
                  <a:schemeClr val="tx1"/>
                </a:solidFill>
                <a:effectLst/>
                <a:latin typeface="Times New Roman "/>
                <a:ea typeface="Times New Roman" panose="02020603050405020304" pitchFamily="18" charset="0"/>
              </a:rPr>
              <a:t>thành</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các</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dữ</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liệu</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rời</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rạc</a:t>
            </a:r>
            <a:r>
              <a:rPr lang="en-US" dirty="0">
                <a:solidFill>
                  <a:schemeClr val="tx1"/>
                </a:solidFill>
                <a:effectLst/>
                <a:latin typeface="Times New Roman "/>
                <a:ea typeface="Times New Roman" panose="02020603050405020304" pitchFamily="18" charset="0"/>
              </a:rPr>
              <a:t> (discrete data) </a:t>
            </a:r>
            <a:r>
              <a:rPr lang="en-US" dirty="0" err="1">
                <a:solidFill>
                  <a:schemeClr val="tx1"/>
                </a:solidFill>
                <a:effectLst/>
                <a:latin typeface="Times New Roman "/>
                <a:ea typeface="Times New Roman" panose="02020603050405020304" pitchFamily="18" charset="0"/>
              </a:rPr>
              <a:t>bằng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cách</a:t>
            </a:r>
            <a:r>
              <a:rPr lang="en-US" dirty="0">
                <a:solidFill>
                  <a:schemeClr val="tx1"/>
                </a:solidFill>
                <a:effectLst/>
                <a:latin typeface="Times New Roman "/>
                <a:ea typeface="Times New Roman" panose="02020603050405020304" pitchFamily="18" charset="0"/>
              </a:rPr>
              <a:t> chia </a:t>
            </a:r>
            <a:r>
              <a:rPr lang="en-US" dirty="0" err="1">
                <a:solidFill>
                  <a:schemeClr val="tx1"/>
                </a:solidFill>
                <a:effectLst/>
                <a:latin typeface="Times New Roman "/>
                <a:ea typeface="Times New Roman" panose="02020603050405020304" pitchFamily="18" charset="0"/>
              </a:rPr>
              <a:t>nhỏ</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khoảng</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giá</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trị</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liên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tục</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thành</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các</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nhóm</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hoặc</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phân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đoạn</a:t>
            </a:r>
            <a:r>
              <a:rPr lang="en-US" dirty="0">
                <a:solidFill>
                  <a:schemeClr val="tx1"/>
                </a:solidFill>
                <a:effectLst/>
                <a:latin typeface="Times New Roman "/>
                <a:ea typeface="Times New Roman" panose="02020603050405020304" pitchFamily="18" charset="0"/>
              </a:rPr>
              <a:t> (bins). </a:t>
            </a:r>
          </a:p>
          <a:p>
            <a:r>
              <a:rPr lang="en-US" dirty="0" err="1">
                <a:solidFill>
                  <a:schemeClr val="tx1"/>
                </a:solidFill>
                <a:effectLst/>
                <a:latin typeface="Times New Roman "/>
                <a:ea typeface="Times New Roman" panose="02020603050405020304" pitchFamily="18" charset="0"/>
              </a:rPr>
              <a:t>Mỗi</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nhóm</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sau</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đó</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sẽ</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được</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gán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một</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nhãn</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hoặc</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giá</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trị</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cụ</a:t>
            </a:r>
            <a:r>
              <a:rPr lang="en-US" dirty="0">
                <a:solidFill>
                  <a:schemeClr val="tx1"/>
                </a:solidFill>
                <a:effectLst/>
                <a:latin typeface="Times New Roman "/>
                <a:ea typeface="Times New Roman" panose="02020603050405020304" pitchFamily="18" charset="0"/>
              </a:rPr>
              <a:t> </a:t>
            </a:r>
            <a:r>
              <a:rPr lang="en-US" dirty="0" err="1">
                <a:solidFill>
                  <a:schemeClr val="tx1"/>
                </a:solidFill>
                <a:effectLst/>
                <a:latin typeface="Times New Roman "/>
                <a:ea typeface="Times New Roman" panose="02020603050405020304" pitchFamily="18" charset="0"/>
              </a:rPr>
              <a:t>thể</a:t>
            </a:r>
            <a:r>
              <a:rPr lang="en-US" dirty="0">
                <a:solidFill>
                  <a:schemeClr val="tx1"/>
                </a:solidFill>
                <a:effectLst/>
                <a:latin typeface="Times New Roman "/>
                <a:ea typeface="Times New Roman" panose="02020603050405020304" pitchFamily="18" charset="0"/>
              </a:rPr>
              <a:t>.</a:t>
            </a:r>
          </a:p>
          <a:p>
            <a:endParaRPr lang="en-US" dirty="0">
              <a:solidFill>
                <a:schemeClr val="tx1"/>
              </a:solidFill>
              <a:latin typeface="Times New Roman "/>
            </a:endParaRPr>
          </a:p>
        </p:txBody>
      </p:sp>
      <p:pic>
        <p:nvPicPr>
          <p:cNvPr id="5" name="Picture 4">
            <a:extLst>
              <a:ext uri="{FF2B5EF4-FFF2-40B4-BE49-F238E27FC236}">
                <a16:creationId xmlns:a16="http://schemas.microsoft.com/office/drawing/2014/main" id="{F26C6D63-84DA-A61C-A703-CFB79577AD34}"/>
              </a:ext>
            </a:extLst>
          </p:cNvPr>
          <p:cNvPicPr>
            <a:picLocks noChangeAspect="1"/>
          </p:cNvPicPr>
          <p:nvPr/>
        </p:nvPicPr>
        <p:blipFill>
          <a:blip r:embed="rId2"/>
          <a:stretch>
            <a:fillRect/>
          </a:stretch>
        </p:blipFill>
        <p:spPr>
          <a:xfrm>
            <a:off x="332674" y="923027"/>
            <a:ext cx="5436223" cy="55630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94EE31B-439D-ABAB-96A9-646F4E6D6046}"/>
              </a:ext>
            </a:extLst>
          </p:cNvPr>
          <p:cNvPicPr>
            <a:picLocks noChangeAspect="1"/>
          </p:cNvPicPr>
          <p:nvPr/>
        </p:nvPicPr>
        <p:blipFill>
          <a:blip r:embed="rId3"/>
          <a:stretch>
            <a:fillRect/>
          </a:stretch>
        </p:blipFill>
        <p:spPr>
          <a:xfrm>
            <a:off x="377278" y="1591528"/>
            <a:ext cx="3852751" cy="162166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7550005-C0C8-2F86-259A-59CD18A90675}"/>
              </a:ext>
            </a:extLst>
          </p:cNvPr>
          <p:cNvPicPr>
            <a:picLocks noChangeAspect="1"/>
          </p:cNvPicPr>
          <p:nvPr/>
        </p:nvPicPr>
        <p:blipFill>
          <a:blip r:embed="rId4"/>
          <a:stretch>
            <a:fillRect/>
          </a:stretch>
        </p:blipFill>
        <p:spPr>
          <a:xfrm>
            <a:off x="503661" y="3325388"/>
            <a:ext cx="3674330" cy="1531097"/>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D9C183A-8DBE-14CC-C8C8-CE81CD9195EE}"/>
              </a:ext>
            </a:extLst>
          </p:cNvPr>
          <p:cNvPicPr>
            <a:picLocks noChangeAspect="1"/>
          </p:cNvPicPr>
          <p:nvPr/>
        </p:nvPicPr>
        <p:blipFill>
          <a:blip r:embed="rId5"/>
          <a:stretch>
            <a:fillRect/>
          </a:stretch>
        </p:blipFill>
        <p:spPr>
          <a:xfrm>
            <a:off x="4482790" y="1588685"/>
            <a:ext cx="4283932" cy="1674905"/>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D7DCE27-71EF-AA4D-7B4D-17DE04ADEACE}"/>
              </a:ext>
            </a:extLst>
          </p:cNvPr>
          <p:cNvPicPr>
            <a:picLocks noChangeAspect="1"/>
          </p:cNvPicPr>
          <p:nvPr/>
        </p:nvPicPr>
        <p:blipFill>
          <a:blip r:embed="rId6"/>
          <a:stretch>
            <a:fillRect/>
          </a:stretch>
        </p:blipFill>
        <p:spPr>
          <a:xfrm>
            <a:off x="4592438" y="3372940"/>
            <a:ext cx="4283931" cy="1482917"/>
          </a:xfrm>
          <a:prstGeom prst="rect">
            <a:avLst/>
          </a:prstGeom>
        </p:spPr>
      </p:pic>
    </p:spTree>
    <p:extLst>
      <p:ext uri="{BB962C8B-B14F-4D97-AF65-F5344CB8AC3E}">
        <p14:creationId xmlns:p14="http://schemas.microsoft.com/office/powerpoint/2010/main" val="1365342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01ACB77C-C07D-2199-020E-0D1D19D0F4DF}"/>
              </a:ext>
            </a:extLst>
          </p:cNvPr>
          <p:cNvPicPr>
            <a:picLocks noChangeAspect="1"/>
          </p:cNvPicPr>
          <p:nvPr/>
        </p:nvPicPr>
        <p:blipFill>
          <a:blip r:embed="rId2"/>
          <a:stretch>
            <a:fillRect/>
          </a:stretch>
        </p:blipFill>
        <p:spPr>
          <a:xfrm>
            <a:off x="624594" y="869721"/>
            <a:ext cx="2629128" cy="324640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5FC50F3-A814-2600-D4AE-4E9A40BBC1F1}"/>
              </a:ext>
            </a:extLst>
          </p:cNvPr>
          <p:cNvPicPr>
            <a:picLocks noChangeAspect="1"/>
          </p:cNvPicPr>
          <p:nvPr/>
        </p:nvPicPr>
        <p:blipFill>
          <a:blip r:embed="rId3"/>
          <a:stretch>
            <a:fillRect/>
          </a:stretch>
        </p:blipFill>
        <p:spPr>
          <a:xfrm>
            <a:off x="4370303" y="671187"/>
            <a:ext cx="3655438" cy="3801125"/>
          </a:xfrm>
          <a:prstGeom prst="rect">
            <a:avLst/>
          </a:prstGeom>
        </p:spPr>
      </p:pic>
      <p:sp>
        <p:nvSpPr>
          <p:cNvPr id="7" name="TextBox 6">
            <a:extLst>
              <a:ext uri="{FF2B5EF4-FFF2-40B4-BE49-F238E27FC236}">
                <a16:creationId xmlns:a16="http://schemas.microsoft.com/office/drawing/2014/main" id="{89D1686E-E365-B43C-5B5B-9B93E9F0BA01}"/>
              </a:ext>
            </a:extLst>
          </p:cNvPr>
          <p:cNvSpPr txBox="1"/>
          <p:nvPr/>
        </p:nvSpPr>
        <p:spPr>
          <a:xfrm>
            <a:off x="457200" y="307428"/>
            <a:ext cx="3655438" cy="307777"/>
          </a:xfrm>
          <a:prstGeom prst="rect">
            <a:avLst/>
          </a:prstGeom>
          <a:noFill/>
        </p:spPr>
        <p:txBody>
          <a:bodyPr wrap="square" rtlCol="0">
            <a:spAutoFit/>
          </a:bodyPr>
          <a:lstStyle/>
          <a:p>
            <a:r>
              <a:rPr lang="en-US" dirty="0" err="1">
                <a:latin typeface="Times New Roman "/>
              </a:rPr>
              <a:t>Dữ</a:t>
            </a:r>
            <a:r>
              <a:rPr lang="en-US" dirty="0">
                <a:latin typeface="Times New Roman "/>
              </a:rPr>
              <a:t> </a:t>
            </a:r>
            <a:r>
              <a:rPr lang="en-US" dirty="0" err="1">
                <a:latin typeface="Times New Roman "/>
              </a:rPr>
              <a:t>liệu</a:t>
            </a:r>
            <a:r>
              <a:rPr lang="en-US" dirty="0">
                <a:latin typeface="Times New Roman "/>
              </a:rPr>
              <a:t> </a:t>
            </a:r>
            <a:r>
              <a:rPr lang="en-US" dirty="0" err="1">
                <a:latin typeface="Times New Roman "/>
              </a:rPr>
              <a:t>sau</a:t>
            </a:r>
            <a:r>
              <a:rPr lang="en-US" dirty="0">
                <a:latin typeface="Times New Roman "/>
              </a:rPr>
              <a:t> </a:t>
            </a:r>
            <a:r>
              <a:rPr lang="en-US" dirty="0" err="1">
                <a:latin typeface="Times New Roman "/>
              </a:rPr>
              <a:t>khi</a:t>
            </a:r>
            <a:r>
              <a:rPr lang="en-US" dirty="0">
                <a:latin typeface="Times New Roman "/>
              </a:rPr>
              <a:t> </a:t>
            </a:r>
            <a:r>
              <a:rPr lang="en-US" dirty="0" err="1">
                <a:latin typeface="Times New Roman "/>
              </a:rPr>
              <a:t>xử</a:t>
            </a:r>
            <a:r>
              <a:rPr lang="en-US" dirty="0">
                <a:latin typeface="Times New Roman "/>
              </a:rPr>
              <a:t> </a:t>
            </a:r>
            <a:r>
              <a:rPr lang="en-US" dirty="0" err="1">
                <a:latin typeface="Times New Roman "/>
              </a:rPr>
              <a:t>lý</a:t>
            </a:r>
            <a:r>
              <a:rPr lang="en-US" dirty="0">
                <a:latin typeface="Times New Roman "/>
              </a:rPr>
              <a:t> </a:t>
            </a:r>
            <a:r>
              <a:rPr lang="en-US" dirty="0" err="1">
                <a:latin typeface="Times New Roman "/>
              </a:rPr>
              <a:t>ngoại</a:t>
            </a:r>
            <a:r>
              <a:rPr lang="en-US" dirty="0">
                <a:latin typeface="Times New Roman "/>
              </a:rPr>
              <a:t> </a:t>
            </a:r>
            <a:r>
              <a:rPr lang="en-US" dirty="0" err="1">
                <a:latin typeface="Times New Roman "/>
              </a:rPr>
              <a:t>lai</a:t>
            </a:r>
            <a:r>
              <a:rPr lang="en-US" dirty="0">
                <a:latin typeface="Times New Roman "/>
              </a:rPr>
              <a:t> + </a:t>
            </a:r>
            <a:r>
              <a:rPr lang="en-US" dirty="0" err="1">
                <a:latin typeface="Times New Roman "/>
              </a:rPr>
              <a:t>rời</a:t>
            </a:r>
            <a:r>
              <a:rPr lang="en-US" dirty="0">
                <a:latin typeface="Times New Roman "/>
              </a:rPr>
              <a:t> </a:t>
            </a:r>
            <a:r>
              <a:rPr lang="en-US" dirty="0" err="1">
                <a:latin typeface="Times New Roman "/>
              </a:rPr>
              <a:t>rạc</a:t>
            </a:r>
            <a:r>
              <a:rPr lang="en-US" dirty="0">
                <a:latin typeface="Times New Roman "/>
              </a:rPr>
              <a:t> </a:t>
            </a:r>
            <a:r>
              <a:rPr lang="en-US" dirty="0" err="1">
                <a:latin typeface="Times New Roman "/>
              </a:rPr>
              <a:t>hóa</a:t>
            </a:r>
            <a:endParaRPr lang="en-US" dirty="0">
              <a:latin typeface="Times New Roman "/>
            </a:endParaRPr>
          </a:p>
        </p:txBody>
      </p:sp>
    </p:spTree>
    <p:extLst>
      <p:ext uri="{BB962C8B-B14F-4D97-AF65-F5344CB8AC3E}">
        <p14:creationId xmlns:p14="http://schemas.microsoft.com/office/powerpoint/2010/main" val="10045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BC234-B8EE-8CAD-5CB7-8BC8466798A0}"/>
              </a:ext>
            </a:extLst>
          </p:cNvPr>
          <p:cNvSpPr txBox="1"/>
          <p:nvPr/>
        </p:nvSpPr>
        <p:spPr>
          <a:xfrm>
            <a:off x="252248" y="102358"/>
            <a:ext cx="8646823" cy="954107"/>
          </a:xfrm>
          <a:prstGeom prst="rect">
            <a:avLst/>
          </a:prstGeom>
          <a:noFill/>
        </p:spPr>
        <p:txBody>
          <a:bodyPr wrap="square" rtlCol="0">
            <a:spAutoFit/>
          </a:bodyPr>
          <a:lstStyle/>
          <a:p>
            <a:r>
              <a:rPr lang="en-US" b="1" dirty="0" err="1">
                <a:solidFill>
                  <a:schemeClr val="tx1"/>
                </a:solidFill>
                <a:effectLst/>
                <a:latin typeface="Times New Roman "/>
                <a:ea typeface="Times New Roman" panose="02020603050405020304" pitchFamily="18" charset="0"/>
                <a:cs typeface="Times New Roman" panose="02020603050405020304" pitchFamily="18" charset="0"/>
              </a:rPr>
              <a:t>Chuẩn</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hóa</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hóa</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dữ</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a:t>
            </a:r>
            <a:r>
              <a:rPr lang="en-US" b="1" dirty="0" err="1">
                <a:solidFill>
                  <a:schemeClr val="tx1"/>
                </a:solidFill>
                <a:effectLst/>
                <a:latin typeface="Times New Roman "/>
                <a:ea typeface="Times New Roman" panose="02020603050405020304" pitchFamily="18" charset="0"/>
                <a:cs typeface="Times New Roman" panose="02020603050405020304" pitchFamily="18" charset="0"/>
              </a:rPr>
              <a:t>liệu</a:t>
            </a:r>
            <a:r>
              <a:rPr lang="en-US" b="1" dirty="0">
                <a:solidFill>
                  <a:schemeClr val="tx1"/>
                </a:solidFill>
                <a:effectLst/>
                <a:latin typeface="Times New Roman "/>
                <a:ea typeface="Times New Roman" panose="02020603050405020304" pitchFamily="18" charset="0"/>
                <a:cs typeface="Times New Roman" panose="02020603050405020304" pitchFamily="18" charset="0"/>
              </a:rPr>
              <a:t> (Normalization):</a:t>
            </a:r>
            <a:r>
              <a:rPr lang="en-US" b="1" dirty="0">
                <a:solidFill>
                  <a:schemeClr val="tx1"/>
                </a:solidFill>
                <a:effectLst/>
                <a:latin typeface="Times New Roman "/>
                <a:ea typeface="Times New Roman" panose="02020603050405020304" pitchFamily="18" charset="0"/>
              </a:rPr>
              <a:t> </a:t>
            </a:r>
          </a:p>
          <a:p>
            <a:r>
              <a:rPr lang="en-US" dirty="0" err="1">
                <a:solidFill>
                  <a:srgbClr val="000000"/>
                </a:solidFill>
                <a:effectLst/>
                <a:latin typeface="Times New Roman "/>
                <a:ea typeface="Times New Roman" panose="02020603050405020304" pitchFamily="18" charset="0"/>
              </a:rPr>
              <a:t>Việc</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chuẩn</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hóa</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là</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cần</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thiết</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để</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đảm</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bảo</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rằng</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các</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đặc</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trưng</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định</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lượng</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có</a:t>
            </a:r>
            <a:r>
              <a:rPr lang="en-US" dirty="0">
                <a:solidFill>
                  <a:srgbClr val="000000"/>
                </a:solidFill>
                <a:effectLst/>
                <a:latin typeface="Times New Roman "/>
                <a:ea typeface="Times New Roman" panose="02020603050405020304" pitchFamily="18" charset="0"/>
              </a:rPr>
              <a:t> thang </a:t>
            </a:r>
            <a:r>
              <a:rPr lang="en-US" dirty="0" err="1">
                <a:solidFill>
                  <a:srgbClr val="000000"/>
                </a:solidFill>
                <a:effectLst/>
                <a:latin typeface="Times New Roman "/>
                <a:ea typeface="Times New Roman" panose="02020603050405020304" pitchFamily="18" charset="0"/>
              </a:rPr>
              <a:t>đo</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tương</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tự</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nhau</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giúp</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mô</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hình</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học</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máy</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hoạt</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động</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hiệu</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quả</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hơn</a:t>
            </a:r>
            <a:r>
              <a:rPr lang="en-US" b="1"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Chuẩn</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hóa</a:t>
            </a:r>
            <a:r>
              <a:rPr lang="en-US" dirty="0">
                <a:solidFill>
                  <a:srgbClr val="000000"/>
                </a:solidFill>
                <a:effectLst/>
                <a:latin typeface="Times New Roman "/>
                <a:ea typeface="Times New Roman" panose="02020603050405020304" pitchFamily="18" charset="0"/>
              </a:rPr>
              <a:t> </a:t>
            </a:r>
            <a:r>
              <a:rPr lang="en-US" dirty="0" err="1">
                <a:latin typeface="Times New Roman "/>
                <a:ea typeface="Times New Roman" panose="02020603050405020304" pitchFamily="18" charset="0"/>
              </a:rPr>
              <a:t>t</a:t>
            </a:r>
            <a:r>
              <a:rPr lang="en-US" dirty="0" err="1">
                <a:solidFill>
                  <a:srgbClr val="000000"/>
                </a:solidFill>
                <a:effectLst/>
                <a:latin typeface="Times New Roman "/>
                <a:ea typeface="Times New Roman" panose="02020603050405020304" pitchFamily="18" charset="0"/>
              </a:rPr>
              <a:t>hường</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được</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sử</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dụng</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để</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đưa</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các</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giá</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trị</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về</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một</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khoảng</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nhất</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định</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ví</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dụ</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từ</a:t>
            </a:r>
            <a:r>
              <a:rPr lang="en-US" dirty="0">
                <a:solidFill>
                  <a:srgbClr val="000000"/>
                </a:solidFill>
                <a:effectLst/>
                <a:latin typeface="Times New Roman "/>
                <a:ea typeface="Times New Roman" panose="02020603050405020304" pitchFamily="18" charset="0"/>
              </a:rPr>
              <a:t> 0 </a:t>
            </a:r>
            <a:r>
              <a:rPr lang="en-US" dirty="0" err="1">
                <a:solidFill>
                  <a:srgbClr val="000000"/>
                </a:solidFill>
                <a:effectLst/>
                <a:latin typeface="Times New Roman "/>
                <a:ea typeface="Times New Roman" panose="02020603050405020304" pitchFamily="18" charset="0"/>
              </a:rPr>
              <a:t>đến</a:t>
            </a:r>
            <a:r>
              <a:rPr lang="en-US" dirty="0">
                <a:solidFill>
                  <a:srgbClr val="000000"/>
                </a:solidFill>
                <a:effectLst/>
                <a:latin typeface="Times New Roman "/>
                <a:ea typeface="Times New Roman" panose="02020603050405020304" pitchFamily="18" charset="0"/>
              </a:rPr>
              <a:t> 1) </a:t>
            </a:r>
            <a:r>
              <a:rPr lang="en-US" dirty="0" err="1">
                <a:solidFill>
                  <a:srgbClr val="000000"/>
                </a:solidFill>
                <a:effectLst/>
                <a:latin typeface="Times New Roman "/>
                <a:ea typeface="Times New Roman" panose="02020603050405020304" pitchFamily="18" charset="0"/>
              </a:rPr>
              <a:t>nhằm</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loại</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bỏ</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sự</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khác</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biệt</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về</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đơn</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vị</a:t>
            </a:r>
            <a:r>
              <a:rPr lang="en-US" dirty="0">
                <a:solidFill>
                  <a:srgbClr val="000000"/>
                </a:solidFill>
                <a:effectLst/>
                <a:latin typeface="Times New Roman "/>
                <a:ea typeface="Times New Roman" panose="02020603050405020304" pitchFamily="18" charset="0"/>
              </a:rPr>
              <a:t> </a:t>
            </a:r>
            <a:r>
              <a:rPr lang="en-US" dirty="0" err="1">
                <a:solidFill>
                  <a:srgbClr val="000000"/>
                </a:solidFill>
                <a:effectLst/>
                <a:latin typeface="Times New Roman "/>
                <a:ea typeface="Times New Roman" panose="02020603050405020304" pitchFamily="18" charset="0"/>
              </a:rPr>
              <a:t>đo</a:t>
            </a:r>
            <a:endParaRPr lang="en-US" dirty="0">
              <a:latin typeface="Times New Roman "/>
            </a:endParaRPr>
          </a:p>
        </p:txBody>
      </p:sp>
      <p:pic>
        <p:nvPicPr>
          <p:cNvPr id="5" name="Picture 4" descr="A screenshot of a computer code&#10;&#10;Description automatically generated">
            <a:extLst>
              <a:ext uri="{FF2B5EF4-FFF2-40B4-BE49-F238E27FC236}">
                <a16:creationId xmlns:a16="http://schemas.microsoft.com/office/drawing/2014/main" id="{6346AE9D-9F92-EF73-CAD3-FBD03C56C74D}"/>
              </a:ext>
            </a:extLst>
          </p:cNvPr>
          <p:cNvPicPr>
            <a:picLocks noChangeAspect="1"/>
          </p:cNvPicPr>
          <p:nvPr/>
        </p:nvPicPr>
        <p:blipFill>
          <a:blip r:embed="rId2"/>
          <a:stretch>
            <a:fillRect/>
          </a:stretch>
        </p:blipFill>
        <p:spPr>
          <a:xfrm>
            <a:off x="252248" y="1592611"/>
            <a:ext cx="3467400" cy="1653683"/>
          </a:xfrm>
          <a:prstGeom prst="rect">
            <a:avLst/>
          </a:prstGeom>
        </p:spPr>
      </p:pic>
      <p:pic>
        <p:nvPicPr>
          <p:cNvPr id="7" name="Picture 6" descr="A table of numbers and letters&#10;&#10;Description automatically generated">
            <a:extLst>
              <a:ext uri="{FF2B5EF4-FFF2-40B4-BE49-F238E27FC236}">
                <a16:creationId xmlns:a16="http://schemas.microsoft.com/office/drawing/2014/main" id="{AAD693A2-BAFD-448D-2072-192F82A7AB2E}"/>
              </a:ext>
            </a:extLst>
          </p:cNvPr>
          <p:cNvPicPr>
            <a:picLocks noChangeAspect="1"/>
          </p:cNvPicPr>
          <p:nvPr/>
        </p:nvPicPr>
        <p:blipFill>
          <a:blip r:embed="rId3"/>
          <a:stretch>
            <a:fillRect/>
          </a:stretch>
        </p:blipFill>
        <p:spPr>
          <a:xfrm>
            <a:off x="4166798" y="1844565"/>
            <a:ext cx="3711262" cy="3024929"/>
          </a:xfrm>
          <a:prstGeom prst="rect">
            <a:avLst/>
          </a:prstGeom>
        </p:spPr>
      </p:pic>
      <p:sp>
        <p:nvSpPr>
          <p:cNvPr id="8" name="TextBox 7">
            <a:extLst>
              <a:ext uri="{FF2B5EF4-FFF2-40B4-BE49-F238E27FC236}">
                <a16:creationId xmlns:a16="http://schemas.microsoft.com/office/drawing/2014/main" id="{3DF2FF1A-911E-B923-8744-AEAE3D826022}"/>
              </a:ext>
            </a:extLst>
          </p:cNvPr>
          <p:cNvSpPr txBox="1"/>
          <p:nvPr/>
        </p:nvSpPr>
        <p:spPr>
          <a:xfrm>
            <a:off x="4157398" y="1536788"/>
            <a:ext cx="3720662" cy="307777"/>
          </a:xfrm>
          <a:prstGeom prst="rect">
            <a:avLst/>
          </a:prstGeom>
          <a:noFill/>
        </p:spPr>
        <p:txBody>
          <a:bodyPr wrap="square" rtlCol="0">
            <a:spAutoFit/>
          </a:bodyPr>
          <a:lstStyle/>
          <a:p>
            <a:pPr algn="ctr"/>
            <a:r>
              <a:rPr lang="en-US" dirty="0" err="1">
                <a:latin typeface="Times New Roman "/>
              </a:rPr>
              <a:t>Dữ</a:t>
            </a:r>
            <a:r>
              <a:rPr lang="en-US" dirty="0">
                <a:latin typeface="Times New Roman "/>
              </a:rPr>
              <a:t> </a:t>
            </a:r>
            <a:r>
              <a:rPr lang="en-US" dirty="0" err="1">
                <a:latin typeface="Times New Roman "/>
              </a:rPr>
              <a:t>liệu</a:t>
            </a:r>
            <a:r>
              <a:rPr lang="en-US" dirty="0">
                <a:latin typeface="Times New Roman "/>
              </a:rPr>
              <a:t> </a:t>
            </a:r>
            <a:r>
              <a:rPr lang="en-US" dirty="0" err="1">
                <a:latin typeface="Times New Roman "/>
              </a:rPr>
              <a:t>sau</a:t>
            </a:r>
            <a:r>
              <a:rPr lang="en-US" dirty="0">
                <a:latin typeface="Times New Roman "/>
              </a:rPr>
              <a:t> </a:t>
            </a:r>
            <a:r>
              <a:rPr lang="en-US" dirty="0" err="1">
                <a:latin typeface="Times New Roman "/>
              </a:rPr>
              <a:t>khi</a:t>
            </a:r>
            <a:r>
              <a:rPr lang="en-US" dirty="0">
                <a:latin typeface="Times New Roman "/>
              </a:rPr>
              <a:t> </a:t>
            </a:r>
            <a:r>
              <a:rPr lang="en-US" dirty="0" err="1">
                <a:latin typeface="Times New Roman "/>
              </a:rPr>
              <a:t>xử</a:t>
            </a:r>
            <a:r>
              <a:rPr lang="en-US" dirty="0">
                <a:latin typeface="Times New Roman "/>
              </a:rPr>
              <a:t> </a:t>
            </a:r>
            <a:r>
              <a:rPr lang="en-US" dirty="0" err="1">
                <a:latin typeface="Times New Roman "/>
              </a:rPr>
              <a:t>lý</a:t>
            </a:r>
            <a:r>
              <a:rPr lang="en-US" dirty="0">
                <a:latin typeface="Times New Roman "/>
              </a:rPr>
              <a:t> </a:t>
            </a:r>
            <a:r>
              <a:rPr lang="en-US" dirty="0" err="1">
                <a:latin typeface="Times New Roman "/>
              </a:rPr>
              <a:t>ngoại</a:t>
            </a:r>
            <a:r>
              <a:rPr lang="en-US" dirty="0">
                <a:latin typeface="Times New Roman "/>
              </a:rPr>
              <a:t> </a:t>
            </a:r>
            <a:r>
              <a:rPr lang="en-US" dirty="0" err="1">
                <a:latin typeface="Times New Roman "/>
              </a:rPr>
              <a:t>lai</a:t>
            </a:r>
            <a:r>
              <a:rPr lang="en-US" dirty="0">
                <a:latin typeface="Times New Roman "/>
              </a:rPr>
              <a:t> + </a:t>
            </a:r>
            <a:r>
              <a:rPr lang="en-US" dirty="0" err="1">
                <a:latin typeface="Times New Roman "/>
              </a:rPr>
              <a:t>chuẩn</a:t>
            </a:r>
            <a:r>
              <a:rPr lang="en-US" dirty="0">
                <a:latin typeface="Times New Roman "/>
              </a:rPr>
              <a:t> </a:t>
            </a:r>
            <a:r>
              <a:rPr lang="en-US" dirty="0" err="1">
                <a:latin typeface="Times New Roman "/>
              </a:rPr>
              <a:t>hóa</a:t>
            </a:r>
            <a:endParaRPr lang="en-US" dirty="0">
              <a:latin typeface="Times New Roman "/>
            </a:endParaRPr>
          </a:p>
        </p:txBody>
      </p:sp>
    </p:spTree>
    <p:extLst>
      <p:ext uri="{BB962C8B-B14F-4D97-AF65-F5344CB8AC3E}">
        <p14:creationId xmlns:p14="http://schemas.microsoft.com/office/powerpoint/2010/main" val="2191581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4"/>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Phương pháp học máy</a:t>
            </a:r>
            <a:endParaRPr/>
          </a:p>
        </p:txBody>
      </p:sp>
      <p:grpSp>
        <p:nvGrpSpPr>
          <p:cNvPr id="235" name="Google Shape;235;p14"/>
          <p:cNvGrpSpPr/>
          <p:nvPr/>
        </p:nvGrpSpPr>
        <p:grpSpPr>
          <a:xfrm>
            <a:off x="6890506" y="2571236"/>
            <a:ext cx="939063" cy="912750"/>
            <a:chOff x="6452356" y="2349928"/>
            <a:chExt cx="939063" cy="912750"/>
          </a:xfrm>
        </p:grpSpPr>
        <p:sp>
          <p:nvSpPr>
            <p:cNvPr id="236" name="Google Shape;236;p14"/>
            <p:cNvSpPr/>
            <p:nvPr/>
          </p:nvSpPr>
          <p:spPr>
            <a:xfrm>
              <a:off x="6452356" y="2349928"/>
              <a:ext cx="209997" cy="209956"/>
            </a:xfrm>
            <a:custGeom>
              <a:avLst/>
              <a:gdLst/>
              <a:ahLst/>
              <a:cxnLst/>
              <a:rect l="l" t="t" r="r" b="b"/>
              <a:pathLst>
                <a:path w="16451"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6816895" y="2372169"/>
              <a:ext cx="209997" cy="209956"/>
            </a:xfrm>
            <a:custGeom>
              <a:avLst/>
              <a:gdLst/>
              <a:ahLst/>
              <a:cxnLst/>
              <a:rect l="l" t="t" r="r" b="b"/>
              <a:pathLst>
                <a:path w="16451" h="16451"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7181435" y="2372169"/>
              <a:ext cx="209984" cy="209956"/>
            </a:xfrm>
            <a:custGeom>
              <a:avLst/>
              <a:gdLst/>
              <a:ahLst/>
              <a:cxnLst/>
              <a:rect l="l" t="t" r="r" b="b"/>
              <a:pathLst>
                <a:path w="16450"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6452369" y="2712362"/>
              <a:ext cx="209997" cy="210135"/>
            </a:xfrm>
            <a:custGeom>
              <a:avLst/>
              <a:gdLst/>
              <a:ahLst/>
              <a:cxnLst/>
              <a:rect l="l" t="t" r="r" b="b"/>
              <a:pathLst>
                <a:path w="16451" h="16465" extrusionOk="0">
                  <a:moveTo>
                    <a:pt x="0" y="0"/>
                  </a:moveTo>
                  <a:lnTo>
                    <a:pt x="0" y="16464"/>
                  </a:lnTo>
                  <a:lnTo>
                    <a:pt x="16450" y="16464"/>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6816895" y="2712362"/>
              <a:ext cx="209997" cy="210135"/>
            </a:xfrm>
            <a:custGeom>
              <a:avLst/>
              <a:gdLst/>
              <a:ahLst/>
              <a:cxnLst/>
              <a:rect l="l" t="t" r="r" b="b"/>
              <a:pathLst>
                <a:path w="16451" h="16465" extrusionOk="0">
                  <a:moveTo>
                    <a:pt x="1" y="0"/>
                  </a:moveTo>
                  <a:lnTo>
                    <a:pt x="1" y="16464"/>
                  </a:lnTo>
                  <a:lnTo>
                    <a:pt x="16451" y="16464"/>
                  </a:lnTo>
                  <a:lnTo>
                    <a:pt x="16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7181435" y="2712362"/>
              <a:ext cx="209984" cy="210135"/>
            </a:xfrm>
            <a:custGeom>
              <a:avLst/>
              <a:gdLst/>
              <a:ahLst/>
              <a:cxnLst/>
              <a:rect l="l" t="t" r="r" b="b"/>
              <a:pathLst>
                <a:path w="16450" h="16465" extrusionOk="0">
                  <a:moveTo>
                    <a:pt x="0" y="0"/>
                  </a:moveTo>
                  <a:lnTo>
                    <a:pt x="0" y="16464"/>
                  </a:lnTo>
                  <a:lnTo>
                    <a:pt x="16450" y="16464"/>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6452369" y="3052734"/>
              <a:ext cx="209997" cy="209943"/>
            </a:xfrm>
            <a:custGeom>
              <a:avLst/>
              <a:gdLst/>
              <a:ahLst/>
              <a:cxnLst/>
              <a:rect l="l" t="t" r="r" b="b"/>
              <a:pathLst>
                <a:path w="16451" h="16450"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6816895" y="3052734"/>
              <a:ext cx="209997" cy="209943"/>
            </a:xfrm>
            <a:custGeom>
              <a:avLst/>
              <a:gdLst/>
              <a:ahLst/>
              <a:cxnLst/>
              <a:rect l="l" t="t" r="r" b="b"/>
              <a:pathLst>
                <a:path w="16451" h="16450"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7181435" y="3052734"/>
              <a:ext cx="209984" cy="209943"/>
            </a:xfrm>
            <a:custGeom>
              <a:avLst/>
              <a:gdLst/>
              <a:ahLst/>
              <a:cxnLst/>
              <a:rect l="l" t="t" r="r" b="b"/>
              <a:pathLst>
                <a:path w="16450" h="16450" extrusionOk="0">
                  <a:moveTo>
                    <a:pt x="0" y="0"/>
                  </a:moveTo>
                  <a:lnTo>
                    <a:pt x="0" y="16450"/>
                  </a:lnTo>
                  <a:lnTo>
                    <a:pt x="16450" y="16450"/>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662336" y="2464438"/>
              <a:ext cx="154584" cy="19437"/>
            </a:xfrm>
            <a:custGeom>
              <a:avLst/>
              <a:gdLst/>
              <a:ahLst/>
              <a:cxnLst/>
              <a:rect l="l" t="t" r="r" b="b"/>
              <a:pathLst>
                <a:path w="12110" h="1523" extrusionOk="0">
                  <a:moveTo>
                    <a:pt x="0" y="0"/>
                  </a:moveTo>
                  <a:lnTo>
                    <a:pt x="0"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7026863" y="2464438"/>
              <a:ext cx="154597" cy="19437"/>
            </a:xfrm>
            <a:custGeom>
              <a:avLst/>
              <a:gdLst/>
              <a:ahLst/>
              <a:cxnLst/>
              <a:rect l="l" t="t" r="r" b="b"/>
              <a:pathLst>
                <a:path w="12111" h="1523" extrusionOk="0">
                  <a:moveTo>
                    <a:pt x="1" y="0"/>
                  </a:moveTo>
                  <a:lnTo>
                    <a:pt x="1"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6662336" y="2807708"/>
              <a:ext cx="154584" cy="19450"/>
            </a:xfrm>
            <a:custGeom>
              <a:avLst/>
              <a:gdLst/>
              <a:ahLst/>
              <a:cxnLst/>
              <a:rect l="l" t="t" r="r" b="b"/>
              <a:pathLst>
                <a:path w="12110" h="1524" extrusionOk="0">
                  <a:moveTo>
                    <a:pt x="0" y="1"/>
                  </a:moveTo>
                  <a:lnTo>
                    <a:pt x="0"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6547537"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6547537"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7276603"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6916620" y="2582133"/>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6916620" y="2922505"/>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7276603"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7026863" y="2807708"/>
              <a:ext cx="154597" cy="19450"/>
            </a:xfrm>
            <a:custGeom>
              <a:avLst/>
              <a:gdLst/>
              <a:ahLst/>
              <a:cxnLst/>
              <a:rect l="l" t="t" r="r" b="b"/>
              <a:pathLst>
                <a:path w="12111" h="1524" extrusionOk="0">
                  <a:moveTo>
                    <a:pt x="1" y="1"/>
                  </a:moveTo>
                  <a:lnTo>
                    <a:pt x="1"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6662336" y="3147901"/>
              <a:ext cx="154584" cy="19629"/>
            </a:xfrm>
            <a:custGeom>
              <a:avLst/>
              <a:gdLst/>
              <a:ahLst/>
              <a:cxnLst/>
              <a:rect l="l" t="t" r="r" b="b"/>
              <a:pathLst>
                <a:path w="12110" h="1538" extrusionOk="0">
                  <a:moveTo>
                    <a:pt x="0" y="1"/>
                  </a:moveTo>
                  <a:lnTo>
                    <a:pt x="0"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7026863" y="3147901"/>
              <a:ext cx="154597" cy="19629"/>
            </a:xfrm>
            <a:custGeom>
              <a:avLst/>
              <a:gdLst/>
              <a:ahLst/>
              <a:cxnLst/>
              <a:rect l="l" t="t" r="r" b="b"/>
              <a:pathLst>
                <a:path w="12111" h="1538" extrusionOk="0">
                  <a:moveTo>
                    <a:pt x="1" y="1"/>
                  </a:moveTo>
                  <a:lnTo>
                    <a:pt x="1"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14"/>
          <p:cNvGrpSpPr/>
          <p:nvPr/>
        </p:nvGrpSpPr>
        <p:grpSpPr>
          <a:xfrm>
            <a:off x="1430625" y="2529762"/>
            <a:ext cx="949783" cy="995673"/>
            <a:chOff x="-2429875" y="2285350"/>
            <a:chExt cx="949783" cy="995673"/>
          </a:xfrm>
        </p:grpSpPr>
        <p:sp>
          <p:nvSpPr>
            <p:cNvPr id="258" name="Google Shape;258;p14"/>
            <p:cNvSpPr/>
            <p:nvPr/>
          </p:nvSpPr>
          <p:spPr>
            <a:xfrm>
              <a:off x="-2132002" y="2285350"/>
              <a:ext cx="348957" cy="302025"/>
            </a:xfrm>
            <a:custGeom>
              <a:avLst/>
              <a:gdLst/>
              <a:ahLst/>
              <a:cxnLst/>
              <a:rect l="l" t="t" r="r" b="b"/>
              <a:pathLst>
                <a:path w="27337" h="23665" extrusionOk="0">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2132002" y="2285350"/>
              <a:ext cx="348957" cy="302025"/>
            </a:xfrm>
            <a:custGeom>
              <a:avLst/>
              <a:gdLst/>
              <a:ahLst/>
              <a:cxnLst/>
              <a:rect l="l" t="t" r="r" b="b"/>
              <a:pathLst>
                <a:path w="27337" h="23665" fill="none" extrusionOk="0">
                  <a:moveTo>
                    <a:pt x="20492" y="1"/>
                  </a:moveTo>
                  <a:lnTo>
                    <a:pt x="6831" y="1"/>
                  </a:lnTo>
                  <a:lnTo>
                    <a:pt x="1" y="11840"/>
                  </a:lnTo>
                  <a:lnTo>
                    <a:pt x="6831" y="23665"/>
                  </a:lnTo>
                  <a:lnTo>
                    <a:pt x="20492" y="23665"/>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1837767" y="2457712"/>
              <a:ext cx="348957" cy="302037"/>
            </a:xfrm>
            <a:custGeom>
              <a:avLst/>
              <a:gdLst/>
              <a:ahLst/>
              <a:cxnLst/>
              <a:rect l="l" t="t" r="r" b="b"/>
              <a:pathLst>
                <a:path w="27337" h="23666" extrusionOk="0">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2132002" y="2638613"/>
              <a:ext cx="348957" cy="302216"/>
            </a:xfrm>
            <a:custGeom>
              <a:avLst/>
              <a:gdLst/>
              <a:ahLst/>
              <a:cxnLst/>
              <a:rect l="l" t="t" r="r" b="b"/>
              <a:pathLst>
                <a:path w="27337" h="23680" extrusionOk="0">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2132002" y="2638613"/>
              <a:ext cx="348957" cy="302216"/>
            </a:xfrm>
            <a:custGeom>
              <a:avLst/>
              <a:gdLst/>
              <a:ahLst/>
              <a:cxnLst/>
              <a:rect l="l" t="t" r="r" b="b"/>
              <a:pathLst>
                <a:path w="27337" h="23680" fill="none" extrusionOk="0">
                  <a:moveTo>
                    <a:pt x="20492" y="1"/>
                  </a:moveTo>
                  <a:lnTo>
                    <a:pt x="6831" y="1"/>
                  </a:lnTo>
                  <a:lnTo>
                    <a:pt x="1" y="11840"/>
                  </a:lnTo>
                  <a:lnTo>
                    <a:pt x="6831" y="23679"/>
                  </a:lnTo>
                  <a:lnTo>
                    <a:pt x="20492" y="23679"/>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1829036" y="2804262"/>
              <a:ext cx="348944" cy="302025"/>
            </a:xfrm>
            <a:custGeom>
              <a:avLst/>
              <a:gdLst/>
              <a:ahLst/>
              <a:cxnLst/>
              <a:rect l="l" t="t" r="r" b="b"/>
              <a:pathLst>
                <a:path w="27336" h="23665" extrusionOk="0">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2429875" y="2463711"/>
              <a:ext cx="348957" cy="302203"/>
            </a:xfrm>
            <a:custGeom>
              <a:avLst/>
              <a:gdLst/>
              <a:ahLst/>
              <a:cxnLst/>
              <a:rect l="l" t="t" r="r" b="b"/>
              <a:pathLst>
                <a:path w="27337" h="23679" extrusionOk="0">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2429875" y="2811524"/>
              <a:ext cx="348957" cy="302216"/>
            </a:xfrm>
            <a:custGeom>
              <a:avLst/>
              <a:gdLst/>
              <a:ahLst/>
              <a:cxnLst/>
              <a:rect l="l" t="t" r="r" b="b"/>
              <a:pathLst>
                <a:path w="27337" h="23680" extrusionOk="0">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2126195" y="2978806"/>
              <a:ext cx="348957" cy="302216"/>
            </a:xfrm>
            <a:custGeom>
              <a:avLst/>
              <a:gdLst/>
              <a:ahLst/>
              <a:cxnLst/>
              <a:rect l="l" t="t" r="r" b="b"/>
              <a:pathLst>
                <a:path w="27337" h="23680" extrusionOk="0">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14"/>
          <p:cNvGrpSpPr/>
          <p:nvPr/>
        </p:nvGrpSpPr>
        <p:grpSpPr>
          <a:xfrm>
            <a:off x="0" y="1211750"/>
            <a:ext cx="3767100" cy="3520213"/>
            <a:chOff x="-134550" y="1211750"/>
            <a:chExt cx="3767100" cy="3520213"/>
          </a:xfrm>
        </p:grpSpPr>
        <p:sp>
          <p:nvSpPr>
            <p:cNvPr id="268" name="Google Shape;268;p14"/>
            <p:cNvSpPr txBox="1"/>
            <p:nvPr/>
          </p:nvSpPr>
          <p:spPr>
            <a:xfrm>
              <a:off x="-134550" y="4058550"/>
              <a:ext cx="37671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4D5156"/>
                  </a:solidFill>
                  <a:latin typeface="Fira Sans Extra Condensed"/>
                  <a:ea typeface="Fira Sans Extra Condensed"/>
                  <a:cs typeface="Fira Sans Extra Condensed"/>
                  <a:sym typeface="Fira Sans Extra Condensed"/>
                </a:rPr>
                <a:t>Principal Component Analysis(PCA)</a:t>
              </a:r>
              <a:endParaRPr sz="1800" b="1">
                <a:solidFill>
                  <a:srgbClr val="000000"/>
                </a:solidFill>
                <a:latin typeface="Fira Sans Extra Condensed"/>
                <a:ea typeface="Fira Sans Extra Condensed"/>
                <a:cs typeface="Fira Sans Extra Condensed"/>
                <a:sym typeface="Fira Sans Extra Condensed"/>
              </a:endParaRPr>
            </a:p>
          </p:txBody>
        </p:sp>
        <p:sp>
          <p:nvSpPr>
            <p:cNvPr id="269" name="Google Shape;269;p14"/>
            <p:cNvSpPr txBox="1"/>
            <p:nvPr/>
          </p:nvSpPr>
          <p:spPr>
            <a:xfrm>
              <a:off x="788010"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70" name="Google Shape;270;p14"/>
            <p:cNvSpPr/>
            <p:nvPr/>
          </p:nvSpPr>
          <p:spPr>
            <a:xfrm>
              <a:off x="1386235" y="12117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71" name="Google Shape;271;p14"/>
          <p:cNvGrpSpPr/>
          <p:nvPr/>
        </p:nvGrpSpPr>
        <p:grpSpPr>
          <a:xfrm>
            <a:off x="6044800" y="1211750"/>
            <a:ext cx="2596800" cy="3178625"/>
            <a:chOff x="6044800" y="1211750"/>
            <a:chExt cx="2596800" cy="3178625"/>
          </a:xfrm>
        </p:grpSpPr>
        <p:sp>
          <p:nvSpPr>
            <p:cNvPr id="272" name="Google Shape;272;p14"/>
            <p:cNvSpPr txBox="1"/>
            <p:nvPr/>
          </p:nvSpPr>
          <p:spPr>
            <a:xfrm>
              <a:off x="6044800" y="4058575"/>
              <a:ext cx="2596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5156"/>
                  </a:solidFill>
                  <a:latin typeface="Fira Sans Extra Condensed"/>
                  <a:ea typeface="Fira Sans Extra Condensed"/>
                  <a:cs typeface="Fira Sans Extra Condensed"/>
                  <a:sym typeface="Fira Sans Extra Condensed"/>
                </a:rPr>
                <a:t>Iterative Dichotomiser 3(ID3)</a:t>
              </a:r>
              <a:endParaRPr b="1">
                <a:solidFill>
                  <a:srgbClr val="4D5156"/>
                </a:solidFill>
                <a:latin typeface="Fira Sans Extra Condensed"/>
                <a:ea typeface="Fira Sans Extra Condensed"/>
                <a:cs typeface="Fira Sans Extra Condensed"/>
                <a:sym typeface="Fira Sans Extra Condensed"/>
              </a:endParaRPr>
            </a:p>
          </p:txBody>
        </p:sp>
        <p:sp>
          <p:nvSpPr>
            <p:cNvPr id="273" name="Google Shape;273;p14"/>
            <p:cNvSpPr/>
            <p:nvPr/>
          </p:nvSpPr>
          <p:spPr>
            <a:xfrm>
              <a:off x="6972985" y="12117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74" name="Google Shape;274;p14"/>
          <p:cNvGrpSpPr/>
          <p:nvPr/>
        </p:nvGrpSpPr>
        <p:grpSpPr>
          <a:xfrm>
            <a:off x="3886200" y="1114550"/>
            <a:ext cx="1371604" cy="3617430"/>
            <a:chOff x="3886200" y="1114550"/>
            <a:chExt cx="1371604" cy="3617430"/>
          </a:xfrm>
        </p:grpSpPr>
        <p:grpSp>
          <p:nvGrpSpPr>
            <p:cNvPr id="275" name="Google Shape;275;p14"/>
            <p:cNvGrpSpPr/>
            <p:nvPr/>
          </p:nvGrpSpPr>
          <p:grpSpPr>
            <a:xfrm>
              <a:off x="3886200" y="1114550"/>
              <a:ext cx="1371604" cy="3617430"/>
              <a:chOff x="1657350" y="1114550"/>
              <a:chExt cx="1371604" cy="3617430"/>
            </a:xfrm>
          </p:grpSpPr>
          <p:sp>
            <p:nvSpPr>
              <p:cNvPr id="276" name="Google Shape;276;p14"/>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14"/>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6" name="Google Shape;296;p14"/>
          <p:cNvCxnSpPr/>
          <p:nvPr/>
        </p:nvCxnSpPr>
        <p:spPr>
          <a:xfrm flipH="1">
            <a:off x="1879800" y="3638800"/>
            <a:ext cx="7500" cy="429300"/>
          </a:xfrm>
          <a:prstGeom prst="straightConnector1">
            <a:avLst/>
          </a:prstGeom>
          <a:noFill/>
          <a:ln w="9525" cap="flat" cmpd="sng">
            <a:solidFill>
              <a:schemeClr val="dk2"/>
            </a:solidFill>
            <a:prstDash val="solid"/>
            <a:round/>
            <a:headEnd type="none" w="med" len="med"/>
            <a:tailEnd type="oval" w="med" len="med"/>
          </a:ln>
        </p:spPr>
      </p:cxnSp>
      <p:cxnSp>
        <p:nvCxnSpPr>
          <p:cNvPr id="297" name="Google Shape;297;p14"/>
          <p:cNvCxnSpPr>
            <a:stCxn id="273" idx="4"/>
            <a:endCxn id="232" idx="0"/>
          </p:cNvCxnSpPr>
          <p:nvPr/>
        </p:nvCxnSpPr>
        <p:spPr>
          <a:xfrm>
            <a:off x="7365385"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298" name="Google Shape;298;p14"/>
          <p:cNvCxnSpPr/>
          <p:nvPr/>
        </p:nvCxnSpPr>
        <p:spPr>
          <a:xfrm>
            <a:off x="1905523"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299" name="Google Shape;299;p14"/>
          <p:cNvCxnSpPr/>
          <p:nvPr/>
        </p:nvCxnSpPr>
        <p:spPr>
          <a:xfrm>
            <a:off x="7343210" y="3525425"/>
            <a:ext cx="0" cy="4293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a:extLst>
            <a:ext uri="{FF2B5EF4-FFF2-40B4-BE49-F238E27FC236}">
              <a16:creationId xmlns:a16="http://schemas.microsoft.com/office/drawing/2014/main" id="{DC25345E-9A75-A851-ECAB-5CAAA333AF4A}"/>
            </a:ext>
          </a:extLst>
        </p:cNvPr>
        <p:cNvGrpSpPr/>
        <p:nvPr/>
      </p:nvGrpSpPr>
      <p:grpSpPr>
        <a:xfrm>
          <a:off x="0" y="0"/>
          <a:ext cx="0" cy="0"/>
          <a:chOff x="0" y="0"/>
          <a:chExt cx="0" cy="0"/>
        </a:xfrm>
      </p:grpSpPr>
      <p:sp>
        <p:nvSpPr>
          <p:cNvPr id="42" name="Google Shape;42;p13">
            <a:extLst>
              <a:ext uri="{FF2B5EF4-FFF2-40B4-BE49-F238E27FC236}">
                <a16:creationId xmlns:a16="http://schemas.microsoft.com/office/drawing/2014/main" id="{6EA337B5-8446-5A1C-13D9-49B4C312A866}"/>
              </a:ext>
            </a:extLst>
          </p:cNvPr>
          <p:cNvSpPr txBox="1">
            <a:spLocks noGrp="1"/>
          </p:cNvSpPr>
          <p:nvPr>
            <p:ph type="ctrTitle"/>
          </p:nvPr>
        </p:nvSpPr>
        <p:spPr>
          <a:xfrm>
            <a:off x="3839368" y="416754"/>
            <a:ext cx="4709900" cy="4527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Lý do chọn đề tài</a:t>
            </a:r>
            <a:endParaRPr dirty="0"/>
          </a:p>
        </p:txBody>
      </p:sp>
      <p:sp>
        <p:nvSpPr>
          <p:cNvPr id="3" name="Subtitle 2">
            <a:extLst>
              <a:ext uri="{FF2B5EF4-FFF2-40B4-BE49-F238E27FC236}">
                <a16:creationId xmlns:a16="http://schemas.microsoft.com/office/drawing/2014/main" id="{A3FA8207-7684-F72C-4418-AA0676E0F600}"/>
              </a:ext>
            </a:extLst>
          </p:cNvPr>
          <p:cNvSpPr>
            <a:spLocks noGrp="1"/>
          </p:cNvSpPr>
          <p:nvPr>
            <p:ph type="subTitle" idx="1"/>
          </p:nvPr>
        </p:nvSpPr>
        <p:spPr>
          <a:xfrm>
            <a:off x="3531219" y="1274024"/>
            <a:ext cx="5255942" cy="3452722"/>
          </a:xfrm>
        </p:spPr>
        <p:txBody>
          <a:bodyPr>
            <a:noAutofit/>
          </a:bodyPr>
          <a:lstStyle/>
          <a:p>
            <a:pPr algn="l"/>
            <a:r>
              <a:rPr lang="en-US" sz="1600" b="0" i="0" dirty="0">
                <a:solidFill>
                  <a:schemeClr val="tx1"/>
                </a:solidFill>
                <a:effectLst/>
                <a:latin typeface="+mj-lt"/>
              </a:rPr>
              <a:t>      </a:t>
            </a:r>
            <a:r>
              <a:rPr lang="vi-VN" sz="1600" b="0" i="0" dirty="0">
                <a:solidFill>
                  <a:schemeClr val="tx1"/>
                </a:solidFill>
                <a:effectLst/>
                <a:latin typeface="+mj-lt"/>
              </a:rPr>
              <a:t>Bệnh tim mạch là nguyên nhân tử vong hàng đầu trên toàn cầu</a:t>
            </a:r>
            <a:r>
              <a:rPr lang="en-US" sz="1600" b="0" i="0" dirty="0">
                <a:solidFill>
                  <a:schemeClr val="tx1"/>
                </a:solidFill>
                <a:effectLst/>
                <a:latin typeface="+mj-lt"/>
              </a:rPr>
              <a:t>, </a:t>
            </a:r>
            <a:r>
              <a:rPr lang="en-US" sz="1600" b="0" i="0" dirty="0" err="1">
                <a:solidFill>
                  <a:srgbClr val="000000"/>
                </a:solidFill>
                <a:latin typeface="Times New Roman" panose="02020603050405020304" pitchFamily="18" charset="0"/>
              </a:rPr>
              <a:t>t</a:t>
            </a:r>
            <a:r>
              <a:rPr lang="en-US" sz="1600" dirty="0" err="1">
                <a:solidFill>
                  <a:srgbClr val="000000"/>
                </a:solidFill>
                <a:effectLst/>
                <a:latin typeface="Times New Roman" panose="02020603050405020304" pitchFamily="18" charset="0"/>
                <a:ea typeface="Times New Roman" panose="02020603050405020304" pitchFamily="18" charset="0"/>
              </a:rPr>
              <a:t>heo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Tổ</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chức</a:t>
            </a:r>
            <a:r>
              <a:rPr lang="en-US" sz="1600" dirty="0">
                <a:solidFill>
                  <a:srgbClr val="000000"/>
                </a:solidFill>
                <a:effectLst/>
                <a:latin typeface="Times New Roman" panose="02020603050405020304" pitchFamily="18" charset="0"/>
                <a:ea typeface="Times New Roman" panose="02020603050405020304" pitchFamily="18" charset="0"/>
              </a:rPr>
              <a:t> Y </a:t>
            </a:r>
            <a:r>
              <a:rPr lang="en-US" sz="1600" dirty="0" err="1">
                <a:solidFill>
                  <a:srgbClr val="000000"/>
                </a:solidFill>
                <a:effectLst/>
                <a:latin typeface="Times New Roman" panose="02020603050405020304" pitchFamily="18" charset="0"/>
                <a:ea typeface="Times New Roman" panose="02020603050405020304" pitchFamily="18" charset="0"/>
              </a:rPr>
              <a:t>tế</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Thế</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giới</a:t>
            </a:r>
            <a:r>
              <a:rPr lang="en-US" sz="1600" dirty="0">
                <a:solidFill>
                  <a:srgbClr val="000000"/>
                </a:solidFill>
                <a:effectLst/>
                <a:latin typeface="Times New Roman" panose="02020603050405020304" pitchFamily="18" charset="0"/>
                <a:ea typeface="Times New Roman" panose="02020603050405020304" pitchFamily="18" charset="0"/>
              </a:rPr>
              <a:t> (WHO),</a:t>
            </a:r>
            <a:r>
              <a:rPr lang="vi-VN" sz="1600" b="0" i="0" dirty="0">
                <a:solidFill>
                  <a:schemeClr val="tx1"/>
                </a:solidFill>
                <a:effectLst/>
                <a:latin typeface="+mj-lt"/>
              </a:rPr>
              <a:t> với hơn 17 triệu ca tử vong mỗi năm. Dự báo sớm nguy cơ mắc bệnh này rất quan trọng để ngăn ngừa biến chứng. Ứng dụng công nghệ học máy trong phân tích dữ liệu giúp dự báo chính xác, cá nhân hóa phác đồ điều trị, giảm gánh nặng cho hệ thống y tế và nâng cao chất lượng sống. Việc áp dụng học máy sẽ ngày càng cải thiện độ chính xác trong dự báo, góp phần bảo vệ sức khỏe cộng đồng.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Sự</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phát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triển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của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các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phương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pháp</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dự</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báo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hiện</a:t>
            </a:r>
            <a:r>
              <a:rPr lang="en-US" sz="1600" dirty="0">
                <a:solidFill>
                  <a:srgbClr val="000000"/>
                </a:solidFill>
                <a:effectLst/>
                <a:latin typeface="Times New Roman" panose="02020603050405020304" pitchFamily="18" charset="0"/>
                <a:ea typeface="Times New Roman" panose="02020603050405020304" pitchFamily="18" charset="0"/>
              </a:rPr>
              <a:t> đại, </a:t>
            </a:r>
            <a:r>
              <a:rPr lang="en-US" sz="1600" dirty="0" err="1">
                <a:solidFill>
                  <a:srgbClr val="000000"/>
                </a:solidFill>
                <a:effectLst/>
                <a:latin typeface="Times New Roman" panose="02020603050405020304" pitchFamily="18" charset="0"/>
                <a:ea typeface="Times New Roman" panose="02020603050405020304" pitchFamily="18" charset="0"/>
              </a:rPr>
              <a:t>đặc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biệt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là</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dựa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trên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học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máy</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hứa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hẹn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mang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lại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những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thay</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đổi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tích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cực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trong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việc</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phòng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chống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và</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điều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trị</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bệnh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tim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mạch</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l"/>
            <a:endParaRPr lang="en-US" sz="1600" b="1" cap="all" dirty="0">
              <a:solidFill>
                <a:schemeClr val="tx1"/>
              </a:solidFill>
              <a:effectLst/>
              <a:latin typeface="+mj-lt"/>
              <a:ea typeface="Times New Roman" panose="02020603050405020304" pitchFamily="18" charset="0"/>
              <a:cs typeface="Times New Roman" panose="02020603050405020304" pitchFamily="18" charset="0"/>
            </a:endParaRPr>
          </a:p>
          <a:p>
            <a:pPr algn="l"/>
            <a:endParaRPr lang="en-US" sz="1600" dirty="0">
              <a:solidFill>
                <a:schemeClr val="tx1"/>
              </a:solidFill>
              <a:latin typeface="+mj-lt"/>
            </a:endParaRPr>
          </a:p>
        </p:txBody>
      </p:sp>
      <p:pic>
        <p:nvPicPr>
          <p:cNvPr id="2050" name="Picture 2" descr="Hình ảnh Khoa Tim Mạch PNG, Vector, PSD, và biểu tượng để tải về miễn phí |  pngtree">
            <a:extLst>
              <a:ext uri="{FF2B5EF4-FFF2-40B4-BE49-F238E27FC236}">
                <a16:creationId xmlns:a16="http://schemas.microsoft.com/office/drawing/2014/main" id="{8F6A99BE-4501-E968-ED72-A16A011FF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93" y="1375317"/>
            <a:ext cx="2429978" cy="25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69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5"/>
          <p:cNvSpPr/>
          <p:nvPr/>
        </p:nvSpPr>
        <p:spPr>
          <a:xfrm>
            <a:off x="4722251" y="543909"/>
            <a:ext cx="4126777" cy="4189239"/>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610599" y="543909"/>
            <a:ext cx="3661500" cy="4146331"/>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4572000" y="410352"/>
            <a:ext cx="914400" cy="89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lt1"/>
                </a:solidFill>
                <a:latin typeface="Fira Sans Extra Condensed"/>
                <a:ea typeface="Fira Sans Extra Condensed"/>
                <a:cs typeface="Fira Sans Extra Condensed"/>
                <a:sym typeface="Fira Sans Extra Condensed"/>
              </a:rPr>
              <a:t>PCA</a:t>
            </a:r>
            <a:endParaRPr sz="2000" b="1" dirty="0">
              <a:solidFill>
                <a:schemeClr val="lt1"/>
              </a:solidFill>
              <a:latin typeface="Fira Sans Extra Condensed"/>
              <a:ea typeface="Fira Sans Extra Condensed"/>
              <a:cs typeface="Fira Sans Extra Condensed"/>
              <a:sym typeface="Fira Sans Extra Condensed"/>
            </a:endParaRPr>
          </a:p>
        </p:txBody>
      </p:sp>
      <p:sp>
        <p:nvSpPr>
          <p:cNvPr id="307" name="Google Shape;307;p15"/>
          <p:cNvSpPr/>
          <p:nvPr/>
        </p:nvSpPr>
        <p:spPr>
          <a:xfrm>
            <a:off x="69896" y="242860"/>
            <a:ext cx="914400" cy="847897"/>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latin typeface="Fira Sans Extra Condensed"/>
                <a:ea typeface="Fira Sans Extra Condensed"/>
                <a:cs typeface="Fira Sans Extra Condensed"/>
                <a:sym typeface="Fira Sans Extra Condensed"/>
              </a:rPr>
              <a:t>  </a:t>
            </a:r>
            <a:r>
              <a:rPr lang="en" sz="2000" b="1" dirty="0">
                <a:solidFill>
                  <a:schemeClr val="lt1"/>
                </a:solidFill>
                <a:latin typeface="Fira Sans Extra Condensed"/>
                <a:ea typeface="Fira Sans Extra Condensed"/>
                <a:cs typeface="Fira Sans Extra Condensed"/>
                <a:sym typeface="Fira Sans Extra Condensed"/>
              </a:rPr>
              <a:t>ID3</a:t>
            </a:r>
            <a:endParaRPr sz="2000" b="1" dirty="0">
              <a:solidFill>
                <a:schemeClr val="lt1"/>
              </a:solidFill>
              <a:latin typeface="Fira Sans Extra Condensed"/>
              <a:ea typeface="Fira Sans Extra Condensed"/>
              <a:cs typeface="Fira Sans Extra Condensed"/>
              <a:sym typeface="Fira Sans Extra Condensed"/>
            </a:endParaRPr>
          </a:p>
        </p:txBody>
      </p:sp>
      <p:sp>
        <p:nvSpPr>
          <p:cNvPr id="308" name="Google Shape;308;p15"/>
          <p:cNvSpPr txBox="1">
            <a:spLocks noGrp="1"/>
          </p:cNvSpPr>
          <p:nvPr>
            <p:ph type="title"/>
          </p:nvPr>
        </p:nvSpPr>
        <p:spPr>
          <a:xfrm>
            <a:off x="1209372" y="109709"/>
            <a:ext cx="6310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Phương pháp học máy</a:t>
            </a:r>
            <a:endParaRPr sz="3300" dirty="0"/>
          </a:p>
        </p:txBody>
      </p:sp>
      <p:sp>
        <p:nvSpPr>
          <p:cNvPr id="311" name="Google Shape;311;p15"/>
          <p:cNvSpPr txBox="1"/>
          <p:nvPr/>
        </p:nvSpPr>
        <p:spPr>
          <a:xfrm>
            <a:off x="690601" y="2948000"/>
            <a:ext cx="3343200" cy="11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 name="TextBox 1">
            <a:extLst>
              <a:ext uri="{FF2B5EF4-FFF2-40B4-BE49-F238E27FC236}">
                <a16:creationId xmlns:a16="http://schemas.microsoft.com/office/drawing/2014/main" id="{400CB134-2595-9CC5-B671-EE5C1EE3248F}"/>
              </a:ext>
            </a:extLst>
          </p:cNvPr>
          <p:cNvSpPr txBox="1"/>
          <p:nvPr/>
        </p:nvSpPr>
        <p:spPr>
          <a:xfrm>
            <a:off x="690600" y="666808"/>
            <a:ext cx="3400551" cy="4331955"/>
          </a:xfrm>
          <a:prstGeom prst="rect">
            <a:avLst/>
          </a:prstGeom>
          <a:noFill/>
        </p:spPr>
        <p:txBody>
          <a:bodyPr wrap="square" rtlCol="0">
            <a:spAutoFit/>
          </a:bodyPr>
          <a:lstStyle/>
          <a:p>
            <a:pPr marL="285750" indent="-285750" algn="l">
              <a:buFont typeface="Arial" panose="020B0604020202020204" pitchFamily="34" charset="0"/>
              <a:buChar char="•"/>
            </a:pPr>
            <a:r>
              <a:rPr lang="vi-VN" b="1" i="0" dirty="0">
                <a:solidFill>
                  <a:schemeClr val="tx1"/>
                </a:solidFill>
                <a:effectLst/>
                <a:latin typeface="+mj-lt"/>
              </a:rPr>
              <a:t>Dễ hiểu và giải thích:</a:t>
            </a:r>
            <a:r>
              <a:rPr lang="vi-VN" b="0" i="0" dirty="0">
                <a:solidFill>
                  <a:schemeClr val="tx1"/>
                </a:solidFill>
                <a:effectLst/>
                <a:latin typeface="+mj-lt"/>
              </a:rPr>
              <a:t> Cây quyết định do ID3 tạo ra rất rõ ràng và dễ hiểu, giúp chuyên gia y tế dễ dàng nắm bắt yếu tố quyết định trong dự đoán bệnh.</a:t>
            </a:r>
          </a:p>
          <a:p>
            <a:pPr marL="285750" indent="-285750" algn="l">
              <a:spcBef>
                <a:spcPts val="375"/>
              </a:spcBef>
              <a:spcAft>
                <a:spcPts val="1125"/>
              </a:spcAft>
              <a:buFont typeface="Arial" panose="020B0604020202020204" pitchFamily="34" charset="0"/>
              <a:buChar char="•"/>
            </a:pPr>
            <a:r>
              <a:rPr lang="vi-VN" b="1" i="0" dirty="0">
                <a:solidFill>
                  <a:schemeClr val="tx1"/>
                </a:solidFill>
                <a:effectLst/>
                <a:latin typeface="+mj-lt"/>
              </a:rPr>
              <a:t>Phù hợp với dữ liệu phân loại:</a:t>
            </a:r>
            <a:r>
              <a:rPr lang="vi-VN" b="0" i="0" dirty="0">
                <a:solidFill>
                  <a:schemeClr val="tx1"/>
                </a:solidFill>
                <a:effectLst/>
                <a:latin typeface="+mj-lt"/>
              </a:rPr>
              <a:t> ID3 hoạt động tốt với dữ liệu phân loại hoặc nhị phân thường gặp trong việc dự đoán bệnh tim. </a:t>
            </a:r>
            <a:endParaRPr lang="en-US" b="0" i="0" dirty="0">
              <a:solidFill>
                <a:schemeClr val="tx1"/>
              </a:solidFill>
              <a:effectLst/>
              <a:latin typeface="+mj-lt"/>
            </a:endParaRPr>
          </a:p>
          <a:p>
            <a:pPr marL="285750" indent="-285750" algn="l">
              <a:spcBef>
                <a:spcPts val="375"/>
              </a:spcBef>
              <a:spcAft>
                <a:spcPts val="1125"/>
              </a:spcAft>
              <a:buFont typeface="Arial" panose="020B0604020202020204" pitchFamily="34" charset="0"/>
              <a:buChar char="•"/>
            </a:pPr>
            <a:r>
              <a:rPr lang="vi-VN" b="1" i="0" dirty="0">
                <a:solidFill>
                  <a:schemeClr val="tx1"/>
                </a:solidFill>
                <a:effectLst/>
                <a:latin typeface="+mj-lt"/>
              </a:rPr>
              <a:t>Tập trung vào thông tin quan trọng:</a:t>
            </a:r>
            <a:r>
              <a:rPr lang="vi-VN" b="0" i="0" dirty="0">
                <a:solidFill>
                  <a:schemeClr val="tx1"/>
                </a:solidFill>
                <a:effectLst/>
                <a:latin typeface="+mj-lt"/>
              </a:rPr>
              <a:t> Thuật toán sử dụng entropy và information gain để chọn các thuộc tính có ảnh hưởng nhiều nhất, từ đó tối ưu hóa độ chính xác và giảm phức tạp.</a:t>
            </a:r>
          </a:p>
          <a:p>
            <a:pPr marL="285750" indent="-285750" algn="l">
              <a:spcBef>
                <a:spcPts val="375"/>
              </a:spcBef>
              <a:spcAft>
                <a:spcPts val="1125"/>
              </a:spcAft>
              <a:buFont typeface="Arial" panose="020B0604020202020204" pitchFamily="34" charset="0"/>
              <a:buChar char="•"/>
            </a:pPr>
            <a:r>
              <a:rPr lang="vi-VN" b="1" i="0" dirty="0">
                <a:solidFill>
                  <a:schemeClr val="tx1"/>
                </a:solidFill>
                <a:effectLst/>
                <a:latin typeface="+mj-lt"/>
              </a:rPr>
              <a:t>Khả năng xử lý dữ liệu thiếu:</a:t>
            </a:r>
            <a:r>
              <a:rPr lang="vi-VN" b="0" i="0" dirty="0">
                <a:solidFill>
                  <a:schemeClr val="tx1"/>
                </a:solidFill>
                <a:effectLst/>
                <a:latin typeface="+mj-lt"/>
              </a:rPr>
              <a:t> ID3 tương đối dễ dàng xử lý dữ liệu y tế có thiếu sót.</a:t>
            </a:r>
          </a:p>
          <a:p>
            <a:pPr lvl="0"/>
            <a:endParaRPr lang="en-US" dirty="0"/>
          </a:p>
        </p:txBody>
      </p:sp>
      <p:sp>
        <p:nvSpPr>
          <p:cNvPr id="3" name="TextBox 2">
            <a:extLst>
              <a:ext uri="{FF2B5EF4-FFF2-40B4-BE49-F238E27FC236}">
                <a16:creationId xmlns:a16="http://schemas.microsoft.com/office/drawing/2014/main" id="{52C47CCE-F31B-C1A4-093E-AEA0272BF5B4}"/>
              </a:ext>
            </a:extLst>
          </p:cNvPr>
          <p:cNvSpPr txBox="1"/>
          <p:nvPr/>
        </p:nvSpPr>
        <p:spPr>
          <a:xfrm>
            <a:off x="5029200" y="1158765"/>
            <a:ext cx="3004457" cy="2908489"/>
          </a:xfrm>
          <a:prstGeom prst="rect">
            <a:avLst/>
          </a:prstGeom>
          <a:noFill/>
        </p:spPr>
        <p:txBody>
          <a:bodyPr wrap="square" rtlCol="0">
            <a:spAutoFit/>
          </a:bodyPr>
          <a:lstStyle/>
          <a:p>
            <a:pPr marL="342900" lvl="0" indent="-342900">
              <a:buSzPts val="1000"/>
              <a:buFont typeface="Symbol" panose="05050102010706020507" pitchFamily="18" charset="2"/>
              <a:buChar char=""/>
              <a:tabLst>
                <a:tab pos="457200" algn="l"/>
              </a:tabLst>
            </a:pPr>
            <a:r>
              <a:rPr lang="en-US" sz="1300" b="1" dirty="0" err="1">
                <a:solidFill>
                  <a:srgbClr val="000000"/>
                </a:solidFill>
                <a:effectLst/>
                <a:latin typeface="Times New Roman" panose="02020603050405020304" pitchFamily="18" charset="0"/>
                <a:ea typeface="Times New Roman" panose="02020603050405020304" pitchFamily="18" charset="0"/>
              </a:rPr>
              <a:t>Giảm</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số</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chiều</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của</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dữ</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liệu</a:t>
            </a:r>
            <a:r>
              <a:rPr lang="en-US" sz="1300" dirty="0">
                <a:solidFill>
                  <a:srgbClr val="000000"/>
                </a:solidFill>
                <a:effectLst/>
                <a:latin typeface="Times New Roman" panose="02020603050405020304" pitchFamily="18" charset="0"/>
                <a:ea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lvl="0">
              <a:buSzPts val="1000"/>
              <a:tabLst>
                <a:tab pos="457200" algn="l"/>
              </a:tabLst>
            </a:pP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tuổi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huyết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cholesterol,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nhịp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v.v.),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đều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PCA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giữ</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ý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300" b="1" dirty="0" err="1">
                <a:solidFill>
                  <a:srgbClr val="000000"/>
                </a:solidFill>
                <a:effectLst/>
                <a:latin typeface="Times New Roman" panose="02020603050405020304" pitchFamily="18" charset="0"/>
                <a:ea typeface="Times New Roman" panose="02020603050405020304" pitchFamily="18" charset="0"/>
              </a:rPr>
              <a:t>Loại</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bỏ</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sự</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dư</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thừa</a:t>
            </a:r>
            <a:r>
              <a:rPr lang="en-US" sz="1300" dirty="0">
                <a:solidFill>
                  <a:srgbClr val="000000"/>
                </a:solidFill>
                <a:effectLst/>
                <a:latin typeface="Times New Roman" panose="02020603050405020304" pitchFamily="18" charset="0"/>
                <a:ea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lvl="0">
              <a:buSzPts val="1000"/>
              <a:tabLst>
                <a:tab pos="457200" algn="l"/>
              </a:tabLst>
            </a:pP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mối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huyết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nhịp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PCA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bỏ</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trùng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lặp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CD5A-63A3-DF08-AF7C-A5A236336839}"/>
              </a:ext>
            </a:extLst>
          </p:cNvPr>
          <p:cNvSpPr>
            <a:spLocks noGrp="1"/>
          </p:cNvSpPr>
          <p:nvPr>
            <p:ph type="title"/>
          </p:nvPr>
        </p:nvSpPr>
        <p:spPr>
          <a:xfrm>
            <a:off x="457200" y="411475"/>
            <a:ext cx="8229600" cy="3813684"/>
          </a:xfrm>
        </p:spPr>
        <p:txBody>
          <a:bodyPr>
            <a:normAutofit/>
          </a:bodyPr>
          <a:lstStyle/>
          <a:p>
            <a:pPr marL="342900" lvl="0" indent="-342900" algn="l"/>
            <a:endParaRPr lang="en-US" dirty="0"/>
          </a:p>
        </p:txBody>
      </p:sp>
      <p:sp>
        <p:nvSpPr>
          <p:cNvPr id="3" name="TextBox 2">
            <a:extLst>
              <a:ext uri="{FF2B5EF4-FFF2-40B4-BE49-F238E27FC236}">
                <a16:creationId xmlns:a16="http://schemas.microsoft.com/office/drawing/2014/main" id="{D6F107FA-DDC7-04D9-E3C0-0BC7E05D5073}"/>
              </a:ext>
            </a:extLst>
          </p:cNvPr>
          <p:cNvSpPr txBox="1"/>
          <p:nvPr/>
        </p:nvSpPr>
        <p:spPr>
          <a:xfrm>
            <a:off x="2672255" y="126386"/>
            <a:ext cx="4067504" cy="461665"/>
          </a:xfrm>
          <a:prstGeom prst="rect">
            <a:avLst/>
          </a:prstGeom>
          <a:noFill/>
        </p:spPr>
        <p:txBody>
          <a:bodyPr wrap="square" rtlCol="0">
            <a:spAutoFit/>
          </a:bodyPr>
          <a:lstStyle/>
          <a:p>
            <a:pPr algn="ctr"/>
            <a:r>
              <a:rPr lang="en-US" sz="2400" b="1" dirty="0" err="1">
                <a:solidFill>
                  <a:srgbClr val="000000"/>
                </a:solidFill>
                <a:effectLst/>
                <a:latin typeface="Times New Roman" panose="02020603050405020304" pitchFamily="18" charset="0"/>
                <a:ea typeface="Times New Roman" panose="02020603050405020304" pitchFamily="18" charset="0"/>
              </a:rPr>
              <a:t>Kết</a:t>
            </a:r>
            <a:r>
              <a:rPr lang="en-US" sz="2400" b="1" dirty="0">
                <a:solidFill>
                  <a:srgbClr val="000000"/>
                </a:solidFill>
                <a:effectLst/>
                <a:latin typeface="Times New Roman" panose="02020603050405020304" pitchFamily="18" charset="0"/>
                <a:ea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rPr>
              <a:t>hợp</a:t>
            </a:r>
            <a:r>
              <a:rPr lang="en-US" sz="2400" b="1" dirty="0">
                <a:solidFill>
                  <a:srgbClr val="000000"/>
                </a:solidFill>
                <a:effectLst/>
                <a:latin typeface="Times New Roman" panose="02020603050405020304" pitchFamily="18" charset="0"/>
                <a:ea typeface="Times New Roman" panose="02020603050405020304" pitchFamily="18" charset="0"/>
              </a:rPr>
              <a:t> ID3 </a:t>
            </a:r>
            <a:r>
              <a:rPr lang="en-US" sz="2400" b="1" dirty="0" err="1">
                <a:solidFill>
                  <a:srgbClr val="000000"/>
                </a:solidFill>
                <a:effectLst/>
                <a:latin typeface="Times New Roman" panose="02020603050405020304" pitchFamily="18" charset="0"/>
                <a:ea typeface="Times New Roman" panose="02020603050405020304" pitchFamily="18" charset="0"/>
              </a:rPr>
              <a:t>và</a:t>
            </a:r>
            <a:r>
              <a:rPr lang="en-US" sz="2400" b="1" dirty="0">
                <a:solidFill>
                  <a:srgbClr val="000000"/>
                </a:solidFill>
                <a:effectLst/>
                <a:latin typeface="Times New Roman" panose="02020603050405020304" pitchFamily="18" charset="0"/>
                <a:ea typeface="Times New Roman" panose="02020603050405020304" pitchFamily="18" charset="0"/>
              </a:rPr>
              <a:t> PCA</a:t>
            </a:r>
            <a:endParaRPr lang="en-US" sz="2400" dirty="0"/>
          </a:p>
        </p:txBody>
      </p:sp>
      <p:sp>
        <p:nvSpPr>
          <p:cNvPr id="6" name="Rectangle: Rounded Corners 5">
            <a:extLst>
              <a:ext uri="{FF2B5EF4-FFF2-40B4-BE49-F238E27FC236}">
                <a16:creationId xmlns:a16="http://schemas.microsoft.com/office/drawing/2014/main" id="{A07FBC5A-8FA0-65E4-5CC4-596E03DCEB69}"/>
              </a:ext>
            </a:extLst>
          </p:cNvPr>
          <p:cNvSpPr/>
          <p:nvPr/>
        </p:nvSpPr>
        <p:spPr>
          <a:xfrm>
            <a:off x="457200" y="588051"/>
            <a:ext cx="7914289" cy="3460531"/>
          </a:xfrm>
          <a:prstGeom prst="round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br>
              <a:rPr lang="en-US" sz="1400" dirty="0">
                <a:effectLst/>
                <a:latin typeface="Times New Roman" panose="02020603050405020304" pitchFamily="18" charset="0"/>
                <a:ea typeface="Times New Roman" panose="02020603050405020304" pitchFamily="18" charset="0"/>
              </a:rPr>
            </a:br>
            <a:r>
              <a:rPr lang="en-US" sz="1400" dirty="0">
                <a:solidFill>
                  <a:srgbClr val="000000"/>
                </a:solidFill>
                <a:effectLst/>
                <a:latin typeface="Times New Roman" panose="02020603050405020304" pitchFamily="18" charset="0"/>
                <a:ea typeface="Times New Roman" panose="02020603050405020304" pitchFamily="18" charset="0"/>
              </a:rPr>
              <a:t>PCA </a:t>
            </a:r>
            <a:r>
              <a:rPr lang="en-US" sz="1400" dirty="0" err="1">
                <a:solidFill>
                  <a:srgbClr val="000000"/>
                </a:solidFill>
                <a:effectLst/>
                <a:latin typeface="Times New Roman" panose="02020603050405020304" pitchFamily="18" charset="0"/>
                <a:ea typeface="Times New Roman" panose="02020603050405020304" pitchFamily="18" charset="0"/>
              </a:rPr>
              <a:t>được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sử</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dụng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trước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tiên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để</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tiền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xử</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lý</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dữ</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liệu</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giảm</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số</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chiều</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và</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chuẩn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bị</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dữ</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liệu</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sạch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hơn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tập</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trung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hơn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cho</a:t>
            </a:r>
            <a:r>
              <a:rPr lang="en-US" sz="1400" dirty="0">
                <a:solidFill>
                  <a:srgbClr val="000000"/>
                </a:solidFill>
                <a:effectLst/>
                <a:latin typeface="Times New Roman" panose="02020603050405020304" pitchFamily="18" charset="0"/>
                <a:ea typeface="Times New Roman" panose="02020603050405020304" pitchFamily="18" charset="0"/>
              </a:rPr>
              <a:t> ID3.</a:t>
            </a:r>
            <a:br>
              <a:rPr lang="en-US" sz="1400" dirty="0">
                <a:effectLst/>
                <a:latin typeface="Times New Roman" panose="02020603050405020304" pitchFamily="18" charset="0"/>
                <a:ea typeface="Times New Roman" panose="02020603050405020304" pitchFamily="18" charset="0"/>
              </a:rPr>
            </a:br>
            <a:r>
              <a:rPr lang="en-US" sz="1400" dirty="0">
                <a:solidFill>
                  <a:srgbClr val="000000"/>
                </a:solidFill>
                <a:effectLst/>
                <a:latin typeface="Times New Roman" panose="02020603050405020304" pitchFamily="18" charset="0"/>
                <a:ea typeface="Times New Roman" panose="02020603050405020304" pitchFamily="18" charset="0"/>
              </a:rPr>
              <a:t>ID3 </a:t>
            </a:r>
            <a:r>
              <a:rPr lang="en-US" sz="1400" dirty="0" err="1">
                <a:solidFill>
                  <a:srgbClr val="000000"/>
                </a:solidFill>
                <a:effectLst/>
                <a:latin typeface="Times New Roman" panose="02020603050405020304" pitchFamily="18" charset="0"/>
                <a:ea typeface="Times New Roman" panose="02020603050405020304" pitchFamily="18" charset="0"/>
              </a:rPr>
              <a:t>sau</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đó</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được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sử</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dụng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để</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xây</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dựng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cây</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quyết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định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tận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dụng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dữ</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liệu</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đã</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được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tinh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giản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và</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tối</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ưu</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từ</a:t>
            </a:r>
            <a:r>
              <a:rPr lang="en-US" sz="1400" dirty="0">
                <a:solidFill>
                  <a:srgbClr val="000000"/>
                </a:solidFill>
                <a:effectLst/>
                <a:latin typeface="Times New Roman" panose="02020603050405020304" pitchFamily="18" charset="0"/>
                <a:ea typeface="Times New Roman" panose="02020603050405020304" pitchFamily="18" charset="0"/>
              </a:rPr>
              <a:t> PCA </a:t>
            </a:r>
            <a:r>
              <a:rPr lang="en-US" sz="1400" dirty="0" err="1">
                <a:solidFill>
                  <a:srgbClr val="000000"/>
                </a:solidFill>
                <a:effectLst/>
                <a:latin typeface="Times New Roman" panose="02020603050405020304" pitchFamily="18" charset="0"/>
                <a:ea typeface="Times New Roman" panose="02020603050405020304" pitchFamily="18" charset="0"/>
              </a:rPr>
              <a:t>để</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tạo</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ra</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các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dự</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đoán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chính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xác</a:t>
            </a:r>
            <a:r>
              <a:rPr lang="en-US" sz="1400" dirty="0">
                <a:solidFill>
                  <a:srgbClr val="000000"/>
                </a:solidFill>
                <a:effectLst/>
                <a:latin typeface="Times New Roman" panose="02020603050405020304" pitchFamily="18" charset="0"/>
                <a:ea typeface="Times New Roman" panose="02020603050405020304" pitchFamily="18" charset="0"/>
              </a:rPr>
              <a:t>.</a:t>
            </a:r>
            <a:br>
              <a:rPr lang="en-US" sz="1400" dirty="0">
                <a:effectLst/>
                <a:latin typeface="Times New Roman" panose="02020603050405020304" pitchFamily="18" charset="0"/>
                <a:ea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rPr>
            </a:br>
            <a:r>
              <a:rPr lang="en-US" sz="1400" dirty="0" err="1">
                <a:solidFill>
                  <a:srgbClr val="000000"/>
                </a:solidFill>
                <a:effectLst/>
                <a:latin typeface="Times New Roman" panose="02020603050405020304" pitchFamily="18" charset="0"/>
                <a:ea typeface="Times New Roman" panose="02020603050405020304" pitchFamily="18" charset="0"/>
              </a:rPr>
              <a:t>Kết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hợp</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cả</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hai</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giúp</a:t>
            </a:r>
            <a:r>
              <a:rPr lang="en-US" sz="1400" dirty="0">
                <a:solidFill>
                  <a:srgbClr val="000000"/>
                </a:solidFill>
                <a:effectLst/>
                <a:latin typeface="Times New Roman" panose="02020603050405020304" pitchFamily="18" charset="0"/>
                <a:ea typeface="Times New Roman" panose="02020603050405020304" pitchFamily="18" charset="0"/>
              </a:rPr>
              <a:t>:</a:t>
            </a:r>
            <a:br>
              <a:rPr lang="en-US" sz="1400" dirty="0">
                <a:effectLst/>
                <a:latin typeface="Times New Roman" panose="02020603050405020304" pitchFamily="18" charset="0"/>
                <a:ea typeface="Times New Roman" panose="02020603050405020304" pitchFamily="18" charset="0"/>
              </a:rPr>
            </a:br>
            <a:r>
              <a:rPr lang="en-US" sz="1400" dirty="0" err="1">
                <a:solidFill>
                  <a:srgbClr val="000000"/>
                </a:solidFill>
                <a:effectLst/>
                <a:latin typeface="Times New Roman" panose="02020603050405020304" pitchFamily="18" charset="0"/>
                <a:ea typeface="Times New Roman" panose="02020603050405020304" pitchFamily="18" charset="0"/>
              </a:rPr>
              <a:t>Tăng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hiệu</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suất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của</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mô</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hình</a:t>
            </a:r>
            <a:r>
              <a:rPr lang="en-US" sz="1400" dirty="0">
                <a:solidFill>
                  <a:srgbClr val="000000"/>
                </a:solidFill>
                <a:effectLst/>
                <a:latin typeface="Times New Roman" panose="02020603050405020304" pitchFamily="18" charset="0"/>
                <a:ea typeface="Times New Roman" panose="02020603050405020304" pitchFamily="18" charset="0"/>
              </a:rPr>
              <a:t>.</a:t>
            </a:r>
            <a:br>
              <a:rPr lang="en-US" sz="1400" dirty="0">
                <a:effectLst/>
                <a:latin typeface="Times New Roman" panose="02020603050405020304" pitchFamily="18" charset="0"/>
                <a:ea typeface="Times New Roman" panose="02020603050405020304" pitchFamily="18" charset="0"/>
              </a:rPr>
            </a:br>
            <a:r>
              <a:rPr lang="en-US" sz="1400" dirty="0" err="1">
                <a:solidFill>
                  <a:srgbClr val="000000"/>
                </a:solidFill>
                <a:effectLst/>
                <a:latin typeface="Times New Roman" panose="02020603050405020304" pitchFamily="18" charset="0"/>
                <a:ea typeface="Times New Roman" panose="02020603050405020304" pitchFamily="18" charset="0"/>
              </a:rPr>
              <a:t>Giảm</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thời</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gian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tính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toán</a:t>
            </a:r>
            <a:r>
              <a:rPr lang="en-US" sz="1400" dirty="0">
                <a:solidFill>
                  <a:srgbClr val="000000"/>
                </a:solidFill>
                <a:effectLst/>
                <a:latin typeface="Times New Roman" panose="02020603050405020304" pitchFamily="18" charset="0"/>
                <a:ea typeface="Times New Roman" panose="02020603050405020304" pitchFamily="18" charset="0"/>
              </a:rPr>
              <a:t>.</a:t>
            </a:r>
            <a:br>
              <a:rPr lang="en-US" sz="1400" dirty="0">
                <a:effectLst/>
                <a:latin typeface="Times New Roman" panose="02020603050405020304" pitchFamily="18" charset="0"/>
                <a:ea typeface="Times New Roman" panose="02020603050405020304" pitchFamily="18" charset="0"/>
              </a:rPr>
            </a:br>
            <a:r>
              <a:rPr lang="en-US" sz="1400" dirty="0" err="1">
                <a:solidFill>
                  <a:srgbClr val="000000"/>
                </a:solidFill>
                <a:effectLst/>
                <a:latin typeface="Times New Roman" panose="02020603050405020304" pitchFamily="18" charset="0"/>
                <a:ea typeface="Times New Roman" panose="02020603050405020304" pitchFamily="18" charset="0"/>
              </a:rPr>
              <a:t>Tạo</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ra</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một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mô</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hình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dễ</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hiểu</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và</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có</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khả</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năng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ứng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dụng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cao</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trong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thực</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tiễn</a:t>
            </a:r>
            <a:r>
              <a:rPr lang="en-US" sz="1400" dirty="0">
                <a:solidFill>
                  <a:srgbClr val="000000"/>
                </a:solidFill>
                <a:effectLst/>
                <a:latin typeface="Times New Roman" panose="02020603050405020304" pitchFamily="18" charset="0"/>
                <a:ea typeface="Times New Roman" panose="02020603050405020304" pitchFamily="18" charset="0"/>
              </a:rPr>
              <a:t> y </a:t>
            </a:r>
            <a:r>
              <a:rPr lang="en-US" sz="1400" dirty="0" err="1">
                <a:solidFill>
                  <a:srgbClr val="000000"/>
                </a:solidFill>
                <a:effectLst/>
                <a:latin typeface="Times New Roman" panose="02020603050405020304" pitchFamily="18" charset="0"/>
                <a:ea typeface="Times New Roman" panose="02020603050405020304" pitchFamily="18" charset="0"/>
              </a:rPr>
              <a:t>tế</a:t>
            </a:r>
            <a:r>
              <a:rPr lang="en-US" sz="1400" dirty="0">
                <a:solidFill>
                  <a:srgbClr val="000000"/>
                </a:solidFill>
                <a:effectLst/>
                <a:latin typeface="Times New Roman" panose="02020603050405020304" pitchFamily="18" charset="0"/>
                <a:ea typeface="Times New Roman" panose="02020603050405020304" pitchFamily="18" charset="0"/>
              </a:rPr>
              <a:t>.</a:t>
            </a:r>
            <a:br>
              <a:rPr lang="en-US" sz="14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457678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EE07-01BF-599C-EC1D-EBB9E6A70CA8}"/>
              </a:ext>
            </a:extLst>
          </p:cNvPr>
          <p:cNvSpPr>
            <a:spLocks noGrp="1"/>
          </p:cNvSpPr>
          <p:nvPr>
            <p:ph type="title"/>
          </p:nvPr>
        </p:nvSpPr>
        <p:spPr>
          <a:xfrm>
            <a:off x="457200" y="60643"/>
            <a:ext cx="8229600" cy="722232"/>
          </a:xfrm>
        </p:spPr>
        <p:txBody>
          <a:bodyPr>
            <a:normAutofit/>
          </a:bodyPr>
          <a:lstStyle/>
          <a:p>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endParaRPr lang="en-US" sz="2000" dirty="0"/>
          </a:p>
        </p:txBody>
      </p:sp>
      <p:pic>
        <p:nvPicPr>
          <p:cNvPr id="3" name="Picture 2" descr="A diagram of a work flow&#10;&#10;Description automatically generated">
            <a:extLst>
              <a:ext uri="{FF2B5EF4-FFF2-40B4-BE49-F238E27FC236}">
                <a16:creationId xmlns:a16="http://schemas.microsoft.com/office/drawing/2014/main" id="{F51F08B7-8464-A3F2-C22D-EF0D0A2DABA1}"/>
              </a:ext>
            </a:extLst>
          </p:cNvPr>
          <p:cNvPicPr>
            <a:picLocks noChangeAspect="1"/>
          </p:cNvPicPr>
          <p:nvPr/>
        </p:nvPicPr>
        <p:blipFill>
          <a:blip r:embed="rId2"/>
          <a:stretch>
            <a:fillRect/>
          </a:stretch>
        </p:blipFill>
        <p:spPr>
          <a:xfrm>
            <a:off x="1695450" y="782875"/>
            <a:ext cx="5753100" cy="4299982"/>
          </a:xfrm>
          <a:prstGeom prst="rect">
            <a:avLst/>
          </a:prstGeom>
        </p:spPr>
      </p:pic>
    </p:spTree>
    <p:extLst>
      <p:ext uri="{BB962C8B-B14F-4D97-AF65-F5344CB8AC3E}">
        <p14:creationId xmlns:p14="http://schemas.microsoft.com/office/powerpoint/2010/main" val="1746064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D061FC-CF16-1773-0FBA-3DE0F4B42F0C}"/>
              </a:ext>
            </a:extLst>
          </p:cNvPr>
          <p:cNvSpPr txBox="1"/>
          <p:nvPr/>
        </p:nvSpPr>
        <p:spPr>
          <a:xfrm>
            <a:off x="268014" y="536028"/>
            <a:ext cx="3712779" cy="307777"/>
          </a:xfrm>
          <a:prstGeom prst="rect">
            <a:avLst/>
          </a:prstGeom>
          <a:noFill/>
        </p:spPr>
        <p:txBody>
          <a:bodyPr wrap="square" rtlCol="0">
            <a:spAutoFit/>
          </a:bodyPr>
          <a:lstStyle/>
          <a:p>
            <a:pPr algn="ctr"/>
            <a:r>
              <a:rPr lang="en-US" dirty="0" err="1">
                <a:solidFill>
                  <a:schemeClr val="tx1"/>
                </a:solidFill>
                <a:latin typeface="Times New Roman" panose="02020603050405020304" pitchFamily="18" charset="0"/>
                <a:cs typeface="Times New Roman" panose="02020603050405020304" pitchFamily="18" charset="0"/>
              </a:rPr>
              <a:t>Nhập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thiết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6B43363-3C9F-05D9-6664-E7D28CEDBC93}"/>
              </a:ext>
            </a:extLst>
          </p:cNvPr>
          <p:cNvPicPr>
            <a:picLocks noChangeAspect="1"/>
          </p:cNvPicPr>
          <p:nvPr/>
        </p:nvPicPr>
        <p:blipFill>
          <a:blip r:embed="rId2"/>
          <a:stretch>
            <a:fillRect/>
          </a:stretch>
        </p:blipFill>
        <p:spPr>
          <a:xfrm>
            <a:off x="268014" y="4432197"/>
            <a:ext cx="7727350" cy="350550"/>
          </a:xfrm>
          <a:prstGeom prst="rect">
            <a:avLst/>
          </a:prstGeom>
        </p:spPr>
      </p:pic>
      <p:sp>
        <p:nvSpPr>
          <p:cNvPr id="10" name="TextBox 9">
            <a:extLst>
              <a:ext uri="{FF2B5EF4-FFF2-40B4-BE49-F238E27FC236}">
                <a16:creationId xmlns:a16="http://schemas.microsoft.com/office/drawing/2014/main" id="{E2E26F6F-3B0D-6E9C-EF01-F3AF5EE7A4D5}"/>
              </a:ext>
            </a:extLst>
          </p:cNvPr>
          <p:cNvSpPr txBox="1"/>
          <p:nvPr/>
        </p:nvSpPr>
        <p:spPr>
          <a:xfrm>
            <a:off x="268014" y="4075386"/>
            <a:ext cx="4303986" cy="307777"/>
          </a:xfrm>
          <a:prstGeom prst="rect">
            <a:avLst/>
          </a:prstGeom>
          <a:noFill/>
        </p:spPr>
        <p:txBody>
          <a:bodyPr wrap="square" rtlCol="0">
            <a:spAutoFit/>
          </a:bodyPr>
          <a:lstStyle/>
          <a:p>
            <a:pPr algn="ctr"/>
            <a:r>
              <a:rPr lang="en-US" dirty="0" err="1">
                <a:solidFill>
                  <a:schemeClr val="tx1"/>
                </a:solidFill>
                <a:latin typeface="Times New Roman" panose="02020603050405020304" pitchFamily="18" charset="0"/>
                <a:cs typeface="Times New Roman" panose="02020603050405020304" pitchFamily="18" charset="0"/>
              </a:rPr>
              <a:t>Tải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tài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csv</a:t>
            </a:r>
          </a:p>
        </p:txBody>
      </p:sp>
      <p:grpSp>
        <p:nvGrpSpPr>
          <p:cNvPr id="11" name="Google Shape;463;p19">
            <a:extLst>
              <a:ext uri="{FF2B5EF4-FFF2-40B4-BE49-F238E27FC236}">
                <a16:creationId xmlns:a16="http://schemas.microsoft.com/office/drawing/2014/main" id="{7822FEB3-E65E-0091-9F7A-3DF7142DD7FC}"/>
              </a:ext>
            </a:extLst>
          </p:cNvPr>
          <p:cNvGrpSpPr/>
          <p:nvPr/>
        </p:nvGrpSpPr>
        <p:grpSpPr>
          <a:xfrm>
            <a:off x="5850040" y="1441598"/>
            <a:ext cx="1631470" cy="1782715"/>
            <a:chOff x="3124753" y="2097067"/>
            <a:chExt cx="2904005" cy="2684408"/>
          </a:xfrm>
        </p:grpSpPr>
        <p:sp>
          <p:nvSpPr>
            <p:cNvPr id="12" name="Google Shape;464;p19">
              <a:extLst>
                <a:ext uri="{FF2B5EF4-FFF2-40B4-BE49-F238E27FC236}">
                  <a16:creationId xmlns:a16="http://schemas.microsoft.com/office/drawing/2014/main" id="{92A170C8-95DD-9B63-2898-72ED5F652D50}"/>
                </a:ext>
              </a:extLst>
            </p:cNvPr>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465;p19">
              <a:extLst>
                <a:ext uri="{FF2B5EF4-FFF2-40B4-BE49-F238E27FC236}">
                  <a16:creationId xmlns:a16="http://schemas.microsoft.com/office/drawing/2014/main" id="{C4E61D74-9E0B-1800-6F99-51B16465AAA1}"/>
                </a:ext>
              </a:extLst>
            </p:cNvPr>
            <p:cNvGrpSpPr/>
            <p:nvPr/>
          </p:nvGrpSpPr>
          <p:grpSpPr>
            <a:xfrm>
              <a:off x="3124761" y="2266506"/>
              <a:ext cx="1173544" cy="1038290"/>
              <a:chOff x="3039603" y="2097081"/>
              <a:chExt cx="1372888" cy="1214659"/>
            </a:xfrm>
          </p:grpSpPr>
          <p:sp>
            <p:nvSpPr>
              <p:cNvPr id="73" name="Google Shape;466;p19">
                <a:extLst>
                  <a:ext uri="{FF2B5EF4-FFF2-40B4-BE49-F238E27FC236}">
                    <a16:creationId xmlns:a16="http://schemas.microsoft.com/office/drawing/2014/main" id="{5AA00BE8-660C-EEAB-5415-EFD40DCE2989}"/>
                  </a:ext>
                </a:extLst>
              </p:cNvPr>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7;p19">
                <a:extLst>
                  <a:ext uri="{FF2B5EF4-FFF2-40B4-BE49-F238E27FC236}">
                    <a16:creationId xmlns:a16="http://schemas.microsoft.com/office/drawing/2014/main" id="{70309245-EE52-C586-7A31-65FBA2DCD767}"/>
                  </a:ext>
                </a:extLst>
              </p:cNvPr>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8;p19">
                <a:extLst>
                  <a:ext uri="{FF2B5EF4-FFF2-40B4-BE49-F238E27FC236}">
                    <a16:creationId xmlns:a16="http://schemas.microsoft.com/office/drawing/2014/main" id="{7DB0B19E-C002-503D-50CC-88741FF5FC34}"/>
                  </a:ext>
                </a:extLst>
              </p:cNvPr>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9;p19">
                <a:extLst>
                  <a:ext uri="{FF2B5EF4-FFF2-40B4-BE49-F238E27FC236}">
                    <a16:creationId xmlns:a16="http://schemas.microsoft.com/office/drawing/2014/main" id="{F11A6F56-8E1A-CAED-994F-BFE4B6425108}"/>
                  </a:ext>
                </a:extLst>
              </p:cNvPr>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70;p19">
                <a:extLst>
                  <a:ext uri="{FF2B5EF4-FFF2-40B4-BE49-F238E27FC236}">
                    <a16:creationId xmlns:a16="http://schemas.microsoft.com/office/drawing/2014/main" id="{B663CD5D-02BA-E2FE-A03B-4C7AE43ECB72}"/>
                  </a:ext>
                </a:extLst>
              </p:cNvPr>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71;p19">
                <a:extLst>
                  <a:ext uri="{FF2B5EF4-FFF2-40B4-BE49-F238E27FC236}">
                    <a16:creationId xmlns:a16="http://schemas.microsoft.com/office/drawing/2014/main" id="{2EA25311-C0F4-AFE7-E583-9DBE6F7F8EF5}"/>
                  </a:ext>
                </a:extLst>
              </p:cNvPr>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72;p19">
                <a:extLst>
                  <a:ext uri="{FF2B5EF4-FFF2-40B4-BE49-F238E27FC236}">
                    <a16:creationId xmlns:a16="http://schemas.microsoft.com/office/drawing/2014/main" id="{36E85FD3-09B3-CB3A-8084-2AF1AC0EF51E}"/>
                  </a:ext>
                </a:extLst>
              </p:cNvPr>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73;p19">
                <a:extLst>
                  <a:ext uri="{FF2B5EF4-FFF2-40B4-BE49-F238E27FC236}">
                    <a16:creationId xmlns:a16="http://schemas.microsoft.com/office/drawing/2014/main" id="{86E7910D-73CE-D498-58A1-884651338DAF}"/>
                  </a:ext>
                </a:extLst>
              </p:cNvPr>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74;p19">
                <a:extLst>
                  <a:ext uri="{FF2B5EF4-FFF2-40B4-BE49-F238E27FC236}">
                    <a16:creationId xmlns:a16="http://schemas.microsoft.com/office/drawing/2014/main" id="{577D16FC-DEFA-82A9-8786-D8EF4FD86B48}"/>
                  </a:ext>
                </a:extLst>
              </p:cNvPr>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75;p19">
                <a:extLst>
                  <a:ext uri="{FF2B5EF4-FFF2-40B4-BE49-F238E27FC236}">
                    <a16:creationId xmlns:a16="http://schemas.microsoft.com/office/drawing/2014/main" id="{9BA7AFEC-6224-2C11-7D6F-2B1AECD9DFE9}"/>
                  </a:ext>
                </a:extLst>
              </p:cNvPr>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76;p19">
                <a:extLst>
                  <a:ext uri="{FF2B5EF4-FFF2-40B4-BE49-F238E27FC236}">
                    <a16:creationId xmlns:a16="http://schemas.microsoft.com/office/drawing/2014/main" id="{52AE2940-5FBF-C479-88C2-FA7C7067DD68}"/>
                  </a:ext>
                </a:extLst>
              </p:cNvPr>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77;p19">
                <a:extLst>
                  <a:ext uri="{FF2B5EF4-FFF2-40B4-BE49-F238E27FC236}">
                    <a16:creationId xmlns:a16="http://schemas.microsoft.com/office/drawing/2014/main" id="{61E6EDD9-F286-0649-F931-A029784D2DD3}"/>
                  </a:ext>
                </a:extLst>
              </p:cNvPr>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78;p19">
                <a:extLst>
                  <a:ext uri="{FF2B5EF4-FFF2-40B4-BE49-F238E27FC236}">
                    <a16:creationId xmlns:a16="http://schemas.microsoft.com/office/drawing/2014/main" id="{D0C81FF6-A748-61EB-EF1C-FDED7E4EB311}"/>
                  </a:ext>
                </a:extLst>
              </p:cNvPr>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79;p19">
                <a:extLst>
                  <a:ext uri="{FF2B5EF4-FFF2-40B4-BE49-F238E27FC236}">
                    <a16:creationId xmlns:a16="http://schemas.microsoft.com/office/drawing/2014/main" id="{03A8C0FF-2B46-0A61-BC32-A9E68391E056}"/>
                  </a:ext>
                </a:extLst>
              </p:cNvPr>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80;p19">
                <a:extLst>
                  <a:ext uri="{FF2B5EF4-FFF2-40B4-BE49-F238E27FC236}">
                    <a16:creationId xmlns:a16="http://schemas.microsoft.com/office/drawing/2014/main" id="{1E7CD129-996B-3BFF-1863-2E06BFA9E576}"/>
                  </a:ext>
                </a:extLst>
              </p:cNvPr>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81;p19">
                <a:extLst>
                  <a:ext uri="{FF2B5EF4-FFF2-40B4-BE49-F238E27FC236}">
                    <a16:creationId xmlns:a16="http://schemas.microsoft.com/office/drawing/2014/main" id="{DD351C81-5821-A273-4DE4-A0343A0E72B3}"/>
                  </a:ext>
                </a:extLst>
              </p:cNvPr>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2;p19">
                <a:extLst>
                  <a:ext uri="{FF2B5EF4-FFF2-40B4-BE49-F238E27FC236}">
                    <a16:creationId xmlns:a16="http://schemas.microsoft.com/office/drawing/2014/main" id="{0C48F8C4-9873-C789-9238-C1C84F126C1B}"/>
                  </a:ext>
                </a:extLst>
              </p:cNvPr>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3;p19">
                <a:extLst>
                  <a:ext uri="{FF2B5EF4-FFF2-40B4-BE49-F238E27FC236}">
                    <a16:creationId xmlns:a16="http://schemas.microsoft.com/office/drawing/2014/main" id="{141A96B3-789C-8032-7E17-280E17AA836E}"/>
                  </a:ext>
                </a:extLst>
              </p:cNvPr>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84;p19">
                <a:extLst>
                  <a:ext uri="{FF2B5EF4-FFF2-40B4-BE49-F238E27FC236}">
                    <a16:creationId xmlns:a16="http://schemas.microsoft.com/office/drawing/2014/main" id="{7F3F325D-4B1D-60AD-9B51-63E9DF1DD411}"/>
                  </a:ext>
                </a:extLst>
              </p:cNvPr>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85;p19">
                <a:extLst>
                  <a:ext uri="{FF2B5EF4-FFF2-40B4-BE49-F238E27FC236}">
                    <a16:creationId xmlns:a16="http://schemas.microsoft.com/office/drawing/2014/main" id="{14B8C169-BE07-5988-1ADB-1E6C78E9C5D4}"/>
                  </a:ext>
                </a:extLst>
              </p:cNvPr>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86;p19">
                <a:extLst>
                  <a:ext uri="{FF2B5EF4-FFF2-40B4-BE49-F238E27FC236}">
                    <a16:creationId xmlns:a16="http://schemas.microsoft.com/office/drawing/2014/main" id="{7DB3AAA7-85AA-0FFB-5A35-CED02683CC72}"/>
                  </a:ext>
                </a:extLst>
              </p:cNvPr>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87;p19">
                <a:extLst>
                  <a:ext uri="{FF2B5EF4-FFF2-40B4-BE49-F238E27FC236}">
                    <a16:creationId xmlns:a16="http://schemas.microsoft.com/office/drawing/2014/main" id="{38E14FC0-5C3B-378C-67C8-630CD3734370}"/>
                  </a:ext>
                </a:extLst>
              </p:cNvPr>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88;p19">
                <a:extLst>
                  <a:ext uri="{FF2B5EF4-FFF2-40B4-BE49-F238E27FC236}">
                    <a16:creationId xmlns:a16="http://schemas.microsoft.com/office/drawing/2014/main" id="{E649A077-5B7E-0743-1F8F-4475C2959140}"/>
                  </a:ext>
                </a:extLst>
              </p:cNvPr>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89;p19">
                <a:extLst>
                  <a:ext uri="{FF2B5EF4-FFF2-40B4-BE49-F238E27FC236}">
                    <a16:creationId xmlns:a16="http://schemas.microsoft.com/office/drawing/2014/main" id="{DBE2C77E-B721-BAA4-B7B5-7C8ECF8F5D00}"/>
                  </a:ext>
                </a:extLst>
              </p:cNvPr>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90;p19">
                <a:extLst>
                  <a:ext uri="{FF2B5EF4-FFF2-40B4-BE49-F238E27FC236}">
                    <a16:creationId xmlns:a16="http://schemas.microsoft.com/office/drawing/2014/main" id="{FE550083-AD5E-43CE-0A1B-9F3A7821165F}"/>
                  </a:ext>
                </a:extLst>
              </p:cNvPr>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91;p19">
                <a:extLst>
                  <a:ext uri="{FF2B5EF4-FFF2-40B4-BE49-F238E27FC236}">
                    <a16:creationId xmlns:a16="http://schemas.microsoft.com/office/drawing/2014/main" id="{4CEF2DD6-1EEC-0BC4-D685-909DA3594B0D}"/>
                  </a:ext>
                </a:extLst>
              </p:cNvPr>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2;p19">
                <a:extLst>
                  <a:ext uri="{FF2B5EF4-FFF2-40B4-BE49-F238E27FC236}">
                    <a16:creationId xmlns:a16="http://schemas.microsoft.com/office/drawing/2014/main" id="{A896A377-223B-1CEA-2EBB-803C9499638F}"/>
                  </a:ext>
                </a:extLst>
              </p:cNvPr>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3;p19">
                <a:extLst>
                  <a:ext uri="{FF2B5EF4-FFF2-40B4-BE49-F238E27FC236}">
                    <a16:creationId xmlns:a16="http://schemas.microsoft.com/office/drawing/2014/main" id="{B2F0EA84-9C67-2274-6704-157A4CE0D249}"/>
                  </a:ext>
                </a:extLst>
              </p:cNvPr>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4;p19">
                <a:extLst>
                  <a:ext uri="{FF2B5EF4-FFF2-40B4-BE49-F238E27FC236}">
                    <a16:creationId xmlns:a16="http://schemas.microsoft.com/office/drawing/2014/main" id="{30B700DC-42B7-F836-0104-8532C89753F8}"/>
                  </a:ext>
                </a:extLst>
              </p:cNvPr>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5;p19">
                <a:extLst>
                  <a:ext uri="{FF2B5EF4-FFF2-40B4-BE49-F238E27FC236}">
                    <a16:creationId xmlns:a16="http://schemas.microsoft.com/office/drawing/2014/main" id="{AAC59355-AE9C-A8C4-6C32-ACC8BF8B21FA}"/>
                  </a:ext>
                </a:extLst>
              </p:cNvPr>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6;p19">
                <a:extLst>
                  <a:ext uri="{FF2B5EF4-FFF2-40B4-BE49-F238E27FC236}">
                    <a16:creationId xmlns:a16="http://schemas.microsoft.com/office/drawing/2014/main" id="{EB452F2E-6652-3137-9093-B2950522A6EC}"/>
                  </a:ext>
                </a:extLst>
              </p:cNvPr>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97;p19">
                <a:extLst>
                  <a:ext uri="{FF2B5EF4-FFF2-40B4-BE49-F238E27FC236}">
                    <a16:creationId xmlns:a16="http://schemas.microsoft.com/office/drawing/2014/main" id="{27E1E471-B3AD-B602-358E-58860C5E406E}"/>
                  </a:ext>
                </a:extLst>
              </p:cNvPr>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8;p19">
                <a:extLst>
                  <a:ext uri="{FF2B5EF4-FFF2-40B4-BE49-F238E27FC236}">
                    <a16:creationId xmlns:a16="http://schemas.microsoft.com/office/drawing/2014/main" id="{685962EB-5315-A1A7-0DF7-0EF1C7A3632F}"/>
                  </a:ext>
                </a:extLst>
              </p:cNvPr>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99;p19">
                <a:extLst>
                  <a:ext uri="{FF2B5EF4-FFF2-40B4-BE49-F238E27FC236}">
                    <a16:creationId xmlns:a16="http://schemas.microsoft.com/office/drawing/2014/main" id="{70204CAA-3B2B-A6D2-30F3-2DF37985F616}"/>
                  </a:ext>
                </a:extLst>
              </p:cNvPr>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00;p19">
                <a:extLst>
                  <a:ext uri="{FF2B5EF4-FFF2-40B4-BE49-F238E27FC236}">
                    <a16:creationId xmlns:a16="http://schemas.microsoft.com/office/drawing/2014/main" id="{B81CA19B-1F61-FA79-401F-8585C55FA7AC}"/>
                  </a:ext>
                </a:extLst>
              </p:cNvPr>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01;p19">
                <a:extLst>
                  <a:ext uri="{FF2B5EF4-FFF2-40B4-BE49-F238E27FC236}">
                    <a16:creationId xmlns:a16="http://schemas.microsoft.com/office/drawing/2014/main" id="{B49EA395-C0F0-C961-CDE1-1869B84BB6F4}"/>
                  </a:ext>
                </a:extLst>
              </p:cNvPr>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02;p19">
                <a:extLst>
                  <a:ext uri="{FF2B5EF4-FFF2-40B4-BE49-F238E27FC236}">
                    <a16:creationId xmlns:a16="http://schemas.microsoft.com/office/drawing/2014/main" id="{EEB0824A-6D9E-49F8-4B8C-3C11BBFB73EB}"/>
                  </a:ext>
                </a:extLst>
              </p:cNvPr>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03;p19">
                <a:extLst>
                  <a:ext uri="{FF2B5EF4-FFF2-40B4-BE49-F238E27FC236}">
                    <a16:creationId xmlns:a16="http://schemas.microsoft.com/office/drawing/2014/main" id="{37CB87AA-8965-9FE7-3414-1D1F73E24E5F}"/>
                  </a:ext>
                </a:extLst>
              </p:cNvPr>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04;p19">
                <a:extLst>
                  <a:ext uri="{FF2B5EF4-FFF2-40B4-BE49-F238E27FC236}">
                    <a16:creationId xmlns:a16="http://schemas.microsoft.com/office/drawing/2014/main" id="{8B179DAE-0F39-6F39-24AE-7F3C5BA9F3B7}"/>
                  </a:ext>
                </a:extLst>
              </p:cNvPr>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05;p19">
                <a:extLst>
                  <a:ext uri="{FF2B5EF4-FFF2-40B4-BE49-F238E27FC236}">
                    <a16:creationId xmlns:a16="http://schemas.microsoft.com/office/drawing/2014/main" id="{F442176F-67BB-E1B0-913C-8155E831F76A}"/>
                  </a:ext>
                </a:extLst>
              </p:cNvPr>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06;p19">
                <a:extLst>
                  <a:ext uri="{FF2B5EF4-FFF2-40B4-BE49-F238E27FC236}">
                    <a16:creationId xmlns:a16="http://schemas.microsoft.com/office/drawing/2014/main" id="{C4E04CEA-688C-84FE-9181-8B2A1148ACDF}"/>
                  </a:ext>
                </a:extLst>
              </p:cNvPr>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07;p19">
                <a:extLst>
                  <a:ext uri="{FF2B5EF4-FFF2-40B4-BE49-F238E27FC236}">
                    <a16:creationId xmlns:a16="http://schemas.microsoft.com/office/drawing/2014/main" id="{BF157F1F-412E-03BE-5F4A-D1B2E9DC03E7}"/>
                  </a:ext>
                </a:extLst>
              </p:cNvPr>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08;p19">
                <a:extLst>
                  <a:ext uri="{FF2B5EF4-FFF2-40B4-BE49-F238E27FC236}">
                    <a16:creationId xmlns:a16="http://schemas.microsoft.com/office/drawing/2014/main" id="{00D65AA0-3E49-45BB-A92A-DD037FD6C113}"/>
                  </a:ext>
                </a:extLst>
              </p:cNvPr>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09;p19">
                <a:extLst>
                  <a:ext uri="{FF2B5EF4-FFF2-40B4-BE49-F238E27FC236}">
                    <a16:creationId xmlns:a16="http://schemas.microsoft.com/office/drawing/2014/main" id="{2004EA24-4FA1-AE7D-E443-DED1873A7F13}"/>
                  </a:ext>
                </a:extLst>
              </p:cNvPr>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10;p19">
                <a:extLst>
                  <a:ext uri="{FF2B5EF4-FFF2-40B4-BE49-F238E27FC236}">
                    <a16:creationId xmlns:a16="http://schemas.microsoft.com/office/drawing/2014/main" id="{DF4EDF9A-25C4-3733-DE0C-2945D42442DF}"/>
                  </a:ext>
                </a:extLst>
              </p:cNvPr>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11;p19">
                <a:extLst>
                  <a:ext uri="{FF2B5EF4-FFF2-40B4-BE49-F238E27FC236}">
                    <a16:creationId xmlns:a16="http://schemas.microsoft.com/office/drawing/2014/main" id="{22697B3E-670E-B98A-8818-7690736398E1}"/>
                  </a:ext>
                </a:extLst>
              </p:cNvPr>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12;p19">
                <a:extLst>
                  <a:ext uri="{FF2B5EF4-FFF2-40B4-BE49-F238E27FC236}">
                    <a16:creationId xmlns:a16="http://schemas.microsoft.com/office/drawing/2014/main" id="{0E2B7BEF-4AB6-3954-E1DE-7F73A63FE1DC}"/>
                  </a:ext>
                </a:extLst>
              </p:cNvPr>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13;p19">
                <a:extLst>
                  <a:ext uri="{FF2B5EF4-FFF2-40B4-BE49-F238E27FC236}">
                    <a16:creationId xmlns:a16="http://schemas.microsoft.com/office/drawing/2014/main" id="{3090E2DB-218D-B7AF-1753-59742F47A4CF}"/>
                  </a:ext>
                </a:extLst>
              </p:cNvPr>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14;p19">
                <a:extLst>
                  <a:ext uri="{FF2B5EF4-FFF2-40B4-BE49-F238E27FC236}">
                    <a16:creationId xmlns:a16="http://schemas.microsoft.com/office/drawing/2014/main" id="{56BA6863-5912-EDC6-F981-58D3B2F0956E}"/>
                  </a:ext>
                </a:extLst>
              </p:cNvPr>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15;p19">
                <a:extLst>
                  <a:ext uri="{FF2B5EF4-FFF2-40B4-BE49-F238E27FC236}">
                    <a16:creationId xmlns:a16="http://schemas.microsoft.com/office/drawing/2014/main" id="{B69AC72F-AAD2-ABA2-033F-192D42C91C3D}"/>
                  </a:ext>
                </a:extLst>
              </p:cNvPr>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16;p19">
                <a:extLst>
                  <a:ext uri="{FF2B5EF4-FFF2-40B4-BE49-F238E27FC236}">
                    <a16:creationId xmlns:a16="http://schemas.microsoft.com/office/drawing/2014/main" id="{590635FF-D715-752B-974D-45675302030C}"/>
                  </a:ext>
                </a:extLst>
              </p:cNvPr>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17;p19">
                <a:extLst>
                  <a:ext uri="{FF2B5EF4-FFF2-40B4-BE49-F238E27FC236}">
                    <a16:creationId xmlns:a16="http://schemas.microsoft.com/office/drawing/2014/main" id="{4E4C3C1E-2E59-3216-3076-D2C6E1AA506D}"/>
                  </a:ext>
                </a:extLst>
              </p:cNvPr>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18;p19">
              <a:extLst>
                <a:ext uri="{FF2B5EF4-FFF2-40B4-BE49-F238E27FC236}">
                  <a16:creationId xmlns:a16="http://schemas.microsoft.com/office/drawing/2014/main" id="{32C4BCED-5102-2E53-F9D2-CFC1397B7755}"/>
                </a:ext>
              </a:extLst>
            </p:cNvPr>
            <p:cNvGrpSpPr/>
            <p:nvPr/>
          </p:nvGrpSpPr>
          <p:grpSpPr>
            <a:xfrm>
              <a:off x="4962121" y="2452285"/>
              <a:ext cx="1066388" cy="666717"/>
              <a:chOff x="5097171" y="2413221"/>
              <a:chExt cx="931587" cy="582388"/>
            </a:xfrm>
          </p:grpSpPr>
          <p:sp>
            <p:nvSpPr>
              <p:cNvPr id="50" name="Google Shape;519;p19">
                <a:extLst>
                  <a:ext uri="{FF2B5EF4-FFF2-40B4-BE49-F238E27FC236}">
                    <a16:creationId xmlns:a16="http://schemas.microsoft.com/office/drawing/2014/main" id="{7B6A32E7-96BC-BCCD-134C-77AD95361B6A}"/>
                  </a:ext>
                </a:extLst>
              </p:cNvPr>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20;p19">
                <a:extLst>
                  <a:ext uri="{FF2B5EF4-FFF2-40B4-BE49-F238E27FC236}">
                    <a16:creationId xmlns:a16="http://schemas.microsoft.com/office/drawing/2014/main" id="{DFB91CB4-D229-EA39-C85C-A1C2CFDEB89C}"/>
                  </a:ext>
                </a:extLst>
              </p:cNvPr>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1;p19">
                <a:extLst>
                  <a:ext uri="{FF2B5EF4-FFF2-40B4-BE49-F238E27FC236}">
                    <a16:creationId xmlns:a16="http://schemas.microsoft.com/office/drawing/2014/main" id="{77A19552-B8A8-E56D-59A4-36B5AC10990E}"/>
                  </a:ext>
                </a:extLst>
              </p:cNvPr>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22;p19">
                <a:extLst>
                  <a:ext uri="{FF2B5EF4-FFF2-40B4-BE49-F238E27FC236}">
                    <a16:creationId xmlns:a16="http://schemas.microsoft.com/office/drawing/2014/main" id="{04A9FBE6-9A9D-0301-9750-D0C2966B2A3A}"/>
                  </a:ext>
                </a:extLst>
              </p:cNvPr>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23;p19">
                <a:extLst>
                  <a:ext uri="{FF2B5EF4-FFF2-40B4-BE49-F238E27FC236}">
                    <a16:creationId xmlns:a16="http://schemas.microsoft.com/office/drawing/2014/main" id="{5184D244-5558-981B-B5CC-1AB99C150A08}"/>
                  </a:ext>
                </a:extLst>
              </p:cNvPr>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24;p19">
                <a:extLst>
                  <a:ext uri="{FF2B5EF4-FFF2-40B4-BE49-F238E27FC236}">
                    <a16:creationId xmlns:a16="http://schemas.microsoft.com/office/drawing/2014/main" id="{FEB4A41F-9426-494A-F128-EAADD3C92CFE}"/>
                  </a:ext>
                </a:extLst>
              </p:cNvPr>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25;p19">
                <a:extLst>
                  <a:ext uri="{FF2B5EF4-FFF2-40B4-BE49-F238E27FC236}">
                    <a16:creationId xmlns:a16="http://schemas.microsoft.com/office/drawing/2014/main" id="{F1AFF81E-3240-C61E-19EA-D17630488A4F}"/>
                  </a:ext>
                </a:extLst>
              </p:cNvPr>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26;p19">
                <a:extLst>
                  <a:ext uri="{FF2B5EF4-FFF2-40B4-BE49-F238E27FC236}">
                    <a16:creationId xmlns:a16="http://schemas.microsoft.com/office/drawing/2014/main" id="{FC703878-51CB-3EE7-9950-9E98E5456668}"/>
                  </a:ext>
                </a:extLst>
              </p:cNvPr>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27;p19">
                <a:extLst>
                  <a:ext uri="{FF2B5EF4-FFF2-40B4-BE49-F238E27FC236}">
                    <a16:creationId xmlns:a16="http://schemas.microsoft.com/office/drawing/2014/main" id="{7D4449A7-DD08-8B7B-51B7-39451750F0D6}"/>
                  </a:ext>
                </a:extLst>
              </p:cNvPr>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8;p19">
                <a:extLst>
                  <a:ext uri="{FF2B5EF4-FFF2-40B4-BE49-F238E27FC236}">
                    <a16:creationId xmlns:a16="http://schemas.microsoft.com/office/drawing/2014/main" id="{C269116E-BC53-979D-C7E5-7B68D8F3ADA3}"/>
                  </a:ext>
                </a:extLst>
              </p:cNvPr>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9;p19">
                <a:extLst>
                  <a:ext uri="{FF2B5EF4-FFF2-40B4-BE49-F238E27FC236}">
                    <a16:creationId xmlns:a16="http://schemas.microsoft.com/office/drawing/2014/main" id="{24FA0511-D209-3D01-3A69-6E96212ABD9E}"/>
                  </a:ext>
                </a:extLst>
              </p:cNvPr>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30;p19">
                <a:extLst>
                  <a:ext uri="{FF2B5EF4-FFF2-40B4-BE49-F238E27FC236}">
                    <a16:creationId xmlns:a16="http://schemas.microsoft.com/office/drawing/2014/main" id="{1B636E5F-FDF5-2828-8D26-170BAC14181D}"/>
                  </a:ext>
                </a:extLst>
              </p:cNvPr>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1;p19">
                <a:extLst>
                  <a:ext uri="{FF2B5EF4-FFF2-40B4-BE49-F238E27FC236}">
                    <a16:creationId xmlns:a16="http://schemas.microsoft.com/office/drawing/2014/main" id="{81139CB4-7571-154C-F245-B8E16ADB6456}"/>
                  </a:ext>
                </a:extLst>
              </p:cNvPr>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32;p19">
                <a:extLst>
                  <a:ext uri="{FF2B5EF4-FFF2-40B4-BE49-F238E27FC236}">
                    <a16:creationId xmlns:a16="http://schemas.microsoft.com/office/drawing/2014/main" id="{69BA3B3B-80AE-F101-B650-75E93C72C21F}"/>
                  </a:ext>
                </a:extLst>
              </p:cNvPr>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33;p19">
                <a:extLst>
                  <a:ext uri="{FF2B5EF4-FFF2-40B4-BE49-F238E27FC236}">
                    <a16:creationId xmlns:a16="http://schemas.microsoft.com/office/drawing/2014/main" id="{C31D5FF3-1877-9C0C-F39C-ACE1E03C97DC}"/>
                  </a:ext>
                </a:extLst>
              </p:cNvPr>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34;p19">
                <a:extLst>
                  <a:ext uri="{FF2B5EF4-FFF2-40B4-BE49-F238E27FC236}">
                    <a16:creationId xmlns:a16="http://schemas.microsoft.com/office/drawing/2014/main" id="{8FC51E5F-E4A4-1761-F724-76E959C3AA52}"/>
                  </a:ext>
                </a:extLst>
              </p:cNvPr>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35;p19">
                <a:extLst>
                  <a:ext uri="{FF2B5EF4-FFF2-40B4-BE49-F238E27FC236}">
                    <a16:creationId xmlns:a16="http://schemas.microsoft.com/office/drawing/2014/main" id="{49CEBF7E-CDC5-F712-1986-4BE24D32F6B2}"/>
                  </a:ext>
                </a:extLst>
              </p:cNvPr>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36;p19">
                <a:extLst>
                  <a:ext uri="{FF2B5EF4-FFF2-40B4-BE49-F238E27FC236}">
                    <a16:creationId xmlns:a16="http://schemas.microsoft.com/office/drawing/2014/main" id="{CAC6BA9F-AEBC-3D4B-88C8-FC6DEDDC48E5}"/>
                  </a:ext>
                </a:extLst>
              </p:cNvPr>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37;p19">
                <a:extLst>
                  <a:ext uri="{FF2B5EF4-FFF2-40B4-BE49-F238E27FC236}">
                    <a16:creationId xmlns:a16="http://schemas.microsoft.com/office/drawing/2014/main" id="{D97398E5-0589-C865-B6C1-6D781F3ED53C}"/>
                  </a:ext>
                </a:extLst>
              </p:cNvPr>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38;p19">
                <a:extLst>
                  <a:ext uri="{FF2B5EF4-FFF2-40B4-BE49-F238E27FC236}">
                    <a16:creationId xmlns:a16="http://schemas.microsoft.com/office/drawing/2014/main" id="{E0FAA0C3-72F7-170A-2E20-49547D6B0CF3}"/>
                  </a:ext>
                </a:extLst>
              </p:cNvPr>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39;p19">
                <a:extLst>
                  <a:ext uri="{FF2B5EF4-FFF2-40B4-BE49-F238E27FC236}">
                    <a16:creationId xmlns:a16="http://schemas.microsoft.com/office/drawing/2014/main" id="{D2CD8833-CBE5-06CE-B812-31A31FA47073}"/>
                  </a:ext>
                </a:extLst>
              </p:cNvPr>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40;p19">
                <a:extLst>
                  <a:ext uri="{FF2B5EF4-FFF2-40B4-BE49-F238E27FC236}">
                    <a16:creationId xmlns:a16="http://schemas.microsoft.com/office/drawing/2014/main" id="{E6747114-5898-19D5-ACB5-8685B5EF8441}"/>
                  </a:ext>
                </a:extLst>
              </p:cNvPr>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41;p19">
                <a:extLst>
                  <a:ext uri="{FF2B5EF4-FFF2-40B4-BE49-F238E27FC236}">
                    <a16:creationId xmlns:a16="http://schemas.microsoft.com/office/drawing/2014/main" id="{B1D14ECF-36F2-7056-97C0-45B76A8E4EA9}"/>
                  </a:ext>
                </a:extLst>
              </p:cNvPr>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42;p19">
              <a:extLst>
                <a:ext uri="{FF2B5EF4-FFF2-40B4-BE49-F238E27FC236}">
                  <a16:creationId xmlns:a16="http://schemas.microsoft.com/office/drawing/2014/main" id="{77BF29E3-F320-4087-7CA6-36A1F4DF063A}"/>
                </a:ext>
              </a:extLst>
            </p:cNvPr>
            <p:cNvGrpSpPr/>
            <p:nvPr/>
          </p:nvGrpSpPr>
          <p:grpSpPr>
            <a:xfrm>
              <a:off x="3124753" y="2097067"/>
              <a:ext cx="2904005" cy="2628275"/>
              <a:chOff x="735516" y="1544617"/>
              <a:chExt cx="2904005" cy="2628275"/>
            </a:xfrm>
          </p:grpSpPr>
          <p:sp>
            <p:nvSpPr>
              <p:cNvPr id="16" name="Google Shape;543;p19">
                <a:extLst>
                  <a:ext uri="{FF2B5EF4-FFF2-40B4-BE49-F238E27FC236}">
                    <a16:creationId xmlns:a16="http://schemas.microsoft.com/office/drawing/2014/main" id="{0CD2C72B-3E4E-A628-CDCA-C51938666979}"/>
                  </a:ext>
                </a:extLst>
              </p:cNvPr>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4;p19">
                <a:extLst>
                  <a:ext uri="{FF2B5EF4-FFF2-40B4-BE49-F238E27FC236}">
                    <a16:creationId xmlns:a16="http://schemas.microsoft.com/office/drawing/2014/main" id="{8AA70B80-AD06-4C0F-33E7-7B82552C01D9}"/>
                  </a:ext>
                </a:extLst>
              </p:cNvPr>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5;p19">
                <a:extLst>
                  <a:ext uri="{FF2B5EF4-FFF2-40B4-BE49-F238E27FC236}">
                    <a16:creationId xmlns:a16="http://schemas.microsoft.com/office/drawing/2014/main" id="{752599FA-D9C5-2367-0FCB-5100DA016DB6}"/>
                  </a:ext>
                </a:extLst>
              </p:cNvPr>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6;p19">
                <a:extLst>
                  <a:ext uri="{FF2B5EF4-FFF2-40B4-BE49-F238E27FC236}">
                    <a16:creationId xmlns:a16="http://schemas.microsoft.com/office/drawing/2014/main" id="{5D17DF57-221D-0EBC-5266-D6A412B75BE9}"/>
                  </a:ext>
                </a:extLst>
              </p:cNvPr>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7;p19">
                <a:extLst>
                  <a:ext uri="{FF2B5EF4-FFF2-40B4-BE49-F238E27FC236}">
                    <a16:creationId xmlns:a16="http://schemas.microsoft.com/office/drawing/2014/main" id="{2E07B6A9-590E-0179-6BA7-C45005430BE8}"/>
                  </a:ext>
                </a:extLst>
              </p:cNvPr>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8;p19">
                <a:extLst>
                  <a:ext uri="{FF2B5EF4-FFF2-40B4-BE49-F238E27FC236}">
                    <a16:creationId xmlns:a16="http://schemas.microsoft.com/office/drawing/2014/main" id="{AC5CF22B-3584-E377-AFF2-A25C6FA9BB86}"/>
                  </a:ext>
                </a:extLst>
              </p:cNvPr>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9;p19">
                <a:extLst>
                  <a:ext uri="{FF2B5EF4-FFF2-40B4-BE49-F238E27FC236}">
                    <a16:creationId xmlns:a16="http://schemas.microsoft.com/office/drawing/2014/main" id="{F0AD333F-03CE-7916-31A2-099CCB4B3328}"/>
                  </a:ext>
                </a:extLst>
              </p:cNvPr>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0;p19">
                <a:extLst>
                  <a:ext uri="{FF2B5EF4-FFF2-40B4-BE49-F238E27FC236}">
                    <a16:creationId xmlns:a16="http://schemas.microsoft.com/office/drawing/2014/main" id="{ED8B1514-4905-7E0E-902D-37D3A2D43534}"/>
                  </a:ext>
                </a:extLst>
              </p:cNvPr>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1;p19">
                <a:extLst>
                  <a:ext uri="{FF2B5EF4-FFF2-40B4-BE49-F238E27FC236}">
                    <a16:creationId xmlns:a16="http://schemas.microsoft.com/office/drawing/2014/main" id="{FAB50840-D117-0A6D-FFA5-C537C146A978}"/>
                  </a:ext>
                </a:extLst>
              </p:cNvPr>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2;p19">
                <a:extLst>
                  <a:ext uri="{FF2B5EF4-FFF2-40B4-BE49-F238E27FC236}">
                    <a16:creationId xmlns:a16="http://schemas.microsoft.com/office/drawing/2014/main" id="{AE987359-C3C1-F294-FE01-2003C9856C02}"/>
                  </a:ext>
                </a:extLst>
              </p:cNvPr>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3;p19">
                <a:extLst>
                  <a:ext uri="{FF2B5EF4-FFF2-40B4-BE49-F238E27FC236}">
                    <a16:creationId xmlns:a16="http://schemas.microsoft.com/office/drawing/2014/main" id="{9C0C5B4D-483F-8B03-5E6C-EC5A0EBD10D6}"/>
                  </a:ext>
                </a:extLst>
              </p:cNvPr>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4;p19">
                <a:extLst>
                  <a:ext uri="{FF2B5EF4-FFF2-40B4-BE49-F238E27FC236}">
                    <a16:creationId xmlns:a16="http://schemas.microsoft.com/office/drawing/2014/main" id="{A4ECEFF5-4070-E35F-ECAD-846997DF2E87}"/>
                  </a:ext>
                </a:extLst>
              </p:cNvPr>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5;p19">
                <a:extLst>
                  <a:ext uri="{FF2B5EF4-FFF2-40B4-BE49-F238E27FC236}">
                    <a16:creationId xmlns:a16="http://schemas.microsoft.com/office/drawing/2014/main" id="{C7C5C335-7914-15BC-8A27-4A5868EEFF32}"/>
                  </a:ext>
                </a:extLst>
              </p:cNvPr>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6;p19">
                <a:extLst>
                  <a:ext uri="{FF2B5EF4-FFF2-40B4-BE49-F238E27FC236}">
                    <a16:creationId xmlns:a16="http://schemas.microsoft.com/office/drawing/2014/main" id="{8303B614-A8CE-22FF-FD61-AE1B1E184F45}"/>
                  </a:ext>
                </a:extLst>
              </p:cNvPr>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7;p19">
                <a:extLst>
                  <a:ext uri="{FF2B5EF4-FFF2-40B4-BE49-F238E27FC236}">
                    <a16:creationId xmlns:a16="http://schemas.microsoft.com/office/drawing/2014/main" id="{B67D8B6C-01E9-1A73-B36E-0871AE3E2462}"/>
                  </a:ext>
                </a:extLst>
              </p:cNvPr>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8;p19">
                <a:extLst>
                  <a:ext uri="{FF2B5EF4-FFF2-40B4-BE49-F238E27FC236}">
                    <a16:creationId xmlns:a16="http://schemas.microsoft.com/office/drawing/2014/main" id="{E9F6D9CA-48C4-7757-8A1D-83887A9AFE5D}"/>
                  </a:ext>
                </a:extLst>
              </p:cNvPr>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9;p19">
                <a:extLst>
                  <a:ext uri="{FF2B5EF4-FFF2-40B4-BE49-F238E27FC236}">
                    <a16:creationId xmlns:a16="http://schemas.microsoft.com/office/drawing/2014/main" id="{165BC90B-4F23-B631-BDCB-F5DBB840E0C1}"/>
                  </a:ext>
                </a:extLst>
              </p:cNvPr>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60;p19">
                <a:extLst>
                  <a:ext uri="{FF2B5EF4-FFF2-40B4-BE49-F238E27FC236}">
                    <a16:creationId xmlns:a16="http://schemas.microsoft.com/office/drawing/2014/main" id="{AB48463D-FC49-EC7A-748C-7FB38250FE65}"/>
                  </a:ext>
                </a:extLst>
              </p:cNvPr>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1;p19">
                <a:extLst>
                  <a:ext uri="{FF2B5EF4-FFF2-40B4-BE49-F238E27FC236}">
                    <a16:creationId xmlns:a16="http://schemas.microsoft.com/office/drawing/2014/main" id="{11C94F84-F35E-DCD4-6C66-98C77311DE15}"/>
                  </a:ext>
                </a:extLst>
              </p:cNvPr>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2;p19">
                <a:extLst>
                  <a:ext uri="{FF2B5EF4-FFF2-40B4-BE49-F238E27FC236}">
                    <a16:creationId xmlns:a16="http://schemas.microsoft.com/office/drawing/2014/main" id="{C82171BD-AE4F-5752-9D12-C5FB93A86031}"/>
                  </a:ext>
                </a:extLst>
              </p:cNvPr>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3;p19">
                <a:extLst>
                  <a:ext uri="{FF2B5EF4-FFF2-40B4-BE49-F238E27FC236}">
                    <a16:creationId xmlns:a16="http://schemas.microsoft.com/office/drawing/2014/main" id="{CD6F2C81-5468-1EC9-DD2D-24A80606C183}"/>
                  </a:ext>
                </a:extLst>
              </p:cNvPr>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64;p19">
                <a:extLst>
                  <a:ext uri="{FF2B5EF4-FFF2-40B4-BE49-F238E27FC236}">
                    <a16:creationId xmlns:a16="http://schemas.microsoft.com/office/drawing/2014/main" id="{9A1744EA-9E23-21CB-105E-50218CEF2759}"/>
                  </a:ext>
                </a:extLst>
              </p:cNvPr>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65;p19">
                <a:extLst>
                  <a:ext uri="{FF2B5EF4-FFF2-40B4-BE49-F238E27FC236}">
                    <a16:creationId xmlns:a16="http://schemas.microsoft.com/office/drawing/2014/main" id="{9760841D-6091-09C1-D912-49D8649DF765}"/>
                  </a:ext>
                </a:extLst>
              </p:cNvPr>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66;p19">
                <a:extLst>
                  <a:ext uri="{FF2B5EF4-FFF2-40B4-BE49-F238E27FC236}">
                    <a16:creationId xmlns:a16="http://schemas.microsoft.com/office/drawing/2014/main" id="{27636B3F-1518-579C-FA96-7CCF21421F15}"/>
                  </a:ext>
                </a:extLst>
              </p:cNvPr>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67;p19">
                <a:extLst>
                  <a:ext uri="{FF2B5EF4-FFF2-40B4-BE49-F238E27FC236}">
                    <a16:creationId xmlns:a16="http://schemas.microsoft.com/office/drawing/2014/main" id="{3D309A33-4CED-77CB-9E0B-1E458129E6E8}"/>
                  </a:ext>
                </a:extLst>
              </p:cNvPr>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68;p19">
                <a:extLst>
                  <a:ext uri="{FF2B5EF4-FFF2-40B4-BE49-F238E27FC236}">
                    <a16:creationId xmlns:a16="http://schemas.microsoft.com/office/drawing/2014/main" id="{D2485BB8-C4E7-54FE-4A67-FC0B7AA7E3C6}"/>
                  </a:ext>
                </a:extLst>
              </p:cNvPr>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69;p19">
                <a:extLst>
                  <a:ext uri="{FF2B5EF4-FFF2-40B4-BE49-F238E27FC236}">
                    <a16:creationId xmlns:a16="http://schemas.microsoft.com/office/drawing/2014/main" id="{920F150C-C329-A3CC-5914-653E1C1CEFFE}"/>
                  </a:ext>
                </a:extLst>
              </p:cNvPr>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70;p19">
                <a:extLst>
                  <a:ext uri="{FF2B5EF4-FFF2-40B4-BE49-F238E27FC236}">
                    <a16:creationId xmlns:a16="http://schemas.microsoft.com/office/drawing/2014/main" id="{9F9CAC7F-D9AF-09AB-E50E-A5A2A15ACFA8}"/>
                  </a:ext>
                </a:extLst>
              </p:cNvPr>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71;p19">
                <a:extLst>
                  <a:ext uri="{FF2B5EF4-FFF2-40B4-BE49-F238E27FC236}">
                    <a16:creationId xmlns:a16="http://schemas.microsoft.com/office/drawing/2014/main" id="{B512FB10-3846-7502-5792-631F3A8C8D94}"/>
                  </a:ext>
                </a:extLst>
              </p:cNvPr>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2;p19">
                <a:extLst>
                  <a:ext uri="{FF2B5EF4-FFF2-40B4-BE49-F238E27FC236}">
                    <a16:creationId xmlns:a16="http://schemas.microsoft.com/office/drawing/2014/main" id="{01222B88-35E2-8833-ACBD-D015C07D6BAA}"/>
                  </a:ext>
                </a:extLst>
              </p:cNvPr>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3;p19">
                <a:extLst>
                  <a:ext uri="{FF2B5EF4-FFF2-40B4-BE49-F238E27FC236}">
                    <a16:creationId xmlns:a16="http://schemas.microsoft.com/office/drawing/2014/main" id="{56995ECA-357B-4670-97BA-510BE313A824}"/>
                  </a:ext>
                </a:extLst>
              </p:cNvPr>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74;p19">
                <a:extLst>
                  <a:ext uri="{FF2B5EF4-FFF2-40B4-BE49-F238E27FC236}">
                    <a16:creationId xmlns:a16="http://schemas.microsoft.com/office/drawing/2014/main" id="{53D80BEA-2A0C-506B-4739-767395010F1A}"/>
                  </a:ext>
                </a:extLst>
              </p:cNvPr>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75;p19">
                <a:extLst>
                  <a:ext uri="{FF2B5EF4-FFF2-40B4-BE49-F238E27FC236}">
                    <a16:creationId xmlns:a16="http://schemas.microsoft.com/office/drawing/2014/main" id="{D1F10DC2-DB78-EC67-2648-82C73548FAD3}"/>
                  </a:ext>
                </a:extLst>
              </p:cNvPr>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76;p19">
                <a:extLst>
                  <a:ext uri="{FF2B5EF4-FFF2-40B4-BE49-F238E27FC236}">
                    <a16:creationId xmlns:a16="http://schemas.microsoft.com/office/drawing/2014/main" id="{9F32F032-DBD6-27C4-C857-029BA9C6B9A1}"/>
                  </a:ext>
                </a:extLst>
              </p:cNvPr>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7" name="Picture 126" descr="A screenshot of a computer screen&#10;&#10;Description automatically generated">
            <a:extLst>
              <a:ext uri="{FF2B5EF4-FFF2-40B4-BE49-F238E27FC236}">
                <a16:creationId xmlns:a16="http://schemas.microsoft.com/office/drawing/2014/main" id="{62D541CF-41B5-0F71-4F2C-F21AA1DC349B}"/>
              </a:ext>
            </a:extLst>
          </p:cNvPr>
          <p:cNvPicPr>
            <a:picLocks noChangeAspect="1"/>
          </p:cNvPicPr>
          <p:nvPr/>
        </p:nvPicPr>
        <p:blipFill>
          <a:blip r:embed="rId3"/>
          <a:stretch>
            <a:fillRect/>
          </a:stretch>
        </p:blipFill>
        <p:spPr>
          <a:xfrm>
            <a:off x="327230" y="981187"/>
            <a:ext cx="7421522" cy="2956816"/>
          </a:xfrm>
          <a:prstGeom prst="rect">
            <a:avLst/>
          </a:prstGeom>
        </p:spPr>
      </p:pic>
    </p:spTree>
    <p:extLst>
      <p:ext uri="{BB962C8B-B14F-4D97-AF65-F5344CB8AC3E}">
        <p14:creationId xmlns:p14="http://schemas.microsoft.com/office/powerpoint/2010/main" val="1476957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7"/>
          <p:cNvSpPr/>
          <p:nvPr/>
        </p:nvSpPr>
        <p:spPr>
          <a:xfrm>
            <a:off x="4842075" y="1573075"/>
            <a:ext cx="3672900" cy="2939400"/>
          </a:xfrm>
          <a:prstGeom prst="roundRect">
            <a:avLst>
              <a:gd name="adj" fmla="val 16667"/>
            </a:avLst>
          </a:prstGeom>
          <a:solidFill>
            <a:srgbClr val="EA4827">
              <a:alpha val="121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7"/>
          <p:cNvSpPr/>
          <p:nvPr/>
        </p:nvSpPr>
        <p:spPr>
          <a:xfrm>
            <a:off x="631300" y="1573075"/>
            <a:ext cx="3672900" cy="2939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7"/>
          <p:cNvSpPr/>
          <p:nvPr/>
        </p:nvSpPr>
        <p:spPr>
          <a:xfrm>
            <a:off x="711572" y="10844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7"/>
          <p:cNvSpPr/>
          <p:nvPr/>
        </p:nvSpPr>
        <p:spPr>
          <a:xfrm>
            <a:off x="4953898" y="10844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7"/>
          <p:cNvSpPr txBox="1">
            <a:spLocks noGrp="1"/>
          </p:cNvSpPr>
          <p:nvPr>
            <p:ph type="title"/>
          </p:nvPr>
        </p:nvSpPr>
        <p:spPr>
          <a:xfrm>
            <a:off x="1236475" y="494650"/>
            <a:ext cx="6310500" cy="472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000" dirty="0" err="1"/>
              <a:t>Xác</a:t>
            </a:r>
            <a:r>
              <a:rPr lang="en-US" sz="2000" dirty="0"/>
              <a:t> </a:t>
            </a:r>
            <a:r>
              <a:rPr lang="en-US" sz="2000" dirty="0" err="1"/>
              <a:t>định</a:t>
            </a:r>
            <a:r>
              <a:rPr lang="en-US" sz="2000" dirty="0"/>
              <a:t> </a:t>
            </a:r>
            <a:r>
              <a:rPr lang="en-US" sz="2000" dirty="0" err="1"/>
              <a:t>biến</a:t>
            </a:r>
            <a:r>
              <a:rPr lang="en-US" sz="2000" dirty="0"/>
              <a:t> </a:t>
            </a:r>
            <a:r>
              <a:rPr lang="en-US" sz="2000" dirty="0" err="1"/>
              <a:t>độc</a:t>
            </a:r>
            <a:r>
              <a:rPr lang="en-US" sz="2000" dirty="0"/>
              <a:t> </a:t>
            </a:r>
            <a:r>
              <a:rPr lang="en-US" sz="2000" dirty="0" err="1"/>
              <a:t>lập</a:t>
            </a:r>
            <a:r>
              <a:rPr lang="en-US" sz="2000" dirty="0"/>
              <a:t> </a:t>
            </a:r>
            <a:r>
              <a:rPr lang="en-US" sz="2000" dirty="0" err="1"/>
              <a:t>và</a:t>
            </a:r>
            <a:r>
              <a:rPr lang="en-US" sz="2000" dirty="0"/>
              <a:t> </a:t>
            </a:r>
            <a:r>
              <a:rPr lang="en-US" sz="2000" dirty="0" err="1"/>
              <a:t>phụ</a:t>
            </a:r>
            <a:r>
              <a:rPr lang="en-US" sz="2000" dirty="0"/>
              <a:t> </a:t>
            </a:r>
            <a:r>
              <a:rPr lang="en-US" sz="2000" dirty="0" err="1"/>
              <a:t>thuộc</a:t>
            </a:r>
            <a:r>
              <a:rPr lang="en-US" sz="2000" dirty="0"/>
              <a:t> </a:t>
            </a:r>
            <a:endParaRPr sz="2000" dirty="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700" b="0" dirty="0"/>
          </a:p>
        </p:txBody>
      </p:sp>
      <p:grpSp>
        <p:nvGrpSpPr>
          <p:cNvPr id="413" name="Google Shape;413;p17"/>
          <p:cNvGrpSpPr/>
          <p:nvPr/>
        </p:nvGrpSpPr>
        <p:grpSpPr>
          <a:xfrm>
            <a:off x="867971" y="1240851"/>
            <a:ext cx="472011" cy="472011"/>
            <a:chOff x="1190625" y="238125"/>
            <a:chExt cx="5238750" cy="5238750"/>
          </a:xfrm>
        </p:grpSpPr>
        <p:sp>
          <p:nvSpPr>
            <p:cNvPr id="414" name="Google Shape;414;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1" name="Google Shape;421;p17"/>
          <p:cNvGrpSpPr/>
          <p:nvPr/>
        </p:nvGrpSpPr>
        <p:grpSpPr>
          <a:xfrm>
            <a:off x="5110231" y="1240796"/>
            <a:ext cx="472142" cy="472112"/>
            <a:chOff x="-44512325" y="3176075"/>
            <a:chExt cx="300900" cy="300900"/>
          </a:xfrm>
        </p:grpSpPr>
        <p:sp>
          <p:nvSpPr>
            <p:cNvPr id="422" name="Google Shape;422;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5" name="Google Shape;425;p17"/>
          <p:cNvGrpSpPr/>
          <p:nvPr/>
        </p:nvGrpSpPr>
        <p:grpSpPr>
          <a:xfrm>
            <a:off x="763889" y="1823490"/>
            <a:ext cx="3627837" cy="2257977"/>
            <a:chOff x="695383" y="2275809"/>
            <a:chExt cx="2802501" cy="1515217"/>
          </a:xfrm>
        </p:grpSpPr>
        <p:sp>
          <p:nvSpPr>
            <p:cNvPr id="426" name="Google Shape;426;p17"/>
            <p:cNvSpPr txBox="1"/>
            <p:nvPr/>
          </p:nvSpPr>
          <p:spPr>
            <a:xfrm>
              <a:off x="695384" y="2275809"/>
              <a:ext cx="2802500" cy="331800"/>
            </a:xfrm>
            <a:prstGeom prst="rect">
              <a:avLst/>
            </a:prstGeom>
            <a:no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800" b="1" dirty="0" err="1">
                  <a:latin typeface="Times New Roman" panose="02020603050405020304" pitchFamily="18" charset="0"/>
                  <a:cs typeface="Times New Roman" panose="02020603050405020304" pitchFamily="18" charset="0"/>
                </a:rPr>
                <a:t>Biến</a:t>
              </a:r>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độc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lập</a:t>
              </a:r>
              <a:endParaRPr sz="1800" b="1" i="0" u="none" strike="noStrike" cap="none"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427" name="Google Shape;427;p17"/>
            <p:cNvSpPr txBox="1"/>
            <p:nvPr/>
          </p:nvSpPr>
          <p:spPr>
            <a:xfrm>
              <a:off x="695383" y="2593726"/>
              <a:ext cx="1345200" cy="11973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age</a:t>
              </a:r>
              <a:endParaRPr b="1">
                <a:latin typeface="Fira Sans Extra Condensed"/>
                <a:ea typeface="Fira Sans Extra Condensed"/>
                <a:cs typeface="Fira Sans Extra Condensed"/>
                <a:sym typeface="Fira Sans Extra Condensed"/>
              </a:endParaRPr>
            </a:p>
            <a:p>
              <a:pPr marL="457200" lvl="0" indent="-317500" algn="l" rtl="0">
                <a:lnSpc>
                  <a:spcPct val="120000"/>
                </a:lnSpc>
                <a:spcBef>
                  <a:spcPts val="0"/>
                </a:spcBef>
                <a:spcAft>
                  <a:spcPts val="0"/>
                </a:spcAft>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Sex</a:t>
              </a:r>
              <a:endParaRPr b="1">
                <a:solidFill>
                  <a:schemeClr val="dk1"/>
                </a:solidFill>
                <a:latin typeface="Fira Sans Extra Condensed"/>
                <a:ea typeface="Fira Sans Extra Condensed"/>
                <a:cs typeface="Fira Sans Extra Condensed"/>
                <a:sym typeface="Fira Sans Extra Condensed"/>
              </a:endParaRPr>
            </a:p>
            <a:p>
              <a:pPr marL="457200" lvl="0" indent="-317500" algn="l" rtl="0">
                <a:lnSpc>
                  <a:spcPct val="120000"/>
                </a:lnSpc>
                <a:spcBef>
                  <a:spcPts val="0"/>
                </a:spcBef>
                <a:spcAft>
                  <a:spcPts val="0"/>
                </a:spcAft>
                <a:buClr>
                  <a:schemeClr val="dk1"/>
                </a:buClr>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Trestbps</a:t>
              </a:r>
              <a:endParaRPr b="1">
                <a:solidFill>
                  <a:schemeClr val="dk1"/>
                </a:solidFill>
                <a:latin typeface="Fira Sans Extra Condensed"/>
                <a:ea typeface="Fira Sans Extra Condensed"/>
                <a:cs typeface="Fira Sans Extra Condensed"/>
                <a:sym typeface="Fira Sans Extra Condensed"/>
              </a:endParaRPr>
            </a:p>
            <a:p>
              <a:pPr marL="457200" lvl="0" indent="-317500" algn="l" rtl="0">
                <a:lnSpc>
                  <a:spcPct val="120000"/>
                </a:lnSpc>
                <a:spcBef>
                  <a:spcPts val="0"/>
                </a:spcBef>
                <a:spcAft>
                  <a:spcPts val="0"/>
                </a:spcAft>
                <a:buClr>
                  <a:schemeClr val="dk1"/>
                </a:buClr>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Chol</a:t>
              </a:r>
              <a:endParaRPr b="1">
                <a:solidFill>
                  <a:schemeClr val="dk1"/>
                </a:solidFill>
                <a:latin typeface="Fira Sans Extra Condensed"/>
                <a:ea typeface="Fira Sans Extra Condensed"/>
                <a:cs typeface="Fira Sans Extra Condensed"/>
                <a:sym typeface="Fira Sans Extra Condensed"/>
              </a:endParaRPr>
            </a:p>
            <a:p>
              <a:pPr marL="457200" lvl="0" indent="-317500" algn="l" rtl="0">
                <a:lnSpc>
                  <a:spcPct val="120000"/>
                </a:lnSpc>
                <a:spcBef>
                  <a:spcPts val="0"/>
                </a:spcBef>
                <a:spcAft>
                  <a:spcPts val="0"/>
                </a:spcAft>
                <a:buClr>
                  <a:schemeClr val="dk1"/>
                </a:buClr>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Fbs</a:t>
              </a:r>
              <a:endParaRPr b="1">
                <a:solidFill>
                  <a:schemeClr val="dk1"/>
                </a:solidFill>
                <a:latin typeface="Fira Sans Extra Condensed"/>
                <a:ea typeface="Fira Sans Extra Condensed"/>
                <a:cs typeface="Fira Sans Extra Condensed"/>
                <a:sym typeface="Fira Sans Extra Condensed"/>
              </a:endParaRPr>
            </a:p>
            <a:p>
              <a:pPr marL="457200" lvl="0" indent="-317500" algn="l" rtl="0">
                <a:lnSpc>
                  <a:spcPct val="120000"/>
                </a:lnSpc>
                <a:spcBef>
                  <a:spcPts val="0"/>
                </a:spcBef>
                <a:spcAft>
                  <a:spcPts val="0"/>
                </a:spcAft>
                <a:buClr>
                  <a:schemeClr val="dk1"/>
                </a:buClr>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restecg</a:t>
              </a:r>
              <a:endParaRPr b="1">
                <a:solidFill>
                  <a:schemeClr val="dk1"/>
                </a:solidFill>
                <a:latin typeface="Fira Sans Extra Condensed"/>
                <a:ea typeface="Fira Sans Extra Condensed"/>
                <a:cs typeface="Fira Sans Extra Condensed"/>
                <a:sym typeface="Fira Sans Extra Condensed"/>
              </a:endParaRPr>
            </a:p>
          </p:txBody>
        </p:sp>
      </p:grpSp>
      <p:grpSp>
        <p:nvGrpSpPr>
          <p:cNvPr id="428" name="Google Shape;428;p17"/>
          <p:cNvGrpSpPr/>
          <p:nvPr/>
        </p:nvGrpSpPr>
        <p:grpSpPr>
          <a:xfrm>
            <a:off x="5110355" y="1862749"/>
            <a:ext cx="3283026" cy="2218608"/>
            <a:chOff x="5114996" y="2302076"/>
            <a:chExt cx="3343204" cy="1488799"/>
          </a:xfrm>
        </p:grpSpPr>
        <p:sp>
          <p:nvSpPr>
            <p:cNvPr id="429" name="Google Shape;429;p17"/>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rPr>
                <a:t>Biến phụ thuộc</a:t>
              </a:r>
              <a:endParaRPr sz="1800" b="1" i="0" u="none" strike="noStrike" cap="none"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430" name="Google Shape;430;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marR="0" lvl="0" indent="-317500" algn="l" rtl="0">
                <a:lnSpc>
                  <a:spcPct val="100000"/>
                </a:lnSpc>
                <a:spcBef>
                  <a:spcPts val="0"/>
                </a:spcBef>
                <a:spcAft>
                  <a:spcPts val="0"/>
                </a:spcAft>
                <a:buClr>
                  <a:srgbClr val="000000"/>
                </a:buClr>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Target</a:t>
              </a:r>
              <a:endParaRPr b="1" i="0" u="none" strike="noStrike" cap="none">
                <a:solidFill>
                  <a:srgbClr val="000000"/>
                </a:solidFill>
                <a:latin typeface="Fira Sans Extra Condensed"/>
                <a:ea typeface="Fira Sans Extra Condensed"/>
                <a:cs typeface="Fira Sans Extra Condensed"/>
                <a:sym typeface="Fira Sans Extra Condensed"/>
              </a:endParaRPr>
            </a:p>
          </p:txBody>
        </p:sp>
      </p:grpSp>
      <p:sp>
        <p:nvSpPr>
          <p:cNvPr id="431" name="Google Shape;431;p17"/>
          <p:cNvSpPr txBox="1"/>
          <p:nvPr/>
        </p:nvSpPr>
        <p:spPr>
          <a:xfrm>
            <a:off x="2338900" y="2297250"/>
            <a:ext cx="1984200" cy="17841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Thalach</a:t>
            </a:r>
            <a:endParaRPr b="1">
              <a:latin typeface="Fira Sans Extra Condensed"/>
              <a:ea typeface="Fira Sans Extra Condensed"/>
              <a:cs typeface="Fira Sans Extra Condensed"/>
              <a:sym typeface="Fira Sans Extra Condensed"/>
            </a:endParaRPr>
          </a:p>
          <a:p>
            <a:pPr marL="457200" lvl="0" indent="-317500" algn="l" rtl="0">
              <a:lnSpc>
                <a:spcPct val="120000"/>
              </a:lnSpc>
              <a:spcBef>
                <a:spcPts val="0"/>
              </a:spcBef>
              <a:spcAft>
                <a:spcPts val="0"/>
              </a:spcAft>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Exang</a:t>
            </a:r>
            <a:endParaRPr b="1">
              <a:solidFill>
                <a:schemeClr val="dk1"/>
              </a:solidFill>
              <a:latin typeface="Fira Sans Extra Condensed"/>
              <a:ea typeface="Fira Sans Extra Condensed"/>
              <a:cs typeface="Fira Sans Extra Condensed"/>
              <a:sym typeface="Fira Sans Extra Condensed"/>
            </a:endParaRPr>
          </a:p>
          <a:p>
            <a:pPr marL="457200" lvl="0" indent="-317500" algn="l" rtl="0">
              <a:lnSpc>
                <a:spcPct val="120000"/>
              </a:lnSpc>
              <a:spcBef>
                <a:spcPts val="0"/>
              </a:spcBef>
              <a:spcAft>
                <a:spcPts val="0"/>
              </a:spcAft>
              <a:buClr>
                <a:schemeClr val="dk1"/>
              </a:buClr>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Oldpeak</a:t>
            </a:r>
            <a:endParaRPr b="1">
              <a:solidFill>
                <a:schemeClr val="dk1"/>
              </a:solidFill>
              <a:latin typeface="Fira Sans Extra Condensed"/>
              <a:ea typeface="Fira Sans Extra Condensed"/>
              <a:cs typeface="Fira Sans Extra Condensed"/>
              <a:sym typeface="Fira Sans Extra Condensed"/>
            </a:endParaRPr>
          </a:p>
          <a:p>
            <a:pPr marL="457200" lvl="0" indent="-317500" algn="l" rtl="0">
              <a:lnSpc>
                <a:spcPct val="120000"/>
              </a:lnSpc>
              <a:spcBef>
                <a:spcPts val="0"/>
              </a:spcBef>
              <a:spcAft>
                <a:spcPts val="0"/>
              </a:spcAft>
              <a:buClr>
                <a:schemeClr val="dk1"/>
              </a:buClr>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Slope</a:t>
            </a:r>
            <a:endParaRPr b="1">
              <a:solidFill>
                <a:schemeClr val="dk1"/>
              </a:solidFill>
              <a:latin typeface="Fira Sans Extra Condensed"/>
              <a:ea typeface="Fira Sans Extra Condensed"/>
              <a:cs typeface="Fira Sans Extra Condensed"/>
              <a:sym typeface="Fira Sans Extra Condensed"/>
            </a:endParaRPr>
          </a:p>
          <a:p>
            <a:pPr marL="457200" lvl="0" indent="-317500" algn="l" rtl="0">
              <a:lnSpc>
                <a:spcPct val="120000"/>
              </a:lnSpc>
              <a:spcBef>
                <a:spcPts val="0"/>
              </a:spcBef>
              <a:spcAft>
                <a:spcPts val="0"/>
              </a:spcAft>
              <a:buClr>
                <a:schemeClr val="dk1"/>
              </a:buClr>
              <a:buSzPts val="1400"/>
              <a:buFont typeface="Fira Sans Extra Condensed"/>
              <a:buChar char="●"/>
            </a:pPr>
            <a:r>
              <a:rPr lang="en" b="1">
                <a:solidFill>
                  <a:schemeClr val="dk1"/>
                </a:solidFill>
                <a:latin typeface="Fira Sans Extra Condensed"/>
                <a:ea typeface="Fira Sans Extra Condensed"/>
                <a:cs typeface="Fira Sans Extra Condensed"/>
                <a:sym typeface="Fira Sans Extra Condensed"/>
              </a:rPr>
              <a:t>Ca</a:t>
            </a:r>
            <a:endParaRPr b="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Chia tập dữ liệu</a:t>
            </a:r>
            <a:endParaRPr/>
          </a:p>
        </p:txBody>
      </p:sp>
      <p:sp>
        <p:nvSpPr>
          <p:cNvPr id="437" name="Google Shape;437;p18"/>
          <p:cNvSpPr/>
          <p:nvPr/>
        </p:nvSpPr>
        <p:spPr>
          <a:xfrm>
            <a:off x="734775" y="1076325"/>
            <a:ext cx="3380100" cy="34668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txBox="1"/>
          <p:nvPr/>
        </p:nvSpPr>
        <p:spPr>
          <a:xfrm>
            <a:off x="1609863" y="1342125"/>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70 % Train</a:t>
            </a:r>
            <a:endParaRPr sz="1800" b="1">
              <a:solidFill>
                <a:schemeClr val="dk1"/>
              </a:solidFill>
              <a:latin typeface="Fira Sans Extra Condensed"/>
              <a:ea typeface="Fira Sans Extra Condensed"/>
              <a:cs typeface="Fira Sans Extra Condensed"/>
              <a:sym typeface="Fira Sans Extra Condensed"/>
            </a:endParaRPr>
          </a:p>
        </p:txBody>
      </p:sp>
      <p:sp>
        <p:nvSpPr>
          <p:cNvPr id="439" name="Google Shape;439;p18"/>
          <p:cNvSpPr txBox="1"/>
          <p:nvPr/>
        </p:nvSpPr>
        <p:spPr>
          <a:xfrm>
            <a:off x="1609863" y="247631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dk1"/>
              </a:solidFill>
              <a:latin typeface="Fira Sans Extra Condensed"/>
              <a:ea typeface="Fira Sans Extra Condensed"/>
              <a:cs typeface="Fira Sans Extra Condensed"/>
              <a:sym typeface="Fira Sans Extra Condensed"/>
            </a:endParaRPr>
          </a:p>
        </p:txBody>
      </p:sp>
      <p:sp>
        <p:nvSpPr>
          <p:cNvPr id="440" name="Google Shape;440;p18"/>
          <p:cNvSpPr/>
          <p:nvPr/>
        </p:nvSpPr>
        <p:spPr>
          <a:xfrm>
            <a:off x="1504950" y="3171975"/>
            <a:ext cx="1562100" cy="13713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txBox="1"/>
          <p:nvPr/>
        </p:nvSpPr>
        <p:spPr>
          <a:xfrm>
            <a:off x="1609863" y="361676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30% Test</a:t>
            </a:r>
            <a:endParaRPr sz="1800" b="1">
              <a:solidFill>
                <a:schemeClr val="dk1"/>
              </a:solidFill>
              <a:latin typeface="Fira Sans Extra Condensed"/>
              <a:ea typeface="Fira Sans Extra Condensed"/>
              <a:cs typeface="Fira Sans Extra Condensed"/>
              <a:sym typeface="Fira Sans Extra Condensed"/>
            </a:endParaRPr>
          </a:p>
        </p:txBody>
      </p:sp>
      <p:grpSp>
        <p:nvGrpSpPr>
          <p:cNvPr id="442" name="Google Shape;442;p18"/>
          <p:cNvGrpSpPr/>
          <p:nvPr/>
        </p:nvGrpSpPr>
        <p:grpSpPr>
          <a:xfrm>
            <a:off x="5002895" y="1910976"/>
            <a:ext cx="472011" cy="472011"/>
            <a:chOff x="1190625" y="238125"/>
            <a:chExt cx="5238750" cy="5238750"/>
          </a:xfrm>
        </p:grpSpPr>
        <p:sp>
          <p:nvSpPr>
            <p:cNvPr id="443" name="Google Shape;443;p18"/>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18"/>
          <p:cNvCxnSpPr>
            <a:stCxn id="438" idx="3"/>
            <a:endCxn id="451" idx="1"/>
          </p:cNvCxnSpPr>
          <p:nvPr/>
        </p:nvCxnSpPr>
        <p:spPr>
          <a:xfrm>
            <a:off x="2962263" y="1579875"/>
            <a:ext cx="2564400" cy="567000"/>
          </a:xfrm>
          <a:prstGeom prst="straightConnector1">
            <a:avLst/>
          </a:prstGeom>
          <a:noFill/>
          <a:ln w="9525" cap="flat" cmpd="sng">
            <a:solidFill>
              <a:schemeClr val="accent1"/>
            </a:solidFill>
            <a:prstDash val="solid"/>
            <a:round/>
            <a:headEnd type="none" w="med" len="med"/>
            <a:tailEnd type="none" w="med" len="med"/>
          </a:ln>
        </p:spPr>
      </p:cxnSp>
      <p:grpSp>
        <p:nvGrpSpPr>
          <p:cNvPr id="452" name="Google Shape;452;p18"/>
          <p:cNvGrpSpPr/>
          <p:nvPr/>
        </p:nvGrpSpPr>
        <p:grpSpPr>
          <a:xfrm>
            <a:off x="5526543" y="1905475"/>
            <a:ext cx="3160685" cy="483000"/>
            <a:chOff x="6483000" y="1338363"/>
            <a:chExt cx="2243689" cy="483000"/>
          </a:xfrm>
        </p:grpSpPr>
        <p:sp>
          <p:nvSpPr>
            <p:cNvPr id="453" name="Google Shape;453;p18"/>
            <p:cNvSpPr txBox="1"/>
            <p:nvPr/>
          </p:nvSpPr>
          <p:spPr>
            <a:xfrm>
              <a:off x="6625789" y="1338363"/>
              <a:ext cx="21009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70% dùng để huấn luyện mô hình</a:t>
              </a:r>
              <a:endParaRPr>
                <a:solidFill>
                  <a:srgbClr val="000000"/>
                </a:solidFill>
                <a:latin typeface="Fira Sans Extra Condensed"/>
                <a:ea typeface="Fira Sans Extra Condensed"/>
                <a:cs typeface="Fira Sans Extra Condensed"/>
                <a:sym typeface="Fira Sans Extra Condensed"/>
              </a:endParaRPr>
            </a:p>
          </p:txBody>
        </p:sp>
        <p:sp>
          <p:nvSpPr>
            <p:cNvPr id="451" name="Google Shape;451;p18"/>
            <p:cNvSpPr/>
            <p:nvPr/>
          </p:nvSpPr>
          <p:spPr>
            <a:xfrm>
              <a:off x="6483000" y="1379175"/>
              <a:ext cx="66600"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8"/>
          <p:cNvGrpSpPr/>
          <p:nvPr/>
        </p:nvGrpSpPr>
        <p:grpSpPr>
          <a:xfrm>
            <a:off x="5610622" y="3063475"/>
            <a:ext cx="3005574" cy="483000"/>
            <a:chOff x="6482984" y="3613013"/>
            <a:chExt cx="3362692" cy="483000"/>
          </a:xfrm>
        </p:grpSpPr>
        <p:sp>
          <p:nvSpPr>
            <p:cNvPr id="455" name="Google Shape;455;p18"/>
            <p:cNvSpPr txBox="1"/>
            <p:nvPr/>
          </p:nvSpPr>
          <p:spPr>
            <a:xfrm>
              <a:off x="6625777" y="3613013"/>
              <a:ext cx="32199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30% dùng để kiểm tra sự phù hợp của mô hình.</a:t>
              </a:r>
              <a:endParaRPr>
                <a:solidFill>
                  <a:srgbClr val="000000"/>
                </a:solidFill>
                <a:latin typeface="Fira Sans Extra Condensed"/>
                <a:ea typeface="Fira Sans Extra Condensed"/>
                <a:cs typeface="Fira Sans Extra Condensed"/>
                <a:sym typeface="Fira Sans Extra Condensed"/>
              </a:endParaRPr>
            </a:p>
          </p:txBody>
        </p:sp>
        <p:sp>
          <p:nvSpPr>
            <p:cNvPr id="456" name="Google Shape;456;p18"/>
            <p:cNvSpPr/>
            <p:nvPr/>
          </p:nvSpPr>
          <p:spPr>
            <a:xfrm>
              <a:off x="6482984" y="3653813"/>
              <a:ext cx="93600" cy="401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7" name="Google Shape;457;p18"/>
          <p:cNvCxnSpPr>
            <a:stCxn id="441" idx="3"/>
            <a:endCxn id="456" idx="1"/>
          </p:cNvCxnSpPr>
          <p:nvPr/>
        </p:nvCxnSpPr>
        <p:spPr>
          <a:xfrm rot="10800000" flipH="1">
            <a:off x="2962263" y="3304913"/>
            <a:ext cx="2648400" cy="549600"/>
          </a:xfrm>
          <a:prstGeom prst="straightConnector1">
            <a:avLst/>
          </a:prstGeom>
          <a:noFill/>
          <a:ln w="9525" cap="flat" cmpd="sng">
            <a:solidFill>
              <a:srgbClr val="FC8068"/>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66F2-8183-D33E-626B-9B6701EBF3E5}"/>
              </a:ext>
            </a:extLst>
          </p:cNvPr>
          <p:cNvSpPr>
            <a:spLocks noGrp="1"/>
          </p:cNvSpPr>
          <p:nvPr>
            <p:ph type="title"/>
          </p:nvPr>
        </p:nvSpPr>
        <p:spPr>
          <a:xfrm>
            <a:off x="457200" y="411475"/>
            <a:ext cx="8229600" cy="371400"/>
          </a:xfrm>
        </p:spPr>
        <p:txBody>
          <a:bodyPr wrap="square" anchor="ctr">
            <a:normAutofit/>
          </a:bodyPr>
          <a:lstStyle/>
          <a:p>
            <a:pPr>
              <a:lnSpc>
                <a:spcPct val="90000"/>
              </a:lnSpc>
            </a:pPr>
            <a:r>
              <a:rPr lang="en-US" sz="1300" err="1"/>
              <a:t>Tạo</a:t>
            </a:r>
            <a:r>
              <a:rPr lang="en-US" sz="1300"/>
              <a:t> </a:t>
            </a:r>
            <a:r>
              <a:rPr lang="en-US" sz="1300" err="1"/>
              <a:t>hàm</a:t>
            </a:r>
            <a:r>
              <a:rPr lang="en-US" sz="1300"/>
              <a:t> </a:t>
            </a:r>
            <a:r>
              <a:rPr lang="en-US" sz="1300" err="1"/>
              <a:t>PCA_method</a:t>
            </a:r>
            <a:endParaRPr lang="en-US" sz="1300"/>
          </a:p>
        </p:txBody>
      </p:sp>
      <p:pic>
        <p:nvPicPr>
          <p:cNvPr id="4" name="Picture 3" descr="A computer screen shot of a program code&#10;&#10;Description automatically generated">
            <a:extLst>
              <a:ext uri="{FF2B5EF4-FFF2-40B4-BE49-F238E27FC236}">
                <a16:creationId xmlns:a16="http://schemas.microsoft.com/office/drawing/2014/main" id="{1EA5046C-1A9B-A77D-1BFC-561B63DB17C8}"/>
              </a:ext>
            </a:extLst>
          </p:cNvPr>
          <p:cNvPicPr>
            <a:picLocks noChangeAspect="1"/>
          </p:cNvPicPr>
          <p:nvPr/>
        </p:nvPicPr>
        <p:blipFill>
          <a:blip r:embed="rId2"/>
          <a:stretch>
            <a:fillRect/>
          </a:stretch>
        </p:blipFill>
        <p:spPr>
          <a:xfrm>
            <a:off x="1577130" y="973375"/>
            <a:ext cx="5989739" cy="3264408"/>
          </a:xfrm>
          <a:prstGeom prst="rect">
            <a:avLst/>
          </a:prstGeom>
          <a:noFill/>
          <a:ln>
            <a:noFill/>
          </a:ln>
        </p:spPr>
      </p:pic>
    </p:spTree>
    <p:extLst>
      <p:ext uri="{BB962C8B-B14F-4D97-AF65-F5344CB8AC3E}">
        <p14:creationId xmlns:p14="http://schemas.microsoft.com/office/powerpoint/2010/main" val="1280681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62D0-C33E-89D1-753D-019E507E8A0A}"/>
              </a:ext>
            </a:extLst>
          </p:cNvPr>
          <p:cNvSpPr>
            <a:spLocks noGrp="1"/>
          </p:cNvSpPr>
          <p:nvPr>
            <p:ph type="title"/>
          </p:nvPr>
        </p:nvSpPr>
        <p:spPr/>
        <p:txBody>
          <a:bodyPr>
            <a:normAutofit fontScale="90000"/>
          </a:bodyPr>
          <a:lstStyle/>
          <a:p>
            <a:endParaRPr lang="en-US"/>
          </a:p>
        </p:txBody>
      </p:sp>
      <p:pic>
        <p:nvPicPr>
          <p:cNvPr id="3" name="Picture 2" descr="A white rectangular grid with black text&#10;&#10;Description automatically generated">
            <a:extLst>
              <a:ext uri="{FF2B5EF4-FFF2-40B4-BE49-F238E27FC236}">
                <a16:creationId xmlns:a16="http://schemas.microsoft.com/office/drawing/2014/main" id="{59E156F9-6688-C566-CFCD-7A5B6F717AD7}"/>
              </a:ext>
            </a:extLst>
          </p:cNvPr>
          <p:cNvPicPr>
            <a:picLocks noChangeAspect="1"/>
          </p:cNvPicPr>
          <p:nvPr/>
        </p:nvPicPr>
        <p:blipFill>
          <a:blip r:embed="rId2"/>
          <a:stretch>
            <a:fillRect/>
          </a:stretch>
        </p:blipFill>
        <p:spPr>
          <a:xfrm>
            <a:off x="94900" y="963930"/>
            <a:ext cx="4406155" cy="3215640"/>
          </a:xfrm>
          <a:prstGeom prst="rect">
            <a:avLst/>
          </a:prstGeom>
        </p:spPr>
      </p:pic>
      <p:pic>
        <p:nvPicPr>
          <p:cNvPr id="5" name="Picture 4" descr="A blue and white grid with numbers&#10;&#10;Description automatically generated">
            <a:extLst>
              <a:ext uri="{FF2B5EF4-FFF2-40B4-BE49-F238E27FC236}">
                <a16:creationId xmlns:a16="http://schemas.microsoft.com/office/drawing/2014/main" id="{55AB29CB-2FA0-5F38-09B3-A6E8A9509B04}"/>
              </a:ext>
            </a:extLst>
          </p:cNvPr>
          <p:cNvPicPr>
            <a:picLocks noChangeAspect="1"/>
          </p:cNvPicPr>
          <p:nvPr/>
        </p:nvPicPr>
        <p:blipFill>
          <a:blip r:embed="rId3"/>
          <a:stretch>
            <a:fillRect/>
          </a:stretch>
        </p:blipFill>
        <p:spPr>
          <a:xfrm>
            <a:off x="4748126" y="122382"/>
            <a:ext cx="3221345" cy="2169232"/>
          </a:xfrm>
          <a:prstGeom prst="rect">
            <a:avLst/>
          </a:prstGeom>
        </p:spPr>
      </p:pic>
      <p:pic>
        <p:nvPicPr>
          <p:cNvPr id="7" name="Picture 6" descr="A blue and white grid with numbers&#10;&#10;Description automatically generated">
            <a:extLst>
              <a:ext uri="{FF2B5EF4-FFF2-40B4-BE49-F238E27FC236}">
                <a16:creationId xmlns:a16="http://schemas.microsoft.com/office/drawing/2014/main" id="{102F868E-C2C8-21C0-6113-97A5F5F1AAC1}"/>
              </a:ext>
            </a:extLst>
          </p:cNvPr>
          <p:cNvPicPr>
            <a:picLocks noChangeAspect="1"/>
          </p:cNvPicPr>
          <p:nvPr/>
        </p:nvPicPr>
        <p:blipFill>
          <a:blip r:embed="rId4"/>
          <a:stretch>
            <a:fillRect/>
          </a:stretch>
        </p:blipFill>
        <p:spPr>
          <a:xfrm>
            <a:off x="4748126" y="2397906"/>
            <a:ext cx="3221344" cy="2745594"/>
          </a:xfrm>
          <a:prstGeom prst="rect">
            <a:avLst/>
          </a:prstGeom>
        </p:spPr>
      </p:pic>
    </p:spTree>
    <p:extLst>
      <p:ext uri="{BB962C8B-B14F-4D97-AF65-F5344CB8AC3E}">
        <p14:creationId xmlns:p14="http://schemas.microsoft.com/office/powerpoint/2010/main" val="196913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DD0E-3A5D-EB10-9391-08DE0562F1DF}"/>
              </a:ext>
            </a:extLst>
          </p:cNvPr>
          <p:cNvSpPr>
            <a:spLocks noGrp="1"/>
          </p:cNvSpPr>
          <p:nvPr>
            <p:ph type="title"/>
          </p:nvPr>
        </p:nvSpPr>
        <p:spPr>
          <a:xfrm>
            <a:off x="457200" y="411475"/>
            <a:ext cx="8686800" cy="371400"/>
          </a:xfrm>
        </p:spPr>
        <p:txBody>
          <a:bodyPr>
            <a:normAutofit fontScale="90000"/>
          </a:bodyPr>
          <a:lstStyle/>
          <a:p>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ID3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PCA</a:t>
            </a:r>
          </a:p>
        </p:txBody>
      </p:sp>
      <p:pic>
        <p:nvPicPr>
          <p:cNvPr id="4" name="Picture 3" descr="A screen shot of a computer&#10;&#10;Description automatically generated">
            <a:extLst>
              <a:ext uri="{FF2B5EF4-FFF2-40B4-BE49-F238E27FC236}">
                <a16:creationId xmlns:a16="http://schemas.microsoft.com/office/drawing/2014/main" id="{A9E02D4D-E838-52D0-D5DA-11BB62CB9989}"/>
              </a:ext>
            </a:extLst>
          </p:cNvPr>
          <p:cNvPicPr>
            <a:picLocks noChangeAspect="1"/>
          </p:cNvPicPr>
          <p:nvPr/>
        </p:nvPicPr>
        <p:blipFill>
          <a:blip r:embed="rId2"/>
          <a:stretch>
            <a:fillRect/>
          </a:stretch>
        </p:blipFill>
        <p:spPr>
          <a:xfrm>
            <a:off x="1513490" y="1221828"/>
            <a:ext cx="5990896" cy="2971800"/>
          </a:xfrm>
          <a:prstGeom prst="rect">
            <a:avLst/>
          </a:prstGeom>
        </p:spPr>
      </p:pic>
    </p:spTree>
    <p:extLst>
      <p:ext uri="{BB962C8B-B14F-4D97-AF65-F5344CB8AC3E}">
        <p14:creationId xmlns:p14="http://schemas.microsoft.com/office/powerpoint/2010/main" val="3437266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3475-90F2-780D-7154-BB26555DC49E}"/>
              </a:ext>
            </a:extLst>
          </p:cNvPr>
          <p:cNvSpPr>
            <a:spLocks noGrp="1"/>
          </p:cNvSpPr>
          <p:nvPr>
            <p:ph type="title"/>
          </p:nvPr>
        </p:nvSpPr>
        <p:spPr>
          <a:xfrm>
            <a:off x="214148" y="181304"/>
            <a:ext cx="8229600" cy="2588026"/>
          </a:xfrm>
        </p:spPr>
        <p:txBody>
          <a:bodyPr>
            <a:normAutofit/>
          </a:bodyPr>
          <a:lstStyle/>
          <a:p>
            <a:pPr algn="l">
              <a:spcBef>
                <a:spcPts val="200"/>
              </a:spcBef>
            </a:pPr>
            <a:r>
              <a:rPr lang="en-US"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br>
              <a:rPr lang="en-US" sz="12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tả</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Giao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phần</a:t>
            </a:r>
            <a:br>
              <a:rPr lang="en-US" sz="1100" b="0" dirty="0">
                <a:effectLst/>
                <a:latin typeface="Calibri" panose="020F0502020204030204" pitchFamily="34" charset="0"/>
                <a:ea typeface="Calibri" panose="020F0502020204030204" pitchFamily="34" charset="0"/>
                <a:cs typeface="Times New Roman" panose="02020603050405020304" pitchFamily="18" charset="0"/>
              </a:rPr>
            </a:b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Khung</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bệnh</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br>
              <a:rPr lang="en-US" sz="1100" b="0" dirty="0">
                <a:effectLst/>
                <a:latin typeface="Calibri" panose="020F0502020204030204" pitchFamily="34" charset="0"/>
                <a:ea typeface="Calibri" panose="020F0502020204030204" pitchFamily="34" charset="0"/>
                <a:cs typeface="Times New Roman" panose="02020603050405020304" pitchFamily="18" charset="0"/>
              </a:rPr>
            </a:b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Khung</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br>
              <a:rPr lang="en-US" sz="1100" b="0" dirty="0">
                <a:effectLst/>
                <a:latin typeface="Calibri" panose="020F0502020204030204" pitchFamily="34" charset="0"/>
                <a:ea typeface="Calibri" panose="020F0502020204030204" pitchFamily="34" charset="0"/>
                <a:cs typeface="Times New Roman" panose="02020603050405020304" pitchFamily="18" charset="0"/>
              </a:rPr>
            </a:b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dẫn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br>
              <a:rPr lang="en-US" sz="1100" b="0" dirty="0">
                <a:effectLst/>
                <a:latin typeface="Calibri" panose="020F0502020204030204" pitchFamily="34" charset="0"/>
                <a:ea typeface="Calibri" panose="020F0502020204030204" pitchFamily="34" charset="0"/>
                <a:cs typeface="Times New Roman" panose="02020603050405020304" pitchFamily="18" charset="0"/>
              </a:rPr>
            </a:b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bệnh</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khung</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“Thông tin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bệnh</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100" b="0" dirty="0">
                <a:effectLst/>
                <a:latin typeface="Calibri" panose="020F0502020204030204" pitchFamily="34" charset="0"/>
                <a:ea typeface="Calibri" panose="020F0502020204030204" pitchFamily="34" charset="0"/>
                <a:cs typeface="Times New Roman" panose="02020603050405020304" pitchFamily="18" charset="0"/>
              </a:rPr>
            </a:b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Bấm</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khung</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100" b="0" dirty="0">
                <a:effectLst/>
                <a:latin typeface="Calibri" panose="020F0502020204030204" pitchFamily="34" charset="0"/>
                <a:ea typeface="Calibri" panose="020F0502020204030204" pitchFamily="34" charset="0"/>
                <a:cs typeface="Times New Roman" panose="02020603050405020304" pitchFamily="18" charset="0"/>
              </a:rPr>
            </a:b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nút</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3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100" b="0" dirty="0">
                <a:effectLst/>
                <a:latin typeface="Calibri" panose="020F0502020204030204" pitchFamily="34" charset="0"/>
                <a:ea typeface="Calibri" panose="020F0502020204030204" pitchFamily="34" charset="0"/>
                <a:cs typeface="Times New Roman" panose="02020603050405020304" pitchFamily="18" charset="0"/>
              </a:rPr>
            </a:br>
            <a:endParaRPr lang="en-US" b="0" dirty="0"/>
          </a:p>
        </p:txBody>
      </p:sp>
      <p:pic>
        <p:nvPicPr>
          <p:cNvPr id="3" name="Picture 2" descr="A diagram of a work flow&#10;&#10;Description automatically generated">
            <a:extLst>
              <a:ext uri="{FF2B5EF4-FFF2-40B4-BE49-F238E27FC236}">
                <a16:creationId xmlns:a16="http://schemas.microsoft.com/office/drawing/2014/main" id="{9E9AA0A1-06F3-5C89-8B40-B75E80DF2B59}"/>
              </a:ext>
            </a:extLst>
          </p:cNvPr>
          <p:cNvPicPr>
            <a:picLocks noChangeAspect="1"/>
          </p:cNvPicPr>
          <p:nvPr/>
        </p:nvPicPr>
        <p:blipFill>
          <a:blip r:embed="rId2"/>
          <a:stretch>
            <a:fillRect/>
          </a:stretch>
        </p:blipFill>
        <p:spPr>
          <a:xfrm>
            <a:off x="3033548" y="2282195"/>
            <a:ext cx="5410200" cy="2449830"/>
          </a:xfrm>
          <a:prstGeom prst="rect">
            <a:avLst/>
          </a:prstGeom>
        </p:spPr>
      </p:pic>
    </p:spTree>
    <p:extLst>
      <p:ext uri="{BB962C8B-B14F-4D97-AF65-F5344CB8AC3E}">
        <p14:creationId xmlns:p14="http://schemas.microsoft.com/office/powerpoint/2010/main" val="312331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7BE7-ABA2-9E13-D025-9DDC3303FAC5}"/>
              </a:ext>
            </a:extLst>
          </p:cNvPr>
          <p:cNvSpPr>
            <a:spLocks noGrp="1"/>
          </p:cNvSpPr>
          <p:nvPr>
            <p:ph type="title"/>
          </p:nvPr>
        </p:nvSpPr>
        <p:spPr>
          <a:xfrm>
            <a:off x="861827" y="143631"/>
            <a:ext cx="7115012" cy="800506"/>
          </a:xfrm>
        </p:spPr>
        <p:txBody>
          <a:bodyPr>
            <a:normAutofit/>
          </a:bodyPr>
          <a:lstStyle/>
          <a:p>
            <a:r>
              <a:rPr lang="en-US" sz="2800" dirty="0">
                <a:latin typeface="Times New Roman" panose="02020603050405020304" pitchFamily="18" charset="0"/>
                <a:cs typeface="Times New Roman" panose="02020603050405020304" pitchFamily="18" charset="0"/>
              </a:rPr>
              <a:t>MỤC TIÊU CỦA ĐỒ ÁN</a:t>
            </a:r>
          </a:p>
        </p:txBody>
      </p:sp>
      <p:sp>
        <p:nvSpPr>
          <p:cNvPr id="3" name="TextBox 2">
            <a:extLst>
              <a:ext uri="{FF2B5EF4-FFF2-40B4-BE49-F238E27FC236}">
                <a16:creationId xmlns:a16="http://schemas.microsoft.com/office/drawing/2014/main" id="{7128E595-A8CD-4D60-1B04-20AE0BDAEEA7}"/>
              </a:ext>
            </a:extLst>
          </p:cNvPr>
          <p:cNvSpPr txBox="1"/>
          <p:nvPr/>
        </p:nvSpPr>
        <p:spPr>
          <a:xfrm>
            <a:off x="78802" y="944137"/>
            <a:ext cx="8857042" cy="4501232"/>
          </a:xfrm>
          <a:prstGeom prst="rect">
            <a:avLst/>
          </a:prstGeom>
          <a:noFill/>
        </p:spPr>
        <p:txBody>
          <a:bodyPr wrap="square" rtlCol="0">
            <a:spAutoFit/>
          </a:bodyPr>
          <a:lstStyle/>
          <a:p>
            <a:pPr algn="l"/>
            <a:r>
              <a:rPr lang="vi-VN" sz="1600" b="0" i="0" dirty="0">
                <a:solidFill>
                  <a:schemeClr val="tx1"/>
                </a:solidFill>
                <a:effectLst/>
                <a:latin typeface="+mj-lt"/>
              </a:rPr>
              <a:t>Đồ án này sử dụng các kỹ thuật học máy trong Python để dự báo bệnh tim dựa trên các yếu tố nguy cơ. Mục tiêu chính là xây dựng và đánh giá các mô hình học máy, cụ thể:</a:t>
            </a:r>
            <a:endParaRPr lang="en-US" sz="1600" b="0" i="0" dirty="0">
              <a:solidFill>
                <a:schemeClr val="tx1"/>
              </a:solidFill>
              <a:effectLst/>
              <a:latin typeface="+mj-lt"/>
            </a:endParaRPr>
          </a:p>
          <a:p>
            <a:pPr algn="l"/>
            <a:endParaRPr lang="vi-VN" sz="1600" b="0" i="0" dirty="0">
              <a:solidFill>
                <a:schemeClr val="tx1"/>
              </a:solidFill>
              <a:effectLst/>
              <a:latin typeface="+mj-lt"/>
            </a:endParaRPr>
          </a:p>
          <a:p>
            <a:pPr algn="l">
              <a:spcBef>
                <a:spcPts val="375"/>
              </a:spcBef>
              <a:spcAft>
                <a:spcPts val="1125"/>
              </a:spcAft>
              <a:buFont typeface="Arial" panose="020B0604020202020204" pitchFamily="34" charset="0"/>
              <a:buChar char="•"/>
            </a:pPr>
            <a:r>
              <a:rPr lang="en-US" sz="1600" b="1" i="0" dirty="0">
                <a:solidFill>
                  <a:schemeClr val="tx1"/>
                </a:solidFill>
                <a:effectLst/>
                <a:latin typeface="+mj-lt"/>
              </a:rPr>
              <a:t> </a:t>
            </a:r>
            <a:r>
              <a:rPr lang="vi-VN" sz="1600" b="1" i="0" dirty="0">
                <a:solidFill>
                  <a:schemeClr val="tx1"/>
                </a:solidFill>
                <a:effectLst/>
                <a:latin typeface="+mj-lt"/>
              </a:rPr>
              <a:t>Phân tích dữ liệu:</a:t>
            </a:r>
            <a:r>
              <a:rPr lang="vi-VN" sz="1600" b="0" i="0" dirty="0">
                <a:solidFill>
                  <a:schemeClr val="tx1"/>
                </a:solidFill>
                <a:effectLst/>
                <a:latin typeface="+mj-lt"/>
              </a:rPr>
              <a:t> Thu thập, làm sạch, và tiền xử lý dữ liệu y tế để chuẩn bị cho việc huấn luyện mô hình. Trọng tâm là hiểu rõ các yếu tố nguy cơ như tuổi tác, giới tính, mức cholesterol, huyết áp, v.v.</a:t>
            </a:r>
          </a:p>
          <a:p>
            <a:pPr algn="l">
              <a:spcBef>
                <a:spcPts val="375"/>
              </a:spcBef>
              <a:spcAft>
                <a:spcPts val="1125"/>
              </a:spcAft>
              <a:buFont typeface="Arial" panose="020B0604020202020204" pitchFamily="34" charset="0"/>
              <a:buChar char="•"/>
            </a:pPr>
            <a:r>
              <a:rPr lang="en-US" sz="1600" b="1" i="0" dirty="0">
                <a:solidFill>
                  <a:schemeClr val="tx1"/>
                </a:solidFill>
                <a:effectLst/>
                <a:latin typeface="+mj-lt"/>
              </a:rPr>
              <a:t> </a:t>
            </a:r>
            <a:r>
              <a:rPr lang="vi-VN" sz="1600" b="1" i="0" dirty="0">
                <a:solidFill>
                  <a:schemeClr val="tx1"/>
                </a:solidFill>
                <a:effectLst/>
                <a:latin typeface="+mj-lt"/>
              </a:rPr>
              <a:t>Xây dựng mô hình:</a:t>
            </a:r>
            <a:r>
              <a:rPr lang="vi-VN" sz="1600" b="0" i="0" dirty="0">
                <a:solidFill>
                  <a:schemeClr val="tx1"/>
                </a:solidFill>
                <a:effectLst/>
                <a:latin typeface="+mj-lt"/>
              </a:rPr>
              <a:t> Áp dụng thuật toán học máy (Cây Quyết Định kết hợp PCA) để tạo mô hình dự báo bệnh tim. Đánh giá tính hiệu quả và ưu/nhược điểm của từng thuật toán trong bối cảnh này.</a:t>
            </a:r>
          </a:p>
          <a:p>
            <a:pPr algn="l">
              <a:spcBef>
                <a:spcPts val="375"/>
              </a:spcBef>
              <a:spcAft>
                <a:spcPts val="1125"/>
              </a:spcAft>
              <a:buFont typeface="Arial" panose="020B0604020202020204" pitchFamily="34" charset="0"/>
              <a:buChar char="•"/>
            </a:pPr>
            <a:r>
              <a:rPr lang="en-US" sz="1600" b="1" i="0" dirty="0">
                <a:solidFill>
                  <a:schemeClr val="tx1"/>
                </a:solidFill>
                <a:effectLst/>
                <a:latin typeface="+mj-lt"/>
              </a:rPr>
              <a:t> </a:t>
            </a:r>
            <a:r>
              <a:rPr lang="vi-VN" sz="1600" b="1" i="0" dirty="0">
                <a:solidFill>
                  <a:schemeClr val="tx1"/>
                </a:solidFill>
                <a:effectLst/>
                <a:latin typeface="+mj-lt"/>
              </a:rPr>
              <a:t>Đánh giá hiệu suất:</a:t>
            </a:r>
            <a:r>
              <a:rPr lang="vi-VN" sz="1600" b="0" i="0" dirty="0">
                <a:solidFill>
                  <a:schemeClr val="tx1"/>
                </a:solidFill>
                <a:effectLst/>
                <a:latin typeface="+mj-lt"/>
              </a:rPr>
              <a:t> Sử dụng các chỉ số như độ chính xác, độ nhạy, độ đặc hiệu, và F1 để đánh giá hiệu suất của các mô hình. So sánh hiệu suất để tìm mô hình tốt nhất.</a:t>
            </a: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Độ</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chính</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xác</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từ</a:t>
            </a:r>
            <a:r>
              <a:rPr lang="en-US" sz="1600" dirty="0">
                <a:solidFill>
                  <a:schemeClr val="tx1"/>
                </a:solidFill>
                <a:latin typeface="Times New Roman" panose="02020603050405020304" pitchFamily="18" charset="0"/>
                <a:cs typeface="Times New Roman" panose="02020603050405020304" pitchFamily="18" charset="0"/>
              </a:rPr>
              <a:t> 90-95%)</a:t>
            </a:r>
            <a:endParaRPr lang="vi-VN" sz="1600" b="0" i="0" dirty="0">
              <a:solidFill>
                <a:schemeClr val="tx1"/>
              </a:solidFill>
              <a:effectLst/>
              <a:latin typeface="Times New Roman" panose="02020603050405020304" pitchFamily="18" charset="0"/>
              <a:cs typeface="Times New Roman" panose="02020603050405020304" pitchFamily="18" charset="0"/>
            </a:endParaRPr>
          </a:p>
          <a:p>
            <a:pPr algn="l">
              <a:spcBef>
                <a:spcPts val="375"/>
              </a:spcBef>
              <a:spcAft>
                <a:spcPts val="1125"/>
              </a:spcAft>
              <a:buFont typeface="Arial" panose="020B0604020202020204" pitchFamily="34" charset="0"/>
              <a:buChar char="•"/>
            </a:pPr>
            <a:r>
              <a:rPr lang="en-US" sz="1600" b="1" i="0" dirty="0">
                <a:solidFill>
                  <a:schemeClr val="tx1"/>
                </a:solidFill>
                <a:effectLst/>
                <a:latin typeface="+mj-lt"/>
              </a:rPr>
              <a:t> </a:t>
            </a:r>
            <a:r>
              <a:rPr lang="vi-VN" sz="1600" b="1" i="0" dirty="0">
                <a:solidFill>
                  <a:schemeClr val="tx1"/>
                </a:solidFill>
                <a:effectLst/>
                <a:latin typeface="+mj-lt"/>
              </a:rPr>
              <a:t>Tối ưu hóa mô hình:</a:t>
            </a:r>
            <a:r>
              <a:rPr lang="vi-VN" sz="1600" b="0" i="0" dirty="0">
                <a:solidFill>
                  <a:schemeClr val="tx1"/>
                </a:solidFill>
                <a:effectLst/>
                <a:latin typeface="+mj-lt"/>
              </a:rPr>
              <a:t> Điều chỉnh các tham số, lựa chọn đặc trưng, hoặc áp dụng các kỹ thuật nâng cao (tăng cường Gradient, Học sâu) để cải thiện độ chính xác.</a:t>
            </a:r>
          </a:p>
          <a:p>
            <a:pPr algn="l">
              <a:spcBef>
                <a:spcPts val="375"/>
              </a:spcBef>
              <a:spcAft>
                <a:spcPts val="1125"/>
              </a:spcAft>
              <a:buFont typeface="Arial" panose="020B0604020202020204" pitchFamily="34" charset="0"/>
              <a:buChar char="•"/>
            </a:pPr>
            <a:r>
              <a:rPr lang="en-US" sz="1600" b="1" i="0" dirty="0">
                <a:solidFill>
                  <a:schemeClr val="tx1"/>
                </a:solidFill>
                <a:effectLst/>
                <a:latin typeface="+mj-lt"/>
              </a:rPr>
              <a:t> </a:t>
            </a:r>
            <a:r>
              <a:rPr lang="vi-VN" sz="1600" b="1" i="0" dirty="0">
                <a:solidFill>
                  <a:schemeClr val="tx1"/>
                </a:solidFill>
                <a:effectLst/>
                <a:latin typeface="+mj-lt"/>
              </a:rPr>
              <a:t>Kết luận và đề xuất:</a:t>
            </a:r>
            <a:r>
              <a:rPr lang="vi-VN" sz="1600" b="0" i="0" dirty="0">
                <a:solidFill>
                  <a:schemeClr val="tx1"/>
                </a:solidFill>
                <a:effectLst/>
                <a:latin typeface="+mj-lt"/>
              </a:rPr>
              <a:t> Rút ra kết luận về khả năng dự báo bệnh tim bằng học máy và đưa ra hướng phát triển trong tương lai dựa trên kết quả nghiên cứu.</a:t>
            </a:r>
          </a:p>
          <a:p>
            <a:endParaRPr lang="en-US" sz="1600" dirty="0">
              <a:solidFill>
                <a:schemeClr val="tx1"/>
              </a:solidFill>
              <a:latin typeface="+mj-lt"/>
            </a:endParaRPr>
          </a:p>
        </p:txBody>
      </p:sp>
    </p:spTree>
    <p:extLst>
      <p:ext uri="{BB962C8B-B14F-4D97-AF65-F5344CB8AC3E}">
        <p14:creationId xmlns:p14="http://schemas.microsoft.com/office/powerpoint/2010/main" val="2241341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5FE3-C729-80B4-AE51-13E35D5EEEA8}"/>
              </a:ext>
            </a:extLst>
          </p:cNvPr>
          <p:cNvSpPr>
            <a:spLocks noGrp="1"/>
          </p:cNvSpPr>
          <p:nvPr>
            <p:ph type="title"/>
          </p:nvPr>
        </p:nvSpPr>
        <p:spPr>
          <a:xfrm>
            <a:off x="386256" y="795248"/>
            <a:ext cx="8229600" cy="371400"/>
          </a:xfrm>
        </p:spPr>
        <p:txBody>
          <a:bodyPr>
            <a:normAutofit fontScale="90000"/>
          </a:bodyPr>
          <a:lstStyle/>
          <a:p>
            <a:r>
              <a:rPr lang="en-US" sz="2800" dirty="0">
                <a:solidFill>
                  <a:schemeClr val="tx1"/>
                </a:solidFill>
                <a:latin typeface="Times New Roman" panose="02020603050405020304" pitchFamily="18" charset="0"/>
                <a:cs typeface="Times New Roman" panose="02020603050405020304" pitchFamily="18" charset="0"/>
              </a:rPr>
              <a:t>Giao </a:t>
            </a:r>
            <a:r>
              <a:rPr lang="en-US" sz="2800" dirty="0" err="1">
                <a:solidFill>
                  <a:schemeClr val="tx1"/>
                </a:solidFill>
                <a:latin typeface="Times New Roman" panose="02020603050405020304" pitchFamily="18" charset="0"/>
                <a:cs typeface="Times New Roman" panose="02020603050405020304" pitchFamily="18" charset="0"/>
              </a:rPr>
              <a:t>diện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của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mô</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hình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áp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kỹ</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thuật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tiền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xử</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lý</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hóa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ngoại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lai</a:t>
            </a:r>
            <a:br>
              <a:rPr lang="en-US" sz="2800"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4" name="Picture 3" descr="A screenshot of a computer&#10;&#10;Description automatically generated">
            <a:extLst>
              <a:ext uri="{FF2B5EF4-FFF2-40B4-BE49-F238E27FC236}">
                <a16:creationId xmlns:a16="http://schemas.microsoft.com/office/drawing/2014/main" id="{96BEF9CF-2149-8D81-7808-EFD61F253848}"/>
              </a:ext>
            </a:extLst>
          </p:cNvPr>
          <p:cNvPicPr>
            <a:picLocks noChangeAspect="1"/>
          </p:cNvPicPr>
          <p:nvPr/>
        </p:nvPicPr>
        <p:blipFill>
          <a:blip r:embed="rId2"/>
          <a:stretch>
            <a:fillRect/>
          </a:stretch>
        </p:blipFill>
        <p:spPr>
          <a:xfrm>
            <a:off x="2396359" y="1166648"/>
            <a:ext cx="6487510" cy="3976852"/>
          </a:xfrm>
          <a:prstGeom prst="rect">
            <a:avLst/>
          </a:prstGeom>
        </p:spPr>
      </p:pic>
      <p:grpSp>
        <p:nvGrpSpPr>
          <p:cNvPr id="5" name="Google Shape;463;p19">
            <a:extLst>
              <a:ext uri="{FF2B5EF4-FFF2-40B4-BE49-F238E27FC236}">
                <a16:creationId xmlns:a16="http://schemas.microsoft.com/office/drawing/2014/main" id="{B7919792-4C5C-0AA7-0EE0-786A9F12746E}"/>
              </a:ext>
            </a:extLst>
          </p:cNvPr>
          <p:cNvGrpSpPr/>
          <p:nvPr/>
        </p:nvGrpSpPr>
        <p:grpSpPr>
          <a:xfrm>
            <a:off x="560709" y="1733260"/>
            <a:ext cx="1631470" cy="1782715"/>
            <a:chOff x="3124753" y="2097067"/>
            <a:chExt cx="2904005" cy="2684408"/>
          </a:xfrm>
        </p:grpSpPr>
        <p:sp>
          <p:nvSpPr>
            <p:cNvPr id="6" name="Google Shape;464;p19">
              <a:extLst>
                <a:ext uri="{FF2B5EF4-FFF2-40B4-BE49-F238E27FC236}">
                  <a16:creationId xmlns:a16="http://schemas.microsoft.com/office/drawing/2014/main" id="{3C76960C-E547-524D-CBDB-C3EE26386476}"/>
                </a:ext>
              </a:extLst>
            </p:cNvPr>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465;p19">
              <a:extLst>
                <a:ext uri="{FF2B5EF4-FFF2-40B4-BE49-F238E27FC236}">
                  <a16:creationId xmlns:a16="http://schemas.microsoft.com/office/drawing/2014/main" id="{3099A9A2-55B9-55E1-1ABE-487CAF673107}"/>
                </a:ext>
              </a:extLst>
            </p:cNvPr>
            <p:cNvGrpSpPr/>
            <p:nvPr/>
          </p:nvGrpSpPr>
          <p:grpSpPr>
            <a:xfrm>
              <a:off x="3124761" y="2266506"/>
              <a:ext cx="1173544" cy="1038290"/>
              <a:chOff x="3039603" y="2097081"/>
              <a:chExt cx="1372888" cy="1214659"/>
            </a:xfrm>
          </p:grpSpPr>
          <p:sp>
            <p:nvSpPr>
              <p:cNvPr id="67" name="Google Shape;466;p19">
                <a:extLst>
                  <a:ext uri="{FF2B5EF4-FFF2-40B4-BE49-F238E27FC236}">
                    <a16:creationId xmlns:a16="http://schemas.microsoft.com/office/drawing/2014/main" id="{08B26928-4506-79A0-0730-0A9D13DA1A63}"/>
                  </a:ext>
                </a:extLst>
              </p:cNvPr>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7;p19">
                <a:extLst>
                  <a:ext uri="{FF2B5EF4-FFF2-40B4-BE49-F238E27FC236}">
                    <a16:creationId xmlns:a16="http://schemas.microsoft.com/office/drawing/2014/main" id="{D2E44907-9DAC-6EEE-BA4B-28559904B3D1}"/>
                  </a:ext>
                </a:extLst>
              </p:cNvPr>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8;p19">
                <a:extLst>
                  <a:ext uri="{FF2B5EF4-FFF2-40B4-BE49-F238E27FC236}">
                    <a16:creationId xmlns:a16="http://schemas.microsoft.com/office/drawing/2014/main" id="{C1AAD635-7766-A900-B125-E50149E91097}"/>
                  </a:ext>
                </a:extLst>
              </p:cNvPr>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9;p19">
                <a:extLst>
                  <a:ext uri="{FF2B5EF4-FFF2-40B4-BE49-F238E27FC236}">
                    <a16:creationId xmlns:a16="http://schemas.microsoft.com/office/drawing/2014/main" id="{BF7B01C0-317C-55EE-B76C-92C462921E71}"/>
                  </a:ext>
                </a:extLst>
              </p:cNvPr>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70;p19">
                <a:extLst>
                  <a:ext uri="{FF2B5EF4-FFF2-40B4-BE49-F238E27FC236}">
                    <a16:creationId xmlns:a16="http://schemas.microsoft.com/office/drawing/2014/main" id="{A6FFC25C-1A89-E178-9473-3947C914626E}"/>
                  </a:ext>
                </a:extLst>
              </p:cNvPr>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71;p19">
                <a:extLst>
                  <a:ext uri="{FF2B5EF4-FFF2-40B4-BE49-F238E27FC236}">
                    <a16:creationId xmlns:a16="http://schemas.microsoft.com/office/drawing/2014/main" id="{675B9285-D98B-07F0-B6DD-8C991CB8C30A}"/>
                  </a:ext>
                </a:extLst>
              </p:cNvPr>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72;p19">
                <a:extLst>
                  <a:ext uri="{FF2B5EF4-FFF2-40B4-BE49-F238E27FC236}">
                    <a16:creationId xmlns:a16="http://schemas.microsoft.com/office/drawing/2014/main" id="{3626C46E-9DCE-4383-9A4C-9259EC8FFBC5}"/>
                  </a:ext>
                </a:extLst>
              </p:cNvPr>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73;p19">
                <a:extLst>
                  <a:ext uri="{FF2B5EF4-FFF2-40B4-BE49-F238E27FC236}">
                    <a16:creationId xmlns:a16="http://schemas.microsoft.com/office/drawing/2014/main" id="{D83AF333-23BE-A513-C798-2561D3A679EA}"/>
                  </a:ext>
                </a:extLst>
              </p:cNvPr>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74;p19">
                <a:extLst>
                  <a:ext uri="{FF2B5EF4-FFF2-40B4-BE49-F238E27FC236}">
                    <a16:creationId xmlns:a16="http://schemas.microsoft.com/office/drawing/2014/main" id="{D1CC5CBE-7F5C-0FF2-A82E-C586E9CD6723}"/>
                  </a:ext>
                </a:extLst>
              </p:cNvPr>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75;p19">
                <a:extLst>
                  <a:ext uri="{FF2B5EF4-FFF2-40B4-BE49-F238E27FC236}">
                    <a16:creationId xmlns:a16="http://schemas.microsoft.com/office/drawing/2014/main" id="{28DB3679-810C-DE98-78EE-0E880E71F172}"/>
                  </a:ext>
                </a:extLst>
              </p:cNvPr>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76;p19">
                <a:extLst>
                  <a:ext uri="{FF2B5EF4-FFF2-40B4-BE49-F238E27FC236}">
                    <a16:creationId xmlns:a16="http://schemas.microsoft.com/office/drawing/2014/main" id="{FCEA19C0-83E1-007A-2AEB-97321F2317A5}"/>
                  </a:ext>
                </a:extLst>
              </p:cNvPr>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77;p19">
                <a:extLst>
                  <a:ext uri="{FF2B5EF4-FFF2-40B4-BE49-F238E27FC236}">
                    <a16:creationId xmlns:a16="http://schemas.microsoft.com/office/drawing/2014/main" id="{A8CF142A-931D-930E-EE19-58FE091D813B}"/>
                  </a:ext>
                </a:extLst>
              </p:cNvPr>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78;p19">
                <a:extLst>
                  <a:ext uri="{FF2B5EF4-FFF2-40B4-BE49-F238E27FC236}">
                    <a16:creationId xmlns:a16="http://schemas.microsoft.com/office/drawing/2014/main" id="{6B156252-7226-709C-D075-49CC83D6D7CA}"/>
                  </a:ext>
                </a:extLst>
              </p:cNvPr>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79;p19">
                <a:extLst>
                  <a:ext uri="{FF2B5EF4-FFF2-40B4-BE49-F238E27FC236}">
                    <a16:creationId xmlns:a16="http://schemas.microsoft.com/office/drawing/2014/main" id="{51DE8057-F0A0-5DA0-38A7-0D2B2DF3580C}"/>
                  </a:ext>
                </a:extLst>
              </p:cNvPr>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80;p19">
                <a:extLst>
                  <a:ext uri="{FF2B5EF4-FFF2-40B4-BE49-F238E27FC236}">
                    <a16:creationId xmlns:a16="http://schemas.microsoft.com/office/drawing/2014/main" id="{A2F3008F-3E5B-A995-FB1A-2AE85D18FB27}"/>
                  </a:ext>
                </a:extLst>
              </p:cNvPr>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81;p19">
                <a:extLst>
                  <a:ext uri="{FF2B5EF4-FFF2-40B4-BE49-F238E27FC236}">
                    <a16:creationId xmlns:a16="http://schemas.microsoft.com/office/drawing/2014/main" id="{57249EC9-9760-02D1-70A4-2F87D5AD7A7C}"/>
                  </a:ext>
                </a:extLst>
              </p:cNvPr>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82;p19">
                <a:extLst>
                  <a:ext uri="{FF2B5EF4-FFF2-40B4-BE49-F238E27FC236}">
                    <a16:creationId xmlns:a16="http://schemas.microsoft.com/office/drawing/2014/main" id="{668A6536-DF73-B55D-B738-B5AEF64D0F99}"/>
                  </a:ext>
                </a:extLst>
              </p:cNvPr>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83;p19">
                <a:extLst>
                  <a:ext uri="{FF2B5EF4-FFF2-40B4-BE49-F238E27FC236}">
                    <a16:creationId xmlns:a16="http://schemas.microsoft.com/office/drawing/2014/main" id="{E3B086C0-2DB5-FA25-6A74-2F8E048F9D40}"/>
                  </a:ext>
                </a:extLst>
              </p:cNvPr>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84;p19">
                <a:extLst>
                  <a:ext uri="{FF2B5EF4-FFF2-40B4-BE49-F238E27FC236}">
                    <a16:creationId xmlns:a16="http://schemas.microsoft.com/office/drawing/2014/main" id="{3521B13A-8641-5263-96BA-3B9771874745}"/>
                  </a:ext>
                </a:extLst>
              </p:cNvPr>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85;p19">
                <a:extLst>
                  <a:ext uri="{FF2B5EF4-FFF2-40B4-BE49-F238E27FC236}">
                    <a16:creationId xmlns:a16="http://schemas.microsoft.com/office/drawing/2014/main" id="{BB78EC40-1AC8-7BEC-9559-A8D8044BDB85}"/>
                  </a:ext>
                </a:extLst>
              </p:cNvPr>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86;p19">
                <a:extLst>
                  <a:ext uri="{FF2B5EF4-FFF2-40B4-BE49-F238E27FC236}">
                    <a16:creationId xmlns:a16="http://schemas.microsoft.com/office/drawing/2014/main" id="{B4C9F172-DCA4-0363-3B55-ABFF961AB6EB}"/>
                  </a:ext>
                </a:extLst>
              </p:cNvPr>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87;p19">
                <a:extLst>
                  <a:ext uri="{FF2B5EF4-FFF2-40B4-BE49-F238E27FC236}">
                    <a16:creationId xmlns:a16="http://schemas.microsoft.com/office/drawing/2014/main" id="{6A7A2949-E163-2412-35DF-A6374110C4D7}"/>
                  </a:ext>
                </a:extLst>
              </p:cNvPr>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8;p19">
                <a:extLst>
                  <a:ext uri="{FF2B5EF4-FFF2-40B4-BE49-F238E27FC236}">
                    <a16:creationId xmlns:a16="http://schemas.microsoft.com/office/drawing/2014/main" id="{693B3CF5-1A33-6531-EBE2-2052107F4807}"/>
                  </a:ext>
                </a:extLst>
              </p:cNvPr>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9;p19">
                <a:extLst>
                  <a:ext uri="{FF2B5EF4-FFF2-40B4-BE49-F238E27FC236}">
                    <a16:creationId xmlns:a16="http://schemas.microsoft.com/office/drawing/2014/main" id="{998CCA21-7A10-022E-29E7-44E8839224EA}"/>
                  </a:ext>
                </a:extLst>
              </p:cNvPr>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90;p19">
                <a:extLst>
                  <a:ext uri="{FF2B5EF4-FFF2-40B4-BE49-F238E27FC236}">
                    <a16:creationId xmlns:a16="http://schemas.microsoft.com/office/drawing/2014/main" id="{262FE5C1-7B23-250D-6A45-B0C2296BACD4}"/>
                  </a:ext>
                </a:extLst>
              </p:cNvPr>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91;p19">
                <a:extLst>
                  <a:ext uri="{FF2B5EF4-FFF2-40B4-BE49-F238E27FC236}">
                    <a16:creationId xmlns:a16="http://schemas.microsoft.com/office/drawing/2014/main" id="{9A998EA2-ACBD-C74F-06BE-43FD7F5D49D9}"/>
                  </a:ext>
                </a:extLst>
              </p:cNvPr>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92;p19">
                <a:extLst>
                  <a:ext uri="{FF2B5EF4-FFF2-40B4-BE49-F238E27FC236}">
                    <a16:creationId xmlns:a16="http://schemas.microsoft.com/office/drawing/2014/main" id="{8FD365F2-376C-5AED-8118-F59278001D77}"/>
                  </a:ext>
                </a:extLst>
              </p:cNvPr>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93;p19">
                <a:extLst>
                  <a:ext uri="{FF2B5EF4-FFF2-40B4-BE49-F238E27FC236}">
                    <a16:creationId xmlns:a16="http://schemas.microsoft.com/office/drawing/2014/main" id="{5CC50618-7E18-1445-684F-4C0EBE3B1A85}"/>
                  </a:ext>
                </a:extLst>
              </p:cNvPr>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94;p19">
                <a:extLst>
                  <a:ext uri="{FF2B5EF4-FFF2-40B4-BE49-F238E27FC236}">
                    <a16:creationId xmlns:a16="http://schemas.microsoft.com/office/drawing/2014/main" id="{F0D77893-61B7-416A-40AF-63D8BEC9A60D}"/>
                  </a:ext>
                </a:extLst>
              </p:cNvPr>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5;p19">
                <a:extLst>
                  <a:ext uri="{FF2B5EF4-FFF2-40B4-BE49-F238E27FC236}">
                    <a16:creationId xmlns:a16="http://schemas.microsoft.com/office/drawing/2014/main" id="{3A4A3068-7A72-0690-D61B-98EACDA9BB9E}"/>
                  </a:ext>
                </a:extLst>
              </p:cNvPr>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96;p19">
                <a:extLst>
                  <a:ext uri="{FF2B5EF4-FFF2-40B4-BE49-F238E27FC236}">
                    <a16:creationId xmlns:a16="http://schemas.microsoft.com/office/drawing/2014/main" id="{0BAD6EB8-DFFA-613C-8852-47BEEFE031D0}"/>
                  </a:ext>
                </a:extLst>
              </p:cNvPr>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97;p19">
                <a:extLst>
                  <a:ext uri="{FF2B5EF4-FFF2-40B4-BE49-F238E27FC236}">
                    <a16:creationId xmlns:a16="http://schemas.microsoft.com/office/drawing/2014/main" id="{270307A4-E435-BB90-1647-142BC925A503}"/>
                  </a:ext>
                </a:extLst>
              </p:cNvPr>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8;p19">
                <a:extLst>
                  <a:ext uri="{FF2B5EF4-FFF2-40B4-BE49-F238E27FC236}">
                    <a16:creationId xmlns:a16="http://schemas.microsoft.com/office/drawing/2014/main" id="{AC6C1A5D-00A1-2D4D-1618-753515C83FE1}"/>
                  </a:ext>
                </a:extLst>
              </p:cNvPr>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9;p19">
                <a:extLst>
                  <a:ext uri="{FF2B5EF4-FFF2-40B4-BE49-F238E27FC236}">
                    <a16:creationId xmlns:a16="http://schemas.microsoft.com/office/drawing/2014/main" id="{BAC48CA6-E79F-C984-8182-3187E13699A5}"/>
                  </a:ext>
                </a:extLst>
              </p:cNvPr>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00;p19">
                <a:extLst>
                  <a:ext uri="{FF2B5EF4-FFF2-40B4-BE49-F238E27FC236}">
                    <a16:creationId xmlns:a16="http://schemas.microsoft.com/office/drawing/2014/main" id="{ACB41718-8234-6F73-D067-89567507CBDC}"/>
                  </a:ext>
                </a:extLst>
              </p:cNvPr>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01;p19">
                <a:extLst>
                  <a:ext uri="{FF2B5EF4-FFF2-40B4-BE49-F238E27FC236}">
                    <a16:creationId xmlns:a16="http://schemas.microsoft.com/office/drawing/2014/main" id="{366FFA3F-8994-3226-B3C7-B8521AEAD2FC}"/>
                  </a:ext>
                </a:extLst>
              </p:cNvPr>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02;p19">
                <a:extLst>
                  <a:ext uri="{FF2B5EF4-FFF2-40B4-BE49-F238E27FC236}">
                    <a16:creationId xmlns:a16="http://schemas.microsoft.com/office/drawing/2014/main" id="{287533F3-ED19-ECE1-9F94-332BA745CAB0}"/>
                  </a:ext>
                </a:extLst>
              </p:cNvPr>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03;p19">
                <a:extLst>
                  <a:ext uri="{FF2B5EF4-FFF2-40B4-BE49-F238E27FC236}">
                    <a16:creationId xmlns:a16="http://schemas.microsoft.com/office/drawing/2014/main" id="{36931BC5-497F-6DB2-1180-D6440DCC6A08}"/>
                  </a:ext>
                </a:extLst>
              </p:cNvPr>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04;p19">
                <a:extLst>
                  <a:ext uri="{FF2B5EF4-FFF2-40B4-BE49-F238E27FC236}">
                    <a16:creationId xmlns:a16="http://schemas.microsoft.com/office/drawing/2014/main" id="{59EFDBAC-2A74-A337-3C7B-A8EE11100CE0}"/>
                  </a:ext>
                </a:extLst>
              </p:cNvPr>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05;p19">
                <a:extLst>
                  <a:ext uri="{FF2B5EF4-FFF2-40B4-BE49-F238E27FC236}">
                    <a16:creationId xmlns:a16="http://schemas.microsoft.com/office/drawing/2014/main" id="{9DCB49DE-D7D3-CFEE-161C-236757304078}"/>
                  </a:ext>
                </a:extLst>
              </p:cNvPr>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06;p19">
                <a:extLst>
                  <a:ext uri="{FF2B5EF4-FFF2-40B4-BE49-F238E27FC236}">
                    <a16:creationId xmlns:a16="http://schemas.microsoft.com/office/drawing/2014/main" id="{5283EA57-E8E6-A777-4343-364BF6DA7ADC}"/>
                  </a:ext>
                </a:extLst>
              </p:cNvPr>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07;p19">
                <a:extLst>
                  <a:ext uri="{FF2B5EF4-FFF2-40B4-BE49-F238E27FC236}">
                    <a16:creationId xmlns:a16="http://schemas.microsoft.com/office/drawing/2014/main" id="{9D3440A6-B685-3724-16E0-75AB48414040}"/>
                  </a:ext>
                </a:extLst>
              </p:cNvPr>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08;p19">
                <a:extLst>
                  <a:ext uri="{FF2B5EF4-FFF2-40B4-BE49-F238E27FC236}">
                    <a16:creationId xmlns:a16="http://schemas.microsoft.com/office/drawing/2014/main" id="{2D2FF67C-45D6-2DDD-9E95-F70D63A32B93}"/>
                  </a:ext>
                </a:extLst>
              </p:cNvPr>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09;p19">
                <a:extLst>
                  <a:ext uri="{FF2B5EF4-FFF2-40B4-BE49-F238E27FC236}">
                    <a16:creationId xmlns:a16="http://schemas.microsoft.com/office/drawing/2014/main" id="{93E14DE4-2490-DFAB-BF07-0AC661049177}"/>
                  </a:ext>
                </a:extLst>
              </p:cNvPr>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10;p19">
                <a:extLst>
                  <a:ext uri="{FF2B5EF4-FFF2-40B4-BE49-F238E27FC236}">
                    <a16:creationId xmlns:a16="http://schemas.microsoft.com/office/drawing/2014/main" id="{B307950E-1DF2-E223-67E0-56046EA7B98E}"/>
                  </a:ext>
                </a:extLst>
              </p:cNvPr>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11;p19">
                <a:extLst>
                  <a:ext uri="{FF2B5EF4-FFF2-40B4-BE49-F238E27FC236}">
                    <a16:creationId xmlns:a16="http://schemas.microsoft.com/office/drawing/2014/main" id="{F17A0FE9-0A1D-E027-7D45-D9289D142378}"/>
                  </a:ext>
                </a:extLst>
              </p:cNvPr>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12;p19">
                <a:extLst>
                  <a:ext uri="{FF2B5EF4-FFF2-40B4-BE49-F238E27FC236}">
                    <a16:creationId xmlns:a16="http://schemas.microsoft.com/office/drawing/2014/main" id="{8415FB02-E58C-6232-CD43-88C8F2227385}"/>
                  </a:ext>
                </a:extLst>
              </p:cNvPr>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13;p19">
                <a:extLst>
                  <a:ext uri="{FF2B5EF4-FFF2-40B4-BE49-F238E27FC236}">
                    <a16:creationId xmlns:a16="http://schemas.microsoft.com/office/drawing/2014/main" id="{2536B2B3-E3FE-8F3E-CFB5-A7B4D46FC6D7}"/>
                  </a:ext>
                </a:extLst>
              </p:cNvPr>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14;p19">
                <a:extLst>
                  <a:ext uri="{FF2B5EF4-FFF2-40B4-BE49-F238E27FC236}">
                    <a16:creationId xmlns:a16="http://schemas.microsoft.com/office/drawing/2014/main" id="{57AD3D1C-070B-D1D7-0278-BBC1B9FBCB86}"/>
                  </a:ext>
                </a:extLst>
              </p:cNvPr>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15;p19">
                <a:extLst>
                  <a:ext uri="{FF2B5EF4-FFF2-40B4-BE49-F238E27FC236}">
                    <a16:creationId xmlns:a16="http://schemas.microsoft.com/office/drawing/2014/main" id="{0A4C4B88-AB0A-29C8-773D-C89ECE04524A}"/>
                  </a:ext>
                </a:extLst>
              </p:cNvPr>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16;p19">
                <a:extLst>
                  <a:ext uri="{FF2B5EF4-FFF2-40B4-BE49-F238E27FC236}">
                    <a16:creationId xmlns:a16="http://schemas.microsoft.com/office/drawing/2014/main" id="{5626042A-69D7-2392-4845-F6E5691E2BFB}"/>
                  </a:ext>
                </a:extLst>
              </p:cNvPr>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17;p19">
                <a:extLst>
                  <a:ext uri="{FF2B5EF4-FFF2-40B4-BE49-F238E27FC236}">
                    <a16:creationId xmlns:a16="http://schemas.microsoft.com/office/drawing/2014/main" id="{E2A32485-5F85-F36E-EE81-67FF2E15D944}"/>
                  </a:ext>
                </a:extLst>
              </p:cNvPr>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18;p19">
              <a:extLst>
                <a:ext uri="{FF2B5EF4-FFF2-40B4-BE49-F238E27FC236}">
                  <a16:creationId xmlns:a16="http://schemas.microsoft.com/office/drawing/2014/main" id="{558F1A9C-E468-CFA1-86D8-E1136A0262AC}"/>
                </a:ext>
              </a:extLst>
            </p:cNvPr>
            <p:cNvGrpSpPr/>
            <p:nvPr/>
          </p:nvGrpSpPr>
          <p:grpSpPr>
            <a:xfrm>
              <a:off x="4962121" y="2452285"/>
              <a:ext cx="1066388" cy="666717"/>
              <a:chOff x="5097171" y="2413221"/>
              <a:chExt cx="931587" cy="582388"/>
            </a:xfrm>
          </p:grpSpPr>
          <p:sp>
            <p:nvSpPr>
              <p:cNvPr id="44" name="Google Shape;519;p19">
                <a:extLst>
                  <a:ext uri="{FF2B5EF4-FFF2-40B4-BE49-F238E27FC236}">
                    <a16:creationId xmlns:a16="http://schemas.microsoft.com/office/drawing/2014/main" id="{34C9E895-B6E5-5BDB-8786-2576E78EFC7F}"/>
                  </a:ext>
                </a:extLst>
              </p:cNvPr>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20;p19">
                <a:extLst>
                  <a:ext uri="{FF2B5EF4-FFF2-40B4-BE49-F238E27FC236}">
                    <a16:creationId xmlns:a16="http://schemas.microsoft.com/office/drawing/2014/main" id="{DDA558D0-7CE9-402A-DB09-60976EAA3C50}"/>
                  </a:ext>
                </a:extLst>
              </p:cNvPr>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21;p19">
                <a:extLst>
                  <a:ext uri="{FF2B5EF4-FFF2-40B4-BE49-F238E27FC236}">
                    <a16:creationId xmlns:a16="http://schemas.microsoft.com/office/drawing/2014/main" id="{86DFA9FF-F16C-E56A-E73D-669CB0B429CD}"/>
                  </a:ext>
                </a:extLst>
              </p:cNvPr>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22;p19">
                <a:extLst>
                  <a:ext uri="{FF2B5EF4-FFF2-40B4-BE49-F238E27FC236}">
                    <a16:creationId xmlns:a16="http://schemas.microsoft.com/office/drawing/2014/main" id="{75C8FC35-4111-F95C-CF3E-1E1A9EAF9DE3}"/>
                  </a:ext>
                </a:extLst>
              </p:cNvPr>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23;p19">
                <a:extLst>
                  <a:ext uri="{FF2B5EF4-FFF2-40B4-BE49-F238E27FC236}">
                    <a16:creationId xmlns:a16="http://schemas.microsoft.com/office/drawing/2014/main" id="{2595F075-D7B5-2160-C9EA-3D16C8C45E40}"/>
                  </a:ext>
                </a:extLst>
              </p:cNvPr>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24;p19">
                <a:extLst>
                  <a:ext uri="{FF2B5EF4-FFF2-40B4-BE49-F238E27FC236}">
                    <a16:creationId xmlns:a16="http://schemas.microsoft.com/office/drawing/2014/main" id="{863F99A0-57A8-57EA-CA31-92ABFF80536D}"/>
                  </a:ext>
                </a:extLst>
              </p:cNvPr>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25;p19">
                <a:extLst>
                  <a:ext uri="{FF2B5EF4-FFF2-40B4-BE49-F238E27FC236}">
                    <a16:creationId xmlns:a16="http://schemas.microsoft.com/office/drawing/2014/main" id="{70AD065F-17F8-E850-74E6-FF36690A2362}"/>
                  </a:ext>
                </a:extLst>
              </p:cNvPr>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26;p19">
                <a:extLst>
                  <a:ext uri="{FF2B5EF4-FFF2-40B4-BE49-F238E27FC236}">
                    <a16:creationId xmlns:a16="http://schemas.microsoft.com/office/drawing/2014/main" id="{C4DE5095-6014-8B1F-21D2-7AA488097747}"/>
                  </a:ext>
                </a:extLst>
              </p:cNvPr>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7;p19">
                <a:extLst>
                  <a:ext uri="{FF2B5EF4-FFF2-40B4-BE49-F238E27FC236}">
                    <a16:creationId xmlns:a16="http://schemas.microsoft.com/office/drawing/2014/main" id="{67C1DA18-A815-0434-11C4-0BB3E769AB3B}"/>
                  </a:ext>
                </a:extLst>
              </p:cNvPr>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28;p19">
                <a:extLst>
                  <a:ext uri="{FF2B5EF4-FFF2-40B4-BE49-F238E27FC236}">
                    <a16:creationId xmlns:a16="http://schemas.microsoft.com/office/drawing/2014/main" id="{9F255C3E-7508-C2FD-194A-AB3EB808FE6F}"/>
                  </a:ext>
                </a:extLst>
              </p:cNvPr>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29;p19">
                <a:extLst>
                  <a:ext uri="{FF2B5EF4-FFF2-40B4-BE49-F238E27FC236}">
                    <a16:creationId xmlns:a16="http://schemas.microsoft.com/office/drawing/2014/main" id="{88697C41-BA1C-36B8-68FE-E01B0D42B814}"/>
                  </a:ext>
                </a:extLst>
              </p:cNvPr>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30;p19">
                <a:extLst>
                  <a:ext uri="{FF2B5EF4-FFF2-40B4-BE49-F238E27FC236}">
                    <a16:creationId xmlns:a16="http://schemas.microsoft.com/office/drawing/2014/main" id="{2340ECB5-D77B-F5D2-4FAC-2B5497E36F2A}"/>
                  </a:ext>
                </a:extLst>
              </p:cNvPr>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31;p19">
                <a:extLst>
                  <a:ext uri="{FF2B5EF4-FFF2-40B4-BE49-F238E27FC236}">
                    <a16:creationId xmlns:a16="http://schemas.microsoft.com/office/drawing/2014/main" id="{2CB37D85-F89B-D9FA-5441-75389F5C7701}"/>
                  </a:ext>
                </a:extLst>
              </p:cNvPr>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2;p19">
                <a:extLst>
                  <a:ext uri="{FF2B5EF4-FFF2-40B4-BE49-F238E27FC236}">
                    <a16:creationId xmlns:a16="http://schemas.microsoft.com/office/drawing/2014/main" id="{EEB8CA53-D96C-957D-4A2C-6FEE96D56196}"/>
                  </a:ext>
                </a:extLst>
              </p:cNvPr>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3;p19">
                <a:extLst>
                  <a:ext uri="{FF2B5EF4-FFF2-40B4-BE49-F238E27FC236}">
                    <a16:creationId xmlns:a16="http://schemas.microsoft.com/office/drawing/2014/main" id="{7696980E-4555-FCC2-A881-E4D8B3EFE592}"/>
                  </a:ext>
                </a:extLst>
              </p:cNvPr>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4;p19">
                <a:extLst>
                  <a:ext uri="{FF2B5EF4-FFF2-40B4-BE49-F238E27FC236}">
                    <a16:creationId xmlns:a16="http://schemas.microsoft.com/office/drawing/2014/main" id="{E12F2696-F052-091D-E171-5D5B79668E85}"/>
                  </a:ext>
                </a:extLst>
              </p:cNvPr>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35;p19">
                <a:extLst>
                  <a:ext uri="{FF2B5EF4-FFF2-40B4-BE49-F238E27FC236}">
                    <a16:creationId xmlns:a16="http://schemas.microsoft.com/office/drawing/2014/main" id="{7D07276C-4DBC-5A34-B40D-00A7E55422B6}"/>
                  </a:ext>
                </a:extLst>
              </p:cNvPr>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36;p19">
                <a:extLst>
                  <a:ext uri="{FF2B5EF4-FFF2-40B4-BE49-F238E27FC236}">
                    <a16:creationId xmlns:a16="http://schemas.microsoft.com/office/drawing/2014/main" id="{2D94535A-B8C0-8B1D-C945-7ED3A3FC6107}"/>
                  </a:ext>
                </a:extLst>
              </p:cNvPr>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7;p19">
                <a:extLst>
                  <a:ext uri="{FF2B5EF4-FFF2-40B4-BE49-F238E27FC236}">
                    <a16:creationId xmlns:a16="http://schemas.microsoft.com/office/drawing/2014/main" id="{C381CC66-8FB8-149A-3C4A-340D66B68606}"/>
                  </a:ext>
                </a:extLst>
              </p:cNvPr>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38;p19">
                <a:extLst>
                  <a:ext uri="{FF2B5EF4-FFF2-40B4-BE49-F238E27FC236}">
                    <a16:creationId xmlns:a16="http://schemas.microsoft.com/office/drawing/2014/main" id="{AF9C62B3-39B7-AF77-2D57-9AEB750573ED}"/>
                  </a:ext>
                </a:extLst>
              </p:cNvPr>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39;p19">
                <a:extLst>
                  <a:ext uri="{FF2B5EF4-FFF2-40B4-BE49-F238E27FC236}">
                    <a16:creationId xmlns:a16="http://schemas.microsoft.com/office/drawing/2014/main" id="{61A9021D-A40A-62D9-62B6-F518D8C95196}"/>
                  </a:ext>
                </a:extLst>
              </p:cNvPr>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40;p19">
                <a:extLst>
                  <a:ext uri="{FF2B5EF4-FFF2-40B4-BE49-F238E27FC236}">
                    <a16:creationId xmlns:a16="http://schemas.microsoft.com/office/drawing/2014/main" id="{57C763C6-EAEB-3198-8B71-B56EB2D9E5EC}"/>
                  </a:ext>
                </a:extLst>
              </p:cNvPr>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41;p19">
                <a:extLst>
                  <a:ext uri="{FF2B5EF4-FFF2-40B4-BE49-F238E27FC236}">
                    <a16:creationId xmlns:a16="http://schemas.microsoft.com/office/drawing/2014/main" id="{53432F79-5C2F-CB9B-2297-573D63A71A9C}"/>
                  </a:ext>
                </a:extLst>
              </p:cNvPr>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2;p19">
              <a:extLst>
                <a:ext uri="{FF2B5EF4-FFF2-40B4-BE49-F238E27FC236}">
                  <a16:creationId xmlns:a16="http://schemas.microsoft.com/office/drawing/2014/main" id="{B5FFB17C-C74A-B8E1-1748-7102EF033504}"/>
                </a:ext>
              </a:extLst>
            </p:cNvPr>
            <p:cNvGrpSpPr/>
            <p:nvPr/>
          </p:nvGrpSpPr>
          <p:grpSpPr>
            <a:xfrm>
              <a:off x="3124753" y="2097067"/>
              <a:ext cx="2904005" cy="2628275"/>
              <a:chOff x="735516" y="1544617"/>
              <a:chExt cx="2904005" cy="2628275"/>
            </a:xfrm>
          </p:grpSpPr>
          <p:sp>
            <p:nvSpPr>
              <p:cNvPr id="10" name="Google Shape;543;p19">
                <a:extLst>
                  <a:ext uri="{FF2B5EF4-FFF2-40B4-BE49-F238E27FC236}">
                    <a16:creationId xmlns:a16="http://schemas.microsoft.com/office/drawing/2014/main" id="{F0124693-287F-6BA8-9461-6C476DED8291}"/>
                  </a:ext>
                </a:extLst>
              </p:cNvPr>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4;p19">
                <a:extLst>
                  <a:ext uri="{FF2B5EF4-FFF2-40B4-BE49-F238E27FC236}">
                    <a16:creationId xmlns:a16="http://schemas.microsoft.com/office/drawing/2014/main" id="{395340B3-A035-905A-A43F-A219334EA198}"/>
                  </a:ext>
                </a:extLst>
              </p:cNvPr>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5;p19">
                <a:extLst>
                  <a:ext uri="{FF2B5EF4-FFF2-40B4-BE49-F238E27FC236}">
                    <a16:creationId xmlns:a16="http://schemas.microsoft.com/office/drawing/2014/main" id="{4BF521D9-400B-48BD-1B52-4BD6F36D8717}"/>
                  </a:ext>
                </a:extLst>
              </p:cNvPr>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p19">
                <a:extLst>
                  <a:ext uri="{FF2B5EF4-FFF2-40B4-BE49-F238E27FC236}">
                    <a16:creationId xmlns:a16="http://schemas.microsoft.com/office/drawing/2014/main" id="{31BDB73E-E720-A9EB-856A-B6F30D921800}"/>
                  </a:ext>
                </a:extLst>
              </p:cNvPr>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7;p19">
                <a:extLst>
                  <a:ext uri="{FF2B5EF4-FFF2-40B4-BE49-F238E27FC236}">
                    <a16:creationId xmlns:a16="http://schemas.microsoft.com/office/drawing/2014/main" id="{E0A73BB1-7E25-6DCB-0C51-0AB2EB434402}"/>
                  </a:ext>
                </a:extLst>
              </p:cNvPr>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8;p19">
                <a:extLst>
                  <a:ext uri="{FF2B5EF4-FFF2-40B4-BE49-F238E27FC236}">
                    <a16:creationId xmlns:a16="http://schemas.microsoft.com/office/drawing/2014/main" id="{9AFE398F-6D8D-00FC-BD10-4084EF188F3B}"/>
                  </a:ext>
                </a:extLst>
              </p:cNvPr>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9;p19">
                <a:extLst>
                  <a:ext uri="{FF2B5EF4-FFF2-40B4-BE49-F238E27FC236}">
                    <a16:creationId xmlns:a16="http://schemas.microsoft.com/office/drawing/2014/main" id="{F2974315-AD78-253C-F9EA-0A6683C4CD42}"/>
                  </a:ext>
                </a:extLst>
              </p:cNvPr>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0;p19">
                <a:extLst>
                  <a:ext uri="{FF2B5EF4-FFF2-40B4-BE49-F238E27FC236}">
                    <a16:creationId xmlns:a16="http://schemas.microsoft.com/office/drawing/2014/main" id="{3A621E9D-2BEA-BB4C-D707-76542587118A}"/>
                  </a:ext>
                </a:extLst>
              </p:cNvPr>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51;p19">
                <a:extLst>
                  <a:ext uri="{FF2B5EF4-FFF2-40B4-BE49-F238E27FC236}">
                    <a16:creationId xmlns:a16="http://schemas.microsoft.com/office/drawing/2014/main" id="{362F7B5B-BE48-C910-9F12-7232ECA4B3CD}"/>
                  </a:ext>
                </a:extLst>
              </p:cNvPr>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2;p19">
                <a:extLst>
                  <a:ext uri="{FF2B5EF4-FFF2-40B4-BE49-F238E27FC236}">
                    <a16:creationId xmlns:a16="http://schemas.microsoft.com/office/drawing/2014/main" id="{9B7BA982-0826-BBD5-B781-D2EC6B4B4523}"/>
                  </a:ext>
                </a:extLst>
              </p:cNvPr>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3;p19">
                <a:extLst>
                  <a:ext uri="{FF2B5EF4-FFF2-40B4-BE49-F238E27FC236}">
                    <a16:creationId xmlns:a16="http://schemas.microsoft.com/office/drawing/2014/main" id="{D52CCA24-CD6B-5BC7-3F93-5D3C56C9D810}"/>
                  </a:ext>
                </a:extLst>
              </p:cNvPr>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4;p19">
                <a:extLst>
                  <a:ext uri="{FF2B5EF4-FFF2-40B4-BE49-F238E27FC236}">
                    <a16:creationId xmlns:a16="http://schemas.microsoft.com/office/drawing/2014/main" id="{4BE93387-EB46-7C26-A918-63735EC647B2}"/>
                  </a:ext>
                </a:extLst>
              </p:cNvPr>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5;p19">
                <a:extLst>
                  <a:ext uri="{FF2B5EF4-FFF2-40B4-BE49-F238E27FC236}">
                    <a16:creationId xmlns:a16="http://schemas.microsoft.com/office/drawing/2014/main" id="{9FD12DD7-C48A-51B5-5F55-DD5FBA463215}"/>
                  </a:ext>
                </a:extLst>
              </p:cNvPr>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6;p19">
                <a:extLst>
                  <a:ext uri="{FF2B5EF4-FFF2-40B4-BE49-F238E27FC236}">
                    <a16:creationId xmlns:a16="http://schemas.microsoft.com/office/drawing/2014/main" id="{26BF0913-EE2A-41D3-C047-500F14CA429A}"/>
                  </a:ext>
                </a:extLst>
              </p:cNvPr>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7;p19">
                <a:extLst>
                  <a:ext uri="{FF2B5EF4-FFF2-40B4-BE49-F238E27FC236}">
                    <a16:creationId xmlns:a16="http://schemas.microsoft.com/office/drawing/2014/main" id="{8452B454-1B12-D8B4-1AC5-0D4C3EE6C149}"/>
                  </a:ext>
                </a:extLst>
              </p:cNvPr>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8;p19">
                <a:extLst>
                  <a:ext uri="{FF2B5EF4-FFF2-40B4-BE49-F238E27FC236}">
                    <a16:creationId xmlns:a16="http://schemas.microsoft.com/office/drawing/2014/main" id="{7A1691AF-533F-DA45-E9D6-3EABB8B2882A}"/>
                  </a:ext>
                </a:extLst>
              </p:cNvPr>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9;p19">
                <a:extLst>
                  <a:ext uri="{FF2B5EF4-FFF2-40B4-BE49-F238E27FC236}">
                    <a16:creationId xmlns:a16="http://schemas.microsoft.com/office/drawing/2014/main" id="{E07B8661-53F0-2D22-3904-1A8DAD656CB5}"/>
                  </a:ext>
                </a:extLst>
              </p:cNvPr>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0;p19">
                <a:extLst>
                  <a:ext uri="{FF2B5EF4-FFF2-40B4-BE49-F238E27FC236}">
                    <a16:creationId xmlns:a16="http://schemas.microsoft.com/office/drawing/2014/main" id="{28CE92D3-3311-688C-4EFF-EBC8D0DFE798}"/>
                  </a:ext>
                </a:extLst>
              </p:cNvPr>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1;p19">
                <a:extLst>
                  <a:ext uri="{FF2B5EF4-FFF2-40B4-BE49-F238E27FC236}">
                    <a16:creationId xmlns:a16="http://schemas.microsoft.com/office/drawing/2014/main" id="{41FC078F-026E-A460-6455-B5A6AFDB3941}"/>
                  </a:ext>
                </a:extLst>
              </p:cNvPr>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2;p19">
                <a:extLst>
                  <a:ext uri="{FF2B5EF4-FFF2-40B4-BE49-F238E27FC236}">
                    <a16:creationId xmlns:a16="http://schemas.microsoft.com/office/drawing/2014/main" id="{A5BB5616-D949-A460-4498-D60026745E90}"/>
                  </a:ext>
                </a:extLst>
              </p:cNvPr>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3;p19">
                <a:extLst>
                  <a:ext uri="{FF2B5EF4-FFF2-40B4-BE49-F238E27FC236}">
                    <a16:creationId xmlns:a16="http://schemas.microsoft.com/office/drawing/2014/main" id="{2076E885-6645-E9C2-91A7-C6A4184398E6}"/>
                  </a:ext>
                </a:extLst>
              </p:cNvPr>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4;p19">
                <a:extLst>
                  <a:ext uri="{FF2B5EF4-FFF2-40B4-BE49-F238E27FC236}">
                    <a16:creationId xmlns:a16="http://schemas.microsoft.com/office/drawing/2014/main" id="{F0D70B3F-EE1A-2D7D-A524-7D96DA11231B}"/>
                  </a:ext>
                </a:extLst>
              </p:cNvPr>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5;p19">
                <a:extLst>
                  <a:ext uri="{FF2B5EF4-FFF2-40B4-BE49-F238E27FC236}">
                    <a16:creationId xmlns:a16="http://schemas.microsoft.com/office/drawing/2014/main" id="{C18B2A0D-BB79-FFA9-3C14-9A101A19116F}"/>
                  </a:ext>
                </a:extLst>
              </p:cNvPr>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66;p19">
                <a:extLst>
                  <a:ext uri="{FF2B5EF4-FFF2-40B4-BE49-F238E27FC236}">
                    <a16:creationId xmlns:a16="http://schemas.microsoft.com/office/drawing/2014/main" id="{087CB19A-00C2-696D-8412-B69B5BF5057C}"/>
                  </a:ext>
                </a:extLst>
              </p:cNvPr>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7;p19">
                <a:extLst>
                  <a:ext uri="{FF2B5EF4-FFF2-40B4-BE49-F238E27FC236}">
                    <a16:creationId xmlns:a16="http://schemas.microsoft.com/office/drawing/2014/main" id="{319145C7-847D-F2C4-6220-9767EA2FC412}"/>
                  </a:ext>
                </a:extLst>
              </p:cNvPr>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8;p19">
                <a:extLst>
                  <a:ext uri="{FF2B5EF4-FFF2-40B4-BE49-F238E27FC236}">
                    <a16:creationId xmlns:a16="http://schemas.microsoft.com/office/drawing/2014/main" id="{2F9EFF39-39E4-24E7-82F9-194CDEA9DCD0}"/>
                  </a:ext>
                </a:extLst>
              </p:cNvPr>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9;p19">
                <a:extLst>
                  <a:ext uri="{FF2B5EF4-FFF2-40B4-BE49-F238E27FC236}">
                    <a16:creationId xmlns:a16="http://schemas.microsoft.com/office/drawing/2014/main" id="{4C6A5BB7-C4EE-F6EE-6B12-519052ACC7FA}"/>
                  </a:ext>
                </a:extLst>
              </p:cNvPr>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70;p19">
                <a:extLst>
                  <a:ext uri="{FF2B5EF4-FFF2-40B4-BE49-F238E27FC236}">
                    <a16:creationId xmlns:a16="http://schemas.microsoft.com/office/drawing/2014/main" id="{AAAE299E-2A6B-56C8-4B40-50308C91AB11}"/>
                  </a:ext>
                </a:extLst>
              </p:cNvPr>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71;p19">
                <a:extLst>
                  <a:ext uri="{FF2B5EF4-FFF2-40B4-BE49-F238E27FC236}">
                    <a16:creationId xmlns:a16="http://schemas.microsoft.com/office/drawing/2014/main" id="{581A8AF6-4040-3668-B253-626FFADE5C15}"/>
                  </a:ext>
                </a:extLst>
              </p:cNvPr>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72;p19">
                <a:extLst>
                  <a:ext uri="{FF2B5EF4-FFF2-40B4-BE49-F238E27FC236}">
                    <a16:creationId xmlns:a16="http://schemas.microsoft.com/office/drawing/2014/main" id="{F4526A59-8A35-CBD2-C815-8728D14417C3}"/>
                  </a:ext>
                </a:extLst>
              </p:cNvPr>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73;p19">
                <a:extLst>
                  <a:ext uri="{FF2B5EF4-FFF2-40B4-BE49-F238E27FC236}">
                    <a16:creationId xmlns:a16="http://schemas.microsoft.com/office/drawing/2014/main" id="{7A6B2D84-093E-B81F-E92B-115D9C9EEE18}"/>
                  </a:ext>
                </a:extLst>
              </p:cNvPr>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74;p19">
                <a:extLst>
                  <a:ext uri="{FF2B5EF4-FFF2-40B4-BE49-F238E27FC236}">
                    <a16:creationId xmlns:a16="http://schemas.microsoft.com/office/drawing/2014/main" id="{B3E99DE7-001A-0900-1565-F8973C9781D7}"/>
                  </a:ext>
                </a:extLst>
              </p:cNvPr>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75;p19">
                <a:extLst>
                  <a:ext uri="{FF2B5EF4-FFF2-40B4-BE49-F238E27FC236}">
                    <a16:creationId xmlns:a16="http://schemas.microsoft.com/office/drawing/2014/main" id="{68602431-1804-F44A-FB4D-7CB5EADC5DB8}"/>
                  </a:ext>
                </a:extLst>
              </p:cNvPr>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76;p19">
                <a:extLst>
                  <a:ext uri="{FF2B5EF4-FFF2-40B4-BE49-F238E27FC236}">
                    <a16:creationId xmlns:a16="http://schemas.microsoft.com/office/drawing/2014/main" id="{1C4927CD-CED3-0199-F63A-3F53F574FDAC}"/>
                  </a:ext>
                </a:extLst>
              </p:cNvPr>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 name="Google Shape;462;p19">
            <a:extLst>
              <a:ext uri="{FF2B5EF4-FFF2-40B4-BE49-F238E27FC236}">
                <a16:creationId xmlns:a16="http://schemas.microsoft.com/office/drawing/2014/main" id="{67F96640-E5A2-89A9-8759-25CE6ACE28D5}"/>
              </a:ext>
            </a:extLst>
          </p:cNvPr>
          <p:cNvSpPr txBox="1">
            <a:spLocks/>
          </p:cNvSpPr>
          <p:nvPr/>
        </p:nvSpPr>
        <p:spPr>
          <a:xfrm>
            <a:off x="457200" y="35032"/>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vi-VN"/>
              <a:t>XÂY DỰNG CHƯƠNG TRÌNH VÀ GIAO DIỆN NGƯỜI DÙNG</a:t>
            </a:r>
            <a:endParaRPr lang="vi-VN" dirty="0"/>
          </a:p>
        </p:txBody>
      </p:sp>
    </p:spTree>
    <p:extLst>
      <p:ext uri="{BB962C8B-B14F-4D97-AF65-F5344CB8AC3E}">
        <p14:creationId xmlns:p14="http://schemas.microsoft.com/office/powerpoint/2010/main" val="3248293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3" name="Google Shape;463;p19"/>
          <p:cNvGrpSpPr/>
          <p:nvPr/>
        </p:nvGrpSpPr>
        <p:grpSpPr>
          <a:xfrm>
            <a:off x="560709" y="1733260"/>
            <a:ext cx="1631470" cy="1782715"/>
            <a:chOff x="3124753" y="2097067"/>
            <a:chExt cx="2904005" cy="2684408"/>
          </a:xfrm>
        </p:grpSpPr>
        <p:sp>
          <p:nvSpPr>
            <p:cNvPr id="464" name="Google Shape;464;p19"/>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19"/>
            <p:cNvGrpSpPr/>
            <p:nvPr/>
          </p:nvGrpSpPr>
          <p:grpSpPr>
            <a:xfrm>
              <a:off x="3124761" y="2266506"/>
              <a:ext cx="1173544" cy="1038290"/>
              <a:chOff x="3039603" y="2097081"/>
              <a:chExt cx="1372888" cy="1214659"/>
            </a:xfrm>
          </p:grpSpPr>
          <p:sp>
            <p:nvSpPr>
              <p:cNvPr id="466" name="Google Shape;466;p19"/>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9"/>
            <p:cNvGrpSpPr/>
            <p:nvPr/>
          </p:nvGrpSpPr>
          <p:grpSpPr>
            <a:xfrm>
              <a:off x="4962121" y="2452285"/>
              <a:ext cx="1066388" cy="666717"/>
              <a:chOff x="5097171" y="2413221"/>
              <a:chExt cx="931587" cy="582388"/>
            </a:xfrm>
          </p:grpSpPr>
          <p:sp>
            <p:nvSpPr>
              <p:cNvPr id="519" name="Google Shape;519;p19"/>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19"/>
            <p:cNvGrpSpPr/>
            <p:nvPr/>
          </p:nvGrpSpPr>
          <p:grpSpPr>
            <a:xfrm>
              <a:off x="3124753" y="2097067"/>
              <a:ext cx="2904005" cy="2628275"/>
              <a:chOff x="735516" y="1544617"/>
              <a:chExt cx="2904005" cy="2628275"/>
            </a:xfrm>
          </p:grpSpPr>
          <p:sp>
            <p:nvSpPr>
              <p:cNvPr id="543" name="Google Shape;543;p19"/>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9"/>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77" name="Google Shape;577;p19"/>
          <p:cNvCxnSpPr/>
          <p:nvPr/>
        </p:nvCxnSpPr>
        <p:spPr>
          <a:xfrm flipH="1">
            <a:off x="1935225" y="2297500"/>
            <a:ext cx="579600" cy="51900"/>
          </a:xfrm>
          <a:prstGeom prst="straightConnector1">
            <a:avLst/>
          </a:prstGeom>
          <a:noFill/>
          <a:ln w="9525" cap="flat" cmpd="sng">
            <a:solidFill>
              <a:schemeClr val="dk2"/>
            </a:solidFill>
            <a:prstDash val="solid"/>
            <a:round/>
            <a:headEnd type="none" w="med" len="med"/>
            <a:tailEnd type="none" w="med" len="med"/>
          </a:ln>
        </p:spPr>
      </p:cxnSp>
      <p:pic>
        <p:nvPicPr>
          <p:cNvPr id="3" name="Picture 2" descr="A screenshot of a computer&#10;&#10;Description automatically generated">
            <a:extLst>
              <a:ext uri="{FF2B5EF4-FFF2-40B4-BE49-F238E27FC236}">
                <a16:creationId xmlns:a16="http://schemas.microsoft.com/office/drawing/2014/main" id="{12E26CE7-6648-3AB4-3D36-5895DAF8CCB7}"/>
              </a:ext>
            </a:extLst>
          </p:cNvPr>
          <p:cNvPicPr>
            <a:picLocks noChangeAspect="1"/>
          </p:cNvPicPr>
          <p:nvPr/>
        </p:nvPicPr>
        <p:blipFill>
          <a:blip r:embed="rId3"/>
          <a:stretch>
            <a:fillRect/>
          </a:stretch>
        </p:blipFill>
        <p:spPr>
          <a:xfrm>
            <a:off x="2404241" y="892229"/>
            <a:ext cx="6282559" cy="3533939"/>
          </a:xfrm>
          <a:prstGeom prst="rect">
            <a:avLst/>
          </a:prstGeom>
        </p:spPr>
      </p:pic>
      <p:sp>
        <p:nvSpPr>
          <p:cNvPr id="2" name="TextBox 1">
            <a:extLst>
              <a:ext uri="{FF2B5EF4-FFF2-40B4-BE49-F238E27FC236}">
                <a16:creationId xmlns:a16="http://schemas.microsoft.com/office/drawing/2014/main" id="{376A3C60-1148-D1B1-BB87-80B003C1D819}"/>
              </a:ext>
            </a:extLst>
          </p:cNvPr>
          <p:cNvSpPr txBox="1"/>
          <p:nvPr/>
        </p:nvSpPr>
        <p:spPr>
          <a:xfrm>
            <a:off x="275896" y="427989"/>
            <a:ext cx="8592207" cy="400110"/>
          </a:xfrm>
          <a:prstGeom prst="rect">
            <a:avLst/>
          </a:prstGeom>
          <a:noFill/>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Giao </a:t>
            </a:r>
            <a:r>
              <a:rPr lang="en-US" sz="2000" dirty="0" err="1">
                <a:solidFill>
                  <a:schemeClr val="tx1"/>
                </a:solidFill>
                <a:latin typeface="Times New Roman" panose="02020603050405020304" pitchFamily="18" charset="0"/>
                <a:cs typeface="Times New Roman" panose="02020603050405020304" pitchFamily="18" charset="0"/>
              </a:rPr>
              <a:t>diện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mô</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kỹ</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tiền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Chuẩn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lai</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4C0C7DBA-2994-F357-7EF1-2A3E10CAF83D}"/>
              </a:ext>
            </a:extLst>
          </p:cNvPr>
          <p:cNvSpPr>
            <a:spLocks noGrp="1"/>
          </p:cNvSpPr>
          <p:nvPr>
            <p:ph type="title"/>
          </p:nvPr>
        </p:nvSpPr>
        <p:spPr/>
        <p:txBody>
          <a:bodyPr>
            <a:normAutofit fontScale="90000"/>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20"/>
          <p:cNvSpPr txBox="1">
            <a:spLocks noGrp="1"/>
          </p:cNvSpPr>
          <p:nvPr>
            <p:ph type="title"/>
          </p:nvPr>
        </p:nvSpPr>
        <p:spPr>
          <a:xfrm>
            <a:off x="457200" y="258775"/>
            <a:ext cx="8229600"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Phân tích kết quả </a:t>
            </a:r>
            <a:endParaRPr/>
          </a:p>
        </p:txBody>
      </p:sp>
      <p:cxnSp>
        <p:nvCxnSpPr>
          <p:cNvPr id="584" name="Google Shape;584;p20"/>
          <p:cNvCxnSpPr>
            <a:stCxn id="585" idx="1"/>
          </p:cNvCxnSpPr>
          <p:nvPr/>
        </p:nvCxnSpPr>
        <p:spPr>
          <a:xfrm rot="10800000">
            <a:off x="2059400" y="2846075"/>
            <a:ext cx="980400" cy="7467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20"/>
          <p:cNvCxnSpPr/>
          <p:nvPr/>
        </p:nvCxnSpPr>
        <p:spPr>
          <a:xfrm flipH="1">
            <a:off x="2090600" y="1717950"/>
            <a:ext cx="838200" cy="745200"/>
          </a:xfrm>
          <a:prstGeom prst="straightConnector1">
            <a:avLst/>
          </a:prstGeom>
          <a:noFill/>
          <a:ln w="9525" cap="flat" cmpd="sng">
            <a:solidFill>
              <a:schemeClr val="dk2"/>
            </a:solidFill>
            <a:prstDash val="solid"/>
            <a:round/>
            <a:headEnd type="none" w="med" len="med"/>
            <a:tailEnd type="none" w="med" len="med"/>
          </a:ln>
        </p:spPr>
      </p:cxnSp>
      <p:sp>
        <p:nvSpPr>
          <p:cNvPr id="587" name="Google Shape;587;p20"/>
          <p:cNvSpPr txBox="1"/>
          <p:nvPr/>
        </p:nvSpPr>
        <p:spPr>
          <a:xfrm>
            <a:off x="561750" y="3268425"/>
            <a:ext cx="184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Fira Sans Extra Condensed"/>
              <a:ea typeface="Fira Sans Extra Condensed"/>
              <a:cs typeface="Fira Sans Extra Condensed"/>
              <a:sym typeface="Fira Sans Extra Condensed"/>
            </a:endParaRPr>
          </a:p>
        </p:txBody>
      </p:sp>
      <p:grpSp>
        <p:nvGrpSpPr>
          <p:cNvPr id="588" name="Google Shape;588;p20"/>
          <p:cNvGrpSpPr/>
          <p:nvPr/>
        </p:nvGrpSpPr>
        <p:grpSpPr>
          <a:xfrm>
            <a:off x="457202" y="1717957"/>
            <a:ext cx="1794786" cy="2092837"/>
            <a:chOff x="3346589" y="1035541"/>
            <a:chExt cx="2550136" cy="3687818"/>
          </a:xfrm>
        </p:grpSpPr>
        <p:grpSp>
          <p:nvGrpSpPr>
            <p:cNvPr id="589" name="Google Shape;589;p20"/>
            <p:cNvGrpSpPr/>
            <p:nvPr/>
          </p:nvGrpSpPr>
          <p:grpSpPr>
            <a:xfrm>
              <a:off x="3346589" y="1035541"/>
              <a:ext cx="2450802" cy="3687818"/>
              <a:chOff x="3409938" y="1035450"/>
              <a:chExt cx="2324137" cy="3497219"/>
            </a:xfrm>
          </p:grpSpPr>
          <p:sp>
            <p:nvSpPr>
              <p:cNvPr id="590" name="Google Shape;590;p20"/>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20"/>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20"/>
          <p:cNvSpPr/>
          <p:nvPr/>
        </p:nvSpPr>
        <p:spPr>
          <a:xfrm>
            <a:off x="2928800" y="872250"/>
            <a:ext cx="5757900" cy="16737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sz="1200" b="1">
              <a:latin typeface="Fira Sans Extra Condensed"/>
              <a:ea typeface="Fira Sans Extra Condensed"/>
              <a:cs typeface="Fira Sans Extra Condensed"/>
              <a:sym typeface="Fira Sans Extra Condensed"/>
            </a:endParaRPr>
          </a:p>
          <a:p>
            <a:pPr marL="457200" lvl="0" indent="-304800" algn="l" rtl="0">
              <a:spcBef>
                <a:spcPts val="0"/>
              </a:spcBef>
              <a:spcAft>
                <a:spcPts val="0"/>
              </a:spcAft>
              <a:buSzPts val="1200"/>
              <a:buFont typeface="Fira Sans Extra Condensed"/>
              <a:buChar char="●"/>
            </a:pPr>
            <a:r>
              <a:rPr lang="en" sz="1200" b="1">
                <a:latin typeface="Fira Sans Extra Condensed"/>
                <a:ea typeface="Fira Sans Extra Condensed"/>
                <a:cs typeface="Fira Sans Extra Condensed"/>
                <a:sym typeface="Fira Sans Extra Condensed"/>
              </a:rPr>
              <a:t>Tỷ lệ dự đoán chưa cao</a:t>
            </a:r>
            <a:endParaRPr sz="1200" b="1">
              <a:latin typeface="Fira Sans Extra Condensed"/>
              <a:ea typeface="Fira Sans Extra Condensed"/>
              <a:cs typeface="Fira Sans Extra Condensed"/>
              <a:sym typeface="Fira Sans Extra Condensed"/>
            </a:endParaRPr>
          </a:p>
          <a:p>
            <a:pPr marL="457200" lvl="0" indent="-304800" algn="l" rtl="0">
              <a:spcBef>
                <a:spcPts val="0"/>
              </a:spcBef>
              <a:spcAft>
                <a:spcPts val="0"/>
              </a:spcAft>
              <a:buSzPts val="1200"/>
              <a:buFont typeface="Fira Sans Extra Condensed"/>
              <a:buChar char="●"/>
            </a:pPr>
            <a:r>
              <a:rPr lang="en" sz="1200" b="1">
                <a:latin typeface="Fira Sans Extra Condensed"/>
                <a:ea typeface="Fira Sans Extra Condensed"/>
                <a:cs typeface="Fira Sans Extra Condensed"/>
                <a:sym typeface="Fira Sans Extra Condensed"/>
              </a:rPr>
              <a:t>Sử dụng 13/13 trường dữ liệu</a:t>
            </a:r>
            <a:endParaRPr sz="1200" b="1">
              <a:latin typeface="Fira Sans Extra Condensed"/>
              <a:ea typeface="Fira Sans Extra Condensed"/>
              <a:cs typeface="Fira Sans Extra Condensed"/>
              <a:sym typeface="Fira Sans Extra Condensed"/>
            </a:endParaRPr>
          </a:p>
        </p:txBody>
      </p:sp>
      <p:sp>
        <p:nvSpPr>
          <p:cNvPr id="585" name="Google Shape;585;p20"/>
          <p:cNvSpPr/>
          <p:nvPr/>
        </p:nvSpPr>
        <p:spPr>
          <a:xfrm>
            <a:off x="3039800" y="2755925"/>
            <a:ext cx="5694900" cy="16737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Fira Sans Extra Condensed"/>
              <a:buChar char="●"/>
            </a:pPr>
            <a:r>
              <a:rPr lang="en" sz="1200" b="1">
                <a:solidFill>
                  <a:schemeClr val="dk1"/>
                </a:solidFill>
                <a:latin typeface="Fira Sans Extra Condensed"/>
                <a:ea typeface="Fira Sans Extra Condensed"/>
                <a:cs typeface="Fira Sans Extra Condensed"/>
                <a:sym typeface="Fira Sans Extra Condensed"/>
              </a:rPr>
              <a:t>Tỷ  lệ dự đoán cao</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spcBef>
                <a:spcPts val="0"/>
              </a:spcBef>
              <a:spcAft>
                <a:spcPts val="0"/>
              </a:spcAft>
              <a:buClr>
                <a:schemeClr val="dk1"/>
              </a:buClr>
              <a:buSzPts val="1200"/>
              <a:buFont typeface="Fira Sans Extra Condensed"/>
              <a:buChar char="●"/>
            </a:pPr>
            <a:r>
              <a:rPr lang="en" sz="1200" b="1">
                <a:solidFill>
                  <a:schemeClr val="dk1"/>
                </a:solidFill>
                <a:latin typeface="Fira Sans Extra Condensed"/>
                <a:ea typeface="Fira Sans Extra Condensed"/>
                <a:cs typeface="Fira Sans Extra Condensed"/>
                <a:sym typeface="Fira Sans Extra Condensed"/>
              </a:rPr>
              <a:t>Sử dụng 8/13 trường dữ liệu</a:t>
            </a:r>
            <a:endParaRPr/>
          </a:p>
        </p:txBody>
      </p:sp>
      <p:pic>
        <p:nvPicPr>
          <p:cNvPr id="3" name="Picture 2" descr="A screenshot of a computer&#10;&#10;Description automatically generated">
            <a:extLst>
              <a:ext uri="{FF2B5EF4-FFF2-40B4-BE49-F238E27FC236}">
                <a16:creationId xmlns:a16="http://schemas.microsoft.com/office/drawing/2014/main" id="{9C9E1D89-2BC5-2828-CF8F-1D4A51422571}"/>
              </a:ext>
            </a:extLst>
          </p:cNvPr>
          <p:cNvPicPr>
            <a:picLocks noChangeAspect="1"/>
          </p:cNvPicPr>
          <p:nvPr/>
        </p:nvPicPr>
        <p:blipFill>
          <a:blip r:embed="rId3"/>
          <a:stretch>
            <a:fillRect/>
          </a:stretch>
        </p:blipFill>
        <p:spPr>
          <a:xfrm>
            <a:off x="5696681" y="942928"/>
            <a:ext cx="2463461" cy="153259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3E37A31-5AF6-61F7-2800-A4A36EB29E13}"/>
              </a:ext>
            </a:extLst>
          </p:cNvPr>
          <p:cNvPicPr>
            <a:picLocks noChangeAspect="1"/>
          </p:cNvPicPr>
          <p:nvPr/>
        </p:nvPicPr>
        <p:blipFill>
          <a:blip r:embed="rId4"/>
          <a:stretch>
            <a:fillRect/>
          </a:stretch>
        </p:blipFill>
        <p:spPr>
          <a:xfrm>
            <a:off x="5696681" y="2830176"/>
            <a:ext cx="2736689" cy="152519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97EF-C128-9860-014E-E23A17405551}"/>
              </a:ext>
            </a:extLst>
          </p:cNvPr>
          <p:cNvSpPr>
            <a:spLocks noGrp="1"/>
          </p:cNvSpPr>
          <p:nvPr>
            <p:ph type="title"/>
          </p:nvPr>
        </p:nvSpPr>
        <p:spPr/>
        <p:txBody>
          <a:bodyPr>
            <a:normAutofit fontScale="90000"/>
          </a:bodyPr>
          <a:lstStyle/>
          <a:p>
            <a:endParaRPr lang="en-US"/>
          </a:p>
        </p:txBody>
      </p:sp>
      <p:sp>
        <p:nvSpPr>
          <p:cNvPr id="5" name="Rectangle 2">
            <a:extLst>
              <a:ext uri="{FF2B5EF4-FFF2-40B4-BE49-F238E27FC236}">
                <a16:creationId xmlns:a16="http://schemas.microsoft.com/office/drawing/2014/main" id="{CE9DC5AB-ACB2-B6B3-008B-8F1E2D15C464}"/>
              </a:ext>
            </a:extLst>
          </p:cNvPr>
          <p:cNvSpPr>
            <a:spLocks noChangeArrowheads="1"/>
          </p:cNvSpPr>
          <p:nvPr/>
        </p:nvSpPr>
        <p:spPr bwMode="auto">
          <a:xfrm>
            <a:off x="275896" y="0"/>
            <a:ext cx="8410904" cy="50270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Lý do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đề</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xuất</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sử</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dụng</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PCA:</a:t>
            </a:r>
            <a:endPar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Hiệu</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suất</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tốt</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hơn</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Mô</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hình</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sử</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PCA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đạt</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độ</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chính</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xác</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F1-score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cao</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hơn</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cho</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thấy</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khả</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năng</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tổng</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quát</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hóa</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tốt</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hơn</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trên</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dữ</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liệu</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kiểm</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thử</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Tối</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ưu</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dữ</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liệu</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PCA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giảm</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chiều</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dữ</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liệu</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đầu</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vào</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mà</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vẫn</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giữ</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lại</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thông</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tin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quan</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trọng</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cải</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thiện</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hiệu</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suất</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thời</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gian</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xử</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lý</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Khả</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năng</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giải</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thích</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tốt</a:t>
            </a:r>
            <a:r>
              <a:rPr kumimoji="0" lang="en-US" altLang="en-US"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Mô</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hình</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Decision Tree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dễ</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hiểu</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trực</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quan</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giúp</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việc</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giải</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thích</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trình</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bày</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kết</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quả</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cho</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chuyên</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gia</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y </a:t>
            </a:r>
            <a:r>
              <a:rPr kumimoji="0" lang="en-US" altLang="en-US"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tế</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p>
          <a:p>
            <a:pPr>
              <a:spcBef>
                <a:spcPts val="200"/>
              </a:spcBef>
            </a:pPr>
            <a:r>
              <a:rPr lang="en-US" b="1" i="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Tính</a:t>
            </a:r>
            <a:r>
              <a:rPr lang="en-US" b="1" i="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khả</a:t>
            </a:r>
            <a:r>
              <a:rPr lang="en-US" b="1" i="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thi</a:t>
            </a:r>
            <a:r>
              <a:rPr lang="en-US" b="1" i="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b="1" i="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hiệu</a:t>
            </a:r>
            <a:r>
              <a:rPr lang="en-US" b="1" i="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quả</a:t>
            </a:r>
            <a:r>
              <a:rPr lang="en-US" b="1" i="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trong</a:t>
            </a:r>
            <a:r>
              <a:rPr lang="en-US" b="1" i="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thực</a:t>
            </a:r>
            <a:r>
              <a:rPr lang="en-US" b="1" i="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tế</a:t>
            </a:r>
            <a:endParaRPr lang="en-US" b="1" i="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Cách</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triển</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khai</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thể</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được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tích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hợp</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hệ</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thống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quản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lý</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thông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tin y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tế</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(HIS)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hoặc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ứng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dụng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hỗ</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trợ</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quyết</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định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lâm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sàng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(CDSS).</a:t>
            </a:r>
          </a:p>
          <a:p>
            <a:pPr marL="742950" lvl="1" indent="-285750">
              <a:buSzPts val="1000"/>
              <a:buFont typeface="Courier New" panose="02070309020205020404" pitchFamily="49" charset="0"/>
              <a:buChar char="o"/>
              <a:tabLst>
                <a:tab pos="914400" algn="l"/>
              </a:tabLst>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sĩ</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hoặc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nhân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viên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y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tế</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nhập</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thông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tin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bệnh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nhân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tuổi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giới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tính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huyết</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áp</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cholesterol, v.v.) qua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giao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diện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hệ</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thống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sẽ</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đoán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khả</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năng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mắc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bệnh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tim.</a:t>
            </a:r>
            <a:endPar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Khả</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năng</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mở</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rộng</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thể</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được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áp</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dụng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tại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phòng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khám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đa</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khoa,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bệnh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viện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lớn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hoặc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tích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hợp</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thiết</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bị</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IoT y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tế</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Khi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thêm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dữ</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liệu</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bệnh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nhân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thể</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được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huấn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luyện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lại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định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kỳ</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để</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cải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thiện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độ</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chính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thích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ứng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với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thay</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đổi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trong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dữ</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liệu</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thực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tế</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Tích</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hợp</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hệ</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thống</a:t>
            </a:r>
            <a:r>
              <a:rPr lang="en-US"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API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thể</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được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xây</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dựng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để</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kết</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nối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với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hệ</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thống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HIS,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phép</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tự</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động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đoán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lưu</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trữ</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kết</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quả</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hồ</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sơ</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bệnh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án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điện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tử</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Hệ</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thống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thể</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gửi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cảnh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báo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tự</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động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đến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sĩ</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khi</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phát</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hiện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nguy</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cơ</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cao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giúp</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tăng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cường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hiệu</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quả</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điều</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trị</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3744696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9964-705C-01AD-D22A-56EB7F0F42D2}"/>
              </a:ext>
            </a:extLst>
          </p:cNvPr>
          <p:cNvSpPr>
            <a:spLocks noGrp="1"/>
          </p:cNvSpPr>
          <p:nvPr>
            <p:ph type="title"/>
          </p:nvPr>
        </p:nvSpPr>
        <p:spPr/>
        <p:txBody>
          <a:bodyPr>
            <a:normAutofit fontScale="90000"/>
          </a:bodyPr>
          <a:lstStyle/>
          <a:p>
            <a:endParaRPr lang="en-US"/>
          </a:p>
        </p:txBody>
      </p:sp>
      <p:sp>
        <p:nvSpPr>
          <p:cNvPr id="4" name="TextBox 3">
            <a:extLst>
              <a:ext uri="{FF2B5EF4-FFF2-40B4-BE49-F238E27FC236}">
                <a16:creationId xmlns:a16="http://schemas.microsoft.com/office/drawing/2014/main" id="{16B199D6-50F3-8AB1-8B11-198C57716342}"/>
              </a:ext>
            </a:extLst>
          </p:cNvPr>
          <p:cNvSpPr txBox="1"/>
          <p:nvPr/>
        </p:nvSpPr>
        <p:spPr>
          <a:xfrm>
            <a:off x="457200" y="782875"/>
            <a:ext cx="8016766" cy="3293209"/>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US" sz="1300" b="1" dirty="0" err="1">
                <a:solidFill>
                  <a:srgbClr val="000000"/>
                </a:solidFill>
                <a:effectLst/>
                <a:latin typeface="Times New Roman" panose="02020603050405020304" pitchFamily="18" charset="0"/>
                <a:ea typeface="Times New Roman" panose="02020603050405020304" pitchFamily="18" charset="0"/>
              </a:rPr>
              <a:t>Lợi</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ích</a:t>
            </a:r>
            <a:r>
              <a:rPr lang="en-US" sz="1300" b="1" dirty="0">
                <a:solidFill>
                  <a:srgbClr val="000000"/>
                </a:solidFill>
                <a:effectLst/>
                <a:latin typeface="Times New Roman" panose="02020603050405020304" pitchFamily="18" charset="0"/>
                <a:ea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sớm</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mắc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đoạn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sớm</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can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kịp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Cung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sĩ</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chuyên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mạch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bổ</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thân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300" b="1" dirty="0" err="1">
                <a:solidFill>
                  <a:srgbClr val="000000"/>
                </a:solidFill>
                <a:effectLst/>
                <a:latin typeface="Times New Roman" panose="02020603050405020304" pitchFamily="18" charset="0"/>
                <a:ea typeface="Times New Roman" panose="02020603050405020304" pitchFamily="18" charset="0"/>
              </a:rPr>
              <a:t>Rủi</a:t>
            </a:r>
            <a:r>
              <a:rPr lang="en-US" sz="1300" b="1" dirty="0">
                <a:solidFill>
                  <a:srgbClr val="000000"/>
                </a:solidFill>
                <a:effectLst/>
                <a:latin typeface="Times New Roman" panose="02020603050405020304" pitchFamily="18" charset="0"/>
                <a:ea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rPr>
              <a:t>ro</a:t>
            </a:r>
            <a:r>
              <a:rPr lang="en-US" sz="1300" b="1" dirty="0">
                <a:solidFill>
                  <a:srgbClr val="000000"/>
                </a:solidFill>
                <a:effectLst/>
                <a:latin typeface="Times New Roman" panose="02020603050405020304" pitchFamily="18" charset="0"/>
                <a:ea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Chẩn</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(False Positives):</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nhầm</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lo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lắng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can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thiệp</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Bỏ</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sót</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(False Negatives):</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đúng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bỏ</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lỡ</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Phụ</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phụ</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đầy</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đủ</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hưởng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Khả</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mật</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đảm</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004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C24-5145-C325-3B42-AD81E7AD0FB0}"/>
              </a:ext>
            </a:extLst>
          </p:cNvPr>
          <p:cNvSpPr>
            <a:spLocks noGrp="1"/>
          </p:cNvSpPr>
          <p:nvPr>
            <p:ph type="title"/>
          </p:nvPr>
        </p:nvSpPr>
        <p:spPr/>
        <p:txBody>
          <a:bodyPr>
            <a:normAutofit fontScale="90000"/>
          </a:bodyPr>
          <a:lstStyle/>
          <a:p>
            <a:endParaRPr lang="en-US"/>
          </a:p>
        </p:txBody>
      </p:sp>
      <p:sp>
        <p:nvSpPr>
          <p:cNvPr id="3" name="TextBox 2">
            <a:extLst>
              <a:ext uri="{FF2B5EF4-FFF2-40B4-BE49-F238E27FC236}">
                <a16:creationId xmlns:a16="http://schemas.microsoft.com/office/drawing/2014/main" id="{87CDD0DC-DCB5-DD8B-503F-54ACD20D288F}"/>
              </a:ext>
            </a:extLst>
          </p:cNvPr>
          <p:cNvSpPr txBox="1"/>
          <p:nvPr/>
        </p:nvSpPr>
        <p:spPr>
          <a:xfrm>
            <a:off x="70946" y="659115"/>
            <a:ext cx="8418786" cy="4072910"/>
          </a:xfrm>
          <a:prstGeom prst="rect">
            <a:avLst/>
          </a:prstGeom>
          <a:noFill/>
        </p:spPr>
        <p:txBody>
          <a:bodyPr wrap="square" rtlCol="0">
            <a:spAutoFit/>
          </a:bodyPr>
          <a:lstStyle/>
          <a:p>
            <a:pPr algn="ctr">
              <a:spcBef>
                <a:spcPts val="750"/>
              </a:spcBef>
              <a:spcAft>
                <a:spcPts val="750"/>
              </a:spcAft>
            </a:pPr>
            <a:r>
              <a:rPr lang="vi-VN" sz="1600" b="1" i="0" dirty="0">
                <a:solidFill>
                  <a:schemeClr val="tx1"/>
                </a:solidFill>
                <a:effectLst/>
                <a:latin typeface="+mj-lt"/>
              </a:rPr>
              <a:t>Tóm tắt nghiên cứu về dự đoán bệnh tim bằng học máy</a:t>
            </a:r>
          </a:p>
          <a:p>
            <a:r>
              <a:rPr lang="vi-VN" b="1" dirty="0">
                <a:latin typeface="+mj-lt"/>
              </a:rPr>
              <a:t>1. Hạn chế hiện tại:</a:t>
            </a:r>
          </a:p>
          <a:p>
            <a:pPr>
              <a:buFont typeface="Arial" panose="020B0604020202020204" pitchFamily="34" charset="0"/>
              <a:buChar char="•"/>
            </a:pPr>
            <a:r>
              <a:rPr lang="vi-VN" b="1" dirty="0">
                <a:latin typeface="+mj-lt"/>
              </a:rPr>
              <a:t>Dữ liệu:</a:t>
            </a:r>
            <a:endParaRPr lang="vi-VN" dirty="0">
              <a:latin typeface="+mj-lt"/>
            </a:endParaRPr>
          </a:p>
          <a:p>
            <a:pPr marL="742950" lvl="1" indent="-285750">
              <a:buFont typeface="Arial" panose="020B0604020202020204" pitchFamily="34" charset="0"/>
              <a:buChar char="•"/>
            </a:pPr>
            <a:r>
              <a:rPr lang="vi-VN" dirty="0">
                <a:latin typeface="+mj-lt"/>
              </a:rPr>
              <a:t>Quy mô và tính đa dạng dữ liệu còn hạn chế, dẫn đến khó khăn trong việc tổng quát hóa mô hình.</a:t>
            </a:r>
          </a:p>
          <a:p>
            <a:pPr marL="742950" lvl="1" indent="-285750">
              <a:buFont typeface="Arial" panose="020B0604020202020204" pitchFamily="34" charset="0"/>
              <a:buChar char="•"/>
            </a:pPr>
            <a:r>
              <a:rPr lang="vi-VN" dirty="0">
                <a:latin typeface="+mj-lt"/>
              </a:rPr>
              <a:t>Thiếu các yếu tố nguy cơ quan trọng như tiền sử gia đình và lối sống, ảnh hưởng đến độ chính xác và ý nghĩa của dự đoán.</a:t>
            </a:r>
          </a:p>
          <a:p>
            <a:pPr>
              <a:buFont typeface="Arial" panose="020B0604020202020204" pitchFamily="34" charset="0"/>
              <a:buChar char="•"/>
            </a:pPr>
            <a:r>
              <a:rPr lang="vi-VN" b="1" dirty="0">
                <a:latin typeface="+mj-lt"/>
              </a:rPr>
              <a:t>Mô hình:</a:t>
            </a:r>
            <a:endParaRPr lang="vi-VN" dirty="0">
              <a:latin typeface="+mj-lt"/>
            </a:endParaRPr>
          </a:p>
          <a:p>
            <a:pPr marL="742950" lvl="1" indent="-285750">
              <a:buFont typeface="Arial" panose="020B0604020202020204" pitchFamily="34" charset="0"/>
              <a:buChar char="•"/>
            </a:pPr>
            <a:r>
              <a:rPr lang="vi-VN" dirty="0">
                <a:latin typeface="+mj-lt"/>
              </a:rPr>
              <a:t>ID3 và PCA là các phương pháp đơn giản, dễ triển khai nhưng có thể hạn chế về khả năng xử lý dữ liệu phức tạp.</a:t>
            </a:r>
          </a:p>
          <a:p>
            <a:pPr>
              <a:buFont typeface="Arial" panose="020B0604020202020204" pitchFamily="34" charset="0"/>
              <a:buChar char="•"/>
            </a:pPr>
            <a:r>
              <a:rPr lang="vi-VN" b="1" dirty="0">
                <a:latin typeface="+mj-lt"/>
              </a:rPr>
              <a:t>Đánh giá:</a:t>
            </a:r>
            <a:endParaRPr lang="vi-VN" dirty="0">
              <a:latin typeface="+mj-lt"/>
            </a:endParaRPr>
          </a:p>
          <a:p>
            <a:pPr marL="742950" lvl="1" indent="-285750">
              <a:buFont typeface="Arial" panose="020B0604020202020204" pitchFamily="34" charset="0"/>
              <a:buChar char="•"/>
            </a:pPr>
            <a:r>
              <a:rPr lang="vi-VN" dirty="0">
                <a:latin typeface="+mj-lt"/>
              </a:rPr>
              <a:t>Chỉ sử dụng các chỉ số cơ bản như độ chính xác, độ nhạy và độ đặc hiệu, chưa toàn diện khi đánh giá trong các tình huống mất cân bằng dữ liệu.</a:t>
            </a:r>
          </a:p>
          <a:p>
            <a:pPr>
              <a:buFont typeface="Arial" panose="020B0604020202020204" pitchFamily="34" charset="0"/>
              <a:buChar char="•"/>
            </a:pPr>
            <a:r>
              <a:rPr lang="vi-VN" b="1" dirty="0">
                <a:latin typeface="+mj-lt"/>
              </a:rPr>
              <a:t>Ứng dụng thực tế:</a:t>
            </a:r>
            <a:endParaRPr lang="vi-VN" dirty="0">
              <a:latin typeface="+mj-lt"/>
            </a:endParaRPr>
          </a:p>
          <a:p>
            <a:pPr marL="742950" lvl="1" indent="-285750">
              <a:buFont typeface="Arial" panose="020B0604020202020204" pitchFamily="34" charset="0"/>
              <a:buChar char="•"/>
            </a:pPr>
            <a:r>
              <a:rPr lang="vi-VN" dirty="0">
                <a:latin typeface="+mj-lt"/>
              </a:rPr>
              <a:t>Chưa kiểm nghiệm trên nhiều nguồn dữ liệu thực tế.</a:t>
            </a:r>
          </a:p>
          <a:p>
            <a:pPr marL="742950" lvl="1" indent="-285750">
              <a:buFont typeface="Arial" panose="020B0604020202020204" pitchFamily="34" charset="0"/>
              <a:buChar char="•"/>
            </a:pPr>
            <a:r>
              <a:rPr lang="vi-VN" dirty="0">
                <a:latin typeface="+mj-lt"/>
              </a:rPr>
              <a:t>Hạn chế trong việc tích hợp vào các hệ thống hỗ trợ ra quyết định lâm sàng.</a:t>
            </a:r>
          </a:p>
          <a:p>
            <a:pPr>
              <a:buFont typeface="Arial" panose="020B0604020202020204" pitchFamily="34" charset="0"/>
              <a:buChar char="•"/>
            </a:pPr>
            <a:r>
              <a:rPr lang="vi-VN" b="1" dirty="0">
                <a:latin typeface="+mj-lt"/>
              </a:rPr>
              <a:t>Khả năng giải thích:</a:t>
            </a:r>
            <a:endParaRPr lang="vi-VN" dirty="0">
              <a:latin typeface="+mj-lt"/>
            </a:endParaRPr>
          </a:p>
          <a:p>
            <a:pPr marL="742950" lvl="1" indent="-285750">
              <a:buFont typeface="Arial" panose="020B0604020202020204" pitchFamily="34" charset="0"/>
              <a:buChar char="•"/>
            </a:pPr>
            <a:r>
              <a:rPr lang="vi-VN" dirty="0">
                <a:latin typeface="+mj-lt"/>
              </a:rPr>
              <a:t>Thiếu các kỹ thuật giải thích mô hình, làm giảm độ tin cậy khi ứng dụng trong y tế</a:t>
            </a:r>
          </a:p>
          <a:p>
            <a:endParaRPr lang="en-US" sz="1200" dirty="0">
              <a:solidFill>
                <a:schemeClr val="tx1"/>
              </a:solidFill>
              <a:latin typeface="+mj-lt"/>
            </a:endParaRPr>
          </a:p>
        </p:txBody>
      </p:sp>
    </p:spTree>
    <p:extLst>
      <p:ext uri="{BB962C8B-B14F-4D97-AF65-F5344CB8AC3E}">
        <p14:creationId xmlns:p14="http://schemas.microsoft.com/office/powerpoint/2010/main" val="1404986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7218-4E40-940D-04FF-AD38025F4D4B}"/>
              </a:ext>
            </a:extLst>
          </p:cNvPr>
          <p:cNvSpPr>
            <a:spLocks noGrp="1"/>
          </p:cNvSpPr>
          <p:nvPr>
            <p:ph type="title"/>
          </p:nvPr>
        </p:nvSpPr>
        <p:spPr/>
        <p:txBody>
          <a:bodyPr>
            <a:normAutofit fontScale="90000"/>
          </a:bodyPr>
          <a:lstStyle/>
          <a:p>
            <a:endParaRPr lang="en-US"/>
          </a:p>
        </p:txBody>
      </p:sp>
      <p:sp>
        <p:nvSpPr>
          <p:cNvPr id="4" name="TextBox 3">
            <a:extLst>
              <a:ext uri="{FF2B5EF4-FFF2-40B4-BE49-F238E27FC236}">
                <a16:creationId xmlns:a16="http://schemas.microsoft.com/office/drawing/2014/main" id="{72ABB6A0-A7A3-6B01-67CE-C1807F6F5BB3}"/>
              </a:ext>
            </a:extLst>
          </p:cNvPr>
          <p:cNvSpPr txBox="1"/>
          <p:nvPr/>
        </p:nvSpPr>
        <p:spPr>
          <a:xfrm>
            <a:off x="299545" y="748174"/>
            <a:ext cx="7922172" cy="3647152"/>
          </a:xfrm>
          <a:prstGeom prst="rect">
            <a:avLst/>
          </a:prstGeom>
          <a:noFill/>
        </p:spPr>
        <p:txBody>
          <a:bodyPr wrap="square">
            <a:spAutoFit/>
          </a:bodyPr>
          <a:lstStyle/>
          <a:p>
            <a:r>
              <a:rPr lang="vi-VN" sz="1100" b="1" dirty="0">
                <a:latin typeface="+mj-lt"/>
              </a:rPr>
              <a:t>2. Hướng phát triển:</a:t>
            </a:r>
          </a:p>
          <a:p>
            <a:pPr>
              <a:buFont typeface="Arial" panose="020B0604020202020204" pitchFamily="34" charset="0"/>
              <a:buChar char="•"/>
            </a:pPr>
            <a:r>
              <a:rPr lang="vi-VN" sz="1100" b="1" dirty="0">
                <a:latin typeface="+mj-lt"/>
              </a:rPr>
              <a:t>Dữ liệu:</a:t>
            </a:r>
            <a:endParaRPr lang="vi-VN" sz="1100" dirty="0">
              <a:latin typeface="+mj-lt"/>
            </a:endParaRPr>
          </a:p>
          <a:p>
            <a:pPr marL="742950" lvl="1" indent="-285750">
              <a:buFont typeface="Arial" panose="020B0604020202020204" pitchFamily="34" charset="0"/>
              <a:buChar char="•"/>
            </a:pPr>
            <a:r>
              <a:rPr lang="vi-VN" sz="1100" b="1" dirty="0">
                <a:latin typeface="+mj-lt"/>
              </a:rPr>
              <a:t>Mở rộng nguồn dữ liệu:</a:t>
            </a:r>
            <a:r>
              <a:rPr lang="vi-VN" sz="1100" dirty="0">
                <a:latin typeface="+mj-lt"/>
              </a:rPr>
              <a:t> Thu thập dữ liệu từ các bệnh viện khác nhau và các nhóm bệnh nhân đa dạng hơn.</a:t>
            </a:r>
          </a:p>
          <a:p>
            <a:pPr marL="742950" lvl="1" indent="-285750">
              <a:buFont typeface="Arial" panose="020B0604020202020204" pitchFamily="34" charset="0"/>
              <a:buChar char="•"/>
            </a:pPr>
            <a:r>
              <a:rPr lang="vi-VN" sz="1100" b="1" dirty="0">
                <a:latin typeface="+mj-lt"/>
              </a:rPr>
              <a:t>Đa dạng hóa dữ liệu:</a:t>
            </a:r>
            <a:r>
              <a:rPr lang="vi-VN" sz="1100" dirty="0">
                <a:latin typeface="+mj-lt"/>
              </a:rPr>
              <a:t> Bao gồm thêm các yếu tố như tiền sử gia đình, lối sống, các chỉ số sinh học khác.</a:t>
            </a:r>
          </a:p>
          <a:p>
            <a:pPr marL="742950" lvl="1" indent="-285750">
              <a:buFont typeface="Arial" panose="020B0604020202020204" pitchFamily="34" charset="0"/>
              <a:buChar char="•"/>
            </a:pPr>
            <a:r>
              <a:rPr lang="vi-VN" sz="1100" b="1" dirty="0">
                <a:latin typeface="+mj-lt"/>
              </a:rPr>
              <a:t>Cải thiện chất lượng dữ liệu:</a:t>
            </a:r>
            <a:r>
              <a:rPr lang="vi-VN" sz="1100" dirty="0">
                <a:latin typeface="+mj-lt"/>
              </a:rPr>
              <a:t> Tiền xử lý và làm sạch dữ liệu kỹ lưỡng để giảm nhiễu và tăng độ chính xác.</a:t>
            </a:r>
          </a:p>
          <a:p>
            <a:pPr>
              <a:buFont typeface="Arial" panose="020B0604020202020204" pitchFamily="34" charset="0"/>
              <a:buChar char="•"/>
            </a:pPr>
            <a:r>
              <a:rPr lang="vi-VN" sz="1100" b="1" dirty="0">
                <a:latin typeface="+mj-lt"/>
              </a:rPr>
              <a:t>Mô hình:</a:t>
            </a:r>
            <a:endParaRPr lang="vi-VN" sz="1100" dirty="0">
              <a:latin typeface="+mj-lt"/>
            </a:endParaRPr>
          </a:p>
          <a:p>
            <a:pPr marL="742950" lvl="1" indent="-285750">
              <a:buFont typeface="Arial" panose="020B0604020202020204" pitchFamily="34" charset="0"/>
              <a:buChar char="•"/>
            </a:pPr>
            <a:r>
              <a:rPr lang="vi-VN" sz="1100" b="1" dirty="0">
                <a:latin typeface="+mj-lt"/>
              </a:rPr>
              <a:t>Kết hợp nhiều mô hình học máy:</a:t>
            </a:r>
            <a:r>
              <a:rPr lang="vi-VN" sz="1100" dirty="0">
                <a:latin typeface="+mj-lt"/>
              </a:rPr>
              <a:t> Sử dụng mô hình ensemble như Random Forest, Gradient Boosting, hoặc XGBoost để cải thiện độ chính xác.</a:t>
            </a:r>
          </a:p>
          <a:p>
            <a:pPr marL="742950" lvl="1" indent="-285750">
              <a:buFont typeface="Arial" panose="020B0604020202020204" pitchFamily="34" charset="0"/>
              <a:buChar char="•"/>
            </a:pPr>
            <a:r>
              <a:rPr lang="vi-VN" sz="1100" b="1" dirty="0">
                <a:latin typeface="+mj-lt"/>
              </a:rPr>
              <a:t>Phát triển mô hình tiên tiến:</a:t>
            </a:r>
            <a:r>
              <a:rPr lang="vi-VN" sz="1100" dirty="0">
                <a:latin typeface="+mj-lt"/>
              </a:rPr>
              <a:t> Áp dụng Deep Learning (CNN, RNN) để khai thác tự động các đặc trưng phức tạp hơn từ dữ liệu.</a:t>
            </a:r>
          </a:p>
          <a:p>
            <a:pPr marL="742950" lvl="1" indent="-285750">
              <a:buFont typeface="Arial" panose="020B0604020202020204" pitchFamily="34" charset="0"/>
              <a:buChar char="•"/>
            </a:pPr>
            <a:r>
              <a:rPr lang="vi-VN" sz="1100" b="1" dirty="0">
                <a:latin typeface="+mj-lt"/>
              </a:rPr>
              <a:t>Tự động chọn đặc trưng:</a:t>
            </a:r>
            <a:r>
              <a:rPr lang="vi-VN" sz="1100" dirty="0">
                <a:latin typeface="+mj-lt"/>
              </a:rPr>
              <a:t> Áp dụng kỹ thuật AutoML hoặc học không giám sát để giảm sự phụ thuộc vào kỹ thuật thủ công.</a:t>
            </a:r>
          </a:p>
          <a:p>
            <a:pPr>
              <a:buFont typeface="Arial" panose="020B0604020202020204" pitchFamily="34" charset="0"/>
              <a:buChar char="•"/>
            </a:pPr>
            <a:r>
              <a:rPr lang="vi-VN" sz="1100" b="1" dirty="0">
                <a:latin typeface="+mj-lt"/>
              </a:rPr>
              <a:t>Đánh giá:</a:t>
            </a:r>
            <a:endParaRPr lang="vi-VN" sz="1100" dirty="0">
              <a:latin typeface="+mj-lt"/>
            </a:endParaRPr>
          </a:p>
          <a:p>
            <a:pPr marL="742950" lvl="1" indent="-285750">
              <a:buFont typeface="Arial" panose="020B0604020202020204" pitchFamily="34" charset="0"/>
              <a:buChar char="•"/>
            </a:pPr>
            <a:r>
              <a:rPr lang="vi-VN" sz="1100" b="1" dirty="0">
                <a:latin typeface="+mj-lt"/>
              </a:rPr>
              <a:t>Chỉ số toàn diện hơn:</a:t>
            </a:r>
            <a:r>
              <a:rPr lang="vi-VN" sz="1100" dirty="0">
                <a:latin typeface="+mj-lt"/>
              </a:rPr>
              <a:t> Thêm ROC-AUC, Precision-Recall Curve để đánh giá mô hình trong các tình huống mất cân bằng.</a:t>
            </a:r>
          </a:p>
          <a:p>
            <a:pPr marL="742950" lvl="1" indent="-285750">
              <a:buFont typeface="Arial" panose="020B0604020202020204" pitchFamily="34" charset="0"/>
              <a:buChar char="•"/>
            </a:pPr>
            <a:r>
              <a:rPr lang="vi-VN" sz="1100" b="1" dirty="0">
                <a:latin typeface="+mj-lt"/>
              </a:rPr>
              <a:t>Kiểm nghiệm thực tế:</a:t>
            </a:r>
            <a:r>
              <a:rPr lang="vi-VN" sz="1100" dirty="0">
                <a:latin typeface="+mj-lt"/>
              </a:rPr>
              <a:t> Áp dụng kiểm tra chéo trên nhiều nguồn dữ liệu thực tế để đánh giá khả năng tổng quát hóa.</a:t>
            </a:r>
          </a:p>
          <a:p>
            <a:pPr>
              <a:buFont typeface="Arial" panose="020B0604020202020204" pitchFamily="34" charset="0"/>
              <a:buChar char="•"/>
            </a:pPr>
            <a:r>
              <a:rPr lang="vi-VN" sz="1100" b="1" dirty="0">
                <a:latin typeface="+mj-lt"/>
              </a:rPr>
              <a:t>Ứng dụng thực tế:</a:t>
            </a:r>
            <a:endParaRPr lang="vi-VN" sz="1100" dirty="0">
              <a:latin typeface="+mj-lt"/>
            </a:endParaRPr>
          </a:p>
          <a:p>
            <a:pPr marL="742950" lvl="1" indent="-285750">
              <a:buFont typeface="Arial" panose="020B0604020202020204" pitchFamily="34" charset="0"/>
              <a:buChar char="•"/>
            </a:pPr>
            <a:r>
              <a:rPr lang="vi-VN" sz="1100" b="1" dirty="0">
                <a:latin typeface="+mj-lt"/>
              </a:rPr>
              <a:t>Phát triển công cụ hỗ trợ quyết định:</a:t>
            </a:r>
            <a:r>
              <a:rPr lang="vi-VN" sz="1100" dirty="0">
                <a:latin typeface="+mj-lt"/>
              </a:rPr>
              <a:t> Tích hợp mô hình vào hệ thống hỗ trợ ra quyết định lâm sàng, cho phép các bác sĩ sử dụng trực tiếp.</a:t>
            </a:r>
          </a:p>
          <a:p>
            <a:pPr marL="742950" lvl="1" indent="-285750">
              <a:buFont typeface="Arial" panose="020B0604020202020204" pitchFamily="34" charset="0"/>
              <a:buChar char="•"/>
            </a:pPr>
            <a:r>
              <a:rPr lang="vi-VN" sz="1100" b="1" dirty="0">
                <a:latin typeface="+mj-lt"/>
              </a:rPr>
              <a:t>Nâng cao nhận thức:</a:t>
            </a:r>
            <a:r>
              <a:rPr lang="vi-VN" sz="1100" dirty="0">
                <a:latin typeface="+mj-lt"/>
              </a:rPr>
              <a:t> Tổ chức đào tạo sử dụng các công cụ học máy trong y tế.</a:t>
            </a:r>
          </a:p>
          <a:p>
            <a:pPr>
              <a:buFont typeface="Arial" panose="020B0604020202020204" pitchFamily="34" charset="0"/>
              <a:buChar char="•"/>
            </a:pPr>
            <a:r>
              <a:rPr lang="vi-VN" sz="1100" b="1" dirty="0">
                <a:latin typeface="+mj-lt"/>
              </a:rPr>
              <a:t>Khả năng giải thích:</a:t>
            </a:r>
            <a:endParaRPr lang="vi-VN" sz="1100" dirty="0">
              <a:latin typeface="+mj-lt"/>
            </a:endParaRPr>
          </a:p>
          <a:p>
            <a:pPr marL="742950" lvl="1" indent="-285750">
              <a:buFont typeface="Arial" panose="020B0604020202020204" pitchFamily="34" charset="0"/>
              <a:buChar char="•"/>
            </a:pPr>
            <a:r>
              <a:rPr lang="vi-VN" sz="1100" b="1" dirty="0">
                <a:latin typeface="+mj-lt"/>
              </a:rPr>
              <a:t>Phát triển mô hình dễ giải thích:</a:t>
            </a:r>
            <a:r>
              <a:rPr lang="vi-VN" sz="1100" dirty="0">
                <a:latin typeface="+mj-lt"/>
              </a:rPr>
              <a:t> Kết hợp các kỹ thuật như LIME, SHAP để giải thích kết quả dự đoán, giúp tăng độ tin cậy trong ứng dụng y tế.</a:t>
            </a:r>
          </a:p>
        </p:txBody>
      </p:sp>
    </p:spTree>
    <p:extLst>
      <p:ext uri="{BB962C8B-B14F-4D97-AF65-F5344CB8AC3E}">
        <p14:creationId xmlns:p14="http://schemas.microsoft.com/office/powerpoint/2010/main" val="2552134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A222F-F22B-D271-D1F4-0C71233567C1}"/>
              </a:ext>
            </a:extLst>
          </p:cNvPr>
          <p:cNvSpPr>
            <a:spLocks noGrp="1"/>
          </p:cNvSpPr>
          <p:nvPr>
            <p:ph type="title"/>
          </p:nvPr>
        </p:nvSpPr>
        <p:spPr/>
        <p:txBody>
          <a:bodyPr>
            <a:normAutofit fontScale="90000"/>
          </a:bodyPr>
          <a:lstStyle/>
          <a:p>
            <a:endParaRPr lang="en-US"/>
          </a:p>
        </p:txBody>
      </p:sp>
      <p:sp>
        <p:nvSpPr>
          <p:cNvPr id="3" name="TextBox 2">
            <a:extLst>
              <a:ext uri="{FF2B5EF4-FFF2-40B4-BE49-F238E27FC236}">
                <a16:creationId xmlns:a16="http://schemas.microsoft.com/office/drawing/2014/main" id="{BF46945D-0391-A5FB-9132-123192D7948C}"/>
              </a:ext>
            </a:extLst>
          </p:cNvPr>
          <p:cNvSpPr txBox="1"/>
          <p:nvPr/>
        </p:nvSpPr>
        <p:spPr>
          <a:xfrm>
            <a:off x="262188" y="2097492"/>
            <a:ext cx="8315097" cy="2062103"/>
          </a:xfrm>
          <a:prstGeom prst="rect">
            <a:avLst/>
          </a:prstGeom>
          <a:noFill/>
        </p:spPr>
        <p:txBody>
          <a:bodyPr wrap="none" rtlCol="0">
            <a:spAutoFit/>
          </a:bodyPr>
          <a:lstStyle/>
          <a:p>
            <a:pPr algn="just"/>
            <a:r>
              <a:rPr lang="vi-VN" sz="4400" b="1" i="0" dirty="0">
                <a:solidFill>
                  <a:schemeClr val="tx1"/>
                </a:solidFill>
                <a:effectLst/>
                <a:latin typeface="+mj-lt"/>
              </a:rPr>
              <a:t>Kết luận:</a:t>
            </a:r>
            <a:endParaRPr lang="vi-VN" sz="4400" b="0" i="0" dirty="0">
              <a:solidFill>
                <a:schemeClr val="tx1"/>
              </a:solidFill>
              <a:effectLst/>
              <a:latin typeface="+mj-lt"/>
            </a:endParaRPr>
          </a:p>
          <a:p>
            <a:pPr algn="just"/>
            <a:r>
              <a:rPr lang="vi-VN" sz="1400" b="0" i="0" dirty="0">
                <a:solidFill>
                  <a:schemeClr val="tx1"/>
                </a:solidFill>
                <a:effectLst/>
                <a:latin typeface="+mj-lt"/>
              </a:rPr>
              <a:t>Nghiên cứu cho thấy tiềm năng lớn của học máy trong dự đoán bệnh tim.</a:t>
            </a:r>
            <a:endParaRPr lang="en-US" sz="1400" b="0" i="0" dirty="0">
              <a:solidFill>
                <a:schemeClr val="tx1"/>
              </a:solidFill>
              <a:effectLst/>
              <a:latin typeface="+mj-lt"/>
            </a:endParaRPr>
          </a:p>
          <a:p>
            <a:pPr algn="just"/>
            <a:r>
              <a:rPr lang="vi-VN" sz="1400" b="0" i="0" dirty="0">
                <a:solidFill>
                  <a:schemeClr val="tx1"/>
                </a:solidFill>
                <a:effectLst/>
                <a:latin typeface="+mj-lt"/>
              </a:rPr>
              <a:t>Tuy nhiên, cần khắc phục các hạn chế về chất lượng dữ liệu, khả năng giải thích, </a:t>
            </a:r>
            <a:endParaRPr lang="en-US" sz="1400" b="0" i="0" dirty="0">
              <a:solidFill>
                <a:schemeClr val="tx1"/>
              </a:solidFill>
              <a:effectLst/>
              <a:latin typeface="+mj-lt"/>
            </a:endParaRPr>
          </a:p>
          <a:p>
            <a:pPr algn="just"/>
            <a:r>
              <a:rPr lang="vi-VN" sz="1400" b="0" i="0" dirty="0">
                <a:solidFill>
                  <a:schemeClr val="tx1"/>
                </a:solidFill>
                <a:effectLst/>
                <a:latin typeface="+mj-lt"/>
              </a:rPr>
              <a:t>và ứng dụng thực tế để nâng cao tính chính xác và hiệu quả ứng dụng trong thực tế y tế. </a:t>
            </a:r>
            <a:endParaRPr lang="en-US" sz="1400" b="0" i="0" dirty="0">
              <a:solidFill>
                <a:schemeClr val="tx1"/>
              </a:solidFill>
              <a:effectLst/>
              <a:latin typeface="+mj-lt"/>
            </a:endParaRPr>
          </a:p>
          <a:p>
            <a:pPr algn="just"/>
            <a:r>
              <a:rPr lang="vi-VN" sz="1400" b="0" i="0" dirty="0">
                <a:solidFill>
                  <a:schemeClr val="tx1"/>
                </a:solidFill>
                <a:effectLst/>
                <a:latin typeface="+mj-lt"/>
              </a:rPr>
              <a:t>Các nghiên cứu tương lai cần tập trung vào mở rộng dữ liệu, phát triển các mô hình tiên tiến hơn, </a:t>
            </a:r>
            <a:endParaRPr lang="en-US" sz="1400" b="0" i="0" dirty="0">
              <a:solidFill>
                <a:schemeClr val="tx1"/>
              </a:solidFill>
              <a:effectLst/>
              <a:latin typeface="+mj-lt"/>
            </a:endParaRPr>
          </a:p>
          <a:p>
            <a:pPr algn="just"/>
            <a:r>
              <a:rPr lang="vi-VN" sz="1400" b="0" i="0" dirty="0">
                <a:solidFill>
                  <a:schemeClr val="tx1"/>
                </a:solidFill>
                <a:effectLst/>
                <a:latin typeface="+mj-lt"/>
              </a:rPr>
              <a:t>và xây dựng công cụ hỗ trợ quyết định để tối đa hóa tiềm năng của học máy trong chăm sóc sức khỏe cộng đồng.</a:t>
            </a:r>
          </a:p>
          <a:p>
            <a:pPr algn="just"/>
            <a:endParaRPr lang="en-US" dirty="0"/>
          </a:p>
        </p:txBody>
      </p:sp>
      <p:grpSp>
        <p:nvGrpSpPr>
          <p:cNvPr id="4" name="Google Shape;634;p21">
            <a:extLst>
              <a:ext uri="{FF2B5EF4-FFF2-40B4-BE49-F238E27FC236}">
                <a16:creationId xmlns:a16="http://schemas.microsoft.com/office/drawing/2014/main" id="{8EF1FCB5-2D27-8C77-48BF-5388ECDC174F}"/>
              </a:ext>
            </a:extLst>
          </p:cNvPr>
          <p:cNvGrpSpPr/>
          <p:nvPr/>
        </p:nvGrpSpPr>
        <p:grpSpPr>
          <a:xfrm>
            <a:off x="6739670" y="0"/>
            <a:ext cx="2772654" cy="3556454"/>
            <a:chOff x="3657525" y="1700087"/>
            <a:chExt cx="1857600" cy="2354488"/>
          </a:xfrm>
        </p:grpSpPr>
        <p:sp>
          <p:nvSpPr>
            <p:cNvPr id="5" name="Google Shape;635;p21">
              <a:extLst>
                <a:ext uri="{FF2B5EF4-FFF2-40B4-BE49-F238E27FC236}">
                  <a16:creationId xmlns:a16="http://schemas.microsoft.com/office/drawing/2014/main" id="{F969144A-FB0F-98CC-2783-92E62A449697}"/>
                </a:ext>
              </a:extLst>
            </p:cNvPr>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636;p21">
              <a:extLst>
                <a:ext uri="{FF2B5EF4-FFF2-40B4-BE49-F238E27FC236}">
                  <a16:creationId xmlns:a16="http://schemas.microsoft.com/office/drawing/2014/main" id="{48FFBF72-BA94-E3E6-6163-35AA756D497A}"/>
                </a:ext>
              </a:extLst>
            </p:cNvPr>
            <p:cNvGrpSpPr/>
            <p:nvPr/>
          </p:nvGrpSpPr>
          <p:grpSpPr>
            <a:xfrm>
              <a:off x="3914644" y="1700087"/>
              <a:ext cx="1314414" cy="2297556"/>
              <a:chOff x="5672100" y="1487825"/>
              <a:chExt cx="1557363" cy="2722223"/>
            </a:xfrm>
          </p:grpSpPr>
          <p:sp>
            <p:nvSpPr>
              <p:cNvPr id="7" name="Google Shape;637;p21">
                <a:extLst>
                  <a:ext uri="{FF2B5EF4-FFF2-40B4-BE49-F238E27FC236}">
                    <a16:creationId xmlns:a16="http://schemas.microsoft.com/office/drawing/2014/main" id="{1A5E2581-3767-98C0-481C-0EFDBD2A30AD}"/>
                  </a:ext>
                </a:extLst>
              </p:cNvPr>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8;p21">
                <a:extLst>
                  <a:ext uri="{FF2B5EF4-FFF2-40B4-BE49-F238E27FC236}">
                    <a16:creationId xmlns:a16="http://schemas.microsoft.com/office/drawing/2014/main" id="{67283F8F-BFED-7DB2-FB93-89684EFEB317}"/>
                  </a:ext>
                </a:extLst>
              </p:cNvPr>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9;p21">
                <a:extLst>
                  <a:ext uri="{FF2B5EF4-FFF2-40B4-BE49-F238E27FC236}">
                    <a16:creationId xmlns:a16="http://schemas.microsoft.com/office/drawing/2014/main" id="{C5A4A77B-7147-84CA-2CAC-6E91387A1C3A}"/>
                  </a:ext>
                </a:extLst>
              </p:cNvPr>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0;p21">
                <a:extLst>
                  <a:ext uri="{FF2B5EF4-FFF2-40B4-BE49-F238E27FC236}">
                    <a16:creationId xmlns:a16="http://schemas.microsoft.com/office/drawing/2014/main" id="{CCAABAEF-B69F-4A7E-B096-DB988057AB31}"/>
                  </a:ext>
                </a:extLst>
              </p:cNvPr>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1;p21">
                <a:extLst>
                  <a:ext uri="{FF2B5EF4-FFF2-40B4-BE49-F238E27FC236}">
                    <a16:creationId xmlns:a16="http://schemas.microsoft.com/office/drawing/2014/main" id="{24F930FA-F57F-00FE-0153-6DF3A36CBE10}"/>
                  </a:ext>
                </a:extLst>
              </p:cNvPr>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2;p21">
                <a:extLst>
                  <a:ext uri="{FF2B5EF4-FFF2-40B4-BE49-F238E27FC236}">
                    <a16:creationId xmlns:a16="http://schemas.microsoft.com/office/drawing/2014/main" id="{EB504D55-B2E8-CAD6-2350-A8E8C697F62E}"/>
                  </a:ext>
                </a:extLst>
              </p:cNvPr>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3;p21">
                <a:extLst>
                  <a:ext uri="{FF2B5EF4-FFF2-40B4-BE49-F238E27FC236}">
                    <a16:creationId xmlns:a16="http://schemas.microsoft.com/office/drawing/2014/main" id="{7FC4130F-339C-DAEE-9FA7-3BB640593908}"/>
                  </a:ext>
                </a:extLst>
              </p:cNvPr>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4;p21">
                <a:extLst>
                  <a:ext uri="{FF2B5EF4-FFF2-40B4-BE49-F238E27FC236}">
                    <a16:creationId xmlns:a16="http://schemas.microsoft.com/office/drawing/2014/main" id="{B3F85C8D-2D59-6C9D-7E48-675B2E8701F5}"/>
                  </a:ext>
                </a:extLst>
              </p:cNvPr>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5;p21">
                <a:extLst>
                  <a:ext uri="{FF2B5EF4-FFF2-40B4-BE49-F238E27FC236}">
                    <a16:creationId xmlns:a16="http://schemas.microsoft.com/office/drawing/2014/main" id="{3D05ED0A-574A-B5F2-907B-03831C0CEE6C}"/>
                  </a:ext>
                </a:extLst>
              </p:cNvPr>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6;p21">
                <a:extLst>
                  <a:ext uri="{FF2B5EF4-FFF2-40B4-BE49-F238E27FC236}">
                    <a16:creationId xmlns:a16="http://schemas.microsoft.com/office/drawing/2014/main" id="{930BC248-BFF6-7D1B-7051-8F750B01117E}"/>
                  </a:ext>
                </a:extLst>
              </p:cNvPr>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7;p21">
                <a:extLst>
                  <a:ext uri="{FF2B5EF4-FFF2-40B4-BE49-F238E27FC236}">
                    <a16:creationId xmlns:a16="http://schemas.microsoft.com/office/drawing/2014/main" id="{AEA4FAC6-BCA9-D0A7-803B-92AB473D81C2}"/>
                  </a:ext>
                </a:extLst>
              </p:cNvPr>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8;p21">
                <a:extLst>
                  <a:ext uri="{FF2B5EF4-FFF2-40B4-BE49-F238E27FC236}">
                    <a16:creationId xmlns:a16="http://schemas.microsoft.com/office/drawing/2014/main" id="{CCBF7B04-7314-2958-2746-4F0C5E4FDAD9}"/>
                  </a:ext>
                </a:extLst>
              </p:cNvPr>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9;p21">
                <a:extLst>
                  <a:ext uri="{FF2B5EF4-FFF2-40B4-BE49-F238E27FC236}">
                    <a16:creationId xmlns:a16="http://schemas.microsoft.com/office/drawing/2014/main" id="{086965D8-6230-2ADF-0AAE-66BB2D1FF957}"/>
                  </a:ext>
                </a:extLst>
              </p:cNvPr>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0;p21">
                <a:extLst>
                  <a:ext uri="{FF2B5EF4-FFF2-40B4-BE49-F238E27FC236}">
                    <a16:creationId xmlns:a16="http://schemas.microsoft.com/office/drawing/2014/main" id="{F800DE13-2141-7EC9-EE53-40230DF06716}"/>
                  </a:ext>
                </a:extLst>
              </p:cNvPr>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51;p21">
                <a:extLst>
                  <a:ext uri="{FF2B5EF4-FFF2-40B4-BE49-F238E27FC236}">
                    <a16:creationId xmlns:a16="http://schemas.microsoft.com/office/drawing/2014/main" id="{CF665C05-2497-7A3C-788F-AA4092966CD4}"/>
                  </a:ext>
                </a:extLst>
              </p:cNvPr>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2;p21">
                <a:extLst>
                  <a:ext uri="{FF2B5EF4-FFF2-40B4-BE49-F238E27FC236}">
                    <a16:creationId xmlns:a16="http://schemas.microsoft.com/office/drawing/2014/main" id="{46B9672C-620A-32E0-70BF-C4B96E635EA2}"/>
                  </a:ext>
                </a:extLst>
              </p:cNvPr>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3;p21">
                <a:extLst>
                  <a:ext uri="{FF2B5EF4-FFF2-40B4-BE49-F238E27FC236}">
                    <a16:creationId xmlns:a16="http://schemas.microsoft.com/office/drawing/2014/main" id="{67745D9D-C33B-774D-7DF9-F496319CA7E9}"/>
                  </a:ext>
                </a:extLst>
              </p:cNvPr>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4;p21">
                <a:extLst>
                  <a:ext uri="{FF2B5EF4-FFF2-40B4-BE49-F238E27FC236}">
                    <a16:creationId xmlns:a16="http://schemas.microsoft.com/office/drawing/2014/main" id="{4974BD74-EE80-67D9-D902-223E54ACE5FB}"/>
                  </a:ext>
                </a:extLst>
              </p:cNvPr>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5;p21">
                <a:extLst>
                  <a:ext uri="{FF2B5EF4-FFF2-40B4-BE49-F238E27FC236}">
                    <a16:creationId xmlns:a16="http://schemas.microsoft.com/office/drawing/2014/main" id="{DAA5D264-E760-FD40-4A6E-B7498040AD17}"/>
                  </a:ext>
                </a:extLst>
              </p:cNvPr>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6;p21">
                <a:extLst>
                  <a:ext uri="{FF2B5EF4-FFF2-40B4-BE49-F238E27FC236}">
                    <a16:creationId xmlns:a16="http://schemas.microsoft.com/office/drawing/2014/main" id="{D3DE91E9-3016-F68E-4C35-B49EC0EA59BC}"/>
                  </a:ext>
                </a:extLst>
              </p:cNvPr>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7;p21">
                <a:extLst>
                  <a:ext uri="{FF2B5EF4-FFF2-40B4-BE49-F238E27FC236}">
                    <a16:creationId xmlns:a16="http://schemas.microsoft.com/office/drawing/2014/main" id="{17F2FFDD-4512-7BE6-9CCD-E1DE93A41C10}"/>
                  </a:ext>
                </a:extLst>
              </p:cNvPr>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8;p21">
                <a:extLst>
                  <a:ext uri="{FF2B5EF4-FFF2-40B4-BE49-F238E27FC236}">
                    <a16:creationId xmlns:a16="http://schemas.microsoft.com/office/drawing/2014/main" id="{3EAD77D8-9471-043D-3AD0-B3E8A5144276}"/>
                  </a:ext>
                </a:extLst>
              </p:cNvPr>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9;p21">
                <a:extLst>
                  <a:ext uri="{FF2B5EF4-FFF2-40B4-BE49-F238E27FC236}">
                    <a16:creationId xmlns:a16="http://schemas.microsoft.com/office/drawing/2014/main" id="{27DA3FB2-7DF4-BA53-B7DA-9BD9B835A9E6}"/>
                  </a:ext>
                </a:extLst>
              </p:cNvPr>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0;p21">
                <a:extLst>
                  <a:ext uri="{FF2B5EF4-FFF2-40B4-BE49-F238E27FC236}">
                    <a16:creationId xmlns:a16="http://schemas.microsoft.com/office/drawing/2014/main" id="{25732CEB-50CD-2EBF-40B9-825780B45FE7}"/>
                  </a:ext>
                </a:extLst>
              </p:cNvPr>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61;p21">
                <a:extLst>
                  <a:ext uri="{FF2B5EF4-FFF2-40B4-BE49-F238E27FC236}">
                    <a16:creationId xmlns:a16="http://schemas.microsoft.com/office/drawing/2014/main" id="{49B6F5E6-D3AC-A0D8-873B-7E5A5ED7B394}"/>
                  </a:ext>
                </a:extLst>
              </p:cNvPr>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2;p21">
                <a:extLst>
                  <a:ext uri="{FF2B5EF4-FFF2-40B4-BE49-F238E27FC236}">
                    <a16:creationId xmlns:a16="http://schemas.microsoft.com/office/drawing/2014/main" id="{466E4302-8C70-4304-23F8-932207B2B843}"/>
                  </a:ext>
                </a:extLst>
              </p:cNvPr>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3;p21">
                <a:extLst>
                  <a:ext uri="{FF2B5EF4-FFF2-40B4-BE49-F238E27FC236}">
                    <a16:creationId xmlns:a16="http://schemas.microsoft.com/office/drawing/2014/main" id="{96CC6E36-C5C8-60AE-D81D-829702BC0E1B}"/>
                  </a:ext>
                </a:extLst>
              </p:cNvPr>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4;p21">
                <a:extLst>
                  <a:ext uri="{FF2B5EF4-FFF2-40B4-BE49-F238E27FC236}">
                    <a16:creationId xmlns:a16="http://schemas.microsoft.com/office/drawing/2014/main" id="{0B29C60E-2407-3AEB-18A4-ED2352C3C508}"/>
                  </a:ext>
                </a:extLst>
              </p:cNvPr>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5;p21">
                <a:extLst>
                  <a:ext uri="{FF2B5EF4-FFF2-40B4-BE49-F238E27FC236}">
                    <a16:creationId xmlns:a16="http://schemas.microsoft.com/office/drawing/2014/main" id="{E8B3B5CE-959B-952F-B814-793942C6410A}"/>
                  </a:ext>
                </a:extLst>
              </p:cNvPr>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6;p21">
                <a:extLst>
                  <a:ext uri="{FF2B5EF4-FFF2-40B4-BE49-F238E27FC236}">
                    <a16:creationId xmlns:a16="http://schemas.microsoft.com/office/drawing/2014/main" id="{C9C42331-39FC-236C-EA05-36C19568920F}"/>
                  </a:ext>
                </a:extLst>
              </p:cNvPr>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7;p21">
                <a:extLst>
                  <a:ext uri="{FF2B5EF4-FFF2-40B4-BE49-F238E27FC236}">
                    <a16:creationId xmlns:a16="http://schemas.microsoft.com/office/drawing/2014/main" id="{CC241223-C854-3F15-2BE9-978F2B64FFB7}"/>
                  </a:ext>
                </a:extLst>
              </p:cNvPr>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8;p21">
                <a:extLst>
                  <a:ext uri="{FF2B5EF4-FFF2-40B4-BE49-F238E27FC236}">
                    <a16:creationId xmlns:a16="http://schemas.microsoft.com/office/drawing/2014/main" id="{1B29DFC8-4309-CC19-810E-FA58FB6F915E}"/>
                  </a:ext>
                </a:extLst>
              </p:cNvPr>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9;p21">
                <a:extLst>
                  <a:ext uri="{FF2B5EF4-FFF2-40B4-BE49-F238E27FC236}">
                    <a16:creationId xmlns:a16="http://schemas.microsoft.com/office/drawing/2014/main" id="{FE832321-3DFD-D76A-0ED9-05944EC1F13F}"/>
                  </a:ext>
                </a:extLst>
              </p:cNvPr>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70;p21">
                <a:extLst>
                  <a:ext uri="{FF2B5EF4-FFF2-40B4-BE49-F238E27FC236}">
                    <a16:creationId xmlns:a16="http://schemas.microsoft.com/office/drawing/2014/main" id="{7959FEBF-AC92-C6F5-0445-F4DC0240FAE6}"/>
                  </a:ext>
                </a:extLst>
              </p:cNvPr>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71;p21">
                <a:extLst>
                  <a:ext uri="{FF2B5EF4-FFF2-40B4-BE49-F238E27FC236}">
                    <a16:creationId xmlns:a16="http://schemas.microsoft.com/office/drawing/2014/main" id="{542FE662-BADD-3B8A-818E-624D9DFE16B8}"/>
                  </a:ext>
                </a:extLst>
              </p:cNvPr>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2;p21">
                <a:extLst>
                  <a:ext uri="{FF2B5EF4-FFF2-40B4-BE49-F238E27FC236}">
                    <a16:creationId xmlns:a16="http://schemas.microsoft.com/office/drawing/2014/main" id="{DAECC039-C0D6-70A1-B02C-FEF0408DE5C2}"/>
                  </a:ext>
                </a:extLst>
              </p:cNvPr>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3;p21">
                <a:extLst>
                  <a:ext uri="{FF2B5EF4-FFF2-40B4-BE49-F238E27FC236}">
                    <a16:creationId xmlns:a16="http://schemas.microsoft.com/office/drawing/2014/main" id="{13C599D8-AB42-DBC9-5075-D34C10F4A73A}"/>
                  </a:ext>
                </a:extLst>
              </p:cNvPr>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4;p21">
                <a:extLst>
                  <a:ext uri="{FF2B5EF4-FFF2-40B4-BE49-F238E27FC236}">
                    <a16:creationId xmlns:a16="http://schemas.microsoft.com/office/drawing/2014/main" id="{6D53EE1E-B048-7D33-25EE-B9CC6AFFCF12}"/>
                  </a:ext>
                </a:extLst>
              </p:cNvPr>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5;p21">
                <a:extLst>
                  <a:ext uri="{FF2B5EF4-FFF2-40B4-BE49-F238E27FC236}">
                    <a16:creationId xmlns:a16="http://schemas.microsoft.com/office/drawing/2014/main" id="{019B0E15-2431-5CD6-6949-E14D2DC37DE2}"/>
                  </a:ext>
                </a:extLst>
              </p:cNvPr>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6;p21">
                <a:extLst>
                  <a:ext uri="{FF2B5EF4-FFF2-40B4-BE49-F238E27FC236}">
                    <a16:creationId xmlns:a16="http://schemas.microsoft.com/office/drawing/2014/main" id="{34969418-D583-E593-E2DC-015E18D55604}"/>
                  </a:ext>
                </a:extLst>
              </p:cNvPr>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7;p21">
                <a:extLst>
                  <a:ext uri="{FF2B5EF4-FFF2-40B4-BE49-F238E27FC236}">
                    <a16:creationId xmlns:a16="http://schemas.microsoft.com/office/drawing/2014/main" id="{BABDEBA1-3CEB-4843-1DD5-904DD771ABFE}"/>
                  </a:ext>
                </a:extLst>
              </p:cNvPr>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8;p21">
                <a:extLst>
                  <a:ext uri="{FF2B5EF4-FFF2-40B4-BE49-F238E27FC236}">
                    <a16:creationId xmlns:a16="http://schemas.microsoft.com/office/drawing/2014/main" id="{BA89E9CF-C7F0-FF8E-3807-7F2622E46EE8}"/>
                  </a:ext>
                </a:extLst>
              </p:cNvPr>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9;p21">
                <a:extLst>
                  <a:ext uri="{FF2B5EF4-FFF2-40B4-BE49-F238E27FC236}">
                    <a16:creationId xmlns:a16="http://schemas.microsoft.com/office/drawing/2014/main" id="{CD3E1C99-3F44-4B14-93D5-E02298F65839}"/>
                  </a:ext>
                </a:extLst>
              </p:cNvPr>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0;p21">
                <a:extLst>
                  <a:ext uri="{FF2B5EF4-FFF2-40B4-BE49-F238E27FC236}">
                    <a16:creationId xmlns:a16="http://schemas.microsoft.com/office/drawing/2014/main" id="{7DC1A81F-DFBE-F64A-FA0E-BCEB6D34E0E2}"/>
                  </a:ext>
                </a:extLst>
              </p:cNvPr>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1;p21">
                <a:extLst>
                  <a:ext uri="{FF2B5EF4-FFF2-40B4-BE49-F238E27FC236}">
                    <a16:creationId xmlns:a16="http://schemas.microsoft.com/office/drawing/2014/main" id="{68F702E4-05D7-4B87-E775-FA78A133F606}"/>
                  </a:ext>
                </a:extLst>
              </p:cNvPr>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2;p21">
                <a:extLst>
                  <a:ext uri="{FF2B5EF4-FFF2-40B4-BE49-F238E27FC236}">
                    <a16:creationId xmlns:a16="http://schemas.microsoft.com/office/drawing/2014/main" id="{08668957-CB1C-C8C1-4E92-C54C33086631}"/>
                  </a:ext>
                </a:extLst>
              </p:cNvPr>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49855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634" name="Google Shape;634;p21"/>
          <p:cNvGrpSpPr/>
          <p:nvPr/>
        </p:nvGrpSpPr>
        <p:grpSpPr>
          <a:xfrm>
            <a:off x="1400256" y="653448"/>
            <a:ext cx="2772654" cy="3556454"/>
            <a:chOff x="3657525" y="1700087"/>
            <a:chExt cx="1857600" cy="2354488"/>
          </a:xfrm>
        </p:grpSpPr>
        <p:sp>
          <p:nvSpPr>
            <p:cNvPr id="635" name="Google Shape;635;p21"/>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21"/>
            <p:cNvGrpSpPr/>
            <p:nvPr/>
          </p:nvGrpSpPr>
          <p:grpSpPr>
            <a:xfrm>
              <a:off x="3914644" y="1700087"/>
              <a:ext cx="1314414" cy="2297556"/>
              <a:chOff x="5672100" y="1487825"/>
              <a:chExt cx="1557363" cy="2722223"/>
            </a:xfrm>
          </p:grpSpPr>
          <p:sp>
            <p:nvSpPr>
              <p:cNvPr id="637" name="Google Shape;637;p21"/>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3" name="Google Shape;683;p21"/>
          <p:cNvSpPr txBox="1"/>
          <p:nvPr/>
        </p:nvSpPr>
        <p:spPr>
          <a:xfrm>
            <a:off x="4098250" y="1540225"/>
            <a:ext cx="4415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600" b="1">
                <a:latin typeface="Amatic SC"/>
                <a:ea typeface="Amatic SC"/>
                <a:cs typeface="Amatic SC"/>
                <a:sym typeface="Amatic SC"/>
              </a:rPr>
              <a:t>Thanks you</a:t>
            </a:r>
            <a:endParaRPr sz="9600" b="1">
              <a:latin typeface="Amatic SC"/>
              <a:ea typeface="Amatic SC"/>
              <a:cs typeface="Amatic SC"/>
              <a:sym typeface="Amatic SC"/>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771E-DAFF-20DA-EA1C-617F6777830E}"/>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56475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48EE-B7E2-919A-7F0B-DA32BA1AA181}"/>
              </a:ext>
            </a:extLst>
          </p:cNvPr>
          <p:cNvSpPr>
            <a:spLocks noGrp="1"/>
          </p:cNvSpPr>
          <p:nvPr>
            <p:ph type="title"/>
          </p:nvPr>
        </p:nvSpPr>
        <p:spPr>
          <a:xfrm>
            <a:off x="224989" y="212527"/>
            <a:ext cx="8520600" cy="841800"/>
          </a:xfrm>
        </p:spPr>
        <p:txBody>
          <a:bodyPr>
            <a:normAutofit fontScale="90000"/>
          </a:bodyPr>
          <a:lstStyle/>
          <a:p>
            <a:r>
              <a:rPr lang="en-US" dirty="0" err="1"/>
              <a:t>Thư</a:t>
            </a:r>
            <a:r>
              <a:rPr lang="en-US" dirty="0"/>
              <a:t> </a:t>
            </a:r>
            <a:r>
              <a:rPr lang="en-US" dirty="0" err="1"/>
              <a:t>viện</a:t>
            </a:r>
            <a:r>
              <a:rPr lang="en-US" dirty="0"/>
              <a:t> </a:t>
            </a:r>
            <a:r>
              <a:rPr lang="en-US" dirty="0" err="1"/>
              <a:t>sử</a:t>
            </a:r>
            <a:r>
              <a:rPr lang="en-US" dirty="0"/>
              <a:t> </a:t>
            </a:r>
            <a:r>
              <a:rPr lang="en-US" dirty="0" err="1"/>
              <a:t>dụng</a:t>
            </a:r>
            <a:br>
              <a:rPr lang="en-US" dirty="0"/>
            </a:br>
            <a:endParaRPr lang="en-US" dirty="0"/>
          </a:p>
        </p:txBody>
      </p:sp>
      <p:pic>
        <p:nvPicPr>
          <p:cNvPr id="2050" name="Picture 2" descr="Pandas trong Python là gì? Giới thiệu chi tiết về Pandas cho người mới bắt  đầu">
            <a:extLst>
              <a:ext uri="{FF2B5EF4-FFF2-40B4-BE49-F238E27FC236}">
                <a16:creationId xmlns:a16="http://schemas.microsoft.com/office/drawing/2014/main" id="{B72C30F4-9466-ACC6-7B78-D04E290B6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28" y="727185"/>
            <a:ext cx="2951304" cy="18445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ue and white logo&#10;&#10;Description automatically generated">
            <a:extLst>
              <a:ext uri="{FF2B5EF4-FFF2-40B4-BE49-F238E27FC236}">
                <a16:creationId xmlns:a16="http://schemas.microsoft.com/office/drawing/2014/main" id="{E1C51C4E-9BAB-AED3-4674-444A35CF999D}"/>
              </a:ext>
            </a:extLst>
          </p:cNvPr>
          <p:cNvPicPr>
            <a:picLocks noChangeAspect="1"/>
          </p:cNvPicPr>
          <p:nvPr/>
        </p:nvPicPr>
        <p:blipFill>
          <a:blip r:embed="rId4"/>
          <a:stretch>
            <a:fillRect/>
          </a:stretch>
        </p:blipFill>
        <p:spPr>
          <a:xfrm>
            <a:off x="6474516" y="569134"/>
            <a:ext cx="1912786" cy="2209992"/>
          </a:xfrm>
          <a:prstGeom prst="rect">
            <a:avLst/>
          </a:prstGeom>
        </p:spPr>
      </p:pic>
      <p:pic>
        <p:nvPicPr>
          <p:cNvPr id="2052" name="Picture 4" descr="scikit-learn - Wikipedia">
            <a:extLst>
              <a:ext uri="{FF2B5EF4-FFF2-40B4-BE49-F238E27FC236}">
                <a16:creationId xmlns:a16="http://schemas.microsoft.com/office/drawing/2014/main" id="{E6C96B89-8111-E354-3733-39634ADB56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157" y="2982897"/>
            <a:ext cx="3233905" cy="174833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seaborn: statistical data visualization — seaborn 0.13.2 documentation">
            <a:extLst>
              <a:ext uri="{FF2B5EF4-FFF2-40B4-BE49-F238E27FC236}">
                <a16:creationId xmlns:a16="http://schemas.microsoft.com/office/drawing/2014/main" id="{99162F89-C4C7-7675-0AF6-F3086F4FA269}"/>
              </a:ext>
            </a:extLst>
          </p:cNvPr>
          <p:cNvSpPr>
            <a:spLocks noChangeAspect="1" noChangeArrowheads="1"/>
          </p:cNvSpPr>
          <p:nvPr/>
        </p:nvSpPr>
        <p:spPr bwMode="auto">
          <a:xfrm>
            <a:off x="4419599" y="2419350"/>
            <a:ext cx="338433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seaborn: statistical data visualization — seaborn 0.13.2 documentation">
            <a:extLst>
              <a:ext uri="{FF2B5EF4-FFF2-40B4-BE49-F238E27FC236}">
                <a16:creationId xmlns:a16="http://schemas.microsoft.com/office/drawing/2014/main" id="{BCD98B5F-B6D8-FA8D-F29A-DF7FBBCC2B0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Seaborn - Data Visualization Library – PyFi">
            <a:extLst>
              <a:ext uri="{FF2B5EF4-FFF2-40B4-BE49-F238E27FC236}">
                <a16:creationId xmlns:a16="http://schemas.microsoft.com/office/drawing/2014/main" id="{B6F7A6C3-7174-E584-536C-DA99ECE4A4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989" y="2570624"/>
            <a:ext cx="3714344" cy="257287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What is Python Coding? | Juni Learning">
            <a:extLst>
              <a:ext uri="{FF2B5EF4-FFF2-40B4-BE49-F238E27FC236}">
                <a16:creationId xmlns:a16="http://schemas.microsoft.com/office/drawing/2014/main" id="{8DB8EE1D-D123-A764-BB6E-96ABFC0C81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7512" y="682377"/>
            <a:ext cx="2497758" cy="249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583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03C0-30F8-D071-98D0-B2FC3C833318}"/>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10140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D0EA-58C9-B412-C457-D56B2AEC8C8A}"/>
              </a:ext>
            </a:extLst>
          </p:cNvPr>
          <p:cNvSpPr>
            <a:spLocks noGrp="1"/>
          </p:cNvSpPr>
          <p:nvPr>
            <p:ph type="title"/>
          </p:nvPr>
        </p:nvSpPr>
        <p:spPr>
          <a:xfrm>
            <a:off x="400910" y="165933"/>
            <a:ext cx="8520600" cy="841800"/>
          </a:xfrm>
        </p:spPr>
        <p:txBody>
          <a:bodyPr>
            <a:normAutofit/>
          </a:bodyPr>
          <a:lstStyle/>
          <a:p>
            <a:r>
              <a:rPr lang="en-US" sz="2800" dirty="0">
                <a:latin typeface="Times New Roman" panose="02020603050405020304" pitchFamily="18" charset="0"/>
                <a:cs typeface="Times New Roman" panose="02020603050405020304" pitchFamily="18" charset="0"/>
              </a:rPr>
              <a:t>PHƯƠNG PHÁP NGHIÊN CỨU</a:t>
            </a:r>
          </a:p>
        </p:txBody>
      </p:sp>
      <p:sp>
        <p:nvSpPr>
          <p:cNvPr id="27" name="TextBox 26">
            <a:extLst>
              <a:ext uri="{FF2B5EF4-FFF2-40B4-BE49-F238E27FC236}">
                <a16:creationId xmlns:a16="http://schemas.microsoft.com/office/drawing/2014/main" id="{B62D019A-489E-C19F-09E8-80FF5CBA8FC8}"/>
              </a:ext>
            </a:extLst>
          </p:cNvPr>
          <p:cNvSpPr txBox="1"/>
          <p:nvPr/>
        </p:nvSpPr>
        <p:spPr>
          <a:xfrm>
            <a:off x="3315629" y="836446"/>
            <a:ext cx="2007220" cy="369332"/>
          </a:xfrm>
          <a:prstGeom prst="rect">
            <a:avLst/>
          </a:prstGeom>
          <a:noFill/>
          <a:ln>
            <a:solidFill>
              <a:schemeClr val="tx1"/>
            </a:solidFill>
          </a:ln>
        </p:spPr>
        <p:txBody>
          <a:bodyPr wrap="square" rtlCol="0">
            <a:spAutoFit/>
          </a:bodyPr>
          <a:lstStyle/>
          <a:p>
            <a:pPr algn="ctr"/>
            <a:r>
              <a:rPr lang="vi-VN" sz="1800" b="1" i="0" dirty="0">
                <a:solidFill>
                  <a:schemeClr val="tx1"/>
                </a:solidFill>
                <a:effectLst/>
                <a:latin typeface="+mj-lt"/>
              </a:rPr>
              <a:t>Phân tích dữ liệu</a:t>
            </a:r>
            <a:endParaRPr lang="en-US" dirty="0"/>
          </a:p>
        </p:txBody>
      </p:sp>
      <p:sp>
        <p:nvSpPr>
          <p:cNvPr id="28" name="TextBox 27">
            <a:extLst>
              <a:ext uri="{FF2B5EF4-FFF2-40B4-BE49-F238E27FC236}">
                <a16:creationId xmlns:a16="http://schemas.microsoft.com/office/drawing/2014/main" id="{A58FEDE0-8A7A-3F2B-7594-24133B43754F}"/>
              </a:ext>
            </a:extLst>
          </p:cNvPr>
          <p:cNvSpPr txBox="1"/>
          <p:nvPr/>
        </p:nvSpPr>
        <p:spPr>
          <a:xfrm>
            <a:off x="3315628" y="1418451"/>
            <a:ext cx="2007220" cy="369332"/>
          </a:xfrm>
          <a:prstGeom prst="rect">
            <a:avLst/>
          </a:prstGeom>
          <a:noFill/>
          <a:ln>
            <a:solidFill>
              <a:schemeClr val="tx1"/>
            </a:solidFill>
          </a:ln>
        </p:spPr>
        <p:txBody>
          <a:bodyPr wrap="square" rtlCol="0">
            <a:spAutoFit/>
          </a:bodyPr>
          <a:lstStyle/>
          <a:p>
            <a:pPr algn="ctr"/>
            <a:r>
              <a:rPr lang="vi-VN" sz="1800" b="1" i="0" dirty="0">
                <a:solidFill>
                  <a:schemeClr val="tx1"/>
                </a:solidFill>
                <a:effectLst/>
                <a:latin typeface="+mj-lt"/>
              </a:rPr>
              <a:t>Xây dựng mô hình</a:t>
            </a:r>
            <a:endParaRPr lang="en-US" dirty="0"/>
          </a:p>
        </p:txBody>
      </p:sp>
      <p:sp>
        <p:nvSpPr>
          <p:cNvPr id="29" name="TextBox 28">
            <a:extLst>
              <a:ext uri="{FF2B5EF4-FFF2-40B4-BE49-F238E27FC236}">
                <a16:creationId xmlns:a16="http://schemas.microsoft.com/office/drawing/2014/main" id="{F46D53CD-3205-16C8-97D0-731634C5E9E3}"/>
              </a:ext>
            </a:extLst>
          </p:cNvPr>
          <p:cNvSpPr txBox="1"/>
          <p:nvPr/>
        </p:nvSpPr>
        <p:spPr>
          <a:xfrm>
            <a:off x="3315629" y="2319592"/>
            <a:ext cx="2007221" cy="369332"/>
          </a:xfrm>
          <a:prstGeom prst="rect">
            <a:avLst/>
          </a:prstGeom>
          <a:noFill/>
          <a:ln>
            <a:solidFill>
              <a:schemeClr val="tx1"/>
            </a:solidFill>
          </a:ln>
        </p:spPr>
        <p:txBody>
          <a:bodyPr wrap="square" rtlCol="0">
            <a:spAutoFit/>
          </a:bodyPr>
          <a:lstStyle/>
          <a:p>
            <a:pPr algn="ctr"/>
            <a:r>
              <a:rPr lang="vi-VN" sz="1800" b="1" i="0" dirty="0">
                <a:solidFill>
                  <a:schemeClr val="tx1"/>
                </a:solidFill>
                <a:effectLst/>
                <a:latin typeface="+mj-lt"/>
              </a:rPr>
              <a:t>Đánh giá hiệu suất</a:t>
            </a:r>
            <a:endParaRPr lang="en-US" sz="1800" b="1" dirty="0"/>
          </a:p>
        </p:txBody>
      </p:sp>
      <p:sp>
        <p:nvSpPr>
          <p:cNvPr id="30" name="TextBox 29">
            <a:extLst>
              <a:ext uri="{FF2B5EF4-FFF2-40B4-BE49-F238E27FC236}">
                <a16:creationId xmlns:a16="http://schemas.microsoft.com/office/drawing/2014/main" id="{CD1026B6-A7C6-A437-D204-1669AE503368}"/>
              </a:ext>
            </a:extLst>
          </p:cNvPr>
          <p:cNvSpPr txBox="1"/>
          <p:nvPr/>
        </p:nvSpPr>
        <p:spPr>
          <a:xfrm>
            <a:off x="3306595" y="3127895"/>
            <a:ext cx="2126167" cy="369332"/>
          </a:xfrm>
          <a:prstGeom prst="rect">
            <a:avLst/>
          </a:prstGeom>
          <a:noFill/>
          <a:ln>
            <a:solidFill>
              <a:schemeClr val="tx1"/>
            </a:solidFill>
          </a:ln>
        </p:spPr>
        <p:txBody>
          <a:bodyPr wrap="square" rtlCol="0">
            <a:spAutoFit/>
          </a:bodyPr>
          <a:lstStyle/>
          <a:p>
            <a:r>
              <a:rPr lang="vi-VN" sz="1800" b="1" i="0" dirty="0">
                <a:solidFill>
                  <a:schemeClr val="tx1"/>
                </a:solidFill>
                <a:effectLst/>
                <a:latin typeface="Times New Roman "/>
              </a:rPr>
              <a:t>Tối ưu hóa mô</a:t>
            </a:r>
            <a:r>
              <a:rPr lang="en-US" sz="1800" b="1" i="0" dirty="0">
                <a:solidFill>
                  <a:schemeClr val="tx1"/>
                </a:solidFill>
                <a:effectLst/>
                <a:latin typeface="Times New Roman "/>
              </a:rPr>
              <a:t> </a:t>
            </a:r>
            <a:r>
              <a:rPr lang="vi-VN" sz="1800" b="1" i="0" dirty="0">
                <a:solidFill>
                  <a:schemeClr val="tx1"/>
                </a:solidFill>
                <a:effectLst/>
                <a:latin typeface="Times New Roman "/>
              </a:rPr>
              <a:t>hình</a:t>
            </a:r>
            <a:endParaRPr lang="en-US" b="1" dirty="0">
              <a:latin typeface="Times New Roman "/>
            </a:endParaRPr>
          </a:p>
        </p:txBody>
      </p:sp>
      <p:sp>
        <p:nvSpPr>
          <p:cNvPr id="31" name="TextBox 30">
            <a:extLst>
              <a:ext uri="{FF2B5EF4-FFF2-40B4-BE49-F238E27FC236}">
                <a16:creationId xmlns:a16="http://schemas.microsoft.com/office/drawing/2014/main" id="{9BBC5C1A-78BC-0470-E33F-9219F1E1D442}"/>
              </a:ext>
            </a:extLst>
          </p:cNvPr>
          <p:cNvSpPr txBox="1"/>
          <p:nvPr/>
        </p:nvSpPr>
        <p:spPr>
          <a:xfrm>
            <a:off x="3285890" y="4558902"/>
            <a:ext cx="2126166" cy="369332"/>
          </a:xfrm>
          <a:prstGeom prst="rect">
            <a:avLst/>
          </a:prstGeom>
          <a:noFill/>
          <a:ln>
            <a:solidFill>
              <a:schemeClr val="tx1"/>
            </a:solidFill>
          </a:ln>
        </p:spPr>
        <p:txBody>
          <a:bodyPr wrap="square" rtlCol="0">
            <a:spAutoFit/>
          </a:bodyPr>
          <a:lstStyle/>
          <a:p>
            <a:r>
              <a:rPr lang="vi-VN" sz="1800" b="1" i="0" dirty="0">
                <a:solidFill>
                  <a:schemeClr val="tx1"/>
                </a:solidFill>
                <a:effectLst/>
                <a:latin typeface="+mj-lt"/>
              </a:rPr>
              <a:t>Kết luận và đề xuất</a:t>
            </a:r>
            <a:endParaRPr lang="en-US" sz="1800" dirty="0"/>
          </a:p>
        </p:txBody>
      </p:sp>
      <p:pic>
        <p:nvPicPr>
          <p:cNvPr id="4097" name="Graphic 4096" descr="Arrow: Counter-clockwise curve with solid fill">
            <a:extLst>
              <a:ext uri="{FF2B5EF4-FFF2-40B4-BE49-F238E27FC236}">
                <a16:creationId xmlns:a16="http://schemas.microsoft.com/office/drawing/2014/main" id="{36B021AB-AF27-AA84-7EA7-AF31A934D6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627969" y="963157"/>
            <a:ext cx="914400" cy="914400"/>
          </a:xfrm>
          <a:prstGeom prst="rect">
            <a:avLst/>
          </a:prstGeom>
        </p:spPr>
      </p:pic>
      <p:pic>
        <p:nvPicPr>
          <p:cNvPr id="4099" name="Graphic 4098" descr="Arrow: Counter-clockwise curve with solid fill">
            <a:extLst>
              <a:ext uri="{FF2B5EF4-FFF2-40B4-BE49-F238E27FC236}">
                <a16:creationId xmlns:a16="http://schemas.microsoft.com/office/drawing/2014/main" id="{8F93B976-CA1C-4298-3F98-F9CD8B2233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620537" y="1842964"/>
            <a:ext cx="914400" cy="914400"/>
          </a:xfrm>
          <a:prstGeom prst="rect">
            <a:avLst/>
          </a:prstGeom>
        </p:spPr>
      </p:pic>
      <p:pic>
        <p:nvPicPr>
          <p:cNvPr id="4101" name="Graphic 4100" descr="Arrow: Counter-clockwise curve with solid fill">
            <a:extLst>
              <a:ext uri="{FF2B5EF4-FFF2-40B4-BE49-F238E27FC236}">
                <a16:creationId xmlns:a16="http://schemas.microsoft.com/office/drawing/2014/main" id="{382CD3E5-18A8-3843-5B98-2A6DD8A604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627969" y="2670695"/>
            <a:ext cx="914400" cy="914400"/>
          </a:xfrm>
          <a:prstGeom prst="rect">
            <a:avLst/>
          </a:prstGeom>
        </p:spPr>
      </p:pic>
      <p:pic>
        <p:nvPicPr>
          <p:cNvPr id="4103" name="Graphic 4102" descr="Arrow: Counter-clockwise curve with solid fill">
            <a:extLst>
              <a:ext uri="{FF2B5EF4-FFF2-40B4-BE49-F238E27FC236}">
                <a16:creationId xmlns:a16="http://schemas.microsoft.com/office/drawing/2014/main" id="{2530410C-76EB-F82D-B5A7-5DB9DB7670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561059" y="4307053"/>
            <a:ext cx="914400" cy="706967"/>
          </a:xfrm>
          <a:prstGeom prst="rect">
            <a:avLst/>
          </a:prstGeom>
        </p:spPr>
      </p:pic>
      <p:pic>
        <p:nvPicPr>
          <p:cNvPr id="4105" name="Graphic 4104" descr="Artificial Intelligence with solid fill">
            <a:extLst>
              <a:ext uri="{FF2B5EF4-FFF2-40B4-BE49-F238E27FC236}">
                <a16:creationId xmlns:a16="http://schemas.microsoft.com/office/drawing/2014/main" id="{8A16E517-45C8-D5C5-2A29-86A2B285FF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52758" y="1007733"/>
            <a:ext cx="2393795" cy="2000490"/>
          </a:xfrm>
          <a:prstGeom prst="rect">
            <a:avLst/>
          </a:prstGeom>
        </p:spPr>
      </p:pic>
      <p:pic>
        <p:nvPicPr>
          <p:cNvPr id="4107" name="Graphic 4106" descr="Illustrator with solid fill">
            <a:extLst>
              <a:ext uri="{FF2B5EF4-FFF2-40B4-BE49-F238E27FC236}">
                <a16:creationId xmlns:a16="http://schemas.microsoft.com/office/drawing/2014/main" id="{85C38F09-C812-422A-C72B-D000AD48B7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36887" y="1929463"/>
            <a:ext cx="3165629" cy="3084558"/>
          </a:xfrm>
          <a:prstGeom prst="rect">
            <a:avLst/>
          </a:prstGeom>
        </p:spPr>
      </p:pic>
      <p:sp>
        <p:nvSpPr>
          <p:cNvPr id="4108" name="TextBox 4107">
            <a:extLst>
              <a:ext uri="{FF2B5EF4-FFF2-40B4-BE49-F238E27FC236}">
                <a16:creationId xmlns:a16="http://schemas.microsoft.com/office/drawing/2014/main" id="{D16413B2-1FDD-6CC0-C493-57F9243B05BB}"/>
              </a:ext>
            </a:extLst>
          </p:cNvPr>
          <p:cNvSpPr txBox="1"/>
          <p:nvPr/>
        </p:nvSpPr>
        <p:spPr>
          <a:xfrm>
            <a:off x="3294922" y="3825078"/>
            <a:ext cx="2117134" cy="369332"/>
          </a:xfrm>
          <a:prstGeom prst="rect">
            <a:avLst/>
          </a:prstGeom>
          <a:noFill/>
          <a:ln>
            <a:solidFill>
              <a:schemeClr val="tx1"/>
            </a:solidFill>
          </a:ln>
        </p:spPr>
        <p:txBody>
          <a:bodyPr wrap="square" rtlCol="0">
            <a:spAutoFit/>
          </a:bodyPr>
          <a:lstStyle/>
          <a:p>
            <a:pPr algn="ctr"/>
            <a:r>
              <a:rPr lang="en-US" sz="1800" b="1" dirty="0" err="1">
                <a:latin typeface="Times New Roman" panose="02020603050405020304" pitchFamily="18" charset="0"/>
                <a:cs typeface="Times New Roman" panose="02020603050405020304" pitchFamily="18" charset="0"/>
              </a:rPr>
              <a:t>Thiết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kế</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giao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diện</a:t>
            </a:r>
            <a:endParaRPr lang="en-US" sz="1800" b="1" dirty="0">
              <a:latin typeface="Times New Roman" panose="02020603050405020304" pitchFamily="18" charset="0"/>
              <a:cs typeface="Times New Roman" panose="02020603050405020304" pitchFamily="18" charset="0"/>
            </a:endParaRPr>
          </a:p>
        </p:txBody>
      </p:sp>
      <p:pic>
        <p:nvPicPr>
          <p:cNvPr id="4109" name="Graphic 4108" descr="Arrow: Counter-clockwise curve with solid fill">
            <a:extLst>
              <a:ext uri="{FF2B5EF4-FFF2-40B4-BE49-F238E27FC236}">
                <a16:creationId xmlns:a16="http://schemas.microsoft.com/office/drawing/2014/main" id="{CECC3E7F-D215-CB94-FE59-DC997365F6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549914" y="3379745"/>
            <a:ext cx="914400" cy="914400"/>
          </a:xfrm>
          <a:prstGeom prst="rect">
            <a:avLst/>
          </a:prstGeom>
        </p:spPr>
      </p:pic>
    </p:spTree>
    <p:extLst>
      <p:ext uri="{BB962C8B-B14F-4D97-AF65-F5344CB8AC3E}">
        <p14:creationId xmlns:p14="http://schemas.microsoft.com/office/powerpoint/2010/main" val="237651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imes New Roman "/>
              </a:rPr>
              <a:t>Dữ liệu được thu thập</a:t>
            </a:r>
            <a:endParaRPr sz="2000" dirty="0">
              <a:latin typeface="Times New Roman "/>
            </a:endParaRPr>
          </a:p>
        </p:txBody>
      </p:sp>
      <p:sp>
        <p:nvSpPr>
          <p:cNvPr id="320" name="Google Shape;320;p16"/>
          <p:cNvSpPr/>
          <p:nvPr/>
        </p:nvSpPr>
        <p:spPr>
          <a:xfrm>
            <a:off x="4078225" y="1617313"/>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16"/>
          <p:cNvGrpSpPr/>
          <p:nvPr/>
        </p:nvGrpSpPr>
        <p:grpSpPr>
          <a:xfrm>
            <a:off x="296463" y="972037"/>
            <a:ext cx="2990047" cy="3762375"/>
            <a:chOff x="3229376" y="1038225"/>
            <a:chExt cx="2990047" cy="3762375"/>
          </a:xfrm>
        </p:grpSpPr>
        <p:grpSp>
          <p:nvGrpSpPr>
            <p:cNvPr id="322" name="Google Shape;322;p16"/>
            <p:cNvGrpSpPr/>
            <p:nvPr/>
          </p:nvGrpSpPr>
          <p:grpSpPr>
            <a:xfrm>
              <a:off x="3229376" y="1122657"/>
              <a:ext cx="2990047" cy="3677943"/>
              <a:chOff x="3076803" y="1122657"/>
              <a:chExt cx="2990047" cy="3677943"/>
            </a:xfrm>
          </p:grpSpPr>
          <p:sp>
            <p:nvSpPr>
              <p:cNvPr id="323" name="Google Shape;323;p16"/>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16"/>
              <p:cNvGrpSpPr/>
              <p:nvPr/>
            </p:nvGrpSpPr>
            <p:grpSpPr>
              <a:xfrm>
                <a:off x="3076803" y="1122657"/>
                <a:ext cx="2846762" cy="3609149"/>
                <a:chOff x="5746228" y="1003890"/>
                <a:chExt cx="2940566" cy="3728074"/>
              </a:xfrm>
            </p:grpSpPr>
            <p:grpSp>
              <p:nvGrpSpPr>
                <p:cNvPr id="325" name="Google Shape;325;p16"/>
                <p:cNvGrpSpPr/>
                <p:nvPr/>
              </p:nvGrpSpPr>
              <p:grpSpPr>
                <a:xfrm>
                  <a:off x="5746228" y="1003890"/>
                  <a:ext cx="1610200" cy="3314901"/>
                  <a:chOff x="6434938" y="1003850"/>
                  <a:chExt cx="1165376" cy="2399147"/>
                </a:xfrm>
              </p:grpSpPr>
              <p:sp>
                <p:nvSpPr>
                  <p:cNvPr id="326" name="Google Shape;326;p16"/>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6"/>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6"/>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7887600" y="1677194"/>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16"/>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6"/>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8" name="Google Shape;398;p16"/>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6"/>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2" name="Google Shape;402;p16"/>
          <p:cNvCxnSpPr/>
          <p:nvPr/>
        </p:nvCxnSpPr>
        <p:spPr>
          <a:xfrm flipH="1">
            <a:off x="1865550" y="2494125"/>
            <a:ext cx="1539300" cy="718200"/>
          </a:xfrm>
          <a:prstGeom prst="bentConnector3">
            <a:avLst>
              <a:gd name="adj1" fmla="val 21515"/>
            </a:avLst>
          </a:prstGeom>
          <a:noFill/>
          <a:ln w="9525" cap="flat" cmpd="sng">
            <a:solidFill>
              <a:schemeClr val="dk2"/>
            </a:solidFill>
            <a:prstDash val="solid"/>
            <a:round/>
            <a:headEnd type="none" w="med" len="med"/>
            <a:tailEnd type="oval" w="med" len="med"/>
          </a:ln>
        </p:spPr>
      </p:cxnSp>
      <p:pic>
        <p:nvPicPr>
          <p:cNvPr id="2" name="Picture 1" descr="A white grid with many numbers&#10;&#10;Description automatically generated with medium confidence">
            <a:extLst>
              <a:ext uri="{FF2B5EF4-FFF2-40B4-BE49-F238E27FC236}">
                <a16:creationId xmlns:a16="http://schemas.microsoft.com/office/drawing/2014/main" id="{2F5DB410-587B-5DA6-EEFB-AA1FD84F6A4E}"/>
              </a:ext>
            </a:extLst>
          </p:cNvPr>
          <p:cNvPicPr>
            <a:picLocks noChangeAspect="1"/>
          </p:cNvPicPr>
          <p:nvPr/>
        </p:nvPicPr>
        <p:blipFill>
          <a:blip r:embed="rId3"/>
          <a:stretch>
            <a:fillRect/>
          </a:stretch>
        </p:blipFill>
        <p:spPr>
          <a:xfrm>
            <a:off x="3157404" y="831510"/>
            <a:ext cx="3652273" cy="2469252"/>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D8CDE892-94F9-4CB3-F987-B2E01BD90665}"/>
              </a:ext>
            </a:extLst>
          </p:cNvPr>
          <p:cNvPicPr>
            <a:picLocks noChangeAspect="1"/>
          </p:cNvPicPr>
          <p:nvPr/>
        </p:nvPicPr>
        <p:blipFill>
          <a:blip r:embed="rId4"/>
          <a:stretch>
            <a:fillRect/>
          </a:stretch>
        </p:blipFill>
        <p:spPr>
          <a:xfrm>
            <a:off x="6905356" y="1844693"/>
            <a:ext cx="2186605" cy="26977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026F-BD40-A86A-C7BE-3FB6A76C2A2A}"/>
              </a:ext>
            </a:extLst>
          </p:cNvPr>
          <p:cNvSpPr>
            <a:spLocks noGrp="1"/>
          </p:cNvSpPr>
          <p:nvPr>
            <p:ph type="title"/>
          </p:nvPr>
        </p:nvSpPr>
        <p:spPr>
          <a:xfrm>
            <a:off x="229925" y="-1"/>
            <a:ext cx="3955499" cy="884663"/>
          </a:xfrm>
        </p:spPr>
        <p:txBody>
          <a:bodyPr>
            <a:normAutofit/>
          </a:bodyPr>
          <a:lstStyle/>
          <a:p>
            <a:r>
              <a:rPr lang="en-US" dirty="0"/>
              <a:t>I, PHÂN TÍCH DỮ LIỆU</a:t>
            </a:r>
          </a:p>
        </p:txBody>
      </p:sp>
      <p:graphicFrame>
        <p:nvGraphicFramePr>
          <p:cNvPr id="4" name="Table 3">
            <a:extLst>
              <a:ext uri="{FF2B5EF4-FFF2-40B4-BE49-F238E27FC236}">
                <a16:creationId xmlns:a16="http://schemas.microsoft.com/office/drawing/2014/main" id="{669B2D05-E335-E584-2AD9-CB63571E1A15}"/>
              </a:ext>
            </a:extLst>
          </p:cNvPr>
          <p:cNvGraphicFramePr>
            <a:graphicFrameLocks noGrp="1"/>
          </p:cNvGraphicFramePr>
          <p:nvPr>
            <p:extLst>
              <p:ext uri="{D42A27DB-BD31-4B8C-83A1-F6EECF244321}">
                <p14:modId xmlns:p14="http://schemas.microsoft.com/office/powerpoint/2010/main" val="3330851902"/>
              </p:ext>
            </p:extLst>
          </p:nvPr>
        </p:nvGraphicFramePr>
        <p:xfrm>
          <a:off x="471722" y="884662"/>
          <a:ext cx="2788498" cy="3754628"/>
        </p:xfrm>
        <a:graphic>
          <a:graphicData uri="http://schemas.openxmlformats.org/drawingml/2006/table">
            <a:tbl>
              <a:tblPr firstRow="1" firstCol="1" bandRow="1">
                <a:tableStyleId>{5C22544A-7EE6-4342-B048-85BDC9FD1C3A}</a:tableStyleId>
              </a:tblPr>
              <a:tblGrid>
                <a:gridCol w="566861">
                  <a:extLst>
                    <a:ext uri="{9D8B030D-6E8A-4147-A177-3AD203B41FA5}">
                      <a16:colId xmlns:a16="http://schemas.microsoft.com/office/drawing/2014/main" val="2144261239"/>
                    </a:ext>
                  </a:extLst>
                </a:gridCol>
                <a:gridCol w="2221637">
                  <a:extLst>
                    <a:ext uri="{9D8B030D-6E8A-4147-A177-3AD203B41FA5}">
                      <a16:colId xmlns:a16="http://schemas.microsoft.com/office/drawing/2014/main" val="180402965"/>
                    </a:ext>
                  </a:extLst>
                </a:gridCol>
              </a:tblGrid>
              <a:tr h="96195">
                <a:tc>
                  <a:txBody>
                    <a:bodyPr/>
                    <a:lstStyle/>
                    <a:p>
                      <a:pPr algn="ctr">
                        <a:lnSpc>
                          <a:spcPct val="115000"/>
                        </a:lnSpc>
                      </a:pPr>
                      <a:r>
                        <a:rPr lang="en-US" sz="600">
                          <a:effectLst/>
                        </a:rPr>
                        <a:t>Chiều thông tin</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gn="ctr">
                        <a:lnSpc>
                          <a:spcPct val="115000"/>
                        </a:lnSpc>
                      </a:pPr>
                      <a:r>
                        <a:rPr lang="en-US" sz="600" dirty="0" err="1">
                          <a:effectLst/>
                        </a:rPr>
                        <a:t>Nhãn</a:t>
                      </a:r>
                      <a:r>
                        <a:rPr lang="en-US" sz="600" dirty="0">
                          <a:effectLst/>
                        </a:rPr>
                        <a:t> lớp</a:t>
                      </a:r>
                      <a:endParaRPr lang="en-US" sz="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1327880421"/>
                  </a:ext>
                </a:extLst>
              </a:tr>
              <a:tr h="96195">
                <a:tc>
                  <a:txBody>
                    <a:bodyPr/>
                    <a:lstStyle/>
                    <a:p>
                      <a:pPr algn="ctr">
                        <a:lnSpc>
                          <a:spcPct val="115000"/>
                        </a:lnSpc>
                      </a:pPr>
                      <a:r>
                        <a:rPr lang="en-US" sz="600">
                          <a:effectLst/>
                        </a:rPr>
                        <a:t>Name</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en-US" sz="600">
                          <a:effectLst/>
                        </a:rPr>
                        <a:t>Tên bệnh nhân</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87599763"/>
                  </a:ext>
                </a:extLst>
              </a:tr>
              <a:tr h="96195">
                <a:tc>
                  <a:txBody>
                    <a:bodyPr/>
                    <a:lstStyle/>
                    <a:p>
                      <a:pPr algn="ctr">
                        <a:lnSpc>
                          <a:spcPct val="115000"/>
                        </a:lnSpc>
                      </a:pPr>
                      <a:r>
                        <a:rPr lang="en-US" sz="600">
                          <a:effectLst/>
                        </a:rPr>
                        <a:t>age</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b"/>
                </a:tc>
                <a:tc>
                  <a:txBody>
                    <a:bodyPr/>
                    <a:lstStyle/>
                    <a:p>
                      <a:pPr>
                        <a:lnSpc>
                          <a:spcPct val="115000"/>
                        </a:lnSpc>
                      </a:pPr>
                      <a:r>
                        <a:rPr lang="en-US" sz="600">
                          <a:effectLst/>
                        </a:rPr>
                        <a:t>Tuổi của bệnh nhân</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3255457231"/>
                  </a:ext>
                </a:extLst>
              </a:tr>
              <a:tr h="96195">
                <a:tc>
                  <a:txBody>
                    <a:bodyPr/>
                    <a:lstStyle/>
                    <a:p>
                      <a:pPr algn="ctr">
                        <a:lnSpc>
                          <a:spcPct val="115000"/>
                        </a:lnSpc>
                      </a:pPr>
                      <a:r>
                        <a:rPr lang="en-US" sz="600">
                          <a:effectLst/>
                        </a:rPr>
                        <a:t>sex</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a:effectLst/>
                        </a:rPr>
                        <a:t>Giới Tính: </a:t>
                      </a:r>
                      <a:r>
                        <a:rPr lang="en-US" sz="600">
                          <a:effectLst/>
                        </a:rPr>
                        <a:t>1=Nam,0=Nữ</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580639089"/>
                  </a:ext>
                </a:extLst>
              </a:tr>
              <a:tr h="505365">
                <a:tc>
                  <a:txBody>
                    <a:bodyPr/>
                    <a:lstStyle/>
                    <a:p>
                      <a:pPr algn="ctr">
                        <a:lnSpc>
                          <a:spcPct val="115000"/>
                        </a:lnSpc>
                      </a:pPr>
                      <a:r>
                        <a:rPr lang="en-US" sz="600">
                          <a:effectLst/>
                        </a:rPr>
                        <a:t>cp</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a:effectLst/>
                        </a:rPr>
                        <a:t>Loại đau ngực:</a:t>
                      </a:r>
                      <a:br>
                        <a:rPr lang="vi-VN" sz="600">
                          <a:effectLst/>
                        </a:rPr>
                      </a:br>
                      <a:r>
                        <a:rPr lang="vi-VN" sz="600">
                          <a:effectLst/>
                        </a:rPr>
                        <a:t>0 - Không có triệu chứng</a:t>
                      </a:r>
                      <a:br>
                        <a:rPr lang="vi-VN" sz="600">
                          <a:effectLst/>
                        </a:rPr>
                      </a:br>
                      <a:r>
                        <a:rPr lang="vi-VN" sz="600">
                          <a:effectLst/>
                        </a:rPr>
                        <a:t>1 - Đau thắt ngực không điển hình </a:t>
                      </a:r>
                      <a:br>
                        <a:rPr lang="vi-VN" sz="600">
                          <a:effectLst/>
                        </a:rPr>
                      </a:br>
                      <a:r>
                        <a:rPr lang="vi-VN" sz="600">
                          <a:effectLst/>
                        </a:rPr>
                        <a:t>2 - Không đau thắt ngực</a:t>
                      </a:r>
                      <a:br>
                        <a:rPr lang="vi-VN" sz="600">
                          <a:effectLst/>
                        </a:rPr>
                      </a:br>
                      <a:r>
                        <a:rPr lang="vi-VN" sz="600">
                          <a:effectLst/>
                        </a:rPr>
                        <a:t>3 - Đau thắt ngực điển hình</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3520369567"/>
                  </a:ext>
                </a:extLst>
              </a:tr>
              <a:tr h="96195">
                <a:tc>
                  <a:txBody>
                    <a:bodyPr/>
                    <a:lstStyle/>
                    <a:p>
                      <a:pPr algn="ctr">
                        <a:lnSpc>
                          <a:spcPct val="115000"/>
                        </a:lnSpc>
                      </a:pPr>
                      <a:r>
                        <a:rPr lang="en-US" sz="600">
                          <a:effectLst/>
                        </a:rPr>
                        <a:t>trestbps</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a:effectLst/>
                        </a:rPr>
                        <a:t>Huyết áp lúc nghỉ: Tính bằng mm / Hg khi nhập viện</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415201586"/>
                  </a:ext>
                </a:extLst>
              </a:tr>
              <a:tr h="96195">
                <a:tc>
                  <a:txBody>
                    <a:bodyPr/>
                    <a:lstStyle/>
                    <a:p>
                      <a:pPr algn="ctr">
                        <a:lnSpc>
                          <a:spcPct val="115000"/>
                        </a:lnSpc>
                      </a:pPr>
                      <a:r>
                        <a:rPr lang="en-US" sz="600">
                          <a:effectLst/>
                        </a:rPr>
                        <a:t>chol</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a:effectLst/>
                        </a:rPr>
                        <a:t>Cholestorol: Tính bằng mg / dl</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3488280377"/>
                  </a:ext>
                </a:extLst>
              </a:tr>
              <a:tr h="305661">
                <a:tc>
                  <a:txBody>
                    <a:bodyPr/>
                    <a:lstStyle/>
                    <a:p>
                      <a:pPr algn="ctr">
                        <a:lnSpc>
                          <a:spcPct val="115000"/>
                        </a:lnSpc>
                      </a:pPr>
                      <a:r>
                        <a:rPr lang="en-US" sz="600">
                          <a:effectLst/>
                        </a:rPr>
                        <a:t>fbs</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dirty="0">
                          <a:effectLst/>
                        </a:rPr>
                        <a:t>Lượng đường trong máu: </a:t>
                      </a:r>
                      <a:br>
                        <a:rPr lang="vi-VN" sz="600" dirty="0">
                          <a:effectLst/>
                        </a:rPr>
                      </a:br>
                      <a:r>
                        <a:rPr lang="vi-VN" sz="600" dirty="0">
                          <a:effectLst/>
                        </a:rPr>
                        <a:t>0: &lt;120 mg / dl </a:t>
                      </a:r>
                      <a:br>
                        <a:rPr lang="vi-VN" sz="600" dirty="0">
                          <a:effectLst/>
                        </a:rPr>
                      </a:br>
                      <a:r>
                        <a:rPr lang="vi-VN" sz="600" dirty="0">
                          <a:effectLst/>
                        </a:rPr>
                        <a:t>1: &gt; 120 mg / dl </a:t>
                      </a:r>
                      <a:endParaRPr lang="en-US" sz="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1606248976"/>
                  </a:ext>
                </a:extLst>
              </a:tr>
              <a:tr h="402643">
                <a:tc>
                  <a:txBody>
                    <a:bodyPr/>
                    <a:lstStyle/>
                    <a:p>
                      <a:pPr algn="ctr">
                        <a:lnSpc>
                          <a:spcPct val="115000"/>
                        </a:lnSpc>
                      </a:pPr>
                      <a:r>
                        <a:rPr lang="en-US" sz="600">
                          <a:effectLst/>
                        </a:rPr>
                        <a:t>restecg</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a:effectLst/>
                        </a:rPr>
                        <a:t>Điện tâm đồ khi nghỉ ngơi: </a:t>
                      </a:r>
                      <a:br>
                        <a:rPr lang="vi-VN" sz="600">
                          <a:effectLst/>
                        </a:rPr>
                      </a:br>
                      <a:r>
                        <a:rPr lang="vi-VN" sz="600">
                          <a:effectLst/>
                        </a:rPr>
                        <a:t>0 - Bình thường</a:t>
                      </a:r>
                      <a:br>
                        <a:rPr lang="vi-VN" sz="600">
                          <a:effectLst/>
                        </a:rPr>
                      </a:br>
                      <a:r>
                        <a:rPr lang="vi-VN" sz="600">
                          <a:effectLst/>
                        </a:rPr>
                        <a:t>1- Có sóng ST-T bất thường</a:t>
                      </a:r>
                      <a:br>
                        <a:rPr lang="vi-VN" sz="600">
                          <a:effectLst/>
                        </a:rPr>
                      </a:br>
                      <a:r>
                        <a:rPr lang="vi-VN" sz="600">
                          <a:effectLst/>
                        </a:rPr>
                        <a:t>2 - Phì đại thất trái</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2730097218"/>
                  </a:ext>
                </a:extLst>
              </a:tr>
              <a:tr h="96195">
                <a:tc>
                  <a:txBody>
                    <a:bodyPr/>
                    <a:lstStyle/>
                    <a:p>
                      <a:pPr algn="ctr">
                        <a:lnSpc>
                          <a:spcPct val="115000"/>
                        </a:lnSpc>
                      </a:pPr>
                      <a:r>
                        <a:rPr lang="en-US" sz="600">
                          <a:effectLst/>
                        </a:rPr>
                        <a:t>thalach</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a:effectLst/>
                        </a:rPr>
                        <a:t> </a:t>
                      </a:r>
                      <a:r>
                        <a:rPr lang="en-US" sz="600">
                          <a:effectLst/>
                        </a:rPr>
                        <a:t>Nhịp tim tối đa đạt được(bpm-nhịp mỗi phút)</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517737497"/>
                  </a:ext>
                </a:extLst>
              </a:tr>
              <a:tr h="299921">
                <a:tc>
                  <a:txBody>
                    <a:bodyPr/>
                    <a:lstStyle/>
                    <a:p>
                      <a:pPr algn="ctr">
                        <a:lnSpc>
                          <a:spcPct val="115000"/>
                        </a:lnSpc>
                      </a:pPr>
                      <a:r>
                        <a:rPr lang="en-US" sz="600">
                          <a:effectLst/>
                        </a:rPr>
                        <a:t>exang</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a:effectLst/>
                        </a:rPr>
                        <a:t>Tập thể dục gây ra đau thắt ngực: </a:t>
                      </a:r>
                      <a:br>
                        <a:rPr lang="vi-VN" sz="600">
                          <a:effectLst/>
                        </a:rPr>
                      </a:br>
                      <a:r>
                        <a:rPr lang="vi-VN" sz="600">
                          <a:effectLst/>
                        </a:rPr>
                        <a:t>1 - Có</a:t>
                      </a:r>
                      <a:br>
                        <a:rPr lang="vi-VN" sz="600">
                          <a:effectLst/>
                        </a:rPr>
                      </a:br>
                      <a:r>
                        <a:rPr lang="vi-VN" sz="600">
                          <a:effectLst/>
                        </a:rPr>
                        <a:t> 0 - Không</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2176448190"/>
                  </a:ext>
                </a:extLst>
              </a:tr>
              <a:tr h="96195">
                <a:tc>
                  <a:txBody>
                    <a:bodyPr/>
                    <a:lstStyle/>
                    <a:p>
                      <a:pPr algn="ctr">
                        <a:lnSpc>
                          <a:spcPct val="115000"/>
                        </a:lnSpc>
                      </a:pPr>
                      <a:r>
                        <a:rPr lang="en-US" sz="600">
                          <a:effectLst/>
                        </a:rPr>
                        <a:t>oldpeak</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en-US" sz="600">
                          <a:effectLst/>
                        </a:rPr>
                        <a:t>Chênh lệch đoạn ST khi tập thể dục so với lúc nghỉ</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2228918435"/>
                  </a:ext>
                </a:extLst>
              </a:tr>
              <a:tr h="402643">
                <a:tc>
                  <a:txBody>
                    <a:bodyPr/>
                    <a:lstStyle/>
                    <a:p>
                      <a:pPr algn="ctr">
                        <a:lnSpc>
                          <a:spcPct val="115000"/>
                        </a:lnSpc>
                      </a:pPr>
                      <a:r>
                        <a:rPr lang="en-US" sz="600">
                          <a:effectLst/>
                        </a:rPr>
                        <a:t>slope</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a:effectLst/>
                        </a:rPr>
                        <a:t>Độ dốc đoạn ST:  </a:t>
                      </a:r>
                      <a:br>
                        <a:rPr lang="vi-VN" sz="600">
                          <a:effectLst/>
                        </a:rPr>
                      </a:br>
                      <a:r>
                        <a:rPr lang="vi-VN" sz="600">
                          <a:effectLst/>
                        </a:rPr>
                        <a:t>0 - Đi xuống</a:t>
                      </a:r>
                      <a:br>
                        <a:rPr lang="vi-VN" sz="600">
                          <a:effectLst/>
                        </a:rPr>
                      </a:br>
                      <a:r>
                        <a:rPr lang="vi-VN" sz="600">
                          <a:effectLst/>
                        </a:rPr>
                        <a:t>1 - Đi lên</a:t>
                      </a:r>
                      <a:br>
                        <a:rPr lang="vi-VN" sz="600">
                          <a:effectLst/>
                        </a:rPr>
                      </a:br>
                      <a:r>
                        <a:rPr lang="vi-VN" sz="600">
                          <a:effectLst/>
                        </a:rPr>
                        <a:t>2 - Cân bằng</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1573740194"/>
                  </a:ext>
                </a:extLst>
              </a:tr>
              <a:tr h="197199">
                <a:tc>
                  <a:txBody>
                    <a:bodyPr/>
                    <a:lstStyle/>
                    <a:p>
                      <a:pPr algn="ctr">
                        <a:lnSpc>
                          <a:spcPct val="115000"/>
                        </a:lnSpc>
                      </a:pPr>
                      <a:r>
                        <a:rPr lang="en-US" sz="600">
                          <a:effectLst/>
                        </a:rPr>
                        <a:t>ca</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a:effectLst/>
                        </a:rPr>
                        <a:t>Số lượng các mạch chính: </a:t>
                      </a:r>
                      <a:br>
                        <a:rPr lang="vi-VN" sz="600">
                          <a:effectLst/>
                        </a:rPr>
                      </a:br>
                      <a:r>
                        <a:rPr lang="vi-VN" sz="600">
                          <a:effectLst/>
                        </a:rPr>
                        <a:t>0 -&gt; 3 được tô màu bằng phương pháp soi huỳnh quang.</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1034554684"/>
                  </a:ext>
                </a:extLst>
              </a:tr>
              <a:tr h="505365">
                <a:tc>
                  <a:txBody>
                    <a:bodyPr/>
                    <a:lstStyle/>
                    <a:p>
                      <a:pPr algn="ctr">
                        <a:lnSpc>
                          <a:spcPct val="115000"/>
                        </a:lnSpc>
                      </a:pPr>
                      <a:r>
                        <a:rPr lang="en-US" sz="600">
                          <a:effectLst/>
                        </a:rPr>
                        <a:t>thal</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a:effectLst/>
                        </a:rPr>
                        <a:t>Thalassemia:</a:t>
                      </a:r>
                      <a:r>
                        <a:rPr lang="en-US" sz="600">
                          <a:effectLst/>
                        </a:rPr>
                        <a:t>tam máu bẩm sinh</a:t>
                      </a:r>
                      <a:br>
                        <a:rPr lang="vi-VN" sz="600">
                          <a:effectLst/>
                        </a:rPr>
                      </a:br>
                      <a:r>
                        <a:rPr lang="vi-VN" sz="600">
                          <a:effectLst/>
                        </a:rPr>
                        <a:t>0 - Không</a:t>
                      </a:r>
                      <a:br>
                        <a:rPr lang="vi-VN" sz="600">
                          <a:effectLst/>
                        </a:rPr>
                      </a:br>
                      <a:r>
                        <a:rPr lang="vi-VN" sz="600">
                          <a:effectLst/>
                        </a:rPr>
                        <a:t>1 - Khuyết tật cố định</a:t>
                      </a:r>
                      <a:br>
                        <a:rPr lang="vi-VN" sz="600">
                          <a:effectLst/>
                        </a:rPr>
                      </a:br>
                      <a:r>
                        <a:rPr lang="vi-VN" sz="600">
                          <a:effectLst/>
                        </a:rPr>
                        <a:t>2 - Lưu lượng máu bình thường</a:t>
                      </a:r>
                      <a:br>
                        <a:rPr lang="vi-VN" sz="600">
                          <a:effectLst/>
                        </a:rPr>
                      </a:br>
                      <a:r>
                        <a:rPr lang="vi-VN" sz="600">
                          <a:effectLst/>
                        </a:rPr>
                        <a:t>3 - Khuyết tật có thể đảo ngược </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216587958"/>
                  </a:ext>
                </a:extLst>
              </a:tr>
              <a:tr h="197199">
                <a:tc>
                  <a:txBody>
                    <a:bodyPr/>
                    <a:lstStyle/>
                    <a:p>
                      <a:pPr algn="ctr">
                        <a:lnSpc>
                          <a:spcPct val="115000"/>
                        </a:lnSpc>
                      </a:pPr>
                      <a:r>
                        <a:rPr lang="en-US" sz="600">
                          <a:effectLst/>
                        </a:rPr>
                        <a:t>target</a:t>
                      </a:r>
                      <a:endParaRPr lang="en-US" sz="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tc>
                  <a:txBody>
                    <a:bodyPr/>
                    <a:lstStyle/>
                    <a:p>
                      <a:pPr>
                        <a:lnSpc>
                          <a:spcPct val="115000"/>
                        </a:lnSpc>
                      </a:pPr>
                      <a:r>
                        <a:rPr lang="vi-VN" sz="600" dirty="0">
                          <a:effectLst/>
                        </a:rPr>
                        <a:t>1- bị bệnh</a:t>
                      </a:r>
                      <a:br>
                        <a:rPr lang="vi-VN" sz="600" dirty="0">
                          <a:effectLst/>
                        </a:rPr>
                      </a:br>
                      <a:r>
                        <a:rPr lang="vi-VN" sz="600" dirty="0">
                          <a:effectLst/>
                        </a:rPr>
                        <a:t>0- không bị bệnh</a:t>
                      </a:r>
                      <a:endParaRPr lang="en-US" sz="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20" marR="30920" marT="0" marB="0" anchor="ctr"/>
                </a:tc>
                <a:extLst>
                  <a:ext uri="{0D108BD9-81ED-4DB2-BD59-A6C34878D82A}">
                    <a16:rowId xmlns:a16="http://schemas.microsoft.com/office/drawing/2014/main" val="986517759"/>
                  </a:ext>
                </a:extLst>
              </a:tr>
            </a:tbl>
          </a:graphicData>
        </a:graphic>
      </p:graphicFrame>
      <p:sp>
        <p:nvSpPr>
          <p:cNvPr id="5" name="TextBox 4">
            <a:extLst>
              <a:ext uri="{FF2B5EF4-FFF2-40B4-BE49-F238E27FC236}">
                <a16:creationId xmlns:a16="http://schemas.microsoft.com/office/drawing/2014/main" id="{6095F8B5-0354-6D0C-9DA6-BC6C8E7632F7}"/>
              </a:ext>
            </a:extLst>
          </p:cNvPr>
          <p:cNvSpPr txBox="1"/>
          <p:nvPr/>
        </p:nvSpPr>
        <p:spPr>
          <a:xfrm>
            <a:off x="3375102" y="825190"/>
            <a:ext cx="4453053" cy="3631763"/>
          </a:xfrm>
          <a:prstGeom prst="rect">
            <a:avLst/>
          </a:prstGeom>
          <a:noFill/>
        </p:spPr>
        <p:txBody>
          <a:bodyPr wrap="square" rtlCol="0">
            <a:spAutoFit/>
          </a:bodyPr>
          <a:lstStyle/>
          <a:p>
            <a:r>
              <a:rPr lang="en-US" sz="1800" b="1" dirty="0" err="1">
                <a:solidFill>
                  <a:srgbClr val="000000"/>
                </a:solidFill>
                <a:effectLst/>
                <a:latin typeface="Times New Roman" panose="02020603050405020304" pitchFamily="18" charset="0"/>
                <a:ea typeface="Times New Roman" panose="02020603050405020304" pitchFamily="18" charset="0"/>
              </a:rPr>
              <a:t>Đặc</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điểm</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của</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dữ</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liệu</a:t>
            </a:r>
            <a:r>
              <a:rPr lang="en-US" sz="1800" b="1"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800" b="1" dirty="0" err="1">
                <a:solidFill>
                  <a:srgbClr val="000000"/>
                </a:solidFill>
                <a:effectLst/>
                <a:latin typeface="Times New Roman" panose="02020603050405020304" pitchFamily="18" charset="0"/>
                <a:ea typeface="Times New Roman" panose="02020603050405020304" pitchFamily="18" charset="0"/>
              </a:rPr>
              <a:t>Số</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lượng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mẫu</a:t>
            </a:r>
            <a:r>
              <a:rPr lang="en-US" sz="1800" b="1"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chứa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bản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ghi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303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đầy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đủ</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rPr>
              <a:t>cần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US" sz="1800" b="1" dirty="0" err="1">
                <a:solidFill>
                  <a:srgbClr val="000000"/>
                </a:solidFill>
                <a:effectLst/>
                <a:latin typeface="Times New Roman" panose="02020603050405020304" pitchFamily="18" charset="0"/>
                <a:ea typeface="Times New Roman" panose="02020603050405020304" pitchFamily="18" charset="0"/>
              </a:rPr>
              <a:t>Số</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lượng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biến</a:t>
            </a:r>
            <a:r>
              <a:rPr lang="en-US" sz="1800" b="1"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Mỗi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mẫu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bao </a:t>
            </a:r>
            <a:r>
              <a:rPr lang="en-US" sz="1800" dirty="0" err="1">
                <a:solidFill>
                  <a:srgbClr val="000000"/>
                </a:solidFill>
                <a:effectLst/>
                <a:latin typeface="Times New Roman" panose="02020603050405020304" pitchFamily="18" charset="0"/>
                <a:ea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rPr>
              <a:t> 15 </a:t>
            </a:r>
            <a:r>
              <a:rPr lang="en-US" sz="1800" dirty="0" err="1">
                <a:solidFill>
                  <a:srgbClr val="000000"/>
                </a:solidFill>
                <a:effectLst/>
                <a:latin typeface="Times New Roman" panose="02020603050405020304" pitchFamily="18" charset="0"/>
                <a:ea typeface="Times New Roman" panose="02020603050405020304" pitchFamily="18" charset="0"/>
              </a:rPr>
              <a:t>biến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loại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cholesterol, </a:t>
            </a:r>
            <a:r>
              <a:rPr lang="en-US" sz="1800" dirty="0" err="1">
                <a:solidFill>
                  <a:srgbClr val="000000"/>
                </a:solidFill>
                <a:effectLst/>
                <a:latin typeface="Times New Roman" panose="02020603050405020304" pitchFamily="18" charset="0"/>
                <a:ea typeface="Times New Roman" panose="02020603050405020304" pitchFamily="18" charset="0"/>
              </a:rPr>
              <a:t>huyết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áp</a:t>
            </a:r>
            <a:r>
              <a:rPr lang="en-US" sz="1800" dirty="0">
                <a:solidFill>
                  <a:srgbClr val="000000"/>
                </a:solidFill>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800" b="1" dirty="0" err="1">
                <a:solidFill>
                  <a:srgbClr val="000000"/>
                </a:solidFill>
                <a:effectLst/>
                <a:latin typeface="Times New Roman" panose="02020603050405020304" pitchFamily="18" charset="0"/>
                <a:ea typeface="Times New Roman" panose="02020603050405020304" pitchFamily="18" charset="0"/>
              </a:rPr>
              <a:t>Mức</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độ</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đa</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dạng</a:t>
            </a:r>
            <a:r>
              <a:rPr lang="en-US" sz="1800" b="1"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thước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vừa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303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đủ</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huấn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luyện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đoán</a:t>
            </a:r>
            <a:r>
              <a:rPr lang="en-US" sz="1800" dirty="0">
                <a:solidFill>
                  <a:srgbClr val="000000"/>
                </a:solidFill>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137460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F33A-8772-C8EF-DBDF-EE9386E8F2F9}"/>
              </a:ext>
            </a:extLst>
          </p:cNvPr>
          <p:cNvSpPr>
            <a:spLocks noGrp="1"/>
          </p:cNvSpPr>
          <p:nvPr>
            <p:ph type="title"/>
          </p:nvPr>
        </p:nvSpPr>
        <p:spPr/>
        <p:txBody>
          <a:bodyPr>
            <a:normAutofit fontScale="90000"/>
          </a:bodyPr>
          <a:lstStyle/>
          <a:p>
            <a:endParaRPr lang="en-US"/>
          </a:p>
        </p:txBody>
      </p:sp>
      <p:pic>
        <p:nvPicPr>
          <p:cNvPr id="4" name="Picture 3" descr="A screenshot of a graph&#10;&#10;Description automatically generated">
            <a:extLst>
              <a:ext uri="{FF2B5EF4-FFF2-40B4-BE49-F238E27FC236}">
                <a16:creationId xmlns:a16="http://schemas.microsoft.com/office/drawing/2014/main" id="{7ABC1210-9859-C75F-5170-DA787396C25F}"/>
              </a:ext>
            </a:extLst>
          </p:cNvPr>
          <p:cNvPicPr>
            <a:picLocks noChangeAspect="1"/>
          </p:cNvPicPr>
          <p:nvPr/>
        </p:nvPicPr>
        <p:blipFill>
          <a:blip r:embed="rId2"/>
          <a:stretch>
            <a:fillRect/>
          </a:stretch>
        </p:blipFill>
        <p:spPr>
          <a:xfrm>
            <a:off x="1235493" y="331076"/>
            <a:ext cx="6673014" cy="4646886"/>
          </a:xfrm>
          <a:prstGeom prst="rect">
            <a:avLst/>
          </a:prstGeom>
        </p:spPr>
      </p:pic>
    </p:spTree>
    <p:extLst>
      <p:ext uri="{BB962C8B-B14F-4D97-AF65-F5344CB8AC3E}">
        <p14:creationId xmlns:p14="http://schemas.microsoft.com/office/powerpoint/2010/main" val="288406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9CFA-A5A2-8EE3-52B2-CCD8326FD42F}"/>
              </a:ext>
            </a:extLst>
          </p:cNvPr>
          <p:cNvSpPr>
            <a:spLocks noGrp="1"/>
          </p:cNvSpPr>
          <p:nvPr>
            <p:ph type="title"/>
          </p:nvPr>
        </p:nvSpPr>
        <p:spPr/>
        <p:txBody>
          <a:bodyPr>
            <a:normAutofit fontScale="90000"/>
          </a:bodyPr>
          <a:lstStyle/>
          <a:p>
            <a:endParaRPr lang="en-US"/>
          </a:p>
        </p:txBody>
      </p:sp>
      <p:pic>
        <p:nvPicPr>
          <p:cNvPr id="4" name="Picture 3" descr="A screenshot of a computer screen&#10;&#10;Description automatically generated">
            <a:extLst>
              <a:ext uri="{FF2B5EF4-FFF2-40B4-BE49-F238E27FC236}">
                <a16:creationId xmlns:a16="http://schemas.microsoft.com/office/drawing/2014/main" id="{4B20A056-EDC0-7022-3FD1-494736751555}"/>
              </a:ext>
            </a:extLst>
          </p:cNvPr>
          <p:cNvPicPr>
            <a:picLocks noChangeAspect="1"/>
          </p:cNvPicPr>
          <p:nvPr/>
        </p:nvPicPr>
        <p:blipFill>
          <a:blip r:embed="rId2"/>
          <a:stretch>
            <a:fillRect/>
          </a:stretch>
        </p:blipFill>
        <p:spPr>
          <a:xfrm>
            <a:off x="1517634" y="290091"/>
            <a:ext cx="6108732" cy="4441934"/>
          </a:xfrm>
          <a:prstGeom prst="rect">
            <a:avLst/>
          </a:prstGeom>
        </p:spPr>
      </p:pic>
    </p:spTree>
    <p:extLst>
      <p:ext uri="{BB962C8B-B14F-4D97-AF65-F5344CB8AC3E}">
        <p14:creationId xmlns:p14="http://schemas.microsoft.com/office/powerpoint/2010/main" val="1270506405"/>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3221</Words>
  <Application>Microsoft Office PowerPoint</Application>
  <PresentationFormat>On-screen Show (16:9)</PresentationFormat>
  <Paragraphs>208</Paragraphs>
  <Slides>40</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Calibri</vt:lpstr>
      <vt:lpstr>Courier New</vt:lpstr>
      <vt:lpstr>Calibri Light</vt:lpstr>
      <vt:lpstr>Amatic SC</vt:lpstr>
      <vt:lpstr>Times New Roman </vt:lpstr>
      <vt:lpstr>Roboto</vt:lpstr>
      <vt:lpstr>Fira Sans Extra Condensed</vt:lpstr>
      <vt:lpstr>Fira Sans Extra Condensed SemiBold</vt:lpstr>
      <vt:lpstr>Symbol</vt:lpstr>
      <vt:lpstr>Times New Roman</vt:lpstr>
      <vt:lpstr>Machine Learning Infographics by Slidesgo</vt:lpstr>
      <vt:lpstr>Học máy </vt:lpstr>
      <vt:lpstr>Lý do chọn đề tài</vt:lpstr>
      <vt:lpstr>MỤC TIÊU CỦA ĐỒ ÁN</vt:lpstr>
      <vt:lpstr>Thư viện sử dụng </vt:lpstr>
      <vt:lpstr>PHƯƠNG PHÁP NGHIÊN CỨU</vt:lpstr>
      <vt:lpstr>Dữ liệu được thu thập</vt:lpstr>
      <vt:lpstr>I, PHÂN TÍCH DỮ LIỆU</vt:lpstr>
      <vt:lpstr>PowerPoint Presentation</vt:lpstr>
      <vt:lpstr>PowerPoint Presentation</vt:lpstr>
      <vt:lpstr>PowerPoint Presentation</vt:lpstr>
      <vt:lpstr>1. Xử lý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Phương pháp học máy</vt:lpstr>
      <vt:lpstr>Phương pháp học máy</vt:lpstr>
      <vt:lpstr>PowerPoint Presentation</vt:lpstr>
      <vt:lpstr>Lưu đồ thuật toán để huấn luyện mô hình</vt:lpstr>
      <vt:lpstr>PowerPoint Presentation</vt:lpstr>
      <vt:lpstr>Xác định biến độc lập và phụ thuộc  </vt:lpstr>
      <vt:lpstr>Chia tập dữ liệu</vt:lpstr>
      <vt:lpstr>Tạo hàm PCA_method</vt:lpstr>
      <vt:lpstr>PowerPoint Presentation</vt:lpstr>
      <vt:lpstr>So sánh khi chỉ dung thuật toán ID3 với khi kết hợp cùng PCA</vt:lpstr>
      <vt:lpstr>Thiết kế giao diện đồ họa người dùng Mô tả giao diện: Giao diện gồm các thành phần Khung nhập thông tin bệnh nhân gồm các trường dữ liệu đầu vào Khung thông tin kết quả Hướng dẫn sử dụng Bước 1: Nhập thông tin bệnh nhân vào khung “Thông tin bệnh nhân” Bước 2: Bấm “Kết quả dự đoán” tại khung “Kết quả dự đoán” Hiển thị kết quả dự đoán dưới nút “Kết quả dự đoán” </vt:lpstr>
      <vt:lpstr>Giao diện của mô hình áp dụng kỹ thuật tiền xử lý Rời rạc hóa và ngoại lai </vt:lpstr>
      <vt:lpstr>PowerPoint Presentation</vt:lpstr>
      <vt:lpstr>Phân tích kết quả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máy </dc:title>
  <cp:lastModifiedBy>KHUẤT THỊ THANH HẢI</cp:lastModifiedBy>
  <cp:revision>7</cp:revision>
  <dcterms:modified xsi:type="dcterms:W3CDTF">2024-12-25T03:51:05Z</dcterms:modified>
</cp:coreProperties>
</file>