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32"/>
  </p:notesMasterIdLst>
  <p:sldIdLst>
    <p:sldId id="257" r:id="rId2"/>
    <p:sldId id="258" r:id="rId3"/>
    <p:sldId id="259" r:id="rId4"/>
    <p:sldId id="260" r:id="rId5"/>
    <p:sldId id="261" r:id="rId6"/>
    <p:sldId id="262" r:id="rId7"/>
    <p:sldId id="26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65" r:id="rId22"/>
    <p:sldId id="266" r:id="rId23"/>
    <p:sldId id="267" r:id="rId24"/>
    <p:sldId id="268" r:id="rId25"/>
    <p:sldId id="269" r:id="rId26"/>
    <p:sldId id="270" r:id="rId27"/>
    <p:sldId id="271" r:id="rId28"/>
    <p:sldId id="272" r:id="rId29"/>
    <p:sldId id="273"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8A54"/>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23" autoAdjust="0"/>
  </p:normalViewPr>
  <p:slideViewPr>
    <p:cSldViewPr>
      <p:cViewPr>
        <p:scale>
          <a:sx n="100" d="100"/>
          <a:sy n="100" d="100"/>
        </p:scale>
        <p:origin x="-1152" y="756"/>
      </p:cViewPr>
      <p:guideLst>
        <p:guide orient="horz" pos="2160"/>
        <p:guide pos="2880"/>
      </p:guideLst>
    </p:cSldViewPr>
  </p:slideViewPr>
  <p:outlineViewPr>
    <p:cViewPr>
      <p:scale>
        <a:sx n="33" d="100"/>
        <a:sy n="33" d="100"/>
      </p:scale>
      <p:origin x="258" y="6099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65B19-1E5D-414C-8790-95398D57146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4C06D1DF-B929-437C-BC7E-28E2BC64C40B}" type="pres">
      <dgm:prSet presAssocID="{38265B19-1E5D-414C-8790-95398D571469}" presName="linearFlow" presStyleCnt="0">
        <dgm:presLayoutVars>
          <dgm:resizeHandles val="exact"/>
        </dgm:presLayoutVars>
      </dgm:prSet>
      <dgm:spPr/>
      <dgm:t>
        <a:bodyPr/>
        <a:lstStyle/>
        <a:p>
          <a:endParaRPr lang="en-US"/>
        </a:p>
      </dgm:t>
    </dgm:pt>
  </dgm:ptLst>
  <dgm:cxnLst>
    <dgm:cxn modelId="{9967B37D-107D-487F-A728-16FFB5523A86}" type="presOf" srcId="{38265B19-1E5D-414C-8790-95398D571469}" destId="{4C06D1DF-B929-437C-BC7E-28E2BC64C40B}"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34EEE5-F749-41B0-866B-51C4222421E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473AF2B-EF85-4582-8EEC-33F2A7846B28}">
      <dgm:prSet phldrT="[Text]"/>
      <dgm:spPr/>
      <dgm:t>
        <a:bodyPr/>
        <a:lstStyle/>
        <a:p>
          <a:r>
            <a:rPr lang="en-US" b="1" dirty="0" smtClean="0"/>
            <a:t>Fit a Full Model</a:t>
          </a:r>
          <a:endParaRPr lang="en-US" b="1" dirty="0"/>
        </a:p>
      </dgm:t>
    </dgm:pt>
    <dgm:pt modelId="{48304360-7BEB-4572-908E-7DABA6592F62}" type="parTrans" cxnId="{EC8AF016-E1D9-4A31-8566-F1A0B3FA49ED}">
      <dgm:prSet/>
      <dgm:spPr/>
      <dgm:t>
        <a:bodyPr/>
        <a:lstStyle/>
        <a:p>
          <a:endParaRPr lang="en-US"/>
        </a:p>
      </dgm:t>
    </dgm:pt>
    <dgm:pt modelId="{820EDBD5-540F-43AA-B8CA-8230FA950658}" type="sibTrans" cxnId="{EC8AF016-E1D9-4A31-8566-F1A0B3FA49ED}">
      <dgm:prSet/>
      <dgm:spPr/>
      <dgm:t>
        <a:bodyPr/>
        <a:lstStyle/>
        <a:p>
          <a:endParaRPr lang="en-US"/>
        </a:p>
      </dgm:t>
    </dgm:pt>
    <dgm:pt modelId="{831DE5D4-3D7A-44DC-9F0B-7614BB5D2859}">
      <dgm:prSet phldrT="[Text]"/>
      <dgm:spPr/>
      <dgm:t>
        <a:bodyPr/>
        <a:lstStyle/>
        <a:p>
          <a:pPr algn="ctr"/>
          <a:r>
            <a:rPr lang="en-US" b="1" i="0" dirty="0" smtClean="0"/>
            <a:t>Perform Residual Analysis</a:t>
          </a:r>
          <a:endParaRPr lang="en-US" b="1" i="0" dirty="0"/>
        </a:p>
      </dgm:t>
    </dgm:pt>
    <dgm:pt modelId="{6EBC0AF3-C8B0-42D1-8A22-BFA36310EFE4}" type="parTrans" cxnId="{B194A4E0-CA57-45E3-A1D7-C45D38C13FEA}">
      <dgm:prSet/>
      <dgm:spPr/>
      <dgm:t>
        <a:bodyPr/>
        <a:lstStyle/>
        <a:p>
          <a:endParaRPr lang="en-US"/>
        </a:p>
      </dgm:t>
    </dgm:pt>
    <dgm:pt modelId="{22D23424-5B63-4039-95FF-213F929D2054}" type="sibTrans" cxnId="{B194A4E0-CA57-45E3-A1D7-C45D38C13FEA}">
      <dgm:prSet/>
      <dgm:spPr/>
      <dgm:t>
        <a:bodyPr/>
        <a:lstStyle/>
        <a:p>
          <a:endParaRPr lang="en-US"/>
        </a:p>
      </dgm:t>
    </dgm:pt>
    <dgm:pt modelId="{A3E23C6A-E755-496A-B858-F3F3549BE85F}">
      <dgm:prSet phldrT="[Text]"/>
      <dgm:spPr/>
      <dgm:t>
        <a:bodyPr/>
        <a:lstStyle/>
        <a:p>
          <a:r>
            <a:rPr lang="en-US" b="1" baseline="0" dirty="0" smtClean="0"/>
            <a:t>DW test (For  Full Model)</a:t>
          </a:r>
          <a:endParaRPr lang="en-US" i="0" dirty="0"/>
        </a:p>
      </dgm:t>
    </dgm:pt>
    <dgm:pt modelId="{76220DEE-BEC8-47AD-B571-B443AFCFA8CF}" type="parTrans" cxnId="{21A5DDDE-3730-4C00-B827-B30B1A8945BB}">
      <dgm:prSet/>
      <dgm:spPr/>
      <dgm:t>
        <a:bodyPr/>
        <a:lstStyle/>
        <a:p>
          <a:endParaRPr lang="en-US"/>
        </a:p>
      </dgm:t>
    </dgm:pt>
    <dgm:pt modelId="{C0AC084F-6C01-4093-B56E-CC92AEAE5660}" type="sibTrans" cxnId="{21A5DDDE-3730-4C00-B827-B30B1A8945BB}">
      <dgm:prSet/>
      <dgm:spPr/>
      <dgm:t>
        <a:bodyPr/>
        <a:lstStyle/>
        <a:p>
          <a:endParaRPr lang="en-US"/>
        </a:p>
      </dgm:t>
    </dgm:pt>
    <dgm:pt modelId="{45D26E9C-17F3-4A71-962C-B93491A35CDE}">
      <dgm:prSet phldrT="[Text]"/>
      <dgm:spPr/>
      <dgm:t>
        <a:bodyPr/>
        <a:lstStyle/>
        <a:p>
          <a:r>
            <a:rPr lang="en-US" b="1" dirty="0" smtClean="0"/>
            <a:t>Transformation</a:t>
          </a:r>
          <a:endParaRPr lang="en-US" b="1" dirty="0"/>
        </a:p>
      </dgm:t>
    </dgm:pt>
    <dgm:pt modelId="{5265DAB3-8D1B-4CB3-8D59-822C4F92B516}" type="parTrans" cxnId="{BF96676A-C022-468C-ACC1-97860828EBAA}">
      <dgm:prSet/>
      <dgm:spPr/>
      <dgm:t>
        <a:bodyPr/>
        <a:lstStyle/>
        <a:p>
          <a:endParaRPr lang="en-US"/>
        </a:p>
      </dgm:t>
    </dgm:pt>
    <dgm:pt modelId="{846093F3-B5E4-4F3E-BA79-3D568A9C696E}" type="sibTrans" cxnId="{BF96676A-C022-468C-ACC1-97860828EBAA}">
      <dgm:prSet/>
      <dgm:spPr/>
      <dgm:t>
        <a:bodyPr/>
        <a:lstStyle/>
        <a:p>
          <a:endParaRPr lang="en-US"/>
        </a:p>
      </dgm:t>
    </dgm:pt>
    <dgm:pt modelId="{F86C02F9-5694-4F68-A6D2-BF5A059B6F17}">
      <dgm:prSet phldrT="[Text]"/>
      <dgm:spPr/>
      <dgm:t>
        <a:bodyPr/>
        <a:lstStyle/>
        <a:p>
          <a:r>
            <a:rPr lang="en-US" b="1" baseline="0" dirty="0" smtClean="0"/>
            <a:t>Drop Some Variables</a:t>
          </a:r>
          <a:endParaRPr lang="en-US" i="0" dirty="0"/>
        </a:p>
      </dgm:t>
    </dgm:pt>
    <dgm:pt modelId="{5CE40A20-614D-47DA-A488-E650E41C8DA3}" type="parTrans" cxnId="{80160403-CDDE-4576-9CB9-6532C8A63987}">
      <dgm:prSet/>
      <dgm:spPr/>
      <dgm:t>
        <a:bodyPr/>
        <a:lstStyle/>
        <a:p>
          <a:endParaRPr lang="en-US"/>
        </a:p>
      </dgm:t>
    </dgm:pt>
    <dgm:pt modelId="{4298E63F-82C3-41D1-B44F-3AB7EAC6B714}" type="sibTrans" cxnId="{80160403-CDDE-4576-9CB9-6532C8A63987}">
      <dgm:prSet/>
      <dgm:spPr/>
      <dgm:t>
        <a:bodyPr/>
        <a:lstStyle/>
        <a:p>
          <a:endParaRPr lang="en-US"/>
        </a:p>
      </dgm:t>
    </dgm:pt>
    <dgm:pt modelId="{3785B47C-2018-47E8-93AD-F089D50ED650}">
      <dgm:prSet phldrT="[Text]"/>
      <dgm:spPr/>
      <dgm:t>
        <a:bodyPr/>
        <a:lstStyle/>
        <a:p>
          <a:r>
            <a:rPr lang="en-US" b="1" baseline="0" dirty="0" smtClean="0"/>
            <a:t>DW test (For Transformed Model) </a:t>
          </a:r>
          <a:endParaRPr lang="en-US" b="1" i="0" dirty="0"/>
        </a:p>
      </dgm:t>
    </dgm:pt>
    <dgm:pt modelId="{DE3EF795-FB52-41A6-9F01-F1BEC24327B0}" type="parTrans" cxnId="{A85452BB-880E-4020-B30C-6BAFDDCC5A97}">
      <dgm:prSet/>
      <dgm:spPr/>
      <dgm:t>
        <a:bodyPr/>
        <a:lstStyle/>
        <a:p>
          <a:endParaRPr lang="en-US"/>
        </a:p>
      </dgm:t>
    </dgm:pt>
    <dgm:pt modelId="{3A598DE0-4BB2-47B2-843F-313C743A6B4B}" type="sibTrans" cxnId="{A85452BB-880E-4020-B30C-6BAFDDCC5A97}">
      <dgm:prSet/>
      <dgm:spPr/>
      <dgm:t>
        <a:bodyPr/>
        <a:lstStyle/>
        <a:p>
          <a:endParaRPr lang="en-US"/>
        </a:p>
      </dgm:t>
    </dgm:pt>
    <dgm:pt modelId="{E45D4BE8-2FE0-4F15-B072-5E99E1882A60}">
      <dgm:prSet phldrT="[Text]"/>
      <dgm:spPr/>
      <dgm:t>
        <a:bodyPr/>
        <a:lstStyle/>
        <a:p>
          <a:r>
            <a:rPr lang="en-US" b="1" i="0" dirty="0" smtClean="0"/>
            <a:t>Select  Models for Further Analysis</a:t>
          </a:r>
          <a:endParaRPr lang="en-US" dirty="0"/>
        </a:p>
      </dgm:t>
    </dgm:pt>
    <dgm:pt modelId="{E2683F97-0181-4AD6-ABE1-4DCD56F134A4}" type="parTrans" cxnId="{09B67B6E-3092-4C31-BB0A-34509459D5F4}">
      <dgm:prSet/>
      <dgm:spPr/>
      <dgm:t>
        <a:bodyPr/>
        <a:lstStyle/>
        <a:p>
          <a:endParaRPr lang="en-US"/>
        </a:p>
      </dgm:t>
    </dgm:pt>
    <dgm:pt modelId="{1A8A2A77-E808-4809-B355-2D0FA472A67D}" type="sibTrans" cxnId="{09B67B6E-3092-4C31-BB0A-34509459D5F4}">
      <dgm:prSet/>
      <dgm:spPr/>
      <dgm:t>
        <a:bodyPr/>
        <a:lstStyle/>
        <a:p>
          <a:endParaRPr lang="en-US"/>
        </a:p>
      </dgm:t>
    </dgm:pt>
    <dgm:pt modelId="{BCB20C75-455B-4216-8195-1A8C5FC802E5}">
      <dgm:prSet phldrT="[Text]"/>
      <dgm:spPr/>
      <dgm:t>
        <a:bodyPr/>
        <a:lstStyle/>
        <a:p>
          <a:r>
            <a:rPr lang="en-US" b="1" i="0" dirty="0" smtClean="0"/>
            <a:t>Select the Best Model</a:t>
          </a:r>
          <a:endParaRPr lang="en-US" i="0" dirty="0"/>
        </a:p>
      </dgm:t>
    </dgm:pt>
    <dgm:pt modelId="{3940929D-DACF-4142-A518-29593D0480D8}" type="parTrans" cxnId="{E2A54753-F333-4DB4-89FE-19E50A38BC9A}">
      <dgm:prSet/>
      <dgm:spPr/>
      <dgm:t>
        <a:bodyPr/>
        <a:lstStyle/>
        <a:p>
          <a:endParaRPr lang="en-US"/>
        </a:p>
      </dgm:t>
    </dgm:pt>
    <dgm:pt modelId="{3A068042-56AB-4A53-8DAF-5592098C9C41}" type="sibTrans" cxnId="{E2A54753-F333-4DB4-89FE-19E50A38BC9A}">
      <dgm:prSet/>
      <dgm:spPr/>
      <dgm:t>
        <a:bodyPr/>
        <a:lstStyle/>
        <a:p>
          <a:endParaRPr lang="en-US"/>
        </a:p>
      </dgm:t>
    </dgm:pt>
    <dgm:pt modelId="{ECE647EB-AEBF-42CD-942E-854C3531372D}">
      <dgm:prSet phldrT="[Text]"/>
      <dgm:spPr/>
      <dgm:t>
        <a:bodyPr/>
        <a:lstStyle/>
        <a:p>
          <a:r>
            <a:rPr lang="en-US" b="1" dirty="0" smtClean="0"/>
            <a:t>Make Recommendation</a:t>
          </a:r>
          <a:endParaRPr lang="en-US" b="1" dirty="0"/>
        </a:p>
      </dgm:t>
    </dgm:pt>
    <dgm:pt modelId="{AE5EDF31-7247-4E83-9E39-AEC222A1E145}" type="parTrans" cxnId="{C3124D27-BCBA-4475-BC4D-1F72DC4AEFCD}">
      <dgm:prSet/>
      <dgm:spPr/>
      <dgm:t>
        <a:bodyPr/>
        <a:lstStyle/>
        <a:p>
          <a:endParaRPr lang="en-US"/>
        </a:p>
      </dgm:t>
    </dgm:pt>
    <dgm:pt modelId="{9E0D33D9-3BDA-45C4-8857-0800616FEB3B}" type="sibTrans" cxnId="{C3124D27-BCBA-4475-BC4D-1F72DC4AEFCD}">
      <dgm:prSet/>
      <dgm:spPr/>
      <dgm:t>
        <a:bodyPr/>
        <a:lstStyle/>
        <a:p>
          <a:endParaRPr lang="en-US"/>
        </a:p>
      </dgm:t>
    </dgm:pt>
    <dgm:pt modelId="{36C22F5A-C84D-458F-B61D-97BD8063D44F}" type="pres">
      <dgm:prSet presAssocID="{8634EEE5-F749-41B0-866B-51C4222421EC}" presName="diagram" presStyleCnt="0">
        <dgm:presLayoutVars>
          <dgm:dir/>
          <dgm:resizeHandles val="exact"/>
        </dgm:presLayoutVars>
      </dgm:prSet>
      <dgm:spPr/>
      <dgm:t>
        <a:bodyPr/>
        <a:lstStyle/>
        <a:p>
          <a:endParaRPr lang="en-US"/>
        </a:p>
      </dgm:t>
    </dgm:pt>
    <dgm:pt modelId="{3401BF90-02B7-4FDB-A2EF-EBC68ED625F3}" type="pres">
      <dgm:prSet presAssocID="{5473AF2B-EF85-4582-8EEC-33F2A7846B28}" presName="node" presStyleLbl="node1" presStyleIdx="0" presStyleCnt="9">
        <dgm:presLayoutVars>
          <dgm:bulletEnabled val="1"/>
        </dgm:presLayoutVars>
      </dgm:prSet>
      <dgm:spPr/>
      <dgm:t>
        <a:bodyPr/>
        <a:lstStyle/>
        <a:p>
          <a:endParaRPr lang="en-US"/>
        </a:p>
      </dgm:t>
    </dgm:pt>
    <dgm:pt modelId="{7C75D1E8-B30D-42CE-B1BE-E926F16A7C88}" type="pres">
      <dgm:prSet presAssocID="{820EDBD5-540F-43AA-B8CA-8230FA950658}" presName="sibTrans" presStyleLbl="sibTrans2D1" presStyleIdx="0" presStyleCnt="8"/>
      <dgm:spPr/>
      <dgm:t>
        <a:bodyPr/>
        <a:lstStyle/>
        <a:p>
          <a:endParaRPr lang="en-US"/>
        </a:p>
      </dgm:t>
    </dgm:pt>
    <dgm:pt modelId="{270134A1-B7ED-49E4-981F-580F8982827D}" type="pres">
      <dgm:prSet presAssocID="{820EDBD5-540F-43AA-B8CA-8230FA950658}" presName="connectorText" presStyleLbl="sibTrans2D1" presStyleIdx="0" presStyleCnt="8"/>
      <dgm:spPr/>
      <dgm:t>
        <a:bodyPr/>
        <a:lstStyle/>
        <a:p>
          <a:endParaRPr lang="en-US"/>
        </a:p>
      </dgm:t>
    </dgm:pt>
    <dgm:pt modelId="{41671211-C119-48F2-802E-028DDF1023A7}" type="pres">
      <dgm:prSet presAssocID="{831DE5D4-3D7A-44DC-9F0B-7614BB5D2859}" presName="node" presStyleLbl="node1" presStyleIdx="1" presStyleCnt="9">
        <dgm:presLayoutVars>
          <dgm:bulletEnabled val="1"/>
        </dgm:presLayoutVars>
      </dgm:prSet>
      <dgm:spPr/>
      <dgm:t>
        <a:bodyPr/>
        <a:lstStyle/>
        <a:p>
          <a:endParaRPr lang="en-US"/>
        </a:p>
      </dgm:t>
    </dgm:pt>
    <dgm:pt modelId="{9E8AE5EA-0FAE-4C3F-B9C1-5C5C8854E735}" type="pres">
      <dgm:prSet presAssocID="{22D23424-5B63-4039-95FF-213F929D2054}" presName="sibTrans" presStyleLbl="sibTrans2D1" presStyleIdx="1" presStyleCnt="8"/>
      <dgm:spPr/>
      <dgm:t>
        <a:bodyPr/>
        <a:lstStyle/>
        <a:p>
          <a:endParaRPr lang="en-US"/>
        </a:p>
      </dgm:t>
    </dgm:pt>
    <dgm:pt modelId="{630D9294-19FB-4614-AF91-50213B957265}" type="pres">
      <dgm:prSet presAssocID="{22D23424-5B63-4039-95FF-213F929D2054}" presName="connectorText" presStyleLbl="sibTrans2D1" presStyleIdx="1" presStyleCnt="8"/>
      <dgm:spPr/>
      <dgm:t>
        <a:bodyPr/>
        <a:lstStyle/>
        <a:p>
          <a:endParaRPr lang="en-US"/>
        </a:p>
      </dgm:t>
    </dgm:pt>
    <dgm:pt modelId="{66915F3A-CA68-4FD5-98EF-BCB9C199B683}" type="pres">
      <dgm:prSet presAssocID="{A3E23C6A-E755-496A-B858-F3F3549BE85F}" presName="node" presStyleLbl="node1" presStyleIdx="2" presStyleCnt="9">
        <dgm:presLayoutVars>
          <dgm:bulletEnabled val="1"/>
        </dgm:presLayoutVars>
      </dgm:prSet>
      <dgm:spPr/>
      <dgm:t>
        <a:bodyPr/>
        <a:lstStyle/>
        <a:p>
          <a:endParaRPr lang="en-US"/>
        </a:p>
      </dgm:t>
    </dgm:pt>
    <dgm:pt modelId="{E3AF8317-FE12-4B98-9649-5724291FBDC8}" type="pres">
      <dgm:prSet presAssocID="{C0AC084F-6C01-4093-B56E-CC92AEAE5660}" presName="sibTrans" presStyleLbl="sibTrans2D1" presStyleIdx="2" presStyleCnt="8"/>
      <dgm:spPr/>
      <dgm:t>
        <a:bodyPr/>
        <a:lstStyle/>
        <a:p>
          <a:endParaRPr lang="en-US"/>
        </a:p>
      </dgm:t>
    </dgm:pt>
    <dgm:pt modelId="{DD813DB7-F755-4613-87AD-E502D2D5029A}" type="pres">
      <dgm:prSet presAssocID="{C0AC084F-6C01-4093-B56E-CC92AEAE5660}" presName="connectorText" presStyleLbl="sibTrans2D1" presStyleIdx="2" presStyleCnt="8"/>
      <dgm:spPr/>
      <dgm:t>
        <a:bodyPr/>
        <a:lstStyle/>
        <a:p>
          <a:endParaRPr lang="en-US"/>
        </a:p>
      </dgm:t>
    </dgm:pt>
    <dgm:pt modelId="{F9A1E560-CAA9-4A6E-871D-6A2E6DEF59C8}" type="pres">
      <dgm:prSet presAssocID="{45D26E9C-17F3-4A71-962C-B93491A35CDE}" presName="node" presStyleLbl="node1" presStyleIdx="3" presStyleCnt="9" custLinFactNeighborX="1829" custLinFactNeighborY="2032">
        <dgm:presLayoutVars>
          <dgm:bulletEnabled val="1"/>
        </dgm:presLayoutVars>
      </dgm:prSet>
      <dgm:spPr/>
      <dgm:t>
        <a:bodyPr/>
        <a:lstStyle/>
        <a:p>
          <a:endParaRPr lang="en-US"/>
        </a:p>
      </dgm:t>
    </dgm:pt>
    <dgm:pt modelId="{B76FCFF6-25E0-4156-9B92-536627CC5597}" type="pres">
      <dgm:prSet presAssocID="{846093F3-B5E4-4F3E-BA79-3D568A9C696E}" presName="sibTrans" presStyleLbl="sibTrans2D1" presStyleIdx="3" presStyleCnt="8"/>
      <dgm:spPr/>
      <dgm:t>
        <a:bodyPr/>
        <a:lstStyle/>
        <a:p>
          <a:endParaRPr lang="en-US"/>
        </a:p>
      </dgm:t>
    </dgm:pt>
    <dgm:pt modelId="{B018D219-9946-4D60-9DA3-E89C3C3E71E1}" type="pres">
      <dgm:prSet presAssocID="{846093F3-B5E4-4F3E-BA79-3D568A9C696E}" presName="connectorText" presStyleLbl="sibTrans2D1" presStyleIdx="3" presStyleCnt="8"/>
      <dgm:spPr/>
      <dgm:t>
        <a:bodyPr/>
        <a:lstStyle/>
        <a:p>
          <a:endParaRPr lang="en-US"/>
        </a:p>
      </dgm:t>
    </dgm:pt>
    <dgm:pt modelId="{3CDBAC53-8C9B-4EBF-939D-B7A3D4F88235}" type="pres">
      <dgm:prSet presAssocID="{F86C02F9-5694-4F68-A6D2-BF5A059B6F17}" presName="node" presStyleLbl="node1" presStyleIdx="4" presStyleCnt="9">
        <dgm:presLayoutVars>
          <dgm:bulletEnabled val="1"/>
        </dgm:presLayoutVars>
      </dgm:prSet>
      <dgm:spPr/>
      <dgm:t>
        <a:bodyPr/>
        <a:lstStyle/>
        <a:p>
          <a:endParaRPr lang="en-US"/>
        </a:p>
      </dgm:t>
    </dgm:pt>
    <dgm:pt modelId="{DF5CA911-BB1D-4FA5-A64C-18C3BE9A63D1}" type="pres">
      <dgm:prSet presAssocID="{4298E63F-82C3-41D1-B44F-3AB7EAC6B714}" presName="sibTrans" presStyleLbl="sibTrans2D1" presStyleIdx="4" presStyleCnt="8"/>
      <dgm:spPr/>
      <dgm:t>
        <a:bodyPr/>
        <a:lstStyle/>
        <a:p>
          <a:endParaRPr lang="en-US"/>
        </a:p>
      </dgm:t>
    </dgm:pt>
    <dgm:pt modelId="{3C6B092C-B15C-41AD-B5AD-765F3D3FC16B}" type="pres">
      <dgm:prSet presAssocID="{4298E63F-82C3-41D1-B44F-3AB7EAC6B714}" presName="connectorText" presStyleLbl="sibTrans2D1" presStyleIdx="4" presStyleCnt="8"/>
      <dgm:spPr/>
      <dgm:t>
        <a:bodyPr/>
        <a:lstStyle/>
        <a:p>
          <a:endParaRPr lang="en-US"/>
        </a:p>
      </dgm:t>
    </dgm:pt>
    <dgm:pt modelId="{A524C570-E520-4E09-9EBF-50506A5C7F2F}" type="pres">
      <dgm:prSet presAssocID="{3785B47C-2018-47E8-93AD-F089D50ED650}" presName="node" presStyleLbl="node1" presStyleIdx="5" presStyleCnt="9" custLinFactNeighborX="-171" custLinFactNeighborY="1238">
        <dgm:presLayoutVars>
          <dgm:bulletEnabled val="1"/>
        </dgm:presLayoutVars>
      </dgm:prSet>
      <dgm:spPr/>
      <dgm:t>
        <a:bodyPr/>
        <a:lstStyle/>
        <a:p>
          <a:endParaRPr lang="en-US"/>
        </a:p>
      </dgm:t>
    </dgm:pt>
    <dgm:pt modelId="{E55F1360-8912-4062-BC25-B46CDEA3CB26}" type="pres">
      <dgm:prSet presAssocID="{3A598DE0-4BB2-47B2-843F-313C743A6B4B}" presName="sibTrans" presStyleLbl="sibTrans2D1" presStyleIdx="5" presStyleCnt="8"/>
      <dgm:spPr/>
      <dgm:t>
        <a:bodyPr/>
        <a:lstStyle/>
        <a:p>
          <a:endParaRPr lang="en-US"/>
        </a:p>
      </dgm:t>
    </dgm:pt>
    <dgm:pt modelId="{5952C6AD-1054-4EA7-82B4-C97B50C5E245}" type="pres">
      <dgm:prSet presAssocID="{3A598DE0-4BB2-47B2-843F-313C743A6B4B}" presName="connectorText" presStyleLbl="sibTrans2D1" presStyleIdx="5" presStyleCnt="8"/>
      <dgm:spPr/>
      <dgm:t>
        <a:bodyPr/>
        <a:lstStyle/>
        <a:p>
          <a:endParaRPr lang="en-US"/>
        </a:p>
      </dgm:t>
    </dgm:pt>
    <dgm:pt modelId="{B56B5AD5-403E-41A9-84CE-0EDC7CB30BEF}" type="pres">
      <dgm:prSet presAssocID="{E45D4BE8-2FE0-4F15-B072-5E99E1882A60}" presName="node" presStyleLbl="node1" presStyleIdx="6" presStyleCnt="9">
        <dgm:presLayoutVars>
          <dgm:bulletEnabled val="1"/>
        </dgm:presLayoutVars>
      </dgm:prSet>
      <dgm:spPr/>
      <dgm:t>
        <a:bodyPr/>
        <a:lstStyle/>
        <a:p>
          <a:endParaRPr lang="en-US"/>
        </a:p>
      </dgm:t>
    </dgm:pt>
    <dgm:pt modelId="{1C98544F-C26F-4F56-B4B0-BB88469C4149}" type="pres">
      <dgm:prSet presAssocID="{1A8A2A77-E808-4809-B355-2D0FA472A67D}" presName="sibTrans" presStyleLbl="sibTrans2D1" presStyleIdx="6" presStyleCnt="8"/>
      <dgm:spPr/>
      <dgm:t>
        <a:bodyPr/>
        <a:lstStyle/>
        <a:p>
          <a:endParaRPr lang="en-US"/>
        </a:p>
      </dgm:t>
    </dgm:pt>
    <dgm:pt modelId="{9A86D07A-497C-4350-BB41-A38380FF1B95}" type="pres">
      <dgm:prSet presAssocID="{1A8A2A77-E808-4809-B355-2D0FA472A67D}" presName="connectorText" presStyleLbl="sibTrans2D1" presStyleIdx="6" presStyleCnt="8"/>
      <dgm:spPr/>
      <dgm:t>
        <a:bodyPr/>
        <a:lstStyle/>
        <a:p>
          <a:endParaRPr lang="en-US"/>
        </a:p>
      </dgm:t>
    </dgm:pt>
    <dgm:pt modelId="{33BD5A40-05E4-40DB-8B25-870F37B0790D}" type="pres">
      <dgm:prSet presAssocID="{BCB20C75-455B-4216-8195-1A8C5FC802E5}" presName="node" presStyleLbl="node1" presStyleIdx="7" presStyleCnt="9">
        <dgm:presLayoutVars>
          <dgm:bulletEnabled val="1"/>
        </dgm:presLayoutVars>
      </dgm:prSet>
      <dgm:spPr/>
      <dgm:t>
        <a:bodyPr/>
        <a:lstStyle/>
        <a:p>
          <a:endParaRPr lang="en-US"/>
        </a:p>
      </dgm:t>
    </dgm:pt>
    <dgm:pt modelId="{4E1262D4-DAD2-497A-91B4-C3A5152FCD84}" type="pres">
      <dgm:prSet presAssocID="{3A068042-56AB-4A53-8DAF-5592098C9C41}" presName="sibTrans" presStyleLbl="sibTrans2D1" presStyleIdx="7" presStyleCnt="8"/>
      <dgm:spPr/>
      <dgm:t>
        <a:bodyPr/>
        <a:lstStyle/>
        <a:p>
          <a:endParaRPr lang="en-US"/>
        </a:p>
      </dgm:t>
    </dgm:pt>
    <dgm:pt modelId="{24CBF0D8-9DD1-4583-80CC-E4B48B9CFC66}" type="pres">
      <dgm:prSet presAssocID="{3A068042-56AB-4A53-8DAF-5592098C9C41}" presName="connectorText" presStyleLbl="sibTrans2D1" presStyleIdx="7" presStyleCnt="8"/>
      <dgm:spPr/>
      <dgm:t>
        <a:bodyPr/>
        <a:lstStyle/>
        <a:p>
          <a:endParaRPr lang="en-US"/>
        </a:p>
      </dgm:t>
    </dgm:pt>
    <dgm:pt modelId="{CD5890E1-9491-49D8-ABDF-F832BBDDA6EC}" type="pres">
      <dgm:prSet presAssocID="{ECE647EB-AEBF-42CD-942E-854C3531372D}" presName="node" presStyleLbl="node1" presStyleIdx="8" presStyleCnt="9">
        <dgm:presLayoutVars>
          <dgm:bulletEnabled val="1"/>
        </dgm:presLayoutVars>
      </dgm:prSet>
      <dgm:spPr/>
      <dgm:t>
        <a:bodyPr/>
        <a:lstStyle/>
        <a:p>
          <a:endParaRPr lang="en-US"/>
        </a:p>
      </dgm:t>
    </dgm:pt>
  </dgm:ptLst>
  <dgm:cxnLst>
    <dgm:cxn modelId="{14518D3C-0650-4C1B-8FD4-6AC5114ABEE9}" type="presOf" srcId="{C0AC084F-6C01-4093-B56E-CC92AEAE5660}" destId="{DD813DB7-F755-4613-87AD-E502D2D5029A}" srcOrd="1" destOrd="0" presId="urn:microsoft.com/office/officeart/2005/8/layout/process5"/>
    <dgm:cxn modelId="{7773112E-21A1-420E-88A9-67CD9822B7C7}" type="presOf" srcId="{846093F3-B5E4-4F3E-BA79-3D568A9C696E}" destId="{B018D219-9946-4D60-9DA3-E89C3C3E71E1}" srcOrd="1" destOrd="0" presId="urn:microsoft.com/office/officeart/2005/8/layout/process5"/>
    <dgm:cxn modelId="{A85452BB-880E-4020-B30C-6BAFDDCC5A97}" srcId="{8634EEE5-F749-41B0-866B-51C4222421EC}" destId="{3785B47C-2018-47E8-93AD-F089D50ED650}" srcOrd="5" destOrd="0" parTransId="{DE3EF795-FB52-41A6-9F01-F1BEC24327B0}" sibTransId="{3A598DE0-4BB2-47B2-843F-313C743A6B4B}"/>
    <dgm:cxn modelId="{8D61BDA6-02ED-4F57-9F24-A1DACC26F67B}" type="presOf" srcId="{1A8A2A77-E808-4809-B355-2D0FA472A67D}" destId="{1C98544F-C26F-4F56-B4B0-BB88469C4149}" srcOrd="0" destOrd="0" presId="urn:microsoft.com/office/officeart/2005/8/layout/process5"/>
    <dgm:cxn modelId="{09B67B6E-3092-4C31-BB0A-34509459D5F4}" srcId="{8634EEE5-F749-41B0-866B-51C4222421EC}" destId="{E45D4BE8-2FE0-4F15-B072-5E99E1882A60}" srcOrd="6" destOrd="0" parTransId="{E2683F97-0181-4AD6-ABE1-4DCD56F134A4}" sibTransId="{1A8A2A77-E808-4809-B355-2D0FA472A67D}"/>
    <dgm:cxn modelId="{AAB69CD9-43B1-46C8-A9B0-B7CD6BD9FF46}" type="presOf" srcId="{45D26E9C-17F3-4A71-962C-B93491A35CDE}" destId="{F9A1E560-CAA9-4A6E-871D-6A2E6DEF59C8}" srcOrd="0" destOrd="0" presId="urn:microsoft.com/office/officeart/2005/8/layout/process5"/>
    <dgm:cxn modelId="{1C27DDC7-410D-49DE-858C-08FBD1E3ED77}" type="presOf" srcId="{22D23424-5B63-4039-95FF-213F929D2054}" destId="{630D9294-19FB-4614-AF91-50213B957265}" srcOrd="1" destOrd="0" presId="urn:microsoft.com/office/officeart/2005/8/layout/process5"/>
    <dgm:cxn modelId="{00F6EDE9-7F47-4FFC-9362-B3D0FA082270}" type="presOf" srcId="{3A068042-56AB-4A53-8DAF-5592098C9C41}" destId="{4E1262D4-DAD2-497A-91B4-C3A5152FCD84}" srcOrd="0" destOrd="0" presId="urn:microsoft.com/office/officeart/2005/8/layout/process5"/>
    <dgm:cxn modelId="{1752C5BC-DFBD-4448-9DDE-E8857FA3976B}" type="presOf" srcId="{C0AC084F-6C01-4093-B56E-CC92AEAE5660}" destId="{E3AF8317-FE12-4B98-9649-5724291FBDC8}" srcOrd="0" destOrd="0" presId="urn:microsoft.com/office/officeart/2005/8/layout/process5"/>
    <dgm:cxn modelId="{BF96676A-C022-468C-ACC1-97860828EBAA}" srcId="{8634EEE5-F749-41B0-866B-51C4222421EC}" destId="{45D26E9C-17F3-4A71-962C-B93491A35CDE}" srcOrd="3" destOrd="0" parTransId="{5265DAB3-8D1B-4CB3-8D59-822C4F92B516}" sibTransId="{846093F3-B5E4-4F3E-BA79-3D568A9C696E}"/>
    <dgm:cxn modelId="{C3124D27-BCBA-4475-BC4D-1F72DC4AEFCD}" srcId="{8634EEE5-F749-41B0-866B-51C4222421EC}" destId="{ECE647EB-AEBF-42CD-942E-854C3531372D}" srcOrd="8" destOrd="0" parTransId="{AE5EDF31-7247-4E83-9E39-AEC222A1E145}" sibTransId="{9E0D33D9-3BDA-45C4-8857-0800616FEB3B}"/>
    <dgm:cxn modelId="{29FE3426-3E27-47BF-AC37-2B8F83840305}" type="presOf" srcId="{820EDBD5-540F-43AA-B8CA-8230FA950658}" destId="{270134A1-B7ED-49E4-981F-580F8982827D}" srcOrd="1" destOrd="0" presId="urn:microsoft.com/office/officeart/2005/8/layout/process5"/>
    <dgm:cxn modelId="{277C5D82-E845-4DA1-9844-D812FFF84B02}" type="presOf" srcId="{F86C02F9-5694-4F68-A6D2-BF5A059B6F17}" destId="{3CDBAC53-8C9B-4EBF-939D-B7A3D4F88235}" srcOrd="0" destOrd="0" presId="urn:microsoft.com/office/officeart/2005/8/layout/process5"/>
    <dgm:cxn modelId="{EC8AF016-E1D9-4A31-8566-F1A0B3FA49ED}" srcId="{8634EEE5-F749-41B0-866B-51C4222421EC}" destId="{5473AF2B-EF85-4582-8EEC-33F2A7846B28}" srcOrd="0" destOrd="0" parTransId="{48304360-7BEB-4572-908E-7DABA6592F62}" sibTransId="{820EDBD5-540F-43AA-B8CA-8230FA950658}"/>
    <dgm:cxn modelId="{21386846-2198-4A3E-849B-FA69901908D1}" type="presOf" srcId="{1A8A2A77-E808-4809-B355-2D0FA472A67D}" destId="{9A86D07A-497C-4350-BB41-A38380FF1B95}" srcOrd="1" destOrd="0" presId="urn:microsoft.com/office/officeart/2005/8/layout/process5"/>
    <dgm:cxn modelId="{8DD8FE0D-A503-4CBA-901C-2CD66ADDEEE7}" type="presOf" srcId="{8634EEE5-F749-41B0-866B-51C4222421EC}" destId="{36C22F5A-C84D-458F-B61D-97BD8063D44F}" srcOrd="0" destOrd="0" presId="urn:microsoft.com/office/officeart/2005/8/layout/process5"/>
    <dgm:cxn modelId="{B194A4E0-CA57-45E3-A1D7-C45D38C13FEA}" srcId="{8634EEE5-F749-41B0-866B-51C4222421EC}" destId="{831DE5D4-3D7A-44DC-9F0B-7614BB5D2859}" srcOrd="1" destOrd="0" parTransId="{6EBC0AF3-C8B0-42D1-8A22-BFA36310EFE4}" sibTransId="{22D23424-5B63-4039-95FF-213F929D2054}"/>
    <dgm:cxn modelId="{2B42098D-0513-4716-BAAD-21171D764E34}" type="presOf" srcId="{ECE647EB-AEBF-42CD-942E-854C3531372D}" destId="{CD5890E1-9491-49D8-ABDF-F832BBDDA6EC}" srcOrd="0" destOrd="0" presId="urn:microsoft.com/office/officeart/2005/8/layout/process5"/>
    <dgm:cxn modelId="{597CAEDB-D8F3-4131-A4AD-F5DE554ED833}" type="presOf" srcId="{BCB20C75-455B-4216-8195-1A8C5FC802E5}" destId="{33BD5A40-05E4-40DB-8B25-870F37B0790D}" srcOrd="0" destOrd="0" presId="urn:microsoft.com/office/officeart/2005/8/layout/process5"/>
    <dgm:cxn modelId="{26CBF13C-48DB-4D41-9B11-CA7B9471339A}" type="presOf" srcId="{846093F3-B5E4-4F3E-BA79-3D568A9C696E}" destId="{B76FCFF6-25E0-4156-9B92-536627CC5597}" srcOrd="0" destOrd="0" presId="urn:microsoft.com/office/officeart/2005/8/layout/process5"/>
    <dgm:cxn modelId="{0435FA70-4E54-4CC2-B5C3-F5F74873AC27}" type="presOf" srcId="{3A068042-56AB-4A53-8DAF-5592098C9C41}" destId="{24CBF0D8-9DD1-4583-80CC-E4B48B9CFC66}" srcOrd="1" destOrd="0" presId="urn:microsoft.com/office/officeart/2005/8/layout/process5"/>
    <dgm:cxn modelId="{5A78027A-BC2A-409D-B466-952C67779C71}" type="presOf" srcId="{4298E63F-82C3-41D1-B44F-3AB7EAC6B714}" destId="{DF5CA911-BB1D-4FA5-A64C-18C3BE9A63D1}" srcOrd="0" destOrd="0" presId="urn:microsoft.com/office/officeart/2005/8/layout/process5"/>
    <dgm:cxn modelId="{02DBCFA5-EB44-4ED9-9E55-AFFF5B85F151}" type="presOf" srcId="{3A598DE0-4BB2-47B2-843F-313C743A6B4B}" destId="{E55F1360-8912-4062-BC25-B46CDEA3CB26}" srcOrd="0" destOrd="0" presId="urn:microsoft.com/office/officeart/2005/8/layout/process5"/>
    <dgm:cxn modelId="{BC17A9BE-7C88-401B-BB6A-41D1EDA631A7}" type="presOf" srcId="{5473AF2B-EF85-4582-8EEC-33F2A7846B28}" destId="{3401BF90-02B7-4FDB-A2EF-EBC68ED625F3}" srcOrd="0" destOrd="0" presId="urn:microsoft.com/office/officeart/2005/8/layout/process5"/>
    <dgm:cxn modelId="{BFC8B5B2-9554-4ECE-A2E2-EA347A02FBAB}" type="presOf" srcId="{3A598DE0-4BB2-47B2-843F-313C743A6B4B}" destId="{5952C6AD-1054-4EA7-82B4-C97B50C5E245}" srcOrd="1" destOrd="0" presId="urn:microsoft.com/office/officeart/2005/8/layout/process5"/>
    <dgm:cxn modelId="{ADE5243D-F38F-4AF9-A4BB-B75C3A019AC0}" type="presOf" srcId="{3785B47C-2018-47E8-93AD-F089D50ED650}" destId="{A524C570-E520-4E09-9EBF-50506A5C7F2F}" srcOrd="0" destOrd="0" presId="urn:microsoft.com/office/officeart/2005/8/layout/process5"/>
    <dgm:cxn modelId="{D61338E0-498C-4555-8D09-27BF9FF34F70}" type="presOf" srcId="{E45D4BE8-2FE0-4F15-B072-5E99E1882A60}" destId="{B56B5AD5-403E-41A9-84CE-0EDC7CB30BEF}" srcOrd="0" destOrd="0" presId="urn:microsoft.com/office/officeart/2005/8/layout/process5"/>
    <dgm:cxn modelId="{E2A54753-F333-4DB4-89FE-19E50A38BC9A}" srcId="{8634EEE5-F749-41B0-866B-51C4222421EC}" destId="{BCB20C75-455B-4216-8195-1A8C5FC802E5}" srcOrd="7" destOrd="0" parTransId="{3940929D-DACF-4142-A518-29593D0480D8}" sibTransId="{3A068042-56AB-4A53-8DAF-5592098C9C41}"/>
    <dgm:cxn modelId="{6E37E733-389F-4405-906E-9F6C4E215C40}" type="presOf" srcId="{A3E23C6A-E755-496A-B858-F3F3549BE85F}" destId="{66915F3A-CA68-4FD5-98EF-BCB9C199B683}" srcOrd="0" destOrd="0" presId="urn:microsoft.com/office/officeart/2005/8/layout/process5"/>
    <dgm:cxn modelId="{F55AEBB9-E0C0-47E2-8A9E-8516732C1797}" type="presOf" srcId="{831DE5D4-3D7A-44DC-9F0B-7614BB5D2859}" destId="{41671211-C119-48F2-802E-028DDF1023A7}" srcOrd="0" destOrd="0" presId="urn:microsoft.com/office/officeart/2005/8/layout/process5"/>
    <dgm:cxn modelId="{CD17BCB8-76FB-45BE-B61E-EA1BBBF95493}" type="presOf" srcId="{22D23424-5B63-4039-95FF-213F929D2054}" destId="{9E8AE5EA-0FAE-4C3F-B9C1-5C5C8854E735}" srcOrd="0" destOrd="0" presId="urn:microsoft.com/office/officeart/2005/8/layout/process5"/>
    <dgm:cxn modelId="{21A5DDDE-3730-4C00-B827-B30B1A8945BB}" srcId="{8634EEE5-F749-41B0-866B-51C4222421EC}" destId="{A3E23C6A-E755-496A-B858-F3F3549BE85F}" srcOrd="2" destOrd="0" parTransId="{76220DEE-BEC8-47AD-B571-B443AFCFA8CF}" sibTransId="{C0AC084F-6C01-4093-B56E-CC92AEAE5660}"/>
    <dgm:cxn modelId="{7B4A4687-E3F6-402F-866A-7E9F6E54C83A}" type="presOf" srcId="{4298E63F-82C3-41D1-B44F-3AB7EAC6B714}" destId="{3C6B092C-B15C-41AD-B5AD-765F3D3FC16B}" srcOrd="1" destOrd="0" presId="urn:microsoft.com/office/officeart/2005/8/layout/process5"/>
    <dgm:cxn modelId="{F05E09AF-3705-44CB-8464-398996262FFF}" type="presOf" srcId="{820EDBD5-540F-43AA-B8CA-8230FA950658}" destId="{7C75D1E8-B30D-42CE-B1BE-E926F16A7C88}" srcOrd="0" destOrd="0" presId="urn:microsoft.com/office/officeart/2005/8/layout/process5"/>
    <dgm:cxn modelId="{80160403-CDDE-4576-9CB9-6532C8A63987}" srcId="{8634EEE5-F749-41B0-866B-51C4222421EC}" destId="{F86C02F9-5694-4F68-A6D2-BF5A059B6F17}" srcOrd="4" destOrd="0" parTransId="{5CE40A20-614D-47DA-A488-E650E41C8DA3}" sibTransId="{4298E63F-82C3-41D1-B44F-3AB7EAC6B714}"/>
    <dgm:cxn modelId="{A8668FA6-EC5E-4AAE-A4CE-CBA703766525}" type="presParOf" srcId="{36C22F5A-C84D-458F-B61D-97BD8063D44F}" destId="{3401BF90-02B7-4FDB-A2EF-EBC68ED625F3}" srcOrd="0" destOrd="0" presId="urn:microsoft.com/office/officeart/2005/8/layout/process5"/>
    <dgm:cxn modelId="{54EFD606-64BF-4A5E-97D6-7C72F7381C89}" type="presParOf" srcId="{36C22F5A-C84D-458F-B61D-97BD8063D44F}" destId="{7C75D1E8-B30D-42CE-B1BE-E926F16A7C88}" srcOrd="1" destOrd="0" presId="urn:microsoft.com/office/officeart/2005/8/layout/process5"/>
    <dgm:cxn modelId="{673C24DC-7F98-465A-83AD-1F06E75B94A9}" type="presParOf" srcId="{7C75D1E8-B30D-42CE-B1BE-E926F16A7C88}" destId="{270134A1-B7ED-49E4-981F-580F8982827D}" srcOrd="0" destOrd="0" presId="urn:microsoft.com/office/officeart/2005/8/layout/process5"/>
    <dgm:cxn modelId="{74841E37-A205-40F7-9D25-BC0CB334F329}" type="presParOf" srcId="{36C22F5A-C84D-458F-B61D-97BD8063D44F}" destId="{41671211-C119-48F2-802E-028DDF1023A7}" srcOrd="2" destOrd="0" presId="urn:microsoft.com/office/officeart/2005/8/layout/process5"/>
    <dgm:cxn modelId="{B7BB8A90-A1FE-447D-9CF6-E05370C9A98A}" type="presParOf" srcId="{36C22F5A-C84D-458F-B61D-97BD8063D44F}" destId="{9E8AE5EA-0FAE-4C3F-B9C1-5C5C8854E735}" srcOrd="3" destOrd="0" presId="urn:microsoft.com/office/officeart/2005/8/layout/process5"/>
    <dgm:cxn modelId="{E692C2EA-1F62-4A21-AF8C-7D525EE0BAFB}" type="presParOf" srcId="{9E8AE5EA-0FAE-4C3F-B9C1-5C5C8854E735}" destId="{630D9294-19FB-4614-AF91-50213B957265}" srcOrd="0" destOrd="0" presId="urn:microsoft.com/office/officeart/2005/8/layout/process5"/>
    <dgm:cxn modelId="{29E66DD0-F227-46BF-88BA-61EA930698F3}" type="presParOf" srcId="{36C22F5A-C84D-458F-B61D-97BD8063D44F}" destId="{66915F3A-CA68-4FD5-98EF-BCB9C199B683}" srcOrd="4" destOrd="0" presId="urn:microsoft.com/office/officeart/2005/8/layout/process5"/>
    <dgm:cxn modelId="{A1A116EC-419B-4529-AFC6-18481795009B}" type="presParOf" srcId="{36C22F5A-C84D-458F-B61D-97BD8063D44F}" destId="{E3AF8317-FE12-4B98-9649-5724291FBDC8}" srcOrd="5" destOrd="0" presId="urn:microsoft.com/office/officeart/2005/8/layout/process5"/>
    <dgm:cxn modelId="{2A8249F8-F976-4639-9B41-77307BD291DE}" type="presParOf" srcId="{E3AF8317-FE12-4B98-9649-5724291FBDC8}" destId="{DD813DB7-F755-4613-87AD-E502D2D5029A}" srcOrd="0" destOrd="0" presId="urn:microsoft.com/office/officeart/2005/8/layout/process5"/>
    <dgm:cxn modelId="{3D2B1D34-C47F-4630-987A-D84446DE7EA2}" type="presParOf" srcId="{36C22F5A-C84D-458F-B61D-97BD8063D44F}" destId="{F9A1E560-CAA9-4A6E-871D-6A2E6DEF59C8}" srcOrd="6" destOrd="0" presId="urn:microsoft.com/office/officeart/2005/8/layout/process5"/>
    <dgm:cxn modelId="{88498231-9285-4D17-B090-C10B5A64C22A}" type="presParOf" srcId="{36C22F5A-C84D-458F-B61D-97BD8063D44F}" destId="{B76FCFF6-25E0-4156-9B92-536627CC5597}" srcOrd="7" destOrd="0" presId="urn:microsoft.com/office/officeart/2005/8/layout/process5"/>
    <dgm:cxn modelId="{F1EC1799-B440-45B9-AB80-3D94552A520E}" type="presParOf" srcId="{B76FCFF6-25E0-4156-9B92-536627CC5597}" destId="{B018D219-9946-4D60-9DA3-E89C3C3E71E1}" srcOrd="0" destOrd="0" presId="urn:microsoft.com/office/officeart/2005/8/layout/process5"/>
    <dgm:cxn modelId="{DF64FAE2-EAFD-4CEA-8132-95CD70F1A701}" type="presParOf" srcId="{36C22F5A-C84D-458F-B61D-97BD8063D44F}" destId="{3CDBAC53-8C9B-4EBF-939D-B7A3D4F88235}" srcOrd="8" destOrd="0" presId="urn:microsoft.com/office/officeart/2005/8/layout/process5"/>
    <dgm:cxn modelId="{AEE07423-E162-41FC-9009-B6DD955BA636}" type="presParOf" srcId="{36C22F5A-C84D-458F-B61D-97BD8063D44F}" destId="{DF5CA911-BB1D-4FA5-A64C-18C3BE9A63D1}" srcOrd="9" destOrd="0" presId="urn:microsoft.com/office/officeart/2005/8/layout/process5"/>
    <dgm:cxn modelId="{7AF74432-DF97-4B38-B569-92FB9930892A}" type="presParOf" srcId="{DF5CA911-BB1D-4FA5-A64C-18C3BE9A63D1}" destId="{3C6B092C-B15C-41AD-B5AD-765F3D3FC16B}" srcOrd="0" destOrd="0" presId="urn:microsoft.com/office/officeart/2005/8/layout/process5"/>
    <dgm:cxn modelId="{E3BAE1A3-B77E-43F9-93C6-4FEF7DEDD8C4}" type="presParOf" srcId="{36C22F5A-C84D-458F-B61D-97BD8063D44F}" destId="{A524C570-E520-4E09-9EBF-50506A5C7F2F}" srcOrd="10" destOrd="0" presId="urn:microsoft.com/office/officeart/2005/8/layout/process5"/>
    <dgm:cxn modelId="{8148AE70-A432-42AC-B923-F98C8FF58CFE}" type="presParOf" srcId="{36C22F5A-C84D-458F-B61D-97BD8063D44F}" destId="{E55F1360-8912-4062-BC25-B46CDEA3CB26}" srcOrd="11" destOrd="0" presId="urn:microsoft.com/office/officeart/2005/8/layout/process5"/>
    <dgm:cxn modelId="{7C286F0C-E4A3-44F3-99C8-99BC2F781051}" type="presParOf" srcId="{E55F1360-8912-4062-BC25-B46CDEA3CB26}" destId="{5952C6AD-1054-4EA7-82B4-C97B50C5E245}" srcOrd="0" destOrd="0" presId="urn:microsoft.com/office/officeart/2005/8/layout/process5"/>
    <dgm:cxn modelId="{7124F85D-DD28-47E9-B062-019AD67A3FBE}" type="presParOf" srcId="{36C22F5A-C84D-458F-B61D-97BD8063D44F}" destId="{B56B5AD5-403E-41A9-84CE-0EDC7CB30BEF}" srcOrd="12" destOrd="0" presId="urn:microsoft.com/office/officeart/2005/8/layout/process5"/>
    <dgm:cxn modelId="{4C51C470-D0D7-46B0-9683-E391285C7488}" type="presParOf" srcId="{36C22F5A-C84D-458F-B61D-97BD8063D44F}" destId="{1C98544F-C26F-4F56-B4B0-BB88469C4149}" srcOrd="13" destOrd="0" presId="urn:microsoft.com/office/officeart/2005/8/layout/process5"/>
    <dgm:cxn modelId="{BD33E547-4ABA-4062-B3A4-0076CDF00BEF}" type="presParOf" srcId="{1C98544F-C26F-4F56-B4B0-BB88469C4149}" destId="{9A86D07A-497C-4350-BB41-A38380FF1B95}" srcOrd="0" destOrd="0" presId="urn:microsoft.com/office/officeart/2005/8/layout/process5"/>
    <dgm:cxn modelId="{53CA167E-644D-42FD-B5F1-B9352FE195B4}" type="presParOf" srcId="{36C22F5A-C84D-458F-B61D-97BD8063D44F}" destId="{33BD5A40-05E4-40DB-8B25-870F37B0790D}" srcOrd="14" destOrd="0" presId="urn:microsoft.com/office/officeart/2005/8/layout/process5"/>
    <dgm:cxn modelId="{8EBDE7B1-FFE0-4551-990E-D466C4CDE8AD}" type="presParOf" srcId="{36C22F5A-C84D-458F-B61D-97BD8063D44F}" destId="{4E1262D4-DAD2-497A-91B4-C3A5152FCD84}" srcOrd="15" destOrd="0" presId="urn:microsoft.com/office/officeart/2005/8/layout/process5"/>
    <dgm:cxn modelId="{9910E857-3907-4B82-8582-2288AFF99CB7}" type="presParOf" srcId="{4E1262D4-DAD2-497A-91B4-C3A5152FCD84}" destId="{24CBF0D8-9DD1-4583-80CC-E4B48B9CFC66}" srcOrd="0" destOrd="0" presId="urn:microsoft.com/office/officeart/2005/8/layout/process5"/>
    <dgm:cxn modelId="{1F7A74BB-556B-4FA1-B259-84D7C55AD5E8}" type="presParOf" srcId="{36C22F5A-C84D-458F-B61D-97BD8063D44F}" destId="{CD5890E1-9491-49D8-ABDF-F832BBDDA6EC}" srcOrd="16"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1BF90-02B7-4FDB-A2EF-EBC68ED625F3}">
      <dsp:nvSpPr>
        <dsp:cNvPr id="0" name=""/>
        <dsp:cNvSpPr/>
      </dsp:nvSpPr>
      <dsp:spPr>
        <a:xfrm>
          <a:off x="78878" y="496"/>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Fit a Full Model</a:t>
          </a:r>
          <a:endParaRPr lang="en-US" sz="1400" b="1" kern="1200" dirty="0"/>
        </a:p>
      </dsp:txBody>
      <dsp:txXfrm>
        <a:off x="106340" y="27958"/>
        <a:ext cx="1507771" cy="882693"/>
      </dsp:txXfrm>
    </dsp:sp>
    <dsp:sp modelId="{7C75D1E8-B30D-42CE-B1BE-E926F16A7C88}">
      <dsp:nvSpPr>
        <dsp:cNvPr id="0" name=""/>
        <dsp:cNvSpPr/>
      </dsp:nvSpPr>
      <dsp:spPr>
        <a:xfrm>
          <a:off x="1779091" y="275530"/>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779091" y="353040"/>
        <a:ext cx="231904" cy="232528"/>
      </dsp:txXfrm>
    </dsp:sp>
    <dsp:sp modelId="{41671211-C119-48F2-802E-028DDF1023A7}">
      <dsp:nvSpPr>
        <dsp:cNvPr id="0" name=""/>
        <dsp:cNvSpPr/>
      </dsp:nvSpPr>
      <dsp:spPr>
        <a:xfrm>
          <a:off x="2266652" y="496"/>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smtClean="0"/>
            <a:t>Perform Residual Analysis</a:t>
          </a:r>
          <a:endParaRPr lang="en-US" sz="1400" b="1" i="0" kern="1200" dirty="0"/>
        </a:p>
      </dsp:txBody>
      <dsp:txXfrm>
        <a:off x="2294114" y="27958"/>
        <a:ext cx="1507771" cy="882693"/>
      </dsp:txXfrm>
    </dsp:sp>
    <dsp:sp modelId="{9E8AE5EA-0FAE-4C3F-B9C1-5C5C8854E735}">
      <dsp:nvSpPr>
        <dsp:cNvPr id="0" name=""/>
        <dsp:cNvSpPr/>
      </dsp:nvSpPr>
      <dsp:spPr>
        <a:xfrm>
          <a:off x="3966864" y="275530"/>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966864" y="353040"/>
        <a:ext cx="231904" cy="232528"/>
      </dsp:txXfrm>
    </dsp:sp>
    <dsp:sp modelId="{66915F3A-CA68-4FD5-98EF-BCB9C199B683}">
      <dsp:nvSpPr>
        <dsp:cNvPr id="0" name=""/>
        <dsp:cNvSpPr/>
      </dsp:nvSpPr>
      <dsp:spPr>
        <a:xfrm>
          <a:off x="4454425" y="496"/>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baseline="0" dirty="0" smtClean="0"/>
            <a:t>DW test (For  Full Model)</a:t>
          </a:r>
          <a:endParaRPr lang="en-US" sz="1400" i="0" kern="1200" dirty="0"/>
        </a:p>
      </dsp:txBody>
      <dsp:txXfrm>
        <a:off x="4481887" y="27958"/>
        <a:ext cx="1507771" cy="882693"/>
      </dsp:txXfrm>
    </dsp:sp>
    <dsp:sp modelId="{E3AF8317-FE12-4B98-9649-5724291FBDC8}">
      <dsp:nvSpPr>
        <dsp:cNvPr id="0" name=""/>
        <dsp:cNvSpPr/>
      </dsp:nvSpPr>
      <dsp:spPr>
        <a:xfrm rot="5337888">
          <a:off x="5079167" y="1056742"/>
          <a:ext cx="341444"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5132699" y="1079803"/>
        <a:ext cx="232528" cy="239011"/>
      </dsp:txXfrm>
    </dsp:sp>
    <dsp:sp modelId="{F9A1E560-CAA9-4A6E-871D-6A2E6DEF59C8}">
      <dsp:nvSpPr>
        <dsp:cNvPr id="0" name=""/>
        <dsp:cNvSpPr/>
      </dsp:nvSpPr>
      <dsp:spPr>
        <a:xfrm>
          <a:off x="4483007" y="1582243"/>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Transformation</a:t>
          </a:r>
          <a:endParaRPr lang="en-US" sz="1400" b="1" kern="1200" dirty="0"/>
        </a:p>
      </dsp:txBody>
      <dsp:txXfrm>
        <a:off x="4510469" y="1609705"/>
        <a:ext cx="1507771" cy="882693"/>
      </dsp:txXfrm>
    </dsp:sp>
    <dsp:sp modelId="{B76FCFF6-25E0-4156-9B92-536627CC5597}">
      <dsp:nvSpPr>
        <dsp:cNvPr id="0" name=""/>
        <dsp:cNvSpPr/>
      </dsp:nvSpPr>
      <dsp:spPr>
        <a:xfrm rot="10829551">
          <a:off x="3992756" y="1847836"/>
          <a:ext cx="346452"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4096690" y="1925793"/>
        <a:ext cx="242516" cy="232528"/>
      </dsp:txXfrm>
    </dsp:sp>
    <dsp:sp modelId="{3CDBAC53-8C9B-4EBF-939D-B7A3D4F88235}">
      <dsp:nvSpPr>
        <dsp:cNvPr id="0" name=""/>
        <dsp:cNvSpPr/>
      </dsp:nvSpPr>
      <dsp:spPr>
        <a:xfrm>
          <a:off x="2266652" y="1563191"/>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baseline="0" dirty="0" smtClean="0"/>
            <a:t>Drop Some Variables</a:t>
          </a:r>
          <a:endParaRPr lang="en-US" sz="1400" i="0" kern="1200" dirty="0"/>
        </a:p>
      </dsp:txBody>
      <dsp:txXfrm>
        <a:off x="2294114" y="1590653"/>
        <a:ext cx="1507771" cy="882693"/>
      </dsp:txXfrm>
    </dsp:sp>
    <dsp:sp modelId="{DF5CA911-BB1D-4FA5-A64C-18C3BE9A63D1}">
      <dsp:nvSpPr>
        <dsp:cNvPr id="0" name=""/>
        <dsp:cNvSpPr/>
      </dsp:nvSpPr>
      <dsp:spPr>
        <a:xfrm rot="10781783">
          <a:off x="1795837" y="1843979"/>
          <a:ext cx="332712"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1895650" y="1921225"/>
        <a:ext cx="232898" cy="232528"/>
      </dsp:txXfrm>
    </dsp:sp>
    <dsp:sp modelId="{A524C570-E520-4E09-9EBF-50506A5C7F2F}">
      <dsp:nvSpPr>
        <dsp:cNvPr id="0" name=""/>
        <dsp:cNvSpPr/>
      </dsp:nvSpPr>
      <dsp:spPr>
        <a:xfrm>
          <a:off x="76206" y="1574799"/>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baseline="0" dirty="0" smtClean="0"/>
            <a:t>DW test (For Transformed Model) </a:t>
          </a:r>
          <a:endParaRPr lang="en-US" sz="1400" b="1" i="0" kern="1200" dirty="0"/>
        </a:p>
      </dsp:txBody>
      <dsp:txXfrm>
        <a:off x="103668" y="1602261"/>
        <a:ext cx="1507771" cy="882693"/>
      </dsp:txXfrm>
    </dsp:sp>
    <dsp:sp modelId="{E55F1360-8912-4062-BC25-B46CDEA3CB26}">
      <dsp:nvSpPr>
        <dsp:cNvPr id="0" name=""/>
        <dsp:cNvSpPr/>
      </dsp:nvSpPr>
      <dsp:spPr>
        <a:xfrm rot="5394077">
          <a:off x="696304" y="2616175"/>
          <a:ext cx="325139"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742526" y="2647379"/>
        <a:ext cx="232528" cy="227597"/>
      </dsp:txXfrm>
    </dsp:sp>
    <dsp:sp modelId="{B56B5AD5-403E-41A9-84CE-0EDC7CB30BEF}">
      <dsp:nvSpPr>
        <dsp:cNvPr id="0" name=""/>
        <dsp:cNvSpPr/>
      </dsp:nvSpPr>
      <dsp:spPr>
        <a:xfrm>
          <a:off x="78878" y="3125886"/>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smtClean="0"/>
            <a:t>Select  Models for Further Analysis</a:t>
          </a:r>
          <a:endParaRPr lang="en-US" sz="1400" kern="1200" dirty="0"/>
        </a:p>
      </dsp:txBody>
      <dsp:txXfrm>
        <a:off x="106340" y="3153348"/>
        <a:ext cx="1507771" cy="882693"/>
      </dsp:txXfrm>
    </dsp:sp>
    <dsp:sp modelId="{1C98544F-C26F-4F56-B4B0-BB88469C4149}">
      <dsp:nvSpPr>
        <dsp:cNvPr id="0" name=""/>
        <dsp:cNvSpPr/>
      </dsp:nvSpPr>
      <dsp:spPr>
        <a:xfrm>
          <a:off x="1779091" y="3400921"/>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779091" y="3478431"/>
        <a:ext cx="231904" cy="232528"/>
      </dsp:txXfrm>
    </dsp:sp>
    <dsp:sp modelId="{33BD5A40-05E4-40DB-8B25-870F37B0790D}">
      <dsp:nvSpPr>
        <dsp:cNvPr id="0" name=""/>
        <dsp:cNvSpPr/>
      </dsp:nvSpPr>
      <dsp:spPr>
        <a:xfrm>
          <a:off x="2266652" y="3125886"/>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smtClean="0"/>
            <a:t>Select the Best Model</a:t>
          </a:r>
          <a:endParaRPr lang="en-US" sz="1400" i="0" kern="1200" dirty="0"/>
        </a:p>
      </dsp:txBody>
      <dsp:txXfrm>
        <a:off x="2294114" y="3153348"/>
        <a:ext cx="1507771" cy="882693"/>
      </dsp:txXfrm>
    </dsp:sp>
    <dsp:sp modelId="{4E1262D4-DAD2-497A-91B4-C3A5152FCD84}">
      <dsp:nvSpPr>
        <dsp:cNvPr id="0" name=""/>
        <dsp:cNvSpPr/>
      </dsp:nvSpPr>
      <dsp:spPr>
        <a:xfrm>
          <a:off x="3966864" y="3400921"/>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966864" y="3478431"/>
        <a:ext cx="231904" cy="232528"/>
      </dsp:txXfrm>
    </dsp:sp>
    <dsp:sp modelId="{CD5890E1-9491-49D8-ABDF-F832BBDDA6EC}">
      <dsp:nvSpPr>
        <dsp:cNvPr id="0" name=""/>
        <dsp:cNvSpPr/>
      </dsp:nvSpPr>
      <dsp:spPr>
        <a:xfrm>
          <a:off x="4454425" y="3125886"/>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Make Recommendation</a:t>
          </a:r>
          <a:endParaRPr lang="en-US" sz="1400" b="1" kern="1200" dirty="0"/>
        </a:p>
      </dsp:txBody>
      <dsp:txXfrm>
        <a:off x="4481887" y="3153348"/>
        <a:ext cx="1507771" cy="8826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6C8B07-56A4-44E6-8405-51084FCFF8D3}" type="datetimeFigureOut">
              <a:rPr lang="en-US" smtClean="0"/>
              <a:t>12/4/2013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AD6AC6-97DE-4CBB-8A4D-749FDE65B732}" type="slidenum">
              <a:rPr lang="en-US" smtClean="0"/>
              <a:t>‹#›</a:t>
            </a:fld>
            <a:endParaRPr lang="en-US"/>
          </a:p>
        </p:txBody>
      </p:sp>
    </p:spTree>
    <p:extLst>
      <p:ext uri="{BB962C8B-B14F-4D97-AF65-F5344CB8AC3E}">
        <p14:creationId xmlns:p14="http://schemas.microsoft.com/office/powerpoint/2010/main" val="534268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77E05CC-E08D-4675-8CB4-0A6567817F47}" type="datetime1">
              <a:rPr lang="en-US" smtClean="0"/>
              <a:t>12/4/2013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904B94F-C45E-4921-AA9B-16A30724E97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breeze.wav"/>
          </p:stSnd>
        </p:sndAc>
      </p:transition>
    </mc:Choice>
    <mc:Fallback xmlns="">
      <p:transition spd="slow">
        <p:split orient="vert"/>
        <p:sndAc>
          <p:stSnd>
            <p:snd r:embed="rId3" name="breez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5B37A5-FD1F-41B9-BD21-021EB730B9C7}" type="datetime1">
              <a:rPr lang="en-US" smtClean="0"/>
              <a:t>12/4/2013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04B94F-C45E-4921-AA9B-16A30724E97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breeze.wav"/>
          </p:stSnd>
        </p:sndAc>
      </p:transition>
    </mc:Choice>
    <mc:Fallback xmlns="">
      <p:transition spd="slow">
        <p:split orient="vert"/>
        <p:sndAc>
          <p:stSnd>
            <p:snd r:embed="rId3" name="breez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9CC758-3936-4342-9151-D51EDD203E4A}" type="datetime1">
              <a:rPr lang="en-US" smtClean="0"/>
              <a:t>12/4/2013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04B94F-C45E-4921-AA9B-16A30724E97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breeze.wav"/>
          </p:stSnd>
        </p:sndAc>
      </p:transition>
    </mc:Choice>
    <mc:Fallback xmlns="">
      <p:transition spd="slow">
        <p:split orient="vert"/>
        <p:sndAc>
          <p:stSnd>
            <p:snd r:embed="rId3" name="breez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546E99-3287-44AD-B784-3493B958B0B9}" type="datetime1">
              <a:rPr lang="en-US" smtClean="0"/>
              <a:t>12/4/2013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04B94F-C45E-4921-AA9B-16A30724E97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breeze.wav"/>
          </p:stSnd>
        </p:sndAc>
      </p:transition>
    </mc:Choice>
    <mc:Fallback xmlns="">
      <p:transition spd="slow">
        <p:split orient="vert"/>
        <p:sndAc>
          <p:stSnd>
            <p:snd r:embed="rId3" name="breez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4091400-C570-4544-A392-6B7124FA0772}" type="datetime1">
              <a:rPr lang="en-US" smtClean="0"/>
              <a:t>12/4/2013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04B94F-C45E-4921-AA9B-16A30724E97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breeze.wav"/>
          </p:stSnd>
        </p:sndAc>
      </p:transition>
    </mc:Choice>
    <mc:Fallback xmlns="">
      <p:transition spd="slow">
        <p:split orient="vert"/>
        <p:sndAc>
          <p:stSnd>
            <p:snd r:embed="rId3" name="breez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480163-E640-46F4-BB30-18BE7E59277B}" type="datetime1">
              <a:rPr lang="en-US" smtClean="0"/>
              <a:t>12/4/2013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04B94F-C45E-4921-AA9B-16A30724E97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breeze.wav"/>
          </p:stSnd>
        </p:sndAc>
      </p:transition>
    </mc:Choice>
    <mc:Fallback xmlns="">
      <p:transition spd="slow">
        <p:split orient="vert"/>
        <p:sndAc>
          <p:stSnd>
            <p:snd r:embed="rId3" name="breez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58A5FE0-4610-4FB9-9B47-3EE93EC669BD}" type="datetime1">
              <a:rPr lang="en-US" smtClean="0"/>
              <a:t>12/4/2013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904B94F-C45E-4921-AA9B-16A30724E97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breeze.wav"/>
          </p:stSnd>
        </p:sndAc>
      </p:transition>
    </mc:Choice>
    <mc:Fallback xmlns="">
      <p:transition spd="slow">
        <p:split orient="vert"/>
        <p:sndAc>
          <p:stSnd>
            <p:snd r:embed="rId3" name="breez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021BBE6-0EC3-443C-A339-ECC6559B11F5}" type="datetime1">
              <a:rPr lang="en-US" smtClean="0"/>
              <a:t>12/4/2013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904B94F-C45E-4921-AA9B-16A30724E97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breeze.wav"/>
          </p:stSnd>
        </p:sndAc>
      </p:transition>
    </mc:Choice>
    <mc:Fallback xmlns="">
      <p:transition spd="slow">
        <p:split orient="vert"/>
        <p:sndAc>
          <p:stSnd>
            <p:snd r:embed="rId3" name="breez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80B66CC-8189-49D1-B32E-CF53C8BC40A2}" type="datetime1">
              <a:rPr lang="en-US" smtClean="0"/>
              <a:t>12/4/2013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904B94F-C45E-4921-AA9B-16A30724E97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breeze.wav"/>
          </p:stSnd>
        </p:sndAc>
      </p:transition>
    </mc:Choice>
    <mc:Fallback xmlns="">
      <p:transition spd="slow">
        <p:split orient="vert"/>
        <p:sndAc>
          <p:stSnd>
            <p:snd r:embed="rId3" name="breez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860B82-4520-428D-B2B1-DF16CDFFB1DF}" type="datetime1">
              <a:rPr lang="en-US" smtClean="0"/>
              <a:t>12/4/2013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04B94F-C45E-4921-AA9B-16A30724E97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breeze.wav"/>
          </p:stSnd>
        </p:sndAc>
      </p:transition>
    </mc:Choice>
    <mc:Fallback xmlns="">
      <p:transition spd="slow">
        <p:split orient="vert"/>
        <p:sndAc>
          <p:stSnd>
            <p:snd r:embed="rId3" name="breez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71A132C-A8C1-47A3-B5B7-5C4DDCB9A5AB}" type="datetime1">
              <a:rPr lang="en-US" smtClean="0"/>
              <a:t>12/4/2013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04B94F-C45E-4921-AA9B-16A30724E97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breeze.wav"/>
          </p:stSnd>
        </p:sndAc>
      </p:transition>
    </mc:Choice>
    <mc:Fallback xmlns="">
      <p:transition spd="slow">
        <p:split orient="vert"/>
        <p:sndAc>
          <p:stSnd>
            <p:snd r:embed="rId3" name="breez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DBAB052-2D0D-4738-BE8D-79B9C4E03966}" type="datetime1">
              <a:rPr lang="en-US" smtClean="0"/>
              <a:t>12/4/2013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904B94F-C45E-4921-AA9B-16A30724E97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mc:AlternateContent xmlns:mc="http://schemas.openxmlformats.org/markup-compatibility/2006" xmlns:p14="http://schemas.microsoft.com/office/powerpoint/2010/main">
    <mc:Choice Requires="p14">
      <p:transition spd="slow" p14:dur="1500">
        <p:split orient="vert"/>
        <p:sndAc>
          <p:stSnd>
            <p:snd r:embed="rId13" name="breeze.wav"/>
          </p:stSnd>
        </p:sndAc>
      </p:transition>
    </mc:Choice>
    <mc:Fallback xmlns="">
      <p:transition spd="slow">
        <p:split orient="vert"/>
        <p:sndAc>
          <p:stSnd>
            <p:snd r:embed="rId14" name="breeze.wav"/>
          </p:stSnd>
        </p:sndAc>
      </p:transition>
    </mc:Fallback>
  </mc:AlternateConten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audio" Target="../media/audio1.wav"/><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200" b="1" i="1" dirty="0" smtClean="0">
                <a:solidFill>
                  <a:schemeClr val="bg2">
                    <a:lumMod val="75000"/>
                  </a:schemeClr>
                </a:solidFill>
                <a:effectLst/>
                <a:latin typeface="Arial Unicode MS" panose="020B0604020202020204" pitchFamily="34" charset="-128"/>
                <a:ea typeface="Arial Unicode MS" panose="020B0604020202020204" pitchFamily="34" charset="-128"/>
                <a:cs typeface="Arial Unicode MS" panose="020B0604020202020204" pitchFamily="34" charset="-128"/>
              </a:rPr>
              <a:t>MA </a:t>
            </a:r>
            <a:r>
              <a:rPr lang="en-US" sz="2200" b="1" i="1" dirty="0">
                <a:solidFill>
                  <a:schemeClr val="bg2">
                    <a:lumMod val="75000"/>
                  </a:schemeClr>
                </a:solidFill>
                <a:effectLst/>
                <a:latin typeface="Arial Unicode MS" panose="020B0604020202020204" pitchFamily="34" charset="-128"/>
                <a:ea typeface="Arial Unicode MS" panose="020B0604020202020204" pitchFamily="34" charset="-128"/>
                <a:cs typeface="Arial Unicode MS" panose="020B0604020202020204" pitchFamily="34" charset="-128"/>
              </a:rPr>
              <a:t>598 – FALL 2013</a:t>
            </a:r>
            <a:r>
              <a:rPr lang="en-US" dirty="0">
                <a:solidFill>
                  <a:schemeClr val="bg2">
                    <a:lumMod val="75000"/>
                  </a:schemeClr>
                </a:solidFill>
                <a:effectLst/>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solidFill>
                  <a:schemeClr val="bg2">
                    <a:lumMod val="75000"/>
                  </a:schemeClr>
                </a:solidFill>
                <a:effectLst/>
                <a:latin typeface="Arial Unicode MS" panose="020B0604020202020204" pitchFamily="34" charset="-128"/>
                <a:ea typeface="Arial Unicode MS" panose="020B0604020202020204" pitchFamily="34" charset="-128"/>
                <a:cs typeface="Arial Unicode MS" panose="020B0604020202020204" pitchFamily="34" charset="-128"/>
              </a:rPr>
            </a:br>
            <a:endParaRPr lang="en-US" dirty="0">
              <a:solidFill>
                <a:schemeClr val="bg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27"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981200"/>
            <a:ext cx="7391401"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274" y="4369255"/>
            <a:ext cx="6740525" cy="7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7904B94F-C45E-4921-AA9B-16A30724E97E}" type="slidenum">
              <a:rPr lang="en-US" smtClean="0"/>
              <a:t>1</a:t>
            </a:fld>
            <a:endParaRPr lang="en-US"/>
          </a:p>
        </p:txBody>
      </p:sp>
    </p:spTree>
    <p:extLst>
      <p:ext uri="{BB962C8B-B14F-4D97-AF65-F5344CB8AC3E}">
        <p14:creationId xmlns:p14="http://schemas.microsoft.com/office/powerpoint/2010/main" val="1071803659"/>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5" name="breeze.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bg2">
                    <a:lumMod val="50000"/>
                  </a:schemeClr>
                </a:solidFill>
                <a:effectLst>
                  <a:outerShdw blurRad="38100" dist="38100" dir="2700000" algn="tl">
                    <a:srgbClr val="000000">
                      <a:alpha val="43137"/>
                    </a:srgbClr>
                  </a:outerShdw>
                </a:effectLst>
              </a:rPr>
              <a:t>Step 2: Perform </a:t>
            </a:r>
            <a:r>
              <a:rPr lang="en-US" sz="3200" b="1" dirty="0" smtClean="0">
                <a:solidFill>
                  <a:schemeClr val="bg2">
                    <a:lumMod val="50000"/>
                  </a:schemeClr>
                </a:solidFill>
                <a:effectLst>
                  <a:outerShdw blurRad="38100" dist="38100" dir="2700000" algn="tl">
                    <a:srgbClr val="000000">
                      <a:alpha val="43137"/>
                    </a:srgbClr>
                  </a:outerShdw>
                </a:effectLst>
              </a:rPr>
              <a:t>Residual Analysis</a:t>
            </a:r>
            <a:endParaRPr lang="en-US" sz="3200" dirty="0"/>
          </a:p>
        </p:txBody>
      </p:sp>
      <p:sp>
        <p:nvSpPr>
          <p:cNvPr id="3" name="Content Placeholder 2"/>
          <p:cNvSpPr>
            <a:spLocks noGrp="1"/>
          </p:cNvSpPr>
          <p:nvPr>
            <p:ph idx="1"/>
          </p:nvPr>
        </p:nvSpPr>
        <p:spPr/>
        <p:txBody>
          <a:bodyPr>
            <a:normAutofit/>
          </a:bodyPr>
          <a:lstStyle/>
          <a:p>
            <a:r>
              <a:rPr lang="en-US" sz="2000" b="1" dirty="0">
                <a:solidFill>
                  <a:schemeClr val="accent1">
                    <a:lumMod val="50000"/>
                  </a:schemeClr>
                </a:solidFill>
              </a:rPr>
              <a:t>&gt; library(car</a:t>
            </a:r>
            <a:r>
              <a:rPr lang="en-US" sz="2000" b="1" dirty="0" smtClean="0">
                <a:solidFill>
                  <a:schemeClr val="accent1">
                    <a:lumMod val="50000"/>
                  </a:schemeClr>
                </a:solidFill>
              </a:rPr>
              <a:t>)</a:t>
            </a:r>
            <a:endParaRPr lang="en-US" sz="2000" b="1" dirty="0">
              <a:solidFill>
                <a:schemeClr val="accent1">
                  <a:lumMod val="50000"/>
                </a:schemeClr>
              </a:solidFill>
            </a:endParaRPr>
          </a:p>
          <a:p>
            <a:r>
              <a:rPr lang="en-US" sz="2000" b="1" dirty="0">
                <a:solidFill>
                  <a:schemeClr val="accent1">
                    <a:lumMod val="50000"/>
                  </a:schemeClr>
                </a:solidFill>
              </a:rPr>
              <a:t>&gt; </a:t>
            </a:r>
            <a:r>
              <a:rPr lang="en-US" sz="2000" b="1" dirty="0" err="1">
                <a:solidFill>
                  <a:schemeClr val="accent1">
                    <a:lumMod val="50000"/>
                  </a:schemeClr>
                </a:solidFill>
              </a:rPr>
              <a:t>outlierTest</a:t>
            </a:r>
            <a:r>
              <a:rPr lang="en-US" sz="2000" b="1" dirty="0">
                <a:solidFill>
                  <a:schemeClr val="accent1">
                    <a:lumMod val="50000"/>
                  </a:schemeClr>
                </a:solidFill>
              </a:rPr>
              <a:t>(model</a:t>
            </a:r>
            <a:r>
              <a:rPr lang="en-US" sz="2000" b="1" dirty="0" smtClean="0">
                <a:solidFill>
                  <a:schemeClr val="accent1">
                    <a:lumMod val="50000"/>
                  </a:schemeClr>
                </a:solidFill>
              </a:rPr>
              <a:t>)</a:t>
            </a:r>
            <a:endParaRPr lang="en-US" sz="2000" b="1" dirty="0">
              <a:solidFill>
                <a:schemeClr val="accent1">
                  <a:lumMod val="50000"/>
                </a:schemeClr>
              </a:solidFill>
            </a:endParaRPr>
          </a:p>
          <a:p>
            <a:r>
              <a:rPr lang="en-US" sz="2000" dirty="0"/>
              <a:t>   </a:t>
            </a:r>
            <a:r>
              <a:rPr lang="en-US" sz="2000" dirty="0" err="1"/>
              <a:t>rstudent</a:t>
            </a:r>
            <a:r>
              <a:rPr lang="en-US" sz="2000" dirty="0"/>
              <a:t> </a:t>
            </a:r>
            <a:r>
              <a:rPr lang="en-US" sz="2000" dirty="0" smtClean="0"/>
              <a:t>       unadjusted </a:t>
            </a:r>
            <a:r>
              <a:rPr lang="en-US" sz="2000" dirty="0"/>
              <a:t>p-value </a:t>
            </a:r>
            <a:r>
              <a:rPr lang="en-US" sz="2000" dirty="0" err="1"/>
              <a:t>Bonferonni</a:t>
            </a:r>
            <a:r>
              <a:rPr lang="en-US" sz="2000" dirty="0"/>
              <a:t> p</a:t>
            </a:r>
          </a:p>
          <a:p>
            <a:r>
              <a:rPr lang="en-US" sz="2000" dirty="0"/>
              <a:t>105 -5.113232         1.4144e-06   0.00016831</a:t>
            </a:r>
          </a:p>
          <a:p>
            <a:r>
              <a:rPr lang="en-US" sz="2000" dirty="0"/>
              <a:t>104  4.317726         3.5582e-05   0.00423420  </a:t>
            </a:r>
          </a:p>
          <a:p>
            <a:pPr marL="82296" indent="0">
              <a:buNone/>
            </a:pPr>
            <a:r>
              <a:rPr lang="en-US" dirty="0"/>
              <a:t> </a:t>
            </a:r>
          </a:p>
          <a:p>
            <a:r>
              <a:rPr lang="en-US" sz="2400" b="1" dirty="0" smtClean="0"/>
              <a:t>We verify </a:t>
            </a:r>
            <a:r>
              <a:rPr lang="en-US" sz="2400" b="1" dirty="0"/>
              <a:t>that there exists two outliers in the data, they are: x1=104 and </a:t>
            </a:r>
            <a:r>
              <a:rPr lang="en-US" sz="2400" b="1" dirty="0" smtClean="0"/>
              <a:t>x2= </a:t>
            </a:r>
            <a:r>
              <a:rPr lang="en-US" sz="2400" b="1" dirty="0"/>
              <a:t>105.  </a:t>
            </a:r>
            <a:endParaRPr lang="en-US" b="1" dirty="0"/>
          </a:p>
        </p:txBody>
      </p:sp>
      <p:sp>
        <p:nvSpPr>
          <p:cNvPr id="4" name="Slide Number Placeholder 3"/>
          <p:cNvSpPr>
            <a:spLocks noGrp="1"/>
          </p:cNvSpPr>
          <p:nvPr>
            <p:ph type="sldNum" sz="quarter" idx="12"/>
          </p:nvPr>
        </p:nvSpPr>
        <p:spPr/>
        <p:txBody>
          <a:bodyPr/>
          <a:lstStyle/>
          <a:p>
            <a:fld id="{7904B94F-C45E-4921-AA9B-16A30724E97E}" type="slidenum">
              <a:rPr lang="en-US" smtClean="0"/>
              <a:t>10</a:t>
            </a:fld>
            <a:endParaRPr lang="en-US"/>
          </a:p>
        </p:txBody>
      </p:sp>
    </p:spTree>
    <p:extLst>
      <p:ext uri="{BB962C8B-B14F-4D97-AF65-F5344CB8AC3E}">
        <p14:creationId xmlns:p14="http://schemas.microsoft.com/office/powerpoint/2010/main" val="243898346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948A54"/>
                </a:solidFill>
              </a:rPr>
              <a:t>Step3. Durbin-Watson Test(For the full model)</a:t>
            </a:r>
            <a:endParaRPr lang="en-US" sz="3200" b="1" dirty="0">
              <a:solidFill>
                <a:srgbClr val="948A54"/>
              </a:solidFill>
            </a:endParaRPr>
          </a:p>
        </p:txBody>
      </p:sp>
      <p:sp>
        <p:nvSpPr>
          <p:cNvPr id="3" name="Content Placeholder 2"/>
          <p:cNvSpPr>
            <a:spLocks noGrp="1"/>
          </p:cNvSpPr>
          <p:nvPr>
            <p:ph idx="1"/>
          </p:nvPr>
        </p:nvSpPr>
        <p:spPr/>
        <p:txBody>
          <a:bodyPr>
            <a:normAutofit lnSpcReduction="10000"/>
          </a:bodyPr>
          <a:lstStyle/>
          <a:p>
            <a:r>
              <a:rPr lang="en-US" b="1" dirty="0" smtClean="0">
                <a:solidFill>
                  <a:srgbClr val="FF0000"/>
                </a:solidFill>
              </a:rPr>
              <a:t>Why we have to use this test?</a:t>
            </a:r>
          </a:p>
          <a:p>
            <a:r>
              <a:rPr lang="en-US" sz="2400" dirty="0" smtClean="0"/>
              <a:t>In order to know whether if there exists autocorrelation in model or not. In other words, we have to make sure that the random error terms are either uncorrelated random variables or independent normal random variables.</a:t>
            </a:r>
          </a:p>
          <a:p>
            <a:r>
              <a:rPr lang="en-US" b="1" dirty="0" smtClean="0">
                <a:solidFill>
                  <a:srgbClr val="FF0000"/>
                </a:solidFill>
              </a:rPr>
              <a:t>What is the influence of autocorrelation to model?</a:t>
            </a:r>
          </a:p>
          <a:p>
            <a:r>
              <a:rPr lang="en-US" sz="2400" dirty="0"/>
              <a:t>Perhaps the primary </a:t>
            </a:r>
            <a:r>
              <a:rPr lang="en-US" sz="2400" dirty="0" smtClean="0"/>
              <a:t>cause of </a:t>
            </a:r>
            <a:r>
              <a:rPr lang="en-US" sz="2400" dirty="0"/>
              <a:t>the autocorrelation in regression problems involving time series data </a:t>
            </a:r>
            <a:r>
              <a:rPr lang="en-US" sz="2400" dirty="0" smtClean="0"/>
              <a:t>is failure </a:t>
            </a:r>
            <a:r>
              <a:rPr lang="en-US" sz="2400" dirty="0"/>
              <a:t>to include one or more important </a:t>
            </a:r>
            <a:r>
              <a:rPr lang="en-US" sz="2400" dirty="0" err="1"/>
              <a:t>regressors</a:t>
            </a:r>
            <a:r>
              <a:rPr lang="en-US" sz="2400" dirty="0"/>
              <a:t> in the model.</a:t>
            </a:r>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11</a:t>
            </a:fld>
            <a:endParaRPr lang="en-US"/>
          </a:p>
        </p:txBody>
      </p:sp>
    </p:spTree>
    <p:extLst>
      <p:ext uri="{BB962C8B-B14F-4D97-AF65-F5344CB8AC3E}">
        <p14:creationId xmlns:p14="http://schemas.microsoft.com/office/powerpoint/2010/main" val="239815558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948A54"/>
                </a:solidFill>
              </a:rPr>
              <a:t>Step3. Durbin-Watson Test(For the full model)</a:t>
            </a:r>
            <a:endParaRPr lang="en-US" sz="3200" dirty="0"/>
          </a:p>
        </p:txBody>
      </p:sp>
      <p:sp>
        <p:nvSpPr>
          <p:cNvPr id="3" name="Content Placeholder 2"/>
          <p:cNvSpPr>
            <a:spLocks noGrp="1"/>
          </p:cNvSpPr>
          <p:nvPr>
            <p:ph idx="1"/>
          </p:nvPr>
        </p:nvSpPr>
        <p:spPr/>
        <p:txBody>
          <a:bodyPr>
            <a:normAutofit fontScale="62500" lnSpcReduction="20000"/>
          </a:bodyPr>
          <a:lstStyle/>
          <a:p>
            <a:pPr marL="82296" indent="0">
              <a:buNone/>
            </a:pPr>
            <a:r>
              <a:rPr lang="en-US" i="1" dirty="0"/>
              <a:t> </a:t>
            </a:r>
            <a:r>
              <a:rPr lang="en-US" sz="2900" dirty="0"/>
              <a:t> </a:t>
            </a:r>
            <a:r>
              <a:rPr lang="en-US" sz="2900" dirty="0" smtClean="0"/>
              <a:t>  </a:t>
            </a:r>
            <a:r>
              <a:rPr lang="en-US" sz="2900" b="1" dirty="0" smtClean="0">
                <a:solidFill>
                  <a:schemeClr val="accent1">
                    <a:lumMod val="50000"/>
                  </a:schemeClr>
                </a:solidFill>
              </a:rPr>
              <a:t>&gt; </a:t>
            </a:r>
            <a:r>
              <a:rPr lang="en-US" sz="2900" b="1" dirty="0">
                <a:solidFill>
                  <a:schemeClr val="accent1">
                    <a:lumMod val="50000"/>
                  </a:schemeClr>
                </a:solidFill>
              </a:rPr>
              <a:t>library(</a:t>
            </a:r>
            <a:r>
              <a:rPr lang="en-US" sz="2900" b="1" dirty="0" err="1">
                <a:solidFill>
                  <a:schemeClr val="accent1">
                    <a:lumMod val="50000"/>
                  </a:schemeClr>
                </a:solidFill>
              </a:rPr>
              <a:t>lmtest</a:t>
            </a:r>
            <a:r>
              <a:rPr lang="en-US" sz="2900" b="1" dirty="0" smtClean="0">
                <a:solidFill>
                  <a:schemeClr val="accent1">
                    <a:lumMod val="50000"/>
                  </a:schemeClr>
                </a:solidFill>
              </a:rPr>
              <a:t>)</a:t>
            </a:r>
            <a:endParaRPr lang="en-US" sz="2900" dirty="0" smtClean="0">
              <a:solidFill>
                <a:schemeClr val="accent1">
                  <a:lumMod val="50000"/>
                </a:schemeClr>
              </a:solidFill>
            </a:endParaRPr>
          </a:p>
          <a:p>
            <a:r>
              <a:rPr lang="en-US" sz="2900" b="1" dirty="0" smtClean="0">
                <a:solidFill>
                  <a:schemeClr val="accent1">
                    <a:lumMod val="50000"/>
                  </a:schemeClr>
                </a:solidFill>
              </a:rPr>
              <a:t>&gt;</a:t>
            </a:r>
            <a:r>
              <a:rPr lang="en-US" sz="2900" b="1" dirty="0" err="1" smtClean="0">
                <a:solidFill>
                  <a:schemeClr val="accent1">
                    <a:lumMod val="50000"/>
                  </a:schemeClr>
                </a:solidFill>
              </a:rPr>
              <a:t>dwtest</a:t>
            </a:r>
            <a:r>
              <a:rPr lang="en-US" sz="2900" b="1" dirty="0" smtClean="0">
                <a:solidFill>
                  <a:schemeClr val="accent1">
                    <a:lumMod val="50000"/>
                  </a:schemeClr>
                </a:solidFill>
              </a:rPr>
              <a:t>(y~x2+x3+x4+x5+x6+x7+x8+x9+x10+x11+x12,data=data</a:t>
            </a:r>
            <a:r>
              <a:rPr lang="en-US" sz="2900" b="1" dirty="0" smtClean="0">
                <a:solidFill>
                  <a:srgbClr val="FF0000"/>
                </a:solidFill>
              </a:rPr>
              <a:t>)</a:t>
            </a:r>
            <a:endParaRPr lang="en-US" sz="2900" dirty="0">
              <a:solidFill>
                <a:srgbClr val="FF0000"/>
              </a:solidFill>
            </a:endParaRPr>
          </a:p>
          <a:p>
            <a:r>
              <a:rPr lang="en-US" dirty="0"/>
              <a:t>        </a:t>
            </a:r>
            <a:r>
              <a:rPr lang="en-US" sz="2900" dirty="0"/>
              <a:t>Durbin-Watson test</a:t>
            </a:r>
          </a:p>
          <a:p>
            <a:pPr marL="82296" indent="0">
              <a:buNone/>
            </a:pPr>
            <a:r>
              <a:rPr lang="en-US" sz="2900" dirty="0"/>
              <a:t> </a:t>
            </a:r>
          </a:p>
          <a:p>
            <a:r>
              <a:rPr lang="en-US" sz="2900" dirty="0"/>
              <a:t>data:  y ~ x2 + x3 + x4 + x5 + x6 + x7 + x8 + x9 + x10 + x11 + x12</a:t>
            </a:r>
          </a:p>
          <a:p>
            <a:r>
              <a:rPr lang="en-US" sz="2900" dirty="0"/>
              <a:t>DW = 1.4296, p-value = 5.978e-05</a:t>
            </a:r>
          </a:p>
          <a:p>
            <a:r>
              <a:rPr lang="en-US" sz="2900" dirty="0"/>
              <a:t>alternative hypothesis: true autocorrelation is greater than 0</a:t>
            </a:r>
          </a:p>
          <a:p>
            <a:pPr marL="82296" indent="0">
              <a:buNone/>
            </a:pPr>
            <a:r>
              <a:rPr lang="en-US" sz="2900" dirty="0">
                <a:solidFill>
                  <a:srgbClr val="948A54"/>
                </a:solidFill>
              </a:rPr>
              <a:t> </a:t>
            </a:r>
          </a:p>
          <a:p>
            <a:r>
              <a:rPr lang="en-US" b="1" dirty="0">
                <a:solidFill>
                  <a:schemeClr val="tx1">
                    <a:lumMod val="95000"/>
                    <a:lumOff val="5000"/>
                  </a:schemeClr>
                </a:solidFill>
              </a:rPr>
              <a:t>Note that the p-value of the DW test is smaller than 0.05 which conclude that errors are positively </a:t>
            </a:r>
            <a:r>
              <a:rPr lang="en-US" b="1" dirty="0" err="1">
                <a:solidFill>
                  <a:schemeClr val="tx1">
                    <a:lumMod val="95000"/>
                    <a:lumOff val="5000"/>
                  </a:schemeClr>
                </a:solidFill>
              </a:rPr>
              <a:t>autocorrelated</a:t>
            </a:r>
            <a:r>
              <a:rPr lang="en-US" b="1" dirty="0">
                <a:solidFill>
                  <a:schemeClr val="tx1">
                    <a:lumMod val="95000"/>
                    <a:lumOff val="5000"/>
                  </a:schemeClr>
                </a:solidFill>
              </a:rPr>
              <a:t>. Thus, we have to </a:t>
            </a:r>
            <a:r>
              <a:rPr lang="en-US" b="1" dirty="0" smtClean="0">
                <a:solidFill>
                  <a:schemeClr val="tx1">
                    <a:lumMod val="95000"/>
                    <a:lumOff val="5000"/>
                  </a:schemeClr>
                </a:solidFill>
              </a:rPr>
              <a:t>make some changes and transformations for  the full model in two reasons</a:t>
            </a:r>
            <a:r>
              <a:rPr lang="en-US" sz="3800" b="1" dirty="0">
                <a:solidFill>
                  <a:schemeClr val="tx1">
                    <a:lumMod val="95000"/>
                    <a:lumOff val="5000"/>
                  </a:schemeClr>
                </a:solidFill>
              </a:rPr>
              <a:t> </a:t>
            </a:r>
            <a:r>
              <a:rPr lang="en-US" sz="3800" b="1" dirty="0"/>
              <a:t>:</a:t>
            </a:r>
            <a:endParaRPr lang="en-US" sz="3800" b="1" dirty="0" smtClean="0">
              <a:solidFill>
                <a:srgbClr val="948A54"/>
              </a:solidFill>
            </a:endParaRPr>
          </a:p>
          <a:p>
            <a:r>
              <a:rPr lang="en-US" sz="3800" b="1" dirty="0" smtClean="0">
                <a:solidFill>
                  <a:srgbClr val="FF0000"/>
                </a:solidFill>
              </a:rPr>
              <a:t>1. Decrease influence of outliers.</a:t>
            </a:r>
          </a:p>
          <a:p>
            <a:r>
              <a:rPr lang="en-US" sz="3800" b="1" dirty="0" smtClean="0">
                <a:solidFill>
                  <a:srgbClr val="FF0000"/>
                </a:solidFill>
              </a:rPr>
              <a:t>2.</a:t>
            </a:r>
            <a:r>
              <a:rPr lang="en-US" sz="3800" dirty="0">
                <a:solidFill>
                  <a:srgbClr val="FF0000"/>
                </a:solidFill>
              </a:rPr>
              <a:t> </a:t>
            </a:r>
            <a:r>
              <a:rPr lang="en-US" sz="3800" b="1" dirty="0" smtClean="0">
                <a:solidFill>
                  <a:srgbClr val="FF0000"/>
                </a:solidFill>
              </a:rPr>
              <a:t>The result of DW test shows that the full model is not appropriate.</a:t>
            </a:r>
            <a:endParaRPr lang="en-US" sz="3800" b="1" dirty="0">
              <a:solidFill>
                <a:srgbClr val="FF0000"/>
              </a:solidFill>
            </a:endParaRPr>
          </a:p>
        </p:txBody>
      </p:sp>
      <p:sp>
        <p:nvSpPr>
          <p:cNvPr id="4" name="Slide Number Placeholder 3"/>
          <p:cNvSpPr>
            <a:spLocks noGrp="1"/>
          </p:cNvSpPr>
          <p:nvPr>
            <p:ph type="sldNum" sz="quarter" idx="12"/>
          </p:nvPr>
        </p:nvSpPr>
        <p:spPr/>
        <p:txBody>
          <a:bodyPr/>
          <a:lstStyle/>
          <a:p>
            <a:fld id="{7904B94F-C45E-4921-AA9B-16A30724E97E}" type="slidenum">
              <a:rPr lang="en-US" smtClean="0"/>
              <a:t>12</a:t>
            </a:fld>
            <a:endParaRPr lang="en-US"/>
          </a:p>
        </p:txBody>
      </p:sp>
    </p:spTree>
    <p:extLst>
      <p:ext uri="{BB962C8B-B14F-4D97-AF65-F5344CB8AC3E}">
        <p14:creationId xmlns:p14="http://schemas.microsoft.com/office/powerpoint/2010/main" val="3519847430"/>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20762"/>
          </a:xfrm>
        </p:spPr>
        <p:txBody>
          <a:bodyPr>
            <a:normAutofit/>
          </a:bodyPr>
          <a:lstStyle/>
          <a:p>
            <a:pPr algn="ctr"/>
            <a:r>
              <a:rPr lang="en-US" sz="3200" b="1" dirty="0">
                <a:solidFill>
                  <a:srgbClr val="948A54"/>
                </a:solidFill>
              </a:rPr>
              <a:t>Step 4: </a:t>
            </a:r>
            <a:r>
              <a:rPr lang="en-US" sz="3200" b="1" dirty="0" smtClean="0">
                <a:solidFill>
                  <a:srgbClr val="948A54"/>
                </a:solidFill>
              </a:rPr>
              <a:t>Transformation </a:t>
            </a:r>
            <a:r>
              <a:rPr lang="en-US" sz="3200" b="1" dirty="0">
                <a:solidFill>
                  <a:srgbClr val="948A54"/>
                </a:solidFill>
              </a:rPr>
              <a:t>of the </a:t>
            </a:r>
            <a:r>
              <a:rPr lang="en-US" sz="3200" b="1" dirty="0" smtClean="0">
                <a:solidFill>
                  <a:srgbClr val="948A54"/>
                </a:solidFill>
              </a:rPr>
              <a:t>Full Model</a:t>
            </a:r>
            <a:endParaRPr lang="en-US" sz="3200" b="1" dirty="0">
              <a:solidFill>
                <a:srgbClr val="948A54"/>
              </a:solidFill>
            </a:endParaRPr>
          </a:p>
        </p:txBody>
      </p:sp>
      <p:sp>
        <p:nvSpPr>
          <p:cNvPr id="3" name="Content Placeholder 2"/>
          <p:cNvSpPr>
            <a:spLocks noGrp="1"/>
          </p:cNvSpPr>
          <p:nvPr>
            <p:ph idx="1"/>
          </p:nvPr>
        </p:nvSpPr>
        <p:spPr/>
        <p:txBody>
          <a:bodyPr>
            <a:normAutofit/>
          </a:bodyPr>
          <a:lstStyle/>
          <a:p>
            <a:r>
              <a:rPr lang="en-US" sz="1900" b="1" dirty="0">
                <a:solidFill>
                  <a:schemeClr val="accent1">
                    <a:lumMod val="50000"/>
                  </a:schemeClr>
                </a:solidFill>
              </a:rPr>
              <a:t>&gt; b=</a:t>
            </a:r>
            <a:r>
              <a:rPr lang="en-US" sz="1900" b="1" dirty="0" err="1">
                <a:solidFill>
                  <a:schemeClr val="accent1">
                    <a:lumMod val="50000"/>
                  </a:schemeClr>
                </a:solidFill>
              </a:rPr>
              <a:t>boxcox</a:t>
            </a:r>
            <a:r>
              <a:rPr lang="en-US" sz="1900" b="1" dirty="0">
                <a:solidFill>
                  <a:schemeClr val="accent1">
                    <a:lumMod val="50000"/>
                  </a:schemeClr>
                </a:solidFill>
              </a:rPr>
              <a:t>(model</a:t>
            </a:r>
            <a:r>
              <a:rPr lang="en-US" sz="1900" b="1" dirty="0" smtClean="0">
                <a:solidFill>
                  <a:schemeClr val="accent1">
                    <a:lumMod val="50000"/>
                  </a:schemeClr>
                </a:solidFill>
              </a:rPr>
              <a:t>)</a:t>
            </a:r>
          </a:p>
          <a:p>
            <a:endParaRPr lang="en-US" sz="1900" dirty="0" smtClean="0"/>
          </a:p>
          <a:p>
            <a:endParaRPr lang="en-US" sz="1900" dirty="0"/>
          </a:p>
          <a:p>
            <a:endParaRPr lang="en-US" sz="1900" dirty="0" smtClean="0"/>
          </a:p>
          <a:p>
            <a:endParaRPr lang="en-US" sz="1900" dirty="0" smtClean="0"/>
          </a:p>
          <a:p>
            <a:endParaRPr lang="en-US" sz="1900" dirty="0"/>
          </a:p>
          <a:p>
            <a:endParaRPr lang="en-US" sz="1900" dirty="0" smtClean="0"/>
          </a:p>
          <a:p>
            <a:endParaRPr lang="en-US" sz="1900" dirty="0"/>
          </a:p>
          <a:p>
            <a:endParaRPr lang="en-US" sz="1900" dirty="0" smtClean="0"/>
          </a:p>
          <a:p>
            <a:endParaRPr lang="en-US" sz="1900" dirty="0"/>
          </a:p>
          <a:p>
            <a:r>
              <a:rPr lang="en-US" sz="1900" b="1" dirty="0" smtClean="0"/>
              <a:t>Since </a:t>
            </a:r>
            <a:r>
              <a:rPr lang="en-US" sz="1900" b="1" dirty="0"/>
              <a:t>λ = 1/2, </a:t>
            </a:r>
            <a:r>
              <a:rPr lang="en-US" sz="1900" b="1" dirty="0" smtClean="0"/>
              <a:t>then we can transfer the full model to </a:t>
            </a:r>
          </a:p>
          <a:p>
            <a:r>
              <a:rPr lang="en-US" sz="1800" b="1" dirty="0"/>
              <a:t>y^(1/2) ~ x2 + x3 + x4 + x5 + x6 + x7 + x8 + x9 + x10 + x11 + x12</a:t>
            </a:r>
            <a:endParaRPr lang="en-US" sz="1800" dirty="0"/>
          </a:p>
          <a:p>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13</a:t>
            </a:fld>
            <a:endParaRPr lang="en-US"/>
          </a:p>
        </p:txBody>
      </p:sp>
      <p:pic>
        <p:nvPicPr>
          <p:cNvPr id="5" name="Picture 4"/>
          <p:cNvPicPr/>
          <p:nvPr/>
        </p:nvPicPr>
        <p:blipFill>
          <a:blip r:embed="rId3" cstate="print"/>
          <a:srcRect/>
          <a:stretch>
            <a:fillRect/>
          </a:stretch>
        </p:blipFill>
        <p:spPr bwMode="auto">
          <a:xfrm>
            <a:off x="2590800" y="1676400"/>
            <a:ext cx="4495800" cy="3629025"/>
          </a:xfrm>
          <a:prstGeom prst="rect">
            <a:avLst/>
          </a:prstGeom>
          <a:noFill/>
          <a:ln w="9525">
            <a:noFill/>
            <a:miter lim="800000"/>
            <a:headEnd/>
            <a:tailEnd/>
          </a:ln>
        </p:spPr>
      </p:pic>
    </p:spTree>
    <p:extLst>
      <p:ext uri="{BB962C8B-B14F-4D97-AF65-F5344CB8AC3E}">
        <p14:creationId xmlns:p14="http://schemas.microsoft.com/office/powerpoint/2010/main" val="785545900"/>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4" name="breeze.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948A54"/>
                </a:solidFill>
                <a:effectLst>
                  <a:outerShdw blurRad="38100" dist="38100" dir="2700000" algn="tl">
                    <a:srgbClr val="000000">
                      <a:alpha val="43137"/>
                    </a:srgbClr>
                  </a:outerShdw>
                </a:effectLst>
              </a:rPr>
              <a:t>Step 5: </a:t>
            </a:r>
            <a:r>
              <a:rPr lang="en-US" sz="3200" b="1" dirty="0">
                <a:solidFill>
                  <a:srgbClr val="948A54"/>
                </a:solidFill>
                <a:effectLst>
                  <a:outerShdw blurRad="38100" dist="38100" dir="2700000" algn="tl">
                    <a:srgbClr val="000000">
                      <a:alpha val="43137"/>
                    </a:srgbClr>
                  </a:outerShdw>
                </a:effectLst>
              </a:rPr>
              <a:t>Use Stepwise Regression to </a:t>
            </a:r>
            <a:r>
              <a:rPr lang="en-US" sz="3200" b="1" dirty="0" smtClean="0">
                <a:solidFill>
                  <a:srgbClr val="948A54"/>
                </a:solidFill>
                <a:effectLst>
                  <a:outerShdw blurRad="38100" dist="38100" dir="2700000" algn="tl">
                    <a:srgbClr val="000000">
                      <a:alpha val="43137"/>
                    </a:srgbClr>
                  </a:outerShdw>
                </a:effectLst>
              </a:rPr>
              <a:t>Choose Variables</a:t>
            </a:r>
            <a:endParaRPr lang="en-US" sz="3200" b="1" dirty="0">
              <a:solidFill>
                <a:srgbClr val="948A54"/>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40000" lnSpcReduction="20000"/>
          </a:bodyPr>
          <a:lstStyle/>
          <a:p>
            <a:r>
              <a:rPr lang="en-US" sz="4000" b="1" dirty="0">
                <a:solidFill>
                  <a:schemeClr val="accent1">
                    <a:lumMod val="50000"/>
                  </a:schemeClr>
                </a:solidFill>
              </a:rPr>
              <a:t>&gt; library(MASS)</a:t>
            </a:r>
            <a:endParaRPr lang="en-US" sz="4000" dirty="0">
              <a:solidFill>
                <a:schemeClr val="accent1">
                  <a:lumMod val="50000"/>
                </a:schemeClr>
              </a:solidFill>
            </a:endParaRPr>
          </a:p>
          <a:p>
            <a:r>
              <a:rPr lang="en-US" sz="4000" b="1" dirty="0" smtClean="0">
                <a:solidFill>
                  <a:schemeClr val="accent1">
                    <a:lumMod val="50000"/>
                  </a:schemeClr>
                </a:solidFill>
              </a:rPr>
              <a:t>&gt;model=</a:t>
            </a:r>
            <a:r>
              <a:rPr lang="en-US" sz="4000" b="1" dirty="0" err="1" smtClean="0">
                <a:solidFill>
                  <a:schemeClr val="accent1">
                    <a:lumMod val="50000"/>
                  </a:schemeClr>
                </a:solidFill>
              </a:rPr>
              <a:t>stepAIC</a:t>
            </a:r>
            <a:r>
              <a:rPr lang="en-US" sz="4000" b="1" dirty="0" smtClean="0">
                <a:solidFill>
                  <a:schemeClr val="accent1">
                    <a:lumMod val="50000"/>
                  </a:schemeClr>
                </a:solidFill>
              </a:rPr>
              <a:t>(model1,direction</a:t>
            </a:r>
            <a:r>
              <a:rPr lang="en-US" sz="4000" b="1" dirty="0">
                <a:solidFill>
                  <a:schemeClr val="accent1">
                    <a:lumMod val="50000"/>
                  </a:schemeClr>
                </a:solidFill>
              </a:rPr>
              <a:t>="both</a:t>
            </a:r>
            <a:r>
              <a:rPr lang="en-US" sz="4000" b="1" dirty="0" smtClean="0">
                <a:solidFill>
                  <a:schemeClr val="accent1">
                    <a:lumMod val="50000"/>
                  </a:schemeClr>
                </a:solidFill>
              </a:rPr>
              <a:t>")</a:t>
            </a:r>
          </a:p>
          <a:p>
            <a:r>
              <a:rPr lang="en-US" sz="4000" dirty="0" smtClean="0"/>
              <a:t>(Here, we just the last step of this process.)</a:t>
            </a:r>
            <a:endParaRPr lang="en-US" sz="4000" dirty="0"/>
          </a:p>
          <a:p>
            <a:pPr algn="ctr"/>
            <a:r>
              <a:rPr lang="en-US" sz="2500" dirty="0"/>
              <a:t>Step:  AIC=370.1</a:t>
            </a:r>
          </a:p>
          <a:p>
            <a:pPr algn="ctr"/>
            <a:r>
              <a:rPr lang="en-US" sz="2500" dirty="0"/>
              <a:t>y^(1/2) ~ x3 + x4 + x5 + x6 + x8 + </a:t>
            </a:r>
            <a:r>
              <a:rPr lang="en-US" sz="2500" dirty="0" smtClean="0"/>
              <a:t>x12</a:t>
            </a:r>
          </a:p>
          <a:p>
            <a:pPr algn="ctr"/>
            <a:r>
              <a:rPr lang="en-US" sz="2500" dirty="0" smtClean="0"/>
              <a:t>       </a:t>
            </a:r>
            <a:r>
              <a:rPr lang="en-US" sz="2500" dirty="0" err="1"/>
              <a:t>Df</a:t>
            </a:r>
            <a:r>
              <a:rPr lang="en-US" sz="2500" dirty="0"/>
              <a:t> Sum of </a:t>
            </a:r>
            <a:r>
              <a:rPr lang="en-US" sz="2500" dirty="0" err="1"/>
              <a:t>Sq</a:t>
            </a:r>
            <a:r>
              <a:rPr lang="en-US" sz="2500" dirty="0"/>
              <a:t>     RSS    AIC</a:t>
            </a:r>
          </a:p>
          <a:p>
            <a:pPr algn="ctr"/>
            <a:r>
              <a:rPr lang="en-US" sz="2500" dirty="0"/>
              <a:t>&lt;none&gt;               2372.2 370.10</a:t>
            </a:r>
          </a:p>
          <a:p>
            <a:pPr algn="ctr"/>
            <a:r>
              <a:rPr lang="en-US" sz="2500" dirty="0"/>
              <a:t>- x5    1      47.7  2419.9 370.47</a:t>
            </a:r>
          </a:p>
          <a:p>
            <a:pPr algn="ctr"/>
            <a:r>
              <a:rPr lang="en-US" sz="2500" dirty="0"/>
              <a:t>- x6    1      63.3  2435.5 371.24</a:t>
            </a:r>
          </a:p>
          <a:p>
            <a:pPr algn="ctr"/>
            <a:r>
              <a:rPr lang="en-US" sz="2500" dirty="0"/>
              <a:t>- x3    1      65.8  2438.1 371.36</a:t>
            </a:r>
          </a:p>
          <a:p>
            <a:pPr algn="ctr"/>
            <a:r>
              <a:rPr lang="en-US" sz="2500" dirty="0"/>
              <a:t>+ x9    1       5.9  2366.3 371.81</a:t>
            </a:r>
          </a:p>
          <a:p>
            <a:pPr algn="ctr"/>
            <a:r>
              <a:rPr lang="en-US" sz="2500" dirty="0"/>
              <a:t>+ x2    1       1.7  2370.5 372.02</a:t>
            </a:r>
          </a:p>
          <a:p>
            <a:pPr algn="ctr"/>
            <a:r>
              <a:rPr lang="en-US" sz="2500" dirty="0"/>
              <a:t>+ x11   1       0.2  2372.0 372.09</a:t>
            </a:r>
          </a:p>
          <a:p>
            <a:pPr algn="ctr"/>
            <a:r>
              <a:rPr lang="en-US" sz="2500" dirty="0"/>
              <a:t>+ x10   1       0.2  2372.0 372.09</a:t>
            </a:r>
          </a:p>
          <a:p>
            <a:pPr algn="ctr"/>
            <a:r>
              <a:rPr lang="en-US" sz="2500" dirty="0"/>
              <a:t>+ x7    1       0.2  2372.1 372.09</a:t>
            </a:r>
          </a:p>
          <a:p>
            <a:pPr algn="ctr"/>
            <a:r>
              <a:rPr lang="en-US" sz="2500" dirty="0"/>
              <a:t>- x8    1     147.6  2519.8 375.29</a:t>
            </a:r>
          </a:p>
          <a:p>
            <a:pPr algn="ctr"/>
            <a:r>
              <a:rPr lang="en-US" sz="2500" dirty="0"/>
              <a:t>- x12   1    3758.0  6130.2 481.08</a:t>
            </a:r>
          </a:p>
          <a:p>
            <a:pPr algn="ctr"/>
            <a:r>
              <a:rPr lang="en-US" sz="2500" dirty="0"/>
              <a:t>- x4    1   16721.5 19093.7 616.28</a:t>
            </a:r>
          </a:p>
          <a:p>
            <a:pPr marL="82296" indent="0" algn="ctr">
              <a:buNone/>
            </a:pPr>
            <a:endParaRPr lang="en-US" sz="2100" b="1" i="1" dirty="0"/>
          </a:p>
          <a:p>
            <a:pPr marL="82296" indent="0">
              <a:buNone/>
            </a:pPr>
            <a:r>
              <a:rPr lang="en-US" sz="2400" i="1" dirty="0" smtClean="0"/>
              <a:t>      </a:t>
            </a:r>
            <a:r>
              <a:rPr lang="en-US" sz="5000" b="1" dirty="0" smtClean="0"/>
              <a:t>The </a:t>
            </a:r>
            <a:r>
              <a:rPr lang="en-US" sz="5000" b="1" dirty="0"/>
              <a:t>variables we choose are: x3, x4, x5, x6, x8, x12</a:t>
            </a:r>
            <a:r>
              <a:rPr lang="en-US" sz="5000" b="1" dirty="0" smtClean="0"/>
              <a:t>.</a:t>
            </a:r>
            <a:endParaRPr lang="en-US" sz="5000" b="1" dirty="0"/>
          </a:p>
          <a:p>
            <a:pPr marL="82296" indent="0">
              <a:buNone/>
            </a:pPr>
            <a:r>
              <a:rPr lang="en-US" sz="3300" dirty="0"/>
              <a:t> </a:t>
            </a:r>
          </a:p>
          <a:p>
            <a:endParaRPr lang="en-US" sz="1000" dirty="0" smtClean="0"/>
          </a:p>
          <a:p>
            <a:endParaRPr lang="en-US" sz="900" dirty="0" smtClean="0"/>
          </a:p>
          <a:p>
            <a:endParaRPr lang="en-US" sz="900" dirty="0"/>
          </a:p>
          <a:p>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14</a:t>
            </a:fld>
            <a:endParaRPr lang="en-US"/>
          </a:p>
        </p:txBody>
      </p:sp>
    </p:spTree>
    <p:extLst>
      <p:ext uri="{BB962C8B-B14F-4D97-AF65-F5344CB8AC3E}">
        <p14:creationId xmlns:p14="http://schemas.microsoft.com/office/powerpoint/2010/main" val="1187810665"/>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96962"/>
          </a:xfrm>
        </p:spPr>
        <p:txBody>
          <a:bodyPr>
            <a:normAutofit fontScale="90000"/>
          </a:bodyPr>
          <a:lstStyle/>
          <a:p>
            <a:pPr lvl="0" algn="ctr"/>
            <a:r>
              <a:rPr lang="en-US" sz="3600" b="1" dirty="0" smtClean="0">
                <a:solidFill>
                  <a:srgbClr val="948A54"/>
                </a:solidFill>
                <a:effectLst/>
              </a:rPr>
              <a:t>Step 6:</a:t>
            </a:r>
            <a:r>
              <a:rPr lang="en-US" sz="3600" b="1" dirty="0">
                <a:solidFill>
                  <a:srgbClr val="948A54"/>
                </a:solidFill>
                <a:effectLst/>
              </a:rPr>
              <a:t>Durbin-Watson </a:t>
            </a:r>
            <a:r>
              <a:rPr lang="en-US" sz="3600" b="1" dirty="0" smtClean="0">
                <a:solidFill>
                  <a:srgbClr val="948A54"/>
                </a:solidFill>
                <a:effectLst/>
              </a:rPr>
              <a:t>Test(</a:t>
            </a:r>
            <a:r>
              <a:rPr lang="en-US" sz="3600" b="1" dirty="0">
                <a:solidFill>
                  <a:srgbClr val="948A54"/>
                </a:solidFill>
                <a:effectLst/>
              </a:rPr>
              <a:t>For Transformed Model) </a:t>
            </a:r>
            <a:r>
              <a:rPr lang="en-US" sz="4000" dirty="0"/>
              <a:t/>
            </a:r>
            <a:br>
              <a:rPr lang="en-US" sz="4000" dirty="0"/>
            </a:br>
            <a:r>
              <a:rPr lang="en-US" dirty="0" smtClean="0"/>
              <a:t> </a:t>
            </a:r>
            <a:endParaRPr lang="en-US" dirty="0"/>
          </a:p>
        </p:txBody>
      </p:sp>
      <p:sp>
        <p:nvSpPr>
          <p:cNvPr id="3" name="Content Placeholder 2"/>
          <p:cNvSpPr>
            <a:spLocks noGrp="1"/>
          </p:cNvSpPr>
          <p:nvPr>
            <p:ph idx="1"/>
          </p:nvPr>
        </p:nvSpPr>
        <p:spPr/>
        <p:txBody>
          <a:bodyPr>
            <a:normAutofit fontScale="62500" lnSpcReduction="20000"/>
          </a:bodyPr>
          <a:lstStyle/>
          <a:p>
            <a:pPr marL="82296" indent="0">
              <a:buNone/>
            </a:pPr>
            <a:r>
              <a:rPr lang="en-US" b="1" dirty="0" smtClean="0"/>
              <a:t>From the above analysis, we got the changed and transformed model</a:t>
            </a:r>
          </a:p>
          <a:p>
            <a:pPr marL="82296" indent="0" algn="ctr">
              <a:buNone/>
            </a:pPr>
            <a:r>
              <a:rPr lang="en-US" sz="2400" b="1" dirty="0">
                <a:solidFill>
                  <a:schemeClr val="tx2">
                    <a:lumMod val="75000"/>
                  </a:schemeClr>
                </a:solidFill>
              </a:rPr>
              <a:t>y^(1/2) ~ x3 + x4 + x5 + x6 + x8 + </a:t>
            </a:r>
            <a:r>
              <a:rPr lang="en-US" sz="2400" b="1" dirty="0" smtClean="0">
                <a:solidFill>
                  <a:schemeClr val="tx2">
                    <a:lumMod val="75000"/>
                  </a:schemeClr>
                </a:solidFill>
              </a:rPr>
              <a:t>x12</a:t>
            </a:r>
          </a:p>
          <a:p>
            <a:pPr marL="82296" indent="0" algn="ctr">
              <a:buNone/>
            </a:pPr>
            <a:endParaRPr lang="en-US" sz="2400" b="1" dirty="0"/>
          </a:p>
          <a:p>
            <a:r>
              <a:rPr lang="en-US" sz="2900" b="1" dirty="0" smtClean="0"/>
              <a:t>Here</a:t>
            </a:r>
            <a:r>
              <a:rPr lang="en-US" sz="2900" b="1" dirty="0"/>
              <a:t>, we also have to test the </a:t>
            </a:r>
            <a:r>
              <a:rPr lang="en-US" sz="2900" b="1" dirty="0" smtClean="0"/>
              <a:t>autocorrelations </a:t>
            </a:r>
            <a:r>
              <a:rPr lang="en-US" sz="2900" b="1" dirty="0"/>
              <a:t>between all these variables.</a:t>
            </a:r>
          </a:p>
          <a:p>
            <a:pPr marL="82296" indent="0">
              <a:buNone/>
            </a:pPr>
            <a:r>
              <a:rPr lang="en-US" sz="2400" b="1" dirty="0"/>
              <a:t> </a:t>
            </a:r>
          </a:p>
          <a:p>
            <a:r>
              <a:rPr lang="en-US" sz="2400" b="1" dirty="0">
                <a:solidFill>
                  <a:schemeClr val="accent1">
                    <a:lumMod val="50000"/>
                  </a:schemeClr>
                </a:solidFill>
              </a:rPr>
              <a:t>&gt; library(</a:t>
            </a:r>
            <a:r>
              <a:rPr lang="en-US" sz="2400" b="1" dirty="0" err="1">
                <a:solidFill>
                  <a:schemeClr val="accent1">
                    <a:lumMod val="50000"/>
                  </a:schemeClr>
                </a:solidFill>
              </a:rPr>
              <a:t>lmtest</a:t>
            </a:r>
            <a:r>
              <a:rPr lang="en-US" sz="2400" b="1" dirty="0">
                <a:solidFill>
                  <a:schemeClr val="accent1">
                    <a:lumMod val="50000"/>
                  </a:schemeClr>
                </a:solidFill>
              </a:rPr>
              <a:t>)</a:t>
            </a:r>
          </a:p>
          <a:p>
            <a:r>
              <a:rPr lang="en-US" sz="2400" b="1" dirty="0">
                <a:solidFill>
                  <a:schemeClr val="accent1">
                    <a:lumMod val="50000"/>
                  </a:schemeClr>
                </a:solidFill>
              </a:rPr>
              <a:t>&gt; </a:t>
            </a:r>
            <a:r>
              <a:rPr lang="en-US" sz="2400" b="1" dirty="0" err="1">
                <a:solidFill>
                  <a:schemeClr val="accent1">
                    <a:lumMod val="50000"/>
                  </a:schemeClr>
                </a:solidFill>
              </a:rPr>
              <a:t>dwtest</a:t>
            </a:r>
            <a:r>
              <a:rPr lang="en-US" sz="2400" b="1" dirty="0">
                <a:solidFill>
                  <a:schemeClr val="accent1">
                    <a:lumMod val="50000"/>
                  </a:schemeClr>
                </a:solidFill>
              </a:rPr>
              <a:t>(y^(1/2)~x3+x4+x5+x6+x8+x12,data=data)</a:t>
            </a:r>
          </a:p>
          <a:p>
            <a:pPr marL="82296" indent="0">
              <a:buNone/>
            </a:pPr>
            <a:r>
              <a:rPr lang="en-US" sz="2400" b="1" i="1" dirty="0"/>
              <a:t> </a:t>
            </a:r>
            <a:endParaRPr lang="en-US" sz="2400" dirty="0"/>
          </a:p>
          <a:p>
            <a:pPr marL="82296" indent="0">
              <a:buNone/>
            </a:pPr>
            <a:r>
              <a:rPr lang="en-US" sz="2400" b="1" i="1" dirty="0" smtClean="0"/>
              <a:t>             </a:t>
            </a:r>
            <a:r>
              <a:rPr lang="en-US" sz="2400" dirty="0"/>
              <a:t>Durbin-Watson test</a:t>
            </a:r>
          </a:p>
          <a:p>
            <a:pPr marL="82296" indent="0">
              <a:buNone/>
            </a:pPr>
            <a:r>
              <a:rPr lang="en-US" sz="2400" dirty="0"/>
              <a:t> </a:t>
            </a:r>
          </a:p>
          <a:p>
            <a:r>
              <a:rPr lang="en-US" sz="2400" dirty="0"/>
              <a:t>data:  y^(1/2) ~ x3 + x4 + x5 + x6 + x8 + x12</a:t>
            </a:r>
          </a:p>
          <a:p>
            <a:r>
              <a:rPr lang="en-US" sz="2400" dirty="0"/>
              <a:t>DW = 2.0936, p-value = 0.5477</a:t>
            </a:r>
          </a:p>
          <a:p>
            <a:r>
              <a:rPr lang="en-US" sz="2400" dirty="0"/>
              <a:t>alternative hypothesis: true autocorrelation is greater than 0.</a:t>
            </a:r>
          </a:p>
          <a:p>
            <a:pPr marL="82296" indent="0">
              <a:buNone/>
            </a:pPr>
            <a:r>
              <a:rPr lang="en-US" sz="2400" dirty="0"/>
              <a:t> </a:t>
            </a:r>
          </a:p>
          <a:p>
            <a:r>
              <a:rPr lang="en-US" sz="2900" b="1" dirty="0"/>
              <a:t>It is obviously that there is no autocorrelation in this new model. </a:t>
            </a:r>
            <a:r>
              <a:rPr lang="en-US" sz="2900" b="1" dirty="0" smtClean="0"/>
              <a:t> In this way, we can continue to select </a:t>
            </a:r>
            <a:r>
              <a:rPr lang="en-US" sz="2900" b="1" dirty="0"/>
              <a:t>more </a:t>
            </a:r>
            <a:r>
              <a:rPr lang="en-US" sz="2900" b="1" dirty="0" smtClean="0"/>
              <a:t>appropriate model in the next step.</a:t>
            </a:r>
          </a:p>
        </p:txBody>
      </p:sp>
      <p:sp>
        <p:nvSpPr>
          <p:cNvPr id="4" name="Slide Number Placeholder 3"/>
          <p:cNvSpPr>
            <a:spLocks noGrp="1"/>
          </p:cNvSpPr>
          <p:nvPr>
            <p:ph type="sldNum" sz="quarter" idx="12"/>
          </p:nvPr>
        </p:nvSpPr>
        <p:spPr/>
        <p:txBody>
          <a:bodyPr/>
          <a:lstStyle/>
          <a:p>
            <a:fld id="{7904B94F-C45E-4921-AA9B-16A30724E97E}" type="slidenum">
              <a:rPr lang="en-US" smtClean="0"/>
              <a:t>15</a:t>
            </a:fld>
            <a:endParaRPr lang="en-US"/>
          </a:p>
        </p:txBody>
      </p:sp>
    </p:spTree>
    <p:extLst>
      <p:ext uri="{BB962C8B-B14F-4D97-AF65-F5344CB8AC3E}">
        <p14:creationId xmlns:p14="http://schemas.microsoft.com/office/powerpoint/2010/main" val="384964061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fontScale="90000"/>
          </a:bodyPr>
          <a:lstStyle/>
          <a:p>
            <a:pPr lvl="0"/>
            <a:r>
              <a:rPr lang="en-US" sz="3600" b="1" dirty="0" smtClean="0">
                <a:solidFill>
                  <a:srgbClr val="948A54"/>
                </a:solidFill>
              </a:rPr>
              <a:t>Step 7: </a:t>
            </a:r>
            <a:r>
              <a:rPr lang="en-US" sz="3600" b="1" dirty="0">
                <a:solidFill>
                  <a:srgbClr val="948A54"/>
                </a:solidFill>
              </a:rPr>
              <a:t>Select  Models for Further Analysis</a:t>
            </a:r>
            <a:r>
              <a:rPr lang="en-US" dirty="0"/>
              <a:t/>
            </a:r>
            <a:br>
              <a:rPr lang="en-US" dirty="0"/>
            </a:br>
            <a:endParaRPr lang="en-US" dirty="0"/>
          </a:p>
        </p:txBody>
      </p:sp>
      <p:sp>
        <p:nvSpPr>
          <p:cNvPr id="3" name="Content Placeholder 2"/>
          <p:cNvSpPr>
            <a:spLocks noGrp="1"/>
          </p:cNvSpPr>
          <p:nvPr>
            <p:ph idx="1"/>
          </p:nvPr>
        </p:nvSpPr>
        <p:spPr>
          <a:xfrm>
            <a:off x="1435608" y="685800"/>
            <a:ext cx="7498080" cy="5562600"/>
          </a:xfrm>
        </p:spPr>
        <p:txBody>
          <a:bodyPr>
            <a:normAutofit fontScale="25000" lnSpcReduction="20000"/>
          </a:bodyPr>
          <a:lstStyle/>
          <a:p>
            <a:r>
              <a:rPr lang="en-US" sz="7200" b="1" dirty="0">
                <a:solidFill>
                  <a:schemeClr val="tx2">
                    <a:lumMod val="75000"/>
                  </a:schemeClr>
                </a:solidFill>
              </a:rPr>
              <a:t>&gt; library(leaps)</a:t>
            </a:r>
          </a:p>
          <a:p>
            <a:r>
              <a:rPr lang="en-US" sz="7200" b="1" dirty="0">
                <a:solidFill>
                  <a:schemeClr val="tx2">
                    <a:lumMod val="75000"/>
                  </a:schemeClr>
                </a:solidFill>
              </a:rPr>
              <a:t>&gt; subsets=</a:t>
            </a:r>
            <a:r>
              <a:rPr lang="en-US" sz="7200" b="1" dirty="0" err="1">
                <a:solidFill>
                  <a:schemeClr val="tx2">
                    <a:lumMod val="75000"/>
                  </a:schemeClr>
                </a:solidFill>
              </a:rPr>
              <a:t>regsubsets</a:t>
            </a:r>
            <a:r>
              <a:rPr lang="en-US" sz="7200" b="1" dirty="0">
                <a:solidFill>
                  <a:schemeClr val="tx2">
                    <a:lumMod val="75000"/>
                  </a:schemeClr>
                </a:solidFill>
              </a:rPr>
              <a:t>(y^(1/2)~x3+x4+x5+x6+x8+x12,data=data)</a:t>
            </a:r>
          </a:p>
          <a:p>
            <a:r>
              <a:rPr lang="en-US" sz="7200" b="1" dirty="0">
                <a:solidFill>
                  <a:schemeClr val="tx2">
                    <a:lumMod val="75000"/>
                  </a:schemeClr>
                </a:solidFill>
              </a:rPr>
              <a:t>&gt; summary(subsets)</a:t>
            </a:r>
          </a:p>
          <a:p>
            <a:pPr algn="ctr"/>
            <a:r>
              <a:rPr lang="en-US" dirty="0"/>
              <a:t>Subset selection object</a:t>
            </a:r>
          </a:p>
          <a:p>
            <a:pPr algn="ctr"/>
            <a:r>
              <a:rPr lang="en-US" dirty="0"/>
              <a:t>Call: </a:t>
            </a:r>
            <a:r>
              <a:rPr lang="en-US" dirty="0" err="1"/>
              <a:t>regsubsets.formula</a:t>
            </a:r>
            <a:r>
              <a:rPr lang="en-US" dirty="0"/>
              <a:t>(y^(1/2) ~ x3 + x4 + x5 + x6 + x8 + x12, data = data)</a:t>
            </a:r>
          </a:p>
          <a:p>
            <a:pPr algn="ctr"/>
            <a:r>
              <a:rPr lang="en-US" dirty="0"/>
              <a:t>6 Variables  (and intercept)</a:t>
            </a:r>
          </a:p>
          <a:p>
            <a:pPr algn="ctr"/>
            <a:r>
              <a:rPr lang="en-US" dirty="0"/>
              <a:t>    Forced in Forced out</a:t>
            </a:r>
          </a:p>
          <a:p>
            <a:pPr algn="ctr"/>
            <a:r>
              <a:rPr lang="en-US" dirty="0"/>
              <a:t>x3      FALSE      </a:t>
            </a:r>
            <a:r>
              <a:rPr lang="en-US" dirty="0" err="1"/>
              <a:t>FALSE</a:t>
            </a:r>
            <a:endParaRPr lang="en-US" dirty="0"/>
          </a:p>
          <a:p>
            <a:pPr algn="ctr"/>
            <a:r>
              <a:rPr lang="en-US" dirty="0"/>
              <a:t>x4      FALSE      </a:t>
            </a:r>
            <a:r>
              <a:rPr lang="en-US" dirty="0" err="1"/>
              <a:t>FALSE</a:t>
            </a:r>
            <a:endParaRPr lang="en-US" dirty="0"/>
          </a:p>
          <a:p>
            <a:pPr algn="ctr"/>
            <a:r>
              <a:rPr lang="en-US" dirty="0"/>
              <a:t>x5      FALSE      </a:t>
            </a:r>
            <a:r>
              <a:rPr lang="en-US" dirty="0" err="1"/>
              <a:t>FALSE</a:t>
            </a:r>
            <a:endParaRPr lang="en-US" dirty="0"/>
          </a:p>
          <a:p>
            <a:pPr algn="ctr"/>
            <a:r>
              <a:rPr lang="en-US" dirty="0"/>
              <a:t>x6      FALSE      </a:t>
            </a:r>
            <a:r>
              <a:rPr lang="en-US" dirty="0" err="1"/>
              <a:t>FALSE</a:t>
            </a:r>
            <a:endParaRPr lang="en-US" dirty="0"/>
          </a:p>
          <a:p>
            <a:pPr algn="ctr"/>
            <a:r>
              <a:rPr lang="en-US" dirty="0"/>
              <a:t>x8      FALSE      </a:t>
            </a:r>
            <a:r>
              <a:rPr lang="en-US" dirty="0" err="1"/>
              <a:t>FALSE</a:t>
            </a:r>
            <a:endParaRPr lang="en-US" dirty="0"/>
          </a:p>
          <a:p>
            <a:pPr algn="ctr"/>
            <a:r>
              <a:rPr lang="en-US" dirty="0"/>
              <a:t>x12     FALSE      </a:t>
            </a:r>
            <a:r>
              <a:rPr lang="en-US" dirty="0" err="1"/>
              <a:t>FALSE</a:t>
            </a:r>
            <a:endParaRPr lang="en-US" dirty="0"/>
          </a:p>
          <a:p>
            <a:pPr algn="ctr"/>
            <a:r>
              <a:rPr lang="en-US" dirty="0"/>
              <a:t>1 subsets of each size up to 6</a:t>
            </a:r>
          </a:p>
          <a:p>
            <a:pPr algn="ctr"/>
            <a:r>
              <a:rPr lang="en-US" dirty="0"/>
              <a:t>Selection Algorithm: exhaustive</a:t>
            </a:r>
          </a:p>
          <a:p>
            <a:pPr algn="ctr"/>
            <a:r>
              <a:rPr lang="en-US" dirty="0"/>
              <a:t>         x3  x4  x5  x6  x8  x12</a:t>
            </a:r>
          </a:p>
          <a:p>
            <a:pPr algn="ctr"/>
            <a:r>
              <a:rPr lang="en-US" dirty="0"/>
              <a:t>1  ( 1 ) " " "*" " " " " " " " "</a:t>
            </a:r>
          </a:p>
          <a:p>
            <a:pPr algn="ctr"/>
            <a:r>
              <a:rPr lang="en-US" dirty="0"/>
              <a:t>2  ( 1 ) " " "*" " " " " " " "*"</a:t>
            </a:r>
          </a:p>
          <a:p>
            <a:pPr algn="ctr"/>
            <a:r>
              <a:rPr lang="en-US" dirty="0"/>
              <a:t>3  ( 1 ) " " "*" " " " " "*" "*"</a:t>
            </a:r>
          </a:p>
          <a:p>
            <a:pPr algn="ctr"/>
            <a:r>
              <a:rPr lang="en-US" dirty="0"/>
              <a:t>4  ( 1 ) "*" "*" " " " " "*" "*"</a:t>
            </a:r>
          </a:p>
          <a:p>
            <a:pPr algn="ctr"/>
            <a:r>
              <a:rPr lang="en-US" dirty="0"/>
              <a:t>5  ( 1 ) "*" "*" " " "*" "*" "*"</a:t>
            </a:r>
          </a:p>
          <a:p>
            <a:pPr algn="ctr"/>
            <a:r>
              <a:rPr lang="en-US" dirty="0"/>
              <a:t>6  ( 1 ) "*" "*" "*" "*" "*" "*"</a:t>
            </a:r>
          </a:p>
          <a:p>
            <a:pPr algn="ctr"/>
            <a:r>
              <a:rPr lang="en-US" dirty="0"/>
              <a:t> </a:t>
            </a:r>
          </a:p>
          <a:p>
            <a:r>
              <a:rPr lang="en-US" sz="9600" b="1" dirty="0">
                <a:solidFill>
                  <a:schemeClr val="tx1">
                    <a:lumMod val="95000"/>
                    <a:lumOff val="5000"/>
                  </a:schemeClr>
                </a:solidFill>
              </a:rPr>
              <a:t>Analyzing this subset (6 models), we need to choose the elements which can best reflect the relationship between consumption (y) and the other variables (x3  x4  x5  x6  x8  x12).</a:t>
            </a:r>
          </a:p>
          <a:p>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16</a:t>
            </a:fld>
            <a:endParaRPr lang="en-US"/>
          </a:p>
        </p:txBody>
      </p:sp>
    </p:spTree>
    <p:extLst>
      <p:ext uri="{BB962C8B-B14F-4D97-AF65-F5344CB8AC3E}">
        <p14:creationId xmlns:p14="http://schemas.microsoft.com/office/powerpoint/2010/main" val="2972758627"/>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948A54"/>
                </a:solidFill>
              </a:rPr>
              <a:t>Step 7: Select  Models for Further Analysis</a:t>
            </a:r>
            <a:endParaRPr lang="en-US" sz="3200" b="1" dirty="0">
              <a:solidFill>
                <a:srgbClr val="948A54"/>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smtClean="0"/>
              <a:t>From the previous process, we got 6 different models.</a:t>
            </a:r>
          </a:p>
          <a:p>
            <a:endParaRPr lang="en-US" dirty="0" smtClean="0"/>
          </a:p>
          <a:p>
            <a:r>
              <a:rPr lang="en-US" dirty="0"/>
              <a:t>Model1:	y^(1/2) ~ x4</a:t>
            </a:r>
          </a:p>
          <a:p>
            <a:r>
              <a:rPr lang="en-US" dirty="0"/>
              <a:t>Model2:	y^(1/2) ~ x4 + x12</a:t>
            </a:r>
          </a:p>
          <a:p>
            <a:r>
              <a:rPr lang="en-US" dirty="0"/>
              <a:t>Model3:	y^(1/2) ~ x4 + x8 + x12</a:t>
            </a:r>
          </a:p>
          <a:p>
            <a:r>
              <a:rPr lang="en-US" dirty="0"/>
              <a:t>Model4:	y^(1/2) ~ x3 + x4 + x8 + x12</a:t>
            </a:r>
          </a:p>
          <a:p>
            <a:r>
              <a:rPr lang="en-US" dirty="0"/>
              <a:t>Model5:	y^(1/2) ~ x3 + x4 + x6 + x8 + x12</a:t>
            </a:r>
          </a:p>
          <a:p>
            <a:r>
              <a:rPr lang="en-US" dirty="0"/>
              <a:t>Model6:	y^(1/2) ~ x3 + x4 + x5 + x6 + x8 + x12</a:t>
            </a:r>
          </a:p>
          <a:p>
            <a:endParaRPr lang="en-US" dirty="0"/>
          </a:p>
          <a:p>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17</a:t>
            </a:fld>
            <a:endParaRPr lang="en-US"/>
          </a:p>
        </p:txBody>
      </p:sp>
    </p:spTree>
    <p:extLst>
      <p:ext uri="{BB962C8B-B14F-4D97-AF65-F5344CB8AC3E}">
        <p14:creationId xmlns:p14="http://schemas.microsoft.com/office/powerpoint/2010/main" val="108465268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948A54"/>
                </a:solidFill>
                <a:effectLst>
                  <a:outerShdw blurRad="38100" dist="38100" dir="2700000" algn="tl">
                    <a:srgbClr val="000000">
                      <a:alpha val="43137"/>
                    </a:srgbClr>
                  </a:outerShdw>
                </a:effectLst>
              </a:rPr>
              <a:t>Step 8: </a:t>
            </a:r>
            <a:r>
              <a:rPr lang="en-US" b="1" dirty="0">
                <a:solidFill>
                  <a:srgbClr val="948A54"/>
                </a:solidFill>
                <a:effectLst>
                  <a:outerShdw blurRad="38100" dist="38100" dir="2700000" algn="tl">
                    <a:srgbClr val="000000">
                      <a:alpha val="43137"/>
                    </a:srgbClr>
                  </a:outerShdw>
                </a:effectLst>
              </a:rPr>
              <a:t>Select the </a:t>
            </a:r>
            <a:r>
              <a:rPr lang="en-US" b="1" dirty="0" smtClean="0">
                <a:solidFill>
                  <a:srgbClr val="948A54"/>
                </a:solidFill>
                <a:effectLst>
                  <a:outerShdw blurRad="38100" dist="38100" dir="2700000" algn="tl">
                    <a:srgbClr val="000000">
                      <a:alpha val="43137"/>
                    </a:srgbClr>
                  </a:outerShdw>
                </a:effectLst>
              </a:rPr>
              <a:t>Best Model </a:t>
            </a:r>
            <a:r>
              <a:rPr lang="en-US" b="1" dirty="0">
                <a:solidFill>
                  <a:srgbClr val="948A54"/>
                </a:solidFill>
                <a:effectLst>
                  <a:outerShdw blurRad="38100" dist="38100" dir="2700000" algn="tl">
                    <a:srgbClr val="000000">
                      <a:alpha val="43137"/>
                    </a:srgbClr>
                  </a:outerShdw>
                </a:effectLst>
              </a:rPr>
              <a:t>by </a:t>
            </a:r>
            <a:r>
              <a:rPr lang="en-US" b="1" dirty="0" smtClean="0">
                <a:solidFill>
                  <a:srgbClr val="948A54"/>
                </a:solidFill>
                <a:effectLst>
                  <a:outerShdw blurRad="38100" dist="38100" dir="2700000" algn="tl">
                    <a:srgbClr val="000000">
                      <a:alpha val="43137"/>
                    </a:srgbClr>
                  </a:outerShdw>
                </a:effectLst>
              </a:rPr>
              <a:t>Using AIC/BIC/</a:t>
            </a:r>
            <a:r>
              <a:rPr lang="en-US" b="1" dirty="0" err="1" smtClean="0">
                <a:solidFill>
                  <a:srgbClr val="948A54"/>
                </a:solidFill>
                <a:effectLst>
                  <a:outerShdw blurRad="38100" dist="38100" dir="2700000" algn="tl">
                    <a:srgbClr val="000000">
                      <a:alpha val="43137"/>
                    </a:srgbClr>
                  </a:outerShdw>
                </a:effectLst>
              </a:rPr>
              <a:t>Cp</a:t>
            </a:r>
            <a:r>
              <a:rPr lang="en-US" b="1" dirty="0" smtClean="0">
                <a:solidFill>
                  <a:srgbClr val="948A54"/>
                </a:solidFill>
                <a:effectLst>
                  <a:outerShdw blurRad="38100" dist="38100" dir="2700000" algn="tl">
                    <a:srgbClr val="000000">
                      <a:alpha val="43137"/>
                    </a:srgbClr>
                  </a:outerShdw>
                </a:effectLst>
              </a:rPr>
              <a:t> Criteria</a:t>
            </a:r>
            <a:endParaRPr lang="en-US" b="1" dirty="0">
              <a:solidFill>
                <a:srgbClr val="948A54"/>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000" dirty="0"/>
              <a:t>When using an all-possible-regressions procedure, we are typically given the choice between several numerical criteria on which to rank the models. Next, we analyze the different Models with AIC/BIC/</a:t>
            </a:r>
            <a:r>
              <a:rPr lang="en-US" sz="2000" dirty="0" err="1"/>
              <a:t>Cp</a:t>
            </a:r>
            <a:r>
              <a:rPr lang="en-US" sz="2000" dirty="0"/>
              <a:t> criteria.</a:t>
            </a:r>
          </a:p>
          <a:p>
            <a:r>
              <a:rPr lang="en-US" sz="2000" b="1" dirty="0"/>
              <a:t>Comparing models using these criteria: AIC/BIC/Cp</a:t>
            </a:r>
            <a:r>
              <a:rPr lang="en-US" sz="2000" b="1" dirty="0" smtClean="0"/>
              <a:t>.</a:t>
            </a:r>
          </a:p>
          <a:p>
            <a:endParaRPr lang="en-US" sz="2800" b="1" dirty="0"/>
          </a:p>
          <a:p>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07808541"/>
              </p:ext>
            </p:extLst>
          </p:nvPr>
        </p:nvGraphicFramePr>
        <p:xfrm>
          <a:off x="3048000" y="3402013"/>
          <a:ext cx="3962401" cy="2770187"/>
        </p:xfrm>
        <a:graphic>
          <a:graphicData uri="http://schemas.openxmlformats.org/drawingml/2006/table">
            <a:tbl>
              <a:tblPr firstRow="1" firstCol="1" bandRow="1">
                <a:tableStyleId>{5C22544A-7EE6-4342-B048-85BDC9FD1C3A}</a:tableStyleId>
              </a:tblPr>
              <a:tblGrid>
                <a:gridCol w="1066801"/>
                <a:gridCol w="1524000"/>
                <a:gridCol w="1371600"/>
              </a:tblGrid>
              <a:tr h="395741">
                <a:tc>
                  <a:txBody>
                    <a:bodyPr/>
                    <a:lstStyle/>
                    <a:p>
                      <a:pPr marL="0" marR="0" algn="ctr">
                        <a:lnSpc>
                          <a:spcPct val="115000"/>
                        </a:lnSpc>
                        <a:spcBef>
                          <a:spcPts val="0"/>
                        </a:spcBef>
                        <a:spcAft>
                          <a:spcPts val="0"/>
                        </a:spcAft>
                      </a:pPr>
                      <a:r>
                        <a:rPr lang="en-US" sz="1100" dirty="0">
                          <a:effectLst/>
                        </a:rPr>
                        <a:t>Model</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AIC</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BIC</a:t>
                      </a:r>
                      <a:endParaRPr lang="en-US" sz="1100" dirty="0">
                        <a:effectLst/>
                        <a:latin typeface="Calibri"/>
                        <a:ea typeface="Calibri"/>
                        <a:cs typeface="Times New Roman"/>
                      </a:endParaRPr>
                    </a:p>
                  </a:txBody>
                  <a:tcPr marL="68580" marR="68580" marT="0" marB="0"/>
                </a:tc>
              </a:tr>
              <a:tr h="395741">
                <a:tc>
                  <a:txBody>
                    <a:bodyPr/>
                    <a:lstStyle/>
                    <a:p>
                      <a:pPr marL="0" marR="0" algn="ctr">
                        <a:lnSpc>
                          <a:spcPct val="115000"/>
                        </a:lnSpc>
                        <a:spcBef>
                          <a:spcPts val="0"/>
                        </a:spcBef>
                        <a:spcAft>
                          <a:spcPts val="0"/>
                        </a:spcAft>
                      </a:pPr>
                      <a:r>
                        <a:rPr lang="en-US" sz="1100">
                          <a:effectLst/>
                        </a:rPr>
                        <a:t>Model1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843.8841</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852.2215</a:t>
                      </a:r>
                      <a:endParaRPr lang="en-US" sz="1100">
                        <a:effectLst/>
                        <a:latin typeface="Calibri"/>
                        <a:ea typeface="Calibri"/>
                        <a:cs typeface="Times New Roman"/>
                      </a:endParaRPr>
                    </a:p>
                  </a:txBody>
                  <a:tcPr marL="68580" marR="68580" marT="0" marB="0"/>
                </a:tc>
              </a:tr>
              <a:tr h="395741">
                <a:tc>
                  <a:txBody>
                    <a:bodyPr/>
                    <a:lstStyle/>
                    <a:p>
                      <a:pPr marL="0" marR="0" algn="ctr">
                        <a:lnSpc>
                          <a:spcPct val="115000"/>
                        </a:lnSpc>
                        <a:spcBef>
                          <a:spcPts val="0"/>
                        </a:spcBef>
                        <a:spcAft>
                          <a:spcPts val="0"/>
                        </a:spcAft>
                      </a:pPr>
                      <a:r>
                        <a:rPr lang="en-US" sz="1100">
                          <a:effectLst/>
                        </a:rPr>
                        <a:t>Model2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718.3105</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729.427</a:t>
                      </a:r>
                      <a:endParaRPr lang="en-US" sz="1100">
                        <a:effectLst/>
                        <a:latin typeface="Calibri"/>
                        <a:ea typeface="Calibri"/>
                        <a:cs typeface="Times New Roman"/>
                      </a:endParaRPr>
                    </a:p>
                  </a:txBody>
                  <a:tcPr marL="68580" marR="68580" marT="0" marB="0"/>
                </a:tc>
              </a:tr>
              <a:tr h="395741">
                <a:tc>
                  <a:txBody>
                    <a:bodyPr/>
                    <a:lstStyle/>
                    <a:p>
                      <a:pPr marL="0" marR="0" algn="ctr">
                        <a:lnSpc>
                          <a:spcPct val="115000"/>
                        </a:lnSpc>
                        <a:spcBef>
                          <a:spcPts val="0"/>
                        </a:spcBef>
                        <a:spcAft>
                          <a:spcPts val="0"/>
                        </a:spcAft>
                      </a:pPr>
                      <a:r>
                        <a:rPr lang="en-US" sz="1100">
                          <a:effectLst/>
                        </a:rPr>
                        <a:t>Model3</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711.7892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solidFill>
                            <a:srgbClr val="FF0000"/>
                          </a:solidFill>
                          <a:effectLst/>
                          <a:highlight>
                            <a:srgbClr val="D3D3D3"/>
                          </a:highlight>
                        </a:rPr>
                        <a:t>725.6848</a:t>
                      </a:r>
                      <a:endParaRPr lang="en-US" sz="1100" dirty="0">
                        <a:solidFill>
                          <a:srgbClr val="FF0000"/>
                        </a:solidFill>
                        <a:effectLst/>
                        <a:latin typeface="Calibri"/>
                        <a:ea typeface="Calibri"/>
                        <a:cs typeface="Times New Roman"/>
                      </a:endParaRPr>
                    </a:p>
                  </a:txBody>
                  <a:tcPr marL="68580" marR="68580" marT="0" marB="0"/>
                </a:tc>
              </a:tr>
              <a:tr h="395741">
                <a:tc>
                  <a:txBody>
                    <a:bodyPr/>
                    <a:lstStyle/>
                    <a:p>
                      <a:pPr marL="0" marR="0" algn="ctr">
                        <a:lnSpc>
                          <a:spcPct val="115000"/>
                        </a:lnSpc>
                        <a:spcBef>
                          <a:spcPts val="0"/>
                        </a:spcBef>
                        <a:spcAft>
                          <a:spcPts val="0"/>
                        </a:spcAft>
                      </a:pPr>
                      <a:r>
                        <a:rPr lang="en-US" sz="1100">
                          <a:effectLst/>
                        </a:rPr>
                        <a:t>Model4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solidFill>
                            <a:srgbClr val="FF0000"/>
                          </a:solidFill>
                          <a:effectLst/>
                          <a:highlight>
                            <a:srgbClr val="D3D3D3"/>
                          </a:highlight>
                        </a:rPr>
                        <a:t>709.7511</a:t>
                      </a:r>
                      <a:endParaRPr lang="en-US" sz="1100" dirty="0">
                        <a:solidFill>
                          <a:srgbClr val="FF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solidFill>
                            <a:srgbClr val="00B050"/>
                          </a:solidFill>
                          <a:effectLst/>
                        </a:rPr>
                        <a:t>726.4258</a:t>
                      </a:r>
                      <a:endParaRPr lang="en-US" sz="1100" dirty="0">
                        <a:solidFill>
                          <a:srgbClr val="00B050"/>
                        </a:solidFill>
                        <a:effectLst/>
                        <a:latin typeface="Calibri"/>
                        <a:ea typeface="Calibri"/>
                        <a:cs typeface="Times New Roman"/>
                      </a:endParaRPr>
                    </a:p>
                  </a:txBody>
                  <a:tcPr marL="68580" marR="68580" marT="0" marB="0"/>
                </a:tc>
              </a:tr>
              <a:tr h="395741">
                <a:tc>
                  <a:txBody>
                    <a:bodyPr/>
                    <a:lstStyle/>
                    <a:p>
                      <a:pPr marL="0" marR="0" algn="ctr">
                        <a:lnSpc>
                          <a:spcPct val="115000"/>
                        </a:lnSpc>
                        <a:spcBef>
                          <a:spcPts val="0"/>
                        </a:spcBef>
                        <a:spcAft>
                          <a:spcPts val="0"/>
                        </a:spcAft>
                      </a:pPr>
                      <a:r>
                        <a:rPr lang="en-US" sz="1100">
                          <a:effectLst/>
                        </a:rPr>
                        <a:t>Model5</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710.1777</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729.6316</a:t>
                      </a:r>
                      <a:endParaRPr lang="en-US" sz="1100">
                        <a:effectLst/>
                        <a:latin typeface="Calibri"/>
                        <a:ea typeface="Calibri"/>
                        <a:cs typeface="Times New Roman"/>
                      </a:endParaRPr>
                    </a:p>
                  </a:txBody>
                  <a:tcPr marL="68580" marR="68580" marT="0" marB="0"/>
                </a:tc>
              </a:tr>
              <a:tr h="395741">
                <a:tc>
                  <a:txBody>
                    <a:bodyPr/>
                    <a:lstStyle/>
                    <a:p>
                      <a:pPr marL="0" marR="0" algn="ctr">
                        <a:lnSpc>
                          <a:spcPct val="115000"/>
                        </a:lnSpc>
                        <a:spcBef>
                          <a:spcPts val="0"/>
                        </a:spcBef>
                        <a:spcAft>
                          <a:spcPts val="0"/>
                        </a:spcAft>
                      </a:pPr>
                      <a:r>
                        <a:rPr lang="en-US" sz="1100">
                          <a:effectLst/>
                        </a:rPr>
                        <a:t>Model6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709.8097</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732.0427</a:t>
                      </a:r>
                      <a:endParaRPr lang="en-US" sz="1100" dirty="0">
                        <a:effectLst/>
                        <a:latin typeface="Calibri"/>
                        <a:ea typeface="Calibri"/>
                        <a:cs typeface="Times New Roman"/>
                      </a:endParaRPr>
                    </a:p>
                  </a:txBody>
                  <a:tcPr marL="68580" marR="68580" marT="0" marB="0"/>
                </a:tc>
              </a:tr>
            </a:tbl>
          </a:graphicData>
        </a:graphic>
      </p:graphicFrame>
      <p:sp>
        <p:nvSpPr>
          <p:cNvPr id="6" name="Rectangle 1"/>
          <p:cNvSpPr>
            <a:spLocks noChangeArrowheads="1"/>
          </p:cNvSpPr>
          <p:nvPr/>
        </p:nvSpPr>
        <p:spPr bwMode="auto">
          <a:xfrm>
            <a:off x="3698875" y="3155792"/>
            <a:ext cx="6463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7875678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948A54"/>
                </a:solidFill>
                <a:effectLst>
                  <a:outerShdw blurRad="38100" dist="38100" dir="2700000" algn="tl">
                    <a:srgbClr val="000000">
                      <a:alpha val="43137"/>
                    </a:srgbClr>
                  </a:outerShdw>
                </a:effectLst>
              </a:rPr>
              <a:t>Step 8: Select the Best Model by Using AIC/BIC/</a:t>
            </a:r>
            <a:r>
              <a:rPr lang="en-US" b="1" dirty="0" err="1">
                <a:solidFill>
                  <a:srgbClr val="948A54"/>
                </a:solidFill>
                <a:effectLst>
                  <a:outerShdw blurRad="38100" dist="38100" dir="2700000" algn="tl">
                    <a:srgbClr val="000000">
                      <a:alpha val="43137"/>
                    </a:srgbClr>
                  </a:outerShdw>
                </a:effectLst>
              </a:rPr>
              <a:t>Cp</a:t>
            </a:r>
            <a:r>
              <a:rPr lang="en-US" b="1" dirty="0">
                <a:solidFill>
                  <a:srgbClr val="948A54"/>
                </a:solidFill>
                <a:effectLst>
                  <a:outerShdw blurRad="38100" dist="38100" dir="2700000" algn="tl">
                    <a:srgbClr val="000000">
                      <a:alpha val="43137"/>
                    </a:srgbClr>
                  </a:outerShdw>
                </a:effectLst>
              </a:rPr>
              <a:t> Criteria</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a:t>Models 3 and 4 have </a:t>
            </a:r>
            <a:r>
              <a:rPr lang="en-US" sz="2600" dirty="0" smtClean="0"/>
              <a:t>lowest </a:t>
            </a:r>
            <a:r>
              <a:rPr lang="en-US" sz="2600" dirty="0"/>
              <a:t>BIC and AIC, in order to decide which one is </a:t>
            </a:r>
            <a:r>
              <a:rPr lang="en-US" sz="2600" dirty="0" smtClean="0"/>
              <a:t>better, </a:t>
            </a:r>
            <a:r>
              <a:rPr lang="en-US" sz="2600" dirty="0"/>
              <a:t>we use the Mallows "</a:t>
            </a:r>
            <a:r>
              <a:rPr lang="en-US" sz="2600" dirty="0" err="1"/>
              <a:t>Cp</a:t>
            </a:r>
            <a:r>
              <a:rPr lang="en-US" sz="2600" dirty="0"/>
              <a:t>" criteria </a:t>
            </a:r>
            <a:r>
              <a:rPr lang="en-US" i="1" dirty="0" smtClean="0"/>
              <a:t>:</a:t>
            </a:r>
          </a:p>
          <a:p>
            <a:endParaRPr lang="en-US" dirty="0">
              <a:solidFill>
                <a:schemeClr val="tx2">
                  <a:lumMod val="75000"/>
                </a:schemeClr>
              </a:solidFill>
            </a:endParaRPr>
          </a:p>
          <a:p>
            <a:r>
              <a:rPr lang="en-US" sz="2300" b="1" dirty="0">
                <a:solidFill>
                  <a:schemeClr val="tx2">
                    <a:lumMod val="75000"/>
                  </a:schemeClr>
                </a:solidFill>
              </a:rPr>
              <a:t>&gt; library(leaps)</a:t>
            </a:r>
          </a:p>
          <a:p>
            <a:r>
              <a:rPr lang="en-US" sz="2300" b="1" dirty="0" smtClean="0">
                <a:solidFill>
                  <a:schemeClr val="tx2">
                    <a:lumMod val="75000"/>
                  </a:schemeClr>
                </a:solidFill>
              </a:rPr>
              <a:t>&gt;subsets=</a:t>
            </a:r>
            <a:r>
              <a:rPr lang="en-US" sz="2300" b="1" dirty="0" err="1" smtClean="0">
                <a:solidFill>
                  <a:schemeClr val="tx2">
                    <a:lumMod val="75000"/>
                  </a:schemeClr>
                </a:solidFill>
              </a:rPr>
              <a:t>regsubsets</a:t>
            </a:r>
            <a:r>
              <a:rPr lang="en-US" sz="2300" b="1" dirty="0" smtClean="0">
                <a:solidFill>
                  <a:schemeClr val="tx2">
                    <a:lumMod val="75000"/>
                  </a:schemeClr>
                </a:solidFill>
              </a:rPr>
              <a:t>(y</a:t>
            </a:r>
            <a:r>
              <a:rPr lang="en-US" sz="2300" b="1" dirty="0">
                <a:solidFill>
                  <a:schemeClr val="tx2">
                    <a:lumMod val="75000"/>
                  </a:schemeClr>
                </a:solidFill>
              </a:rPr>
              <a:t>^(1/2)~x3+x4+x5+x6+x8+x12,data=data)</a:t>
            </a:r>
          </a:p>
          <a:p>
            <a:r>
              <a:rPr lang="en-US" sz="2300" b="1" dirty="0">
                <a:solidFill>
                  <a:schemeClr val="tx2">
                    <a:lumMod val="75000"/>
                  </a:schemeClr>
                </a:solidFill>
              </a:rPr>
              <a:t>&gt; summary(subsets)$</a:t>
            </a:r>
            <a:r>
              <a:rPr lang="en-US" sz="2300" b="1" dirty="0" err="1">
                <a:solidFill>
                  <a:schemeClr val="tx2">
                    <a:lumMod val="75000"/>
                  </a:schemeClr>
                </a:solidFill>
              </a:rPr>
              <a:t>cp</a:t>
            </a:r>
            <a:endParaRPr lang="en-US" sz="2300" b="1" dirty="0">
              <a:solidFill>
                <a:schemeClr val="tx2">
                  <a:lumMod val="75000"/>
                </a:schemeClr>
              </a:solidFill>
            </a:endParaRPr>
          </a:p>
          <a:p>
            <a:r>
              <a:rPr lang="en-US" sz="2300" dirty="0"/>
              <a:t>[1] 260.856741  15.658333   8.767547   6.771605   7.251007   7.000000</a:t>
            </a:r>
          </a:p>
          <a:p>
            <a:pPr marL="82296" indent="0">
              <a:buNone/>
            </a:pPr>
            <a:r>
              <a:rPr lang="en-US" dirty="0"/>
              <a:t> </a:t>
            </a:r>
          </a:p>
          <a:p>
            <a:r>
              <a:rPr lang="en-US" b="1" dirty="0"/>
              <a:t> </a:t>
            </a:r>
            <a:r>
              <a:rPr lang="en-US" sz="3000" b="1" dirty="0"/>
              <a:t>Since our p is 6, then 4</a:t>
            </a:r>
            <a:r>
              <a:rPr lang="en-US" sz="3000" b="1" baseline="30000" dirty="0"/>
              <a:t>th</a:t>
            </a:r>
            <a:r>
              <a:rPr lang="en-US" sz="3000" b="1" dirty="0"/>
              <a:t> number is most approaching 6. Thus, the model 4 is the best.</a:t>
            </a:r>
          </a:p>
          <a:p>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19</a:t>
            </a:fld>
            <a:endParaRPr lang="en-US"/>
          </a:p>
        </p:txBody>
      </p:sp>
    </p:spTree>
    <p:extLst>
      <p:ext uri="{BB962C8B-B14F-4D97-AF65-F5344CB8AC3E}">
        <p14:creationId xmlns:p14="http://schemas.microsoft.com/office/powerpoint/2010/main" val="128257183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Introduction</a:t>
            </a:r>
            <a:endParaRPr lang="en-US" dirty="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a:bodyPr>
          <a:lstStyle/>
          <a:p>
            <a:pPr>
              <a:buClr>
                <a:schemeClr val="bg2">
                  <a:lumMod val="50000"/>
                </a:schemeClr>
              </a:buClr>
              <a:buSzPct val="45000"/>
              <a:buFont typeface="Wingdings" panose="05000000000000000000" pitchFamily="2" charset="2"/>
              <a:buChar char="Ø"/>
            </a:pPr>
            <a:r>
              <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The Electric Bill dataset </a:t>
            </a:r>
            <a:r>
              <a:rPr lang="en-US" sz="2800" dirty="0" smtClean="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monthly household electric </a:t>
            </a:r>
            <a:r>
              <a:rPr lang="en-US" sz="2800" dirty="0" smtClean="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billing (1991-2000).</a:t>
            </a:r>
          </a:p>
          <a:p>
            <a:pPr>
              <a:buClr>
                <a:schemeClr val="bg2">
                  <a:lumMod val="50000"/>
                </a:schemeClr>
              </a:buClr>
              <a:buSzPct val="45000"/>
              <a:buFont typeface="Wingdings" panose="05000000000000000000" pitchFamily="2" charset="2"/>
              <a:buChar char="Ø"/>
            </a:pPr>
            <a:r>
              <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The analysis of the Energy Consumption data vs. the other </a:t>
            </a:r>
            <a:r>
              <a:rPr lang="en-US" sz="2800" dirty="0" smtClean="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variables: visually and statistically.</a:t>
            </a:r>
          </a:p>
          <a:p>
            <a:pPr>
              <a:buClr>
                <a:schemeClr val="bg2">
                  <a:lumMod val="50000"/>
                </a:schemeClr>
              </a:buClr>
              <a:buSzPct val="45000"/>
              <a:buFont typeface="Wingdings" panose="05000000000000000000" pitchFamily="2" charset="2"/>
              <a:buChar char="Ø"/>
            </a:pPr>
            <a:r>
              <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P</a:t>
            </a:r>
            <a:r>
              <a:rPr lang="en-US" sz="2800" dirty="0" smtClean="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rocess </a:t>
            </a:r>
            <a:r>
              <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of building a model </a:t>
            </a:r>
            <a:r>
              <a:rPr lang="en-US" sz="2800" dirty="0" smtClean="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- 6 models. </a:t>
            </a:r>
            <a:endPar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bg2">
                  <a:lumMod val="50000"/>
                </a:schemeClr>
              </a:buClr>
              <a:buSzPct val="45000"/>
              <a:buFont typeface="Wingdings" panose="05000000000000000000" pitchFamily="2" charset="2"/>
              <a:buChar char="Ø"/>
            </a:pPr>
            <a:r>
              <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Analysis to select the best Model by using AIC/BIC/</a:t>
            </a:r>
            <a:r>
              <a:rPr lang="en-US" sz="2800" dirty="0" err="1">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Cp</a:t>
            </a:r>
            <a:r>
              <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 criteria.</a:t>
            </a:r>
          </a:p>
        </p:txBody>
      </p:sp>
      <p:sp>
        <p:nvSpPr>
          <p:cNvPr id="6" name="Slide Number Placeholder 5"/>
          <p:cNvSpPr>
            <a:spLocks noGrp="1"/>
          </p:cNvSpPr>
          <p:nvPr>
            <p:ph type="sldNum" sz="quarter" idx="12"/>
          </p:nvPr>
        </p:nvSpPr>
        <p:spPr/>
        <p:txBody>
          <a:bodyPr/>
          <a:lstStyle/>
          <a:p>
            <a:fld id="{7904B94F-C45E-4921-AA9B-16A30724E97E}" type="slidenum">
              <a:rPr lang="en-US" smtClean="0"/>
              <a:t>2</a:t>
            </a:fld>
            <a:endParaRPr lang="en-US"/>
          </a:p>
        </p:txBody>
      </p:sp>
    </p:spTree>
    <p:extLst>
      <p:ext uri="{BB962C8B-B14F-4D97-AF65-F5344CB8AC3E}">
        <p14:creationId xmlns:p14="http://schemas.microsoft.com/office/powerpoint/2010/main" val="2121621093"/>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b="1" dirty="0" smtClean="0">
                <a:solidFill>
                  <a:srgbClr val="948A54"/>
                </a:solidFill>
                <a:effectLst>
                  <a:outerShdw blurRad="38100" dist="38100" dir="2700000" algn="tl">
                    <a:srgbClr val="000000">
                      <a:alpha val="43137"/>
                    </a:srgbClr>
                  </a:outerShdw>
                </a:effectLst>
              </a:rPr>
              <a:t>Step 9: </a:t>
            </a:r>
            <a:r>
              <a:rPr lang="en-US" b="1" dirty="0">
                <a:solidFill>
                  <a:srgbClr val="948A54"/>
                </a:solidFill>
                <a:effectLst>
                  <a:outerShdw blurRad="38100" dist="38100" dir="2700000" algn="tl">
                    <a:srgbClr val="000000">
                      <a:alpha val="43137"/>
                    </a:srgbClr>
                  </a:outerShdw>
                </a:effectLst>
              </a:rPr>
              <a:t>Make </a:t>
            </a:r>
            <a:r>
              <a:rPr lang="en-US" b="1" dirty="0" smtClean="0">
                <a:solidFill>
                  <a:srgbClr val="948A54"/>
                </a:solidFill>
                <a:effectLst>
                  <a:outerShdw blurRad="38100" dist="38100" dir="2700000" algn="tl">
                    <a:srgbClr val="000000">
                      <a:alpha val="43137"/>
                    </a:srgbClr>
                  </a:outerShdw>
                </a:effectLst>
              </a:rPr>
              <a:t>Recommendation</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a:bodyPr>
          <a:lstStyle/>
          <a:p>
            <a:r>
              <a:rPr lang="en-US" sz="2400" i="1" dirty="0"/>
              <a:t>According to the analysis by using the criteria of AIC, BIC and </a:t>
            </a:r>
            <a:r>
              <a:rPr lang="en-US" sz="2400" i="1" dirty="0" err="1"/>
              <a:t>Cp</a:t>
            </a:r>
            <a:r>
              <a:rPr lang="en-US" sz="2400" i="1" dirty="0"/>
              <a:t>, the best model we can choose is model 4</a:t>
            </a:r>
            <a:r>
              <a:rPr lang="en-US" i="1" dirty="0" smtClean="0"/>
              <a:t>:</a:t>
            </a:r>
          </a:p>
          <a:p>
            <a:pPr marL="82296" indent="0" algn="ctr">
              <a:buNone/>
            </a:pPr>
            <a:r>
              <a:rPr lang="en-US" sz="2400" b="1" dirty="0" smtClean="0">
                <a:solidFill>
                  <a:schemeClr val="tx2">
                    <a:lumMod val="75000"/>
                  </a:schemeClr>
                </a:solidFill>
              </a:rPr>
              <a:t>y</a:t>
            </a:r>
            <a:r>
              <a:rPr lang="en-US" sz="2400" b="1" dirty="0">
                <a:solidFill>
                  <a:schemeClr val="tx2">
                    <a:lumMod val="75000"/>
                  </a:schemeClr>
                </a:solidFill>
              </a:rPr>
              <a:t>^(1/2)~ </a:t>
            </a:r>
            <a:r>
              <a:rPr lang="en-US" sz="2400" b="1" dirty="0" smtClean="0">
                <a:solidFill>
                  <a:schemeClr val="tx2">
                    <a:lumMod val="75000"/>
                  </a:schemeClr>
                </a:solidFill>
              </a:rPr>
              <a:t>x3+x4+x8+x12</a:t>
            </a:r>
          </a:p>
          <a:p>
            <a:pPr marL="82296" indent="0" algn="ctr">
              <a:buNone/>
            </a:pPr>
            <a:endParaRPr lang="en-US" dirty="0"/>
          </a:p>
          <a:p>
            <a:pPr marL="82296" indent="0">
              <a:buNone/>
            </a:pPr>
            <a:r>
              <a:rPr lang="en-US" sz="2000" dirty="0" smtClean="0"/>
              <a:t>   </a:t>
            </a:r>
            <a:r>
              <a:rPr lang="en-US" sz="2000" b="1" dirty="0">
                <a:solidFill>
                  <a:schemeClr val="tx2">
                    <a:lumMod val="75000"/>
                  </a:schemeClr>
                </a:solidFill>
              </a:rPr>
              <a:t>&gt; </a:t>
            </a:r>
            <a:r>
              <a:rPr lang="en-US" sz="2000" b="1" dirty="0" err="1" smtClean="0">
                <a:solidFill>
                  <a:schemeClr val="tx2">
                    <a:lumMod val="75000"/>
                  </a:schemeClr>
                </a:solidFill>
              </a:rPr>
              <a:t>bestmodel</a:t>
            </a:r>
            <a:r>
              <a:rPr lang="en-US" sz="2000" b="1" dirty="0" smtClean="0">
                <a:solidFill>
                  <a:schemeClr val="tx2">
                    <a:lumMod val="75000"/>
                  </a:schemeClr>
                </a:solidFill>
              </a:rPr>
              <a:t>=model4</a:t>
            </a:r>
            <a:endParaRPr lang="en-US" sz="2000" b="1" dirty="0">
              <a:solidFill>
                <a:schemeClr val="tx2">
                  <a:lumMod val="75000"/>
                </a:schemeClr>
              </a:solidFill>
            </a:endParaRPr>
          </a:p>
          <a:p>
            <a:r>
              <a:rPr lang="en-US" sz="1900" dirty="0"/>
              <a:t>Call:</a:t>
            </a:r>
          </a:p>
          <a:p>
            <a:r>
              <a:rPr lang="en-US" sz="1900" dirty="0"/>
              <a:t>lm(formula = y^(1/2) ~ x3 + x4 + x8 + x12, data = data)</a:t>
            </a:r>
          </a:p>
          <a:p>
            <a:r>
              <a:rPr lang="en-US" sz="1900" dirty="0"/>
              <a:t>Coefficients:</a:t>
            </a:r>
          </a:p>
          <a:p>
            <a:r>
              <a:rPr lang="en-US" sz="1900" dirty="0"/>
              <a:t>(Intercept)           x3           x4           </a:t>
            </a:r>
            <a:r>
              <a:rPr lang="en-US" sz="1900" dirty="0" smtClean="0"/>
              <a:t>        x8          </a:t>
            </a:r>
            <a:r>
              <a:rPr lang="en-US" sz="1900" dirty="0"/>
              <a:t>x12  </a:t>
            </a:r>
          </a:p>
          <a:p>
            <a:r>
              <a:rPr lang="en-US" sz="1900" dirty="0"/>
              <a:t>    10.9565      -0.2944   </a:t>
            </a:r>
            <a:r>
              <a:rPr lang="en-US" sz="1900" dirty="0" smtClean="0"/>
              <a:t> </a:t>
            </a:r>
            <a:r>
              <a:rPr lang="en-US" sz="1900" dirty="0"/>
              <a:t>0.3243       </a:t>
            </a:r>
            <a:r>
              <a:rPr lang="en-US" sz="1900"/>
              <a:t>2.3873  </a:t>
            </a:r>
            <a:r>
              <a:rPr lang="en-US" sz="1900" smtClean="0"/>
              <a:t>   </a:t>
            </a:r>
            <a:r>
              <a:rPr lang="en-US" sz="1900" dirty="0"/>
              <a:t>-1445.1728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20</a:t>
            </a:fld>
            <a:endParaRPr lang="en-US"/>
          </a:p>
        </p:txBody>
      </p:sp>
    </p:spTree>
    <p:extLst>
      <p:ext uri="{BB962C8B-B14F-4D97-AF65-F5344CB8AC3E}">
        <p14:creationId xmlns:p14="http://schemas.microsoft.com/office/powerpoint/2010/main" val="64143555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82296" indent="0">
              <a:buNone/>
            </a:pPr>
            <a:r>
              <a:rPr lang="en-US" dirty="0" smtClean="0"/>
              <a:t>From above we get:</a:t>
            </a:r>
          </a:p>
          <a:p>
            <a:pPr marL="82296" indent="0">
              <a:buNone/>
            </a:pPr>
            <a:r>
              <a:rPr lang="en-US" dirty="0" smtClean="0"/>
              <a:t>Regression Model---Analysis of Utility </a:t>
            </a:r>
          </a:p>
          <a:p>
            <a:pPr marL="82296" indent="0">
              <a:buNone/>
            </a:pPr>
            <a:r>
              <a:rPr lang="en-US" dirty="0" smtClean="0"/>
              <a:t>Consumption based on Electric Bills.</a:t>
            </a:r>
          </a:p>
          <a:p>
            <a:pPr marL="82296" indent="0">
              <a:buNone/>
            </a:pPr>
            <a:r>
              <a:rPr lang="en-US" dirty="0" smtClean="0"/>
              <a:t>Which is:</a:t>
            </a:r>
            <a:endParaRPr lang="en-US" dirty="0"/>
          </a:p>
          <a:p>
            <a:pPr marL="82296" indent="0">
              <a:buNone/>
            </a:pPr>
            <a:r>
              <a:rPr lang="en-US" altLang="zh-CN" b="1" dirty="0"/>
              <a:t>Consumption    =  </a:t>
            </a:r>
            <a:endParaRPr lang="en-US" altLang="zh-CN" b="1" dirty="0" smtClean="0"/>
          </a:p>
          <a:p>
            <a:pPr marL="82296" indent="0">
              <a:buNone/>
            </a:pPr>
            <a:r>
              <a:rPr lang="en-US" altLang="zh-CN" b="1" dirty="0" smtClean="0"/>
              <a:t> </a:t>
            </a:r>
            <a:r>
              <a:rPr lang="en-US" altLang="zh-CN" b="1" dirty="0"/>
              <a:t>(</a:t>
            </a:r>
            <a:r>
              <a:rPr lang="en-US" altLang="zh-CN" dirty="0"/>
              <a:t>-0.2944 </a:t>
            </a:r>
            <a:r>
              <a:rPr lang="en-US" altLang="zh-CN" b="1" dirty="0"/>
              <a:t>Month  +  </a:t>
            </a:r>
            <a:r>
              <a:rPr lang="en-US" altLang="zh-CN" dirty="0"/>
              <a:t>0.3243</a:t>
            </a:r>
            <a:r>
              <a:rPr lang="en-US" altLang="zh-CN" b="1" dirty="0"/>
              <a:t> Bill  +  </a:t>
            </a:r>
            <a:r>
              <a:rPr lang="en-US" altLang="zh-CN" dirty="0"/>
              <a:t>2.387</a:t>
            </a:r>
            <a:r>
              <a:rPr lang="en-US" altLang="zh-CN" b="1" dirty="0"/>
              <a:t> Size  +  </a:t>
            </a:r>
            <a:r>
              <a:rPr lang="en-US" altLang="zh-CN" dirty="0"/>
              <a:t>1445 </a:t>
            </a:r>
            <a:r>
              <a:rPr lang="en-US" altLang="zh-CN" b="1" dirty="0"/>
              <a:t>Rider Total)^2</a:t>
            </a:r>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21</a:t>
            </a:fld>
            <a:endParaRPr lang="en-US"/>
          </a:p>
        </p:txBody>
      </p:sp>
    </p:spTree>
    <p:extLst>
      <p:ext uri="{BB962C8B-B14F-4D97-AF65-F5344CB8AC3E}">
        <p14:creationId xmlns:p14="http://schemas.microsoft.com/office/powerpoint/2010/main" val="222240457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get conclusion</a:t>
            </a:r>
            <a:endParaRPr lang="en-US" dirty="0"/>
          </a:p>
        </p:txBody>
      </p:sp>
      <p:sp>
        <p:nvSpPr>
          <p:cNvPr id="3" name="Content Placeholder 2"/>
          <p:cNvSpPr>
            <a:spLocks noGrp="1"/>
          </p:cNvSpPr>
          <p:nvPr>
            <p:ph idx="1"/>
          </p:nvPr>
        </p:nvSpPr>
        <p:spPr/>
        <p:txBody>
          <a:bodyPr/>
          <a:lstStyle/>
          <a:p>
            <a:r>
              <a:rPr lang="en-US" dirty="0" smtClean="0"/>
              <a:t>1. Graphic Analysis--- see the direct relationship between variables and utility consumption from graphs.</a:t>
            </a:r>
          </a:p>
          <a:p>
            <a:r>
              <a:rPr lang="en-US" dirty="0" smtClean="0"/>
              <a:t>Found we could not use single variable to reflect the whole relationship between consumption amount and other utility variables. </a:t>
            </a:r>
          </a:p>
        </p:txBody>
      </p:sp>
      <p:sp>
        <p:nvSpPr>
          <p:cNvPr id="4" name="Slide Number Placeholder 3"/>
          <p:cNvSpPr>
            <a:spLocks noGrp="1"/>
          </p:cNvSpPr>
          <p:nvPr>
            <p:ph type="sldNum" sz="quarter" idx="12"/>
          </p:nvPr>
        </p:nvSpPr>
        <p:spPr/>
        <p:txBody>
          <a:bodyPr/>
          <a:lstStyle/>
          <a:p>
            <a:fld id="{7904B94F-C45E-4921-AA9B-16A30724E97E}" type="slidenum">
              <a:rPr lang="en-US" smtClean="0"/>
              <a:t>22</a:t>
            </a:fld>
            <a:endParaRPr lang="en-US"/>
          </a:p>
        </p:txBody>
      </p:sp>
    </p:spTree>
    <p:extLst>
      <p:ext uri="{BB962C8B-B14F-4D97-AF65-F5344CB8AC3E}">
        <p14:creationId xmlns:p14="http://schemas.microsoft.com/office/powerpoint/2010/main" val="237401106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get conclusion</a:t>
            </a:r>
            <a:endParaRPr lang="en-US" dirty="0"/>
          </a:p>
        </p:txBody>
      </p:sp>
      <p:sp>
        <p:nvSpPr>
          <p:cNvPr id="3" name="Content Placeholder 2"/>
          <p:cNvSpPr>
            <a:spLocks noGrp="1"/>
          </p:cNvSpPr>
          <p:nvPr>
            <p:ph idx="1"/>
          </p:nvPr>
        </p:nvSpPr>
        <p:spPr/>
        <p:txBody>
          <a:bodyPr/>
          <a:lstStyle/>
          <a:p>
            <a:r>
              <a:rPr lang="en-US" dirty="0" smtClean="0"/>
              <a:t>2.</a:t>
            </a:r>
            <a:r>
              <a:rPr lang="en-US" altLang="zh-CN" b="1" i="1" dirty="0"/>
              <a:t> </a:t>
            </a:r>
            <a:r>
              <a:rPr lang="en-US" altLang="zh-CN" b="1" i="1" dirty="0" smtClean="0"/>
              <a:t>Fit </a:t>
            </a:r>
            <a:r>
              <a:rPr lang="en-US" altLang="zh-CN" b="1" i="1" dirty="0"/>
              <a:t>a full model for all </a:t>
            </a:r>
            <a:r>
              <a:rPr lang="en-US" altLang="zh-CN" b="1" i="1" dirty="0" smtClean="0"/>
              <a:t>variables</a:t>
            </a:r>
            <a:r>
              <a:rPr lang="en-US" altLang="zh-CN" dirty="0" smtClean="0"/>
              <a:t>, and use </a:t>
            </a:r>
            <a:r>
              <a:rPr lang="en-US" altLang="zh-CN" i="1" dirty="0"/>
              <a:t>DW </a:t>
            </a:r>
            <a:r>
              <a:rPr lang="en-US" altLang="zh-CN" i="1" dirty="0" smtClean="0"/>
              <a:t>test . </a:t>
            </a:r>
          </a:p>
          <a:p>
            <a:r>
              <a:rPr lang="en-US" altLang="zh-CN" i="1" dirty="0" smtClean="0"/>
              <a:t>Found </a:t>
            </a:r>
            <a:r>
              <a:rPr lang="en-US" altLang="zh-CN" i="1" dirty="0"/>
              <a:t>we have to drop some </a:t>
            </a:r>
            <a:r>
              <a:rPr lang="en-US" altLang="zh-CN" i="1" dirty="0" smtClean="0"/>
              <a:t>variables, which have less or no influence on consumption.</a:t>
            </a:r>
          </a:p>
          <a:p>
            <a:pPr marL="82296" indent="0">
              <a:buNone/>
            </a:pPr>
            <a:endParaRPr lang="en-US" altLang="zh-CN" b="1" i="1" dirty="0"/>
          </a:p>
        </p:txBody>
      </p:sp>
      <p:sp>
        <p:nvSpPr>
          <p:cNvPr id="4" name="Slide Number Placeholder 3"/>
          <p:cNvSpPr>
            <a:spLocks noGrp="1"/>
          </p:cNvSpPr>
          <p:nvPr>
            <p:ph type="sldNum" sz="quarter" idx="12"/>
          </p:nvPr>
        </p:nvSpPr>
        <p:spPr/>
        <p:txBody>
          <a:bodyPr/>
          <a:lstStyle/>
          <a:p>
            <a:fld id="{7904B94F-C45E-4921-AA9B-16A30724E97E}" type="slidenum">
              <a:rPr lang="en-US" smtClean="0"/>
              <a:t>23</a:t>
            </a:fld>
            <a:endParaRPr lang="en-US"/>
          </a:p>
        </p:txBody>
      </p:sp>
    </p:spTree>
    <p:extLst>
      <p:ext uri="{BB962C8B-B14F-4D97-AF65-F5344CB8AC3E}">
        <p14:creationId xmlns:p14="http://schemas.microsoft.com/office/powerpoint/2010/main" val="2371394615"/>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get conclusion</a:t>
            </a:r>
            <a:endParaRPr lang="en-US" dirty="0"/>
          </a:p>
        </p:txBody>
      </p:sp>
      <p:sp>
        <p:nvSpPr>
          <p:cNvPr id="3" name="Content Placeholder 2"/>
          <p:cNvSpPr>
            <a:spLocks noGrp="1"/>
          </p:cNvSpPr>
          <p:nvPr>
            <p:ph idx="1"/>
          </p:nvPr>
        </p:nvSpPr>
        <p:spPr/>
        <p:txBody>
          <a:bodyPr/>
          <a:lstStyle/>
          <a:p>
            <a:pPr marL="82296" indent="0">
              <a:buNone/>
            </a:pPr>
            <a:r>
              <a:rPr lang="en-US" altLang="zh-CN" b="1" i="1" dirty="0" smtClean="0"/>
              <a:t>3.</a:t>
            </a:r>
            <a:r>
              <a:rPr lang="en-US" altLang="zh-CN" b="1" i="1" dirty="0"/>
              <a:t> </a:t>
            </a:r>
            <a:r>
              <a:rPr lang="en-US" altLang="zh-CN" b="1" i="1" dirty="0" smtClean="0"/>
              <a:t>Data Analysis---residual analysis</a:t>
            </a:r>
          </a:p>
          <a:p>
            <a:r>
              <a:rPr lang="en-US" altLang="zh-CN" i="1" dirty="0"/>
              <a:t>we verify that there exists two outliers in the data, they are: x1=104 and x1= 105.  </a:t>
            </a:r>
            <a:r>
              <a:rPr lang="en-US" altLang="zh-CN" i="1" dirty="0" smtClean="0"/>
              <a:t>Therefore, </a:t>
            </a:r>
            <a:r>
              <a:rPr lang="en-US" altLang="zh-CN" i="1" dirty="0"/>
              <a:t>the data needs to be transformed to a more steady form in order to decrease the influence of these outliers</a:t>
            </a:r>
            <a:endParaRPr lang="zh-CN" altLang="zh-CN" dirty="0"/>
          </a:p>
          <a:p>
            <a:pPr marL="82296" lvl="0" indent="0">
              <a:buNone/>
            </a:pPr>
            <a:endParaRPr lang="en-US" altLang="zh-CN" b="1" i="1" dirty="0" smtClean="0"/>
          </a:p>
          <a:p>
            <a:pPr marL="82296" lvl="0" indent="0">
              <a:buNone/>
            </a:pPr>
            <a:endParaRPr lang="en-US" altLang="zh-CN" b="1" i="1" dirty="0"/>
          </a:p>
        </p:txBody>
      </p:sp>
      <p:sp>
        <p:nvSpPr>
          <p:cNvPr id="4" name="Slide Number Placeholder 3"/>
          <p:cNvSpPr>
            <a:spLocks noGrp="1"/>
          </p:cNvSpPr>
          <p:nvPr>
            <p:ph type="sldNum" sz="quarter" idx="12"/>
          </p:nvPr>
        </p:nvSpPr>
        <p:spPr/>
        <p:txBody>
          <a:bodyPr/>
          <a:lstStyle/>
          <a:p>
            <a:fld id="{7904B94F-C45E-4921-AA9B-16A30724E97E}" type="slidenum">
              <a:rPr lang="en-US" smtClean="0"/>
              <a:t>24</a:t>
            </a:fld>
            <a:endParaRPr lang="en-US"/>
          </a:p>
        </p:txBody>
      </p:sp>
    </p:spTree>
    <p:extLst>
      <p:ext uri="{BB962C8B-B14F-4D97-AF65-F5344CB8AC3E}">
        <p14:creationId xmlns:p14="http://schemas.microsoft.com/office/powerpoint/2010/main" val="288848554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get conclusion</a:t>
            </a:r>
            <a:endParaRPr lang="en-US" dirty="0"/>
          </a:p>
        </p:txBody>
      </p:sp>
      <p:sp>
        <p:nvSpPr>
          <p:cNvPr id="3" name="Content Placeholder 2"/>
          <p:cNvSpPr>
            <a:spLocks noGrp="1"/>
          </p:cNvSpPr>
          <p:nvPr>
            <p:ph idx="1"/>
          </p:nvPr>
        </p:nvSpPr>
        <p:spPr/>
        <p:txBody>
          <a:bodyPr/>
          <a:lstStyle/>
          <a:p>
            <a:pPr marL="82296" lvl="0" indent="0">
              <a:buNone/>
            </a:pPr>
            <a:r>
              <a:rPr lang="en-US" altLang="zh-CN" b="1" i="1" dirty="0" smtClean="0"/>
              <a:t>4.</a:t>
            </a:r>
            <a:r>
              <a:rPr lang="en-US" altLang="zh-CN" b="1" i="1" dirty="0"/>
              <a:t> </a:t>
            </a:r>
            <a:r>
              <a:rPr lang="en-US" altLang="zh-CN" b="1" i="1" dirty="0" smtClean="0"/>
              <a:t>Transformation</a:t>
            </a:r>
          </a:p>
          <a:p>
            <a:pPr marL="82296" lvl="0" indent="0">
              <a:buNone/>
            </a:pPr>
            <a:r>
              <a:rPr lang="en-US" altLang="zh-CN" b="1" i="1" dirty="0"/>
              <a:t> </a:t>
            </a:r>
            <a:r>
              <a:rPr lang="en-US" altLang="zh-CN" b="1" i="1" dirty="0" smtClean="0"/>
              <a:t> We get the transfer model </a:t>
            </a:r>
          </a:p>
          <a:p>
            <a:pPr marL="82296" lvl="0" indent="0">
              <a:buNone/>
            </a:pPr>
            <a:endParaRPr lang="en-US" altLang="zh-CN" b="1" i="1" dirty="0"/>
          </a:p>
          <a:p>
            <a:pPr marL="82296" lvl="0" indent="0">
              <a:buNone/>
            </a:pPr>
            <a:endParaRPr lang="en-US" altLang="zh-CN" b="1" i="1" dirty="0" smtClean="0"/>
          </a:p>
          <a:p>
            <a:pPr marL="82296" indent="0">
              <a:buNone/>
            </a:pPr>
            <a:r>
              <a:rPr lang="en-US" altLang="zh-CN" b="1" dirty="0"/>
              <a:t>y^(1/2) ~ </a:t>
            </a:r>
            <a:endParaRPr lang="en-US" altLang="zh-CN" b="1" dirty="0" smtClean="0"/>
          </a:p>
          <a:p>
            <a:pPr marL="82296" indent="0">
              <a:buNone/>
            </a:pPr>
            <a:r>
              <a:rPr lang="en-US" altLang="zh-CN" b="1" dirty="0" smtClean="0"/>
              <a:t>x2 </a:t>
            </a:r>
            <a:r>
              <a:rPr lang="en-US" altLang="zh-CN" b="1" dirty="0"/>
              <a:t>+ x3 + x4 + x5 + x6 + x7 + x8 + x9 + x10 + x11 + x12</a:t>
            </a:r>
            <a:endParaRPr lang="zh-CN" altLang="zh-CN" dirty="0"/>
          </a:p>
          <a:p>
            <a:pPr marL="82296" lvl="0" indent="0">
              <a:buNone/>
            </a:pPr>
            <a:endParaRPr lang="en-US" altLang="zh-CN" b="1" i="1" dirty="0" smtClean="0"/>
          </a:p>
          <a:p>
            <a:pPr marL="82296" lvl="0" indent="0">
              <a:buNone/>
            </a:pPr>
            <a:endParaRPr lang="en-US" altLang="zh-CN" b="1" i="1" dirty="0"/>
          </a:p>
        </p:txBody>
      </p:sp>
      <p:sp>
        <p:nvSpPr>
          <p:cNvPr id="4" name="Slide Number Placeholder 3"/>
          <p:cNvSpPr>
            <a:spLocks noGrp="1"/>
          </p:cNvSpPr>
          <p:nvPr>
            <p:ph type="sldNum" sz="quarter" idx="12"/>
          </p:nvPr>
        </p:nvSpPr>
        <p:spPr/>
        <p:txBody>
          <a:bodyPr/>
          <a:lstStyle/>
          <a:p>
            <a:fld id="{7904B94F-C45E-4921-AA9B-16A30724E97E}" type="slidenum">
              <a:rPr lang="en-US" smtClean="0"/>
              <a:t>25</a:t>
            </a:fld>
            <a:endParaRPr lang="en-US"/>
          </a:p>
        </p:txBody>
      </p:sp>
    </p:spTree>
    <p:extLst>
      <p:ext uri="{BB962C8B-B14F-4D97-AF65-F5344CB8AC3E}">
        <p14:creationId xmlns:p14="http://schemas.microsoft.com/office/powerpoint/2010/main" val="142674443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get conclusion</a:t>
            </a:r>
            <a:endParaRPr lang="en-US" dirty="0"/>
          </a:p>
        </p:txBody>
      </p:sp>
      <p:sp>
        <p:nvSpPr>
          <p:cNvPr id="3" name="Content Placeholder 2"/>
          <p:cNvSpPr>
            <a:spLocks noGrp="1"/>
          </p:cNvSpPr>
          <p:nvPr>
            <p:ph idx="1"/>
          </p:nvPr>
        </p:nvSpPr>
        <p:spPr/>
        <p:txBody>
          <a:bodyPr/>
          <a:lstStyle/>
          <a:p>
            <a:pPr marL="82296" lvl="0" indent="0">
              <a:buNone/>
            </a:pPr>
            <a:r>
              <a:rPr lang="en-US" altLang="zh-CN" b="1" i="1" dirty="0" smtClean="0"/>
              <a:t>5. Based on transfer-model , we first use </a:t>
            </a:r>
          </a:p>
          <a:p>
            <a:pPr marL="82296" lvl="0" indent="0">
              <a:buNone/>
            </a:pPr>
            <a:r>
              <a:rPr lang="en-US" altLang="zh-CN" b="1" i="1" dirty="0"/>
              <a:t> Stepwise Regression to choose </a:t>
            </a:r>
            <a:r>
              <a:rPr lang="en-US" altLang="zh-CN" b="1" i="1" dirty="0" smtClean="0"/>
              <a:t>variables.</a:t>
            </a:r>
          </a:p>
          <a:p>
            <a:pPr marL="82296" lvl="0" indent="0">
              <a:buNone/>
            </a:pPr>
            <a:r>
              <a:rPr lang="en-US" altLang="zh-CN" b="1" i="1" dirty="0"/>
              <a:t> </a:t>
            </a:r>
            <a:endParaRPr lang="en-US" altLang="zh-CN" b="1" i="1" dirty="0" smtClean="0"/>
          </a:p>
          <a:p>
            <a:pPr marL="82296" lvl="0" indent="0">
              <a:buNone/>
            </a:pPr>
            <a:r>
              <a:rPr lang="en-US" altLang="zh-CN" b="1" i="1" dirty="0" smtClean="0"/>
              <a:t>We get model:</a:t>
            </a:r>
          </a:p>
          <a:p>
            <a:pPr marL="82296" indent="0">
              <a:buNone/>
            </a:pPr>
            <a:r>
              <a:rPr lang="en-US" altLang="zh-CN" b="1" dirty="0"/>
              <a:t>y^(1/2) ~ x3 + x4 + x5 + x6 + x8 + x12</a:t>
            </a:r>
            <a:endParaRPr lang="zh-CN" altLang="zh-CN" dirty="0"/>
          </a:p>
          <a:p>
            <a:pPr marL="82296" lvl="0" indent="0">
              <a:buNone/>
            </a:pPr>
            <a:endParaRPr lang="en-US" altLang="zh-CN" b="1" i="1" dirty="0"/>
          </a:p>
        </p:txBody>
      </p:sp>
      <p:sp>
        <p:nvSpPr>
          <p:cNvPr id="4" name="Slide Number Placeholder 3"/>
          <p:cNvSpPr>
            <a:spLocks noGrp="1"/>
          </p:cNvSpPr>
          <p:nvPr>
            <p:ph type="sldNum" sz="quarter" idx="12"/>
          </p:nvPr>
        </p:nvSpPr>
        <p:spPr/>
        <p:txBody>
          <a:bodyPr/>
          <a:lstStyle/>
          <a:p>
            <a:fld id="{7904B94F-C45E-4921-AA9B-16A30724E97E}" type="slidenum">
              <a:rPr lang="en-US" smtClean="0"/>
              <a:t>26</a:t>
            </a:fld>
            <a:endParaRPr lang="en-US"/>
          </a:p>
        </p:txBody>
      </p:sp>
    </p:spTree>
    <p:extLst>
      <p:ext uri="{BB962C8B-B14F-4D97-AF65-F5344CB8AC3E}">
        <p14:creationId xmlns:p14="http://schemas.microsoft.com/office/powerpoint/2010/main" val="879195860"/>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get conclusion</a:t>
            </a:r>
            <a:endParaRPr lang="en-US" dirty="0"/>
          </a:p>
        </p:txBody>
      </p:sp>
      <p:sp>
        <p:nvSpPr>
          <p:cNvPr id="3" name="Content Placeholder 2"/>
          <p:cNvSpPr>
            <a:spLocks noGrp="1"/>
          </p:cNvSpPr>
          <p:nvPr>
            <p:ph idx="1"/>
          </p:nvPr>
        </p:nvSpPr>
        <p:spPr/>
        <p:txBody>
          <a:bodyPr>
            <a:normAutofit fontScale="77500" lnSpcReduction="20000"/>
          </a:bodyPr>
          <a:lstStyle/>
          <a:p>
            <a:pPr marL="82296" indent="0">
              <a:buNone/>
            </a:pPr>
            <a:r>
              <a:rPr lang="en-US" altLang="zh-CN" b="1" i="1" dirty="0" smtClean="0"/>
              <a:t>6. </a:t>
            </a:r>
            <a:r>
              <a:rPr lang="en-US" altLang="zh-CN" b="1" i="1" dirty="0"/>
              <a:t>Select  models for further analysis by using </a:t>
            </a:r>
            <a:r>
              <a:rPr lang="en-US" altLang="zh-CN" b="1" i="1" dirty="0" err="1"/>
              <a:t>regsubsets</a:t>
            </a:r>
            <a:endParaRPr lang="zh-CN" altLang="zh-CN" dirty="0"/>
          </a:p>
          <a:p>
            <a:pPr marL="82296" lvl="0" indent="0">
              <a:buNone/>
            </a:pPr>
            <a:endParaRPr lang="en-US" altLang="zh-CN" b="1" i="1" dirty="0" smtClean="0"/>
          </a:p>
          <a:p>
            <a:pPr marL="82296" lvl="0" indent="0">
              <a:buNone/>
            </a:pPr>
            <a:r>
              <a:rPr lang="en-US" altLang="zh-CN" b="1" i="1" dirty="0" smtClean="0"/>
              <a:t>We get model:</a:t>
            </a:r>
          </a:p>
          <a:p>
            <a:r>
              <a:rPr lang="en-US" altLang="zh-CN" dirty="0"/>
              <a:t> x3  x4  x5  x6  x8  x12</a:t>
            </a:r>
            <a:endParaRPr lang="zh-CN" altLang="zh-CN" dirty="0"/>
          </a:p>
          <a:p>
            <a:r>
              <a:rPr lang="en-US" altLang="zh-CN" dirty="0"/>
              <a:t>1  ( 1 ) " " "*" " " " " " " " "</a:t>
            </a:r>
            <a:endParaRPr lang="zh-CN" altLang="zh-CN" dirty="0"/>
          </a:p>
          <a:p>
            <a:r>
              <a:rPr lang="en-US" altLang="zh-CN" dirty="0"/>
              <a:t>2  ( 1 ) " " "*" " " " " " " "*"</a:t>
            </a:r>
            <a:endParaRPr lang="zh-CN" altLang="zh-CN" dirty="0"/>
          </a:p>
          <a:p>
            <a:r>
              <a:rPr lang="en-US" altLang="zh-CN" dirty="0"/>
              <a:t>3  ( 1 ) " " "*" " " " " "*" "*"</a:t>
            </a:r>
            <a:endParaRPr lang="zh-CN" altLang="zh-CN" dirty="0"/>
          </a:p>
          <a:p>
            <a:r>
              <a:rPr lang="en-US" altLang="zh-CN" dirty="0"/>
              <a:t>4  ( 1 ) "*" "*" " " " " "*" "*"</a:t>
            </a:r>
            <a:endParaRPr lang="zh-CN" altLang="zh-CN" dirty="0"/>
          </a:p>
          <a:p>
            <a:r>
              <a:rPr lang="en-US" altLang="zh-CN" dirty="0"/>
              <a:t>5  ( 1 ) "*" "*" " " "*" "*" "*"</a:t>
            </a:r>
            <a:endParaRPr lang="zh-CN" altLang="zh-CN" dirty="0"/>
          </a:p>
          <a:p>
            <a:r>
              <a:rPr lang="en-US" altLang="zh-CN" dirty="0"/>
              <a:t>6  ( 1 ) "*" "*" "*" "*" "*" "*"</a:t>
            </a:r>
            <a:endParaRPr lang="zh-CN" altLang="zh-CN" dirty="0"/>
          </a:p>
          <a:p>
            <a:r>
              <a:rPr lang="en-US" altLang="zh-CN" dirty="0"/>
              <a:t> </a:t>
            </a:r>
            <a:endParaRPr lang="en-US" altLang="zh-CN" b="1" i="1" dirty="0" smtClean="0"/>
          </a:p>
          <a:p>
            <a:pPr marL="82296" lvl="0" indent="0">
              <a:buNone/>
            </a:pPr>
            <a:endParaRPr lang="en-US" altLang="zh-CN" b="1" i="1" dirty="0" smtClean="0"/>
          </a:p>
          <a:p>
            <a:pPr marL="82296" lvl="0" indent="0">
              <a:buNone/>
            </a:pPr>
            <a:endParaRPr lang="en-US" altLang="zh-CN" b="1" i="1" dirty="0"/>
          </a:p>
        </p:txBody>
      </p:sp>
      <p:sp>
        <p:nvSpPr>
          <p:cNvPr id="4" name="Slide Number Placeholder 3"/>
          <p:cNvSpPr>
            <a:spLocks noGrp="1"/>
          </p:cNvSpPr>
          <p:nvPr>
            <p:ph type="sldNum" sz="quarter" idx="12"/>
          </p:nvPr>
        </p:nvSpPr>
        <p:spPr/>
        <p:txBody>
          <a:bodyPr/>
          <a:lstStyle/>
          <a:p>
            <a:fld id="{7904B94F-C45E-4921-AA9B-16A30724E97E}" type="slidenum">
              <a:rPr lang="en-US" smtClean="0"/>
              <a:t>27</a:t>
            </a:fld>
            <a:endParaRPr lang="en-US"/>
          </a:p>
        </p:txBody>
      </p:sp>
    </p:spTree>
    <p:extLst>
      <p:ext uri="{BB962C8B-B14F-4D97-AF65-F5344CB8AC3E}">
        <p14:creationId xmlns:p14="http://schemas.microsoft.com/office/powerpoint/2010/main" val="336054000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Steps to get conclusion</a:t>
            </a:r>
            <a:endParaRPr lang="zh-CN" altLang="en-US" dirty="0"/>
          </a:p>
        </p:txBody>
      </p:sp>
      <p:sp>
        <p:nvSpPr>
          <p:cNvPr id="3" name="内容占位符 2"/>
          <p:cNvSpPr>
            <a:spLocks noGrp="1"/>
          </p:cNvSpPr>
          <p:nvPr>
            <p:ph idx="1"/>
          </p:nvPr>
        </p:nvSpPr>
        <p:spPr/>
        <p:txBody>
          <a:bodyPr/>
          <a:lstStyle/>
          <a:p>
            <a:r>
              <a:rPr lang="en-US" altLang="zh-CN" dirty="0" smtClean="0"/>
              <a:t>7.</a:t>
            </a:r>
            <a:r>
              <a:rPr lang="en-US" altLang="zh-CN" b="1" i="1" dirty="0"/>
              <a:t> using </a:t>
            </a:r>
            <a:r>
              <a:rPr lang="en-US" altLang="zh-CN" b="1" i="1" dirty="0" smtClean="0"/>
              <a:t>AIC/BIC/</a:t>
            </a:r>
            <a:r>
              <a:rPr lang="en-US" altLang="zh-CN" b="1" i="1" dirty="0" err="1" smtClean="0"/>
              <a:t>Cp</a:t>
            </a:r>
            <a:r>
              <a:rPr lang="en-US" altLang="zh-CN" b="1" i="1" dirty="0" smtClean="0"/>
              <a:t> to select model.</a:t>
            </a:r>
          </a:p>
          <a:p>
            <a:r>
              <a:rPr lang="en-US" altLang="zh-CN" b="1" i="1" dirty="0" smtClean="0"/>
              <a:t>Found  Model:</a:t>
            </a:r>
          </a:p>
          <a:p>
            <a:pPr marL="82296" indent="0">
              <a:buNone/>
            </a:pPr>
            <a:r>
              <a:rPr lang="en-US" altLang="zh-CN" b="1" dirty="0"/>
              <a:t>y^(1/2)~ </a:t>
            </a:r>
            <a:r>
              <a:rPr lang="en-US" altLang="zh-CN" b="1" dirty="0" smtClean="0"/>
              <a:t>x3+x4+x8+x12</a:t>
            </a:r>
          </a:p>
          <a:p>
            <a:pPr marL="82296" indent="0">
              <a:buNone/>
            </a:pPr>
            <a:endParaRPr lang="en-US" altLang="zh-CN" b="1" dirty="0"/>
          </a:p>
          <a:p>
            <a:pPr marL="82296" indent="0">
              <a:buNone/>
            </a:pPr>
            <a:r>
              <a:rPr lang="en-US" altLang="zh-CN" b="1" dirty="0" smtClean="0"/>
              <a:t>This model is the most efficient model. </a:t>
            </a:r>
          </a:p>
          <a:p>
            <a:pPr marL="82296" indent="0">
              <a:buNone/>
            </a:pP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7904B94F-C45E-4921-AA9B-16A30724E97E}" type="slidenum">
              <a:rPr lang="en-US" smtClean="0"/>
              <a:t>28</a:t>
            </a:fld>
            <a:endParaRPr lang="en-US"/>
          </a:p>
        </p:txBody>
      </p:sp>
    </p:spTree>
    <p:extLst>
      <p:ext uri="{BB962C8B-B14F-4D97-AF65-F5344CB8AC3E}">
        <p14:creationId xmlns:p14="http://schemas.microsoft.com/office/powerpoint/2010/main" val="182578273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Advantage of the Model</a:t>
            </a:r>
            <a:endParaRPr lang="zh-CN" altLang="en-US" dirty="0"/>
          </a:p>
        </p:txBody>
      </p:sp>
      <p:sp>
        <p:nvSpPr>
          <p:cNvPr id="3" name="内容占位符 2"/>
          <p:cNvSpPr>
            <a:spLocks noGrp="1"/>
          </p:cNvSpPr>
          <p:nvPr>
            <p:ph idx="1"/>
          </p:nvPr>
        </p:nvSpPr>
        <p:spPr/>
        <p:txBody>
          <a:bodyPr/>
          <a:lstStyle/>
          <a:p>
            <a:r>
              <a:rPr lang="en-US" altLang="zh-CN" dirty="0" smtClean="0"/>
              <a:t>1. Decrease the number of variables we should study to deal with the consumption. </a:t>
            </a:r>
          </a:p>
          <a:p>
            <a:r>
              <a:rPr lang="en-US" altLang="zh-CN" dirty="0" smtClean="0"/>
              <a:t>2. Reflect the quantitative relationship between chosen variables and consumption.</a:t>
            </a:r>
          </a:p>
          <a:p>
            <a:r>
              <a:rPr lang="en-US" altLang="zh-CN" dirty="0" smtClean="0"/>
              <a:t>3. </a:t>
            </a:r>
            <a:r>
              <a:rPr lang="en-US" altLang="zh-CN" i="1" dirty="0" smtClean="0"/>
              <a:t>Decrease </a:t>
            </a:r>
            <a:r>
              <a:rPr lang="en-US" altLang="zh-CN" i="1" dirty="0"/>
              <a:t>the influence </a:t>
            </a:r>
            <a:r>
              <a:rPr lang="en-US" altLang="zh-CN" i="1" dirty="0" smtClean="0"/>
              <a:t>of outliers</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7904B94F-C45E-4921-AA9B-16A30724E97E}" type="slidenum">
              <a:rPr lang="en-US" smtClean="0"/>
              <a:t>29</a:t>
            </a:fld>
            <a:endParaRPr lang="en-US"/>
          </a:p>
        </p:txBody>
      </p:sp>
    </p:spTree>
    <p:extLst>
      <p:ext uri="{BB962C8B-B14F-4D97-AF65-F5344CB8AC3E}">
        <p14:creationId xmlns:p14="http://schemas.microsoft.com/office/powerpoint/2010/main" val="3786040365"/>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Description of the variables</a:t>
            </a:r>
            <a:endParaRPr lang="en-US" dirty="0"/>
          </a:p>
        </p:txBody>
      </p:sp>
      <p:sp>
        <p:nvSpPr>
          <p:cNvPr id="3" name="Content Placeholder 2"/>
          <p:cNvSpPr>
            <a:spLocks noGrp="1"/>
          </p:cNvSpPr>
          <p:nvPr>
            <p:ph idx="1"/>
          </p:nvPr>
        </p:nvSpPr>
        <p:spPr>
          <a:xfrm>
            <a:off x="1066800" y="1447800"/>
            <a:ext cx="7866888" cy="4800600"/>
          </a:xfrm>
        </p:spPr>
        <p:txBody>
          <a:bodyPr/>
          <a:lstStyle/>
          <a:p>
            <a:pPr marL="82296" indent="0">
              <a:buNone/>
            </a:pPr>
            <a:r>
              <a:rPr lang="en-US" sz="2800" dirty="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variable of primary interest is monthly energy consumption (</a:t>
            </a:r>
            <a:r>
              <a:rPr lang="en-US" sz="2800" dirty="0" smtClean="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y) of </a:t>
            </a:r>
            <a:r>
              <a:rPr lang="en-US" sz="2800" dirty="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monthly electric </a:t>
            </a:r>
            <a:r>
              <a:rPr lang="en-US" sz="2800" dirty="0" smtClean="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bill.</a:t>
            </a:r>
            <a:endParaRPr lang="en-US" dirty="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82296" indent="0">
              <a:buNone/>
            </a:pPr>
            <a:endParaRPr lang="en-US" dirty="0" smtClean="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82296" indent="0">
              <a:buNone/>
            </a:pPr>
            <a:endParaRPr lang="en-US" dirty="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82296" indent="0">
              <a:buNone/>
            </a:pPr>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32056815"/>
              </p:ext>
            </p:extLst>
          </p:nvPr>
        </p:nvGraphicFramePr>
        <p:xfrm>
          <a:off x="1676400" y="2819400"/>
          <a:ext cx="6553199" cy="2164586"/>
        </p:xfrm>
        <a:graphic>
          <a:graphicData uri="http://schemas.openxmlformats.org/drawingml/2006/table">
            <a:tbl>
              <a:tblPr firstRow="1" firstCol="1" bandRow="1">
                <a:solidFill>
                  <a:srgbClr val="948A54"/>
                </a:solidFill>
                <a:tableStyleId>{0505E3EF-67EA-436B-97B2-0124C06EBD24}</a:tableStyleId>
              </a:tblPr>
              <a:tblGrid>
                <a:gridCol w="512696"/>
                <a:gridCol w="2316525"/>
                <a:gridCol w="662120"/>
                <a:gridCol w="3061858"/>
              </a:tblGrid>
              <a:tr h="303710">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 y</a:t>
                      </a: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Consumption (Kwh)</a:t>
                      </a:r>
                    </a:p>
                  </a:txBody>
                  <a:tcPr marL="68580" marR="68580" marT="0" marB="0">
                    <a:solidFill>
                      <a:srgbClr val="948A54"/>
                    </a:solidFill>
                  </a:tcPr>
                </a:tc>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x6</a:t>
                      </a:r>
                      <a:endParaRPr lang="en-US" sz="140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HDD (Heating Degree Days)</a:t>
                      </a:r>
                    </a:p>
                  </a:txBody>
                  <a:tcPr marL="68580" marR="68580" marT="0" marB="0">
                    <a:solidFill>
                      <a:srgbClr val="948A54"/>
                    </a:solidFill>
                  </a:tcPr>
                </a:tc>
              </a:tr>
              <a:tr h="303710">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x1</a:t>
                      </a: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err="1">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Num</a:t>
                      </a: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 (Observation #)</a:t>
                      </a:r>
                    </a:p>
                  </a:txBody>
                  <a:tcPr marL="68580" marR="68580" marT="0" marB="0">
                    <a:solidFill>
                      <a:srgbClr val="948A54"/>
                    </a:solidFill>
                  </a:tcPr>
                </a:tc>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x7</a:t>
                      </a:r>
                      <a:endParaRPr lang="en-US" sz="140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CDD (Cooling Degree Days)</a:t>
                      </a:r>
                    </a:p>
                  </a:txBody>
                  <a:tcPr marL="68580" marR="68580" marT="0" marB="0">
                    <a:solidFill>
                      <a:srgbClr val="948A54"/>
                    </a:solidFill>
                  </a:tcPr>
                </a:tc>
              </a:tr>
              <a:tr h="303710">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x2</a:t>
                      </a: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Year</a:t>
                      </a:r>
                    </a:p>
                  </a:txBody>
                  <a:tcPr marL="68580" marR="68580" marT="0" marB="0">
                    <a:solidFill>
                      <a:srgbClr val="948A54"/>
                    </a:solidFill>
                  </a:tcPr>
                </a:tc>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x8</a:t>
                      </a:r>
                      <a:endParaRPr lang="en-US" sz="140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Size (# family members at home)</a:t>
                      </a:r>
                    </a:p>
                  </a:txBody>
                  <a:tcPr marL="68580" marR="68580" marT="0" marB="0">
                    <a:solidFill>
                      <a:srgbClr val="948A54"/>
                    </a:solidFill>
                  </a:tcPr>
                </a:tc>
              </a:tr>
              <a:tr h="316234">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x3</a:t>
                      </a: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Month</a:t>
                      </a:r>
                    </a:p>
                  </a:txBody>
                  <a:tcPr marL="68580" marR="68580" marT="0" marB="0">
                    <a:solidFill>
                      <a:srgbClr val="948A54"/>
                    </a:solidFill>
                  </a:tcPr>
                </a:tc>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x9</a:t>
                      </a:r>
                      <a:endParaRPr lang="en-US" sz="140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Meter (yes = 1)</a:t>
                      </a:r>
                    </a:p>
                  </a:txBody>
                  <a:tcPr marL="68580" marR="68580" marT="0" marB="0">
                    <a:solidFill>
                      <a:srgbClr val="948A54"/>
                    </a:solidFill>
                  </a:tcPr>
                </a:tc>
              </a:tr>
              <a:tr h="303710">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x4</a:t>
                      </a: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Bill ($ with taxes)</a:t>
                      </a:r>
                    </a:p>
                  </a:txBody>
                  <a:tcPr marL="68580" marR="68580" marT="0" marB="0">
                    <a:solidFill>
                      <a:srgbClr val="948A54"/>
                    </a:solidFill>
                  </a:tcPr>
                </a:tc>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x10</a:t>
                      </a:r>
                      <a:endParaRPr lang="en-US" sz="140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Pump 1 (new = 1)</a:t>
                      </a:r>
                    </a:p>
                  </a:txBody>
                  <a:tcPr marL="68580" marR="68580" marT="0" marB="0">
                    <a:solidFill>
                      <a:srgbClr val="948A54"/>
                    </a:solidFill>
                  </a:tcPr>
                </a:tc>
              </a:tr>
              <a:tr h="303710">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x5</a:t>
                      </a: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Temp (</a:t>
                      </a:r>
                      <a:r>
                        <a:rPr lang="en-US" sz="1400" b="0" baseline="0" dirty="0" err="1">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avge</a:t>
                      </a: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 T℉)</a:t>
                      </a:r>
                    </a:p>
                  </a:txBody>
                  <a:tcPr marL="68580" marR="68580" marT="0" marB="0">
                    <a:solidFill>
                      <a:srgbClr val="948A54"/>
                    </a:solidFill>
                  </a:tcPr>
                </a:tc>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x11</a:t>
                      </a:r>
                      <a:endParaRPr lang="en-US" sz="140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Pump 2 (new = 1)</a:t>
                      </a:r>
                    </a:p>
                  </a:txBody>
                  <a:tcPr marL="68580" marR="68580" marT="0" marB="0">
                    <a:solidFill>
                      <a:srgbClr val="948A54"/>
                    </a:solidFill>
                  </a:tcPr>
                </a:tc>
              </a:tr>
              <a:tr h="329802">
                <a:tc>
                  <a:txBody>
                    <a:bodyPr/>
                    <a:lstStyle/>
                    <a:p>
                      <a:pPr marL="0" marR="0">
                        <a:lnSpc>
                          <a:spcPct val="115000"/>
                        </a:lnSpc>
                        <a:spcBef>
                          <a:spcPts val="0"/>
                        </a:spcBef>
                        <a:spcAft>
                          <a:spcPts val="0"/>
                        </a:spcAft>
                      </a:pPr>
                      <a:r>
                        <a:rPr lang="en-US" sz="1400" b="1" baseline="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aseline="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p>
                  </a:txBody>
                  <a:tcPr marL="68580" marR="68580" marT="0" marB="0">
                    <a:solidFill>
                      <a:srgbClr val="948A54"/>
                    </a:solidFill>
                  </a:tcPr>
                </a:tc>
                <a:tc>
                  <a:txBody>
                    <a:bodyPr/>
                    <a:lstStyle/>
                    <a:p>
                      <a:pPr marL="0" marR="0" algn="r">
                        <a:lnSpc>
                          <a:spcPct val="115000"/>
                        </a:lnSpc>
                        <a:spcBef>
                          <a:spcPts val="0"/>
                        </a:spcBef>
                        <a:spcAft>
                          <a:spcPts val="0"/>
                        </a:spcAft>
                      </a:pPr>
                      <a:r>
                        <a:rPr lang="en-US" sz="1400" b="1"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x12</a:t>
                      </a:r>
                      <a:endParaRPr lang="en-US" sz="140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8580" marR="68580" marT="0" marB="0">
                    <a:solidFill>
                      <a:srgbClr val="948A54"/>
                    </a:solidFill>
                  </a:tcPr>
                </a:tc>
                <a:tc>
                  <a:txBody>
                    <a:bodyPr/>
                    <a:lstStyle/>
                    <a:p>
                      <a:pPr marL="0" marR="0">
                        <a:lnSpc>
                          <a:spcPct val="115000"/>
                        </a:lnSpc>
                        <a:spcBef>
                          <a:spcPts val="0"/>
                        </a:spcBef>
                        <a:spcAft>
                          <a:spcPts val="0"/>
                        </a:spcAft>
                      </a:pPr>
                      <a:r>
                        <a:rPr lang="en-US" sz="1400" b="0" baseline="0"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Rider Total (Total charge/Kwh)</a:t>
                      </a:r>
                    </a:p>
                  </a:txBody>
                  <a:tcPr marL="68580" marR="68580" marT="0" marB="0">
                    <a:solidFill>
                      <a:srgbClr val="948A54"/>
                    </a:solidFill>
                  </a:tcPr>
                </a:tc>
              </a:tr>
            </a:tbl>
          </a:graphicData>
        </a:graphic>
      </p:graphicFrame>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9" y="5257800"/>
            <a:ext cx="67405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86258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4" name="breeze.wav"/>
          </p:stSnd>
        </p:sndAc>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 and Development </a:t>
            </a:r>
            <a:endParaRPr lang="zh-CN" altLang="en-US" dirty="0"/>
          </a:p>
        </p:txBody>
      </p:sp>
      <p:sp>
        <p:nvSpPr>
          <p:cNvPr id="3" name="内容占位符 2"/>
          <p:cNvSpPr>
            <a:spLocks noGrp="1"/>
          </p:cNvSpPr>
          <p:nvPr>
            <p:ph idx="1"/>
          </p:nvPr>
        </p:nvSpPr>
        <p:spPr/>
        <p:txBody>
          <a:bodyPr/>
          <a:lstStyle/>
          <a:p>
            <a:r>
              <a:rPr lang="en-US" altLang="zh-CN" dirty="0"/>
              <a:t>We could use it to predict future trend of consumption and variables if we know others’ data</a:t>
            </a:r>
            <a:r>
              <a:rPr lang="en-US" altLang="zh-CN" dirty="0" smtClean="0"/>
              <a:t>.</a:t>
            </a:r>
          </a:p>
          <a:p>
            <a:r>
              <a:rPr lang="en-US" altLang="zh-CN" dirty="0" smtClean="0"/>
              <a:t>We could use this model to help optimal future </a:t>
            </a:r>
            <a:r>
              <a:rPr lang="en-US" altLang="zh-CN" smtClean="0"/>
              <a:t>resources allocation</a:t>
            </a:r>
          </a:p>
          <a:p>
            <a:pPr marL="82296" indent="0">
              <a:buNone/>
            </a:pP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7904B94F-C45E-4921-AA9B-16A30724E97E}" type="slidenum">
              <a:rPr lang="en-US" smtClean="0"/>
              <a:t>30</a:t>
            </a:fld>
            <a:endParaRPr lang="en-US"/>
          </a:p>
        </p:txBody>
      </p:sp>
    </p:spTree>
    <p:extLst>
      <p:ext uri="{BB962C8B-B14F-4D97-AF65-F5344CB8AC3E}">
        <p14:creationId xmlns:p14="http://schemas.microsoft.com/office/powerpoint/2010/main" val="2210672772"/>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Graphic  Analysis</a:t>
            </a:r>
          </a:p>
        </p:txBody>
      </p:sp>
      <p:sp>
        <p:nvSpPr>
          <p:cNvPr id="3" name="Content Placeholder 2"/>
          <p:cNvSpPr>
            <a:spLocks noGrp="1"/>
          </p:cNvSpPr>
          <p:nvPr>
            <p:ph idx="1"/>
          </p:nvPr>
        </p:nvSpPr>
        <p:spPr/>
        <p:txBody>
          <a:bodyPr>
            <a:normAutofit/>
          </a:bodyPr>
          <a:lstStyle/>
          <a:p>
            <a:pPr marL="596646" indent="-514350">
              <a:buClr>
                <a:schemeClr val="bg2">
                  <a:lumMod val="50000"/>
                </a:schemeClr>
              </a:buClr>
              <a:buFont typeface="+mj-lt"/>
              <a:buAutoNum type="arabicParenR"/>
            </a:pPr>
            <a:r>
              <a:rPr lang="en-US" sz="2800" dirty="0" smtClean="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Boxplot </a:t>
            </a:r>
            <a:r>
              <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analysis of </a:t>
            </a:r>
            <a:r>
              <a:rPr lang="en-US" sz="2800" dirty="0" smtClean="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Consumption</a:t>
            </a:r>
          </a:p>
          <a:p>
            <a:pPr marL="82296" indent="0">
              <a:buNone/>
            </a:pPr>
            <a:r>
              <a:rPr lang="en-US" sz="1800" b="1" dirty="0" smtClean="0">
                <a:solidFill>
                  <a:srgbClr val="1F497D">
                    <a:lumMod val="75000"/>
                  </a:srgbClr>
                </a:solidFill>
              </a:rPr>
              <a:t>&gt; </a:t>
            </a:r>
            <a:r>
              <a:rPr lang="en-US" sz="1800" b="1" dirty="0">
                <a:solidFill>
                  <a:srgbClr val="1F497D">
                    <a:lumMod val="75000"/>
                  </a:srgbClr>
                </a:solidFill>
              </a:rPr>
              <a:t>boxplot(data$y~data$x2,main="Consumption (during 10 years)",</a:t>
            </a:r>
            <a:r>
              <a:rPr lang="en-US" sz="1800" b="1" dirty="0" err="1">
                <a:solidFill>
                  <a:srgbClr val="1F497D">
                    <a:lumMod val="75000"/>
                  </a:srgbClr>
                </a:solidFill>
              </a:rPr>
              <a:t>xlab</a:t>
            </a:r>
            <a:r>
              <a:rPr lang="en-US" sz="1800" b="1" dirty="0">
                <a:solidFill>
                  <a:srgbClr val="1F497D">
                    <a:lumMod val="75000"/>
                  </a:srgbClr>
                </a:solidFill>
              </a:rPr>
              <a:t>="Year",</a:t>
            </a:r>
            <a:r>
              <a:rPr lang="en-US" sz="1800" b="1" dirty="0" err="1">
                <a:solidFill>
                  <a:srgbClr val="1F497D">
                    <a:lumMod val="75000"/>
                  </a:srgbClr>
                </a:solidFill>
              </a:rPr>
              <a:t>ylab</a:t>
            </a:r>
            <a:r>
              <a:rPr lang="en-US" sz="1800" b="1" dirty="0">
                <a:solidFill>
                  <a:srgbClr val="1F497D">
                    <a:lumMod val="75000"/>
                  </a:srgbClr>
                </a:solidFill>
              </a:rPr>
              <a:t>="</a:t>
            </a:r>
            <a:r>
              <a:rPr lang="en-US" sz="1800" b="1" dirty="0" err="1">
                <a:solidFill>
                  <a:srgbClr val="1F497D">
                    <a:lumMod val="75000"/>
                  </a:srgbClr>
                </a:solidFill>
              </a:rPr>
              <a:t>Kwh",col</a:t>
            </a:r>
            <a:r>
              <a:rPr lang="en-US" sz="1800" b="1" dirty="0">
                <a:solidFill>
                  <a:srgbClr val="1F497D">
                    <a:lumMod val="75000"/>
                  </a:srgbClr>
                </a:solidFill>
              </a:rPr>
              <a:t>=7)</a:t>
            </a:r>
            <a:endPar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7904B94F-C45E-4921-AA9B-16A30724E97E}" type="slidenum">
              <a:rPr lang="en-US" smtClean="0"/>
              <a:t>4</a:t>
            </a:fld>
            <a:endParaRPr lang="en-US"/>
          </a:p>
        </p:txBody>
      </p:sp>
      <p:pic>
        <p:nvPicPr>
          <p:cNvPr id="5" name="Picture 4"/>
          <p:cNvPicPr/>
          <p:nvPr/>
        </p:nvPicPr>
        <p:blipFill>
          <a:blip r:embed="rId3" cstate="print"/>
          <a:srcRect/>
          <a:stretch>
            <a:fillRect/>
          </a:stretch>
        </p:blipFill>
        <p:spPr bwMode="auto">
          <a:xfrm>
            <a:off x="2438400" y="2667000"/>
            <a:ext cx="5029200" cy="3505200"/>
          </a:xfrm>
          <a:prstGeom prst="rect">
            <a:avLst/>
          </a:prstGeom>
          <a:noFill/>
          <a:ln w="9525">
            <a:noFill/>
            <a:miter lim="800000"/>
            <a:headEnd/>
            <a:tailEnd/>
          </a:ln>
        </p:spPr>
      </p:pic>
    </p:spTree>
    <p:extLst>
      <p:ext uri="{BB962C8B-B14F-4D97-AF65-F5344CB8AC3E}">
        <p14:creationId xmlns:p14="http://schemas.microsoft.com/office/powerpoint/2010/main" val="573433327"/>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4" name="breeze.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Graphic  Analysis</a:t>
            </a:r>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5</a:t>
            </a:fld>
            <a:endParaRPr lang="en-US"/>
          </a:p>
        </p:txBody>
      </p:sp>
      <p:sp>
        <p:nvSpPr>
          <p:cNvPr id="5" name="Content Placeholder 4"/>
          <p:cNvSpPr>
            <a:spLocks noGrp="1"/>
          </p:cNvSpPr>
          <p:nvPr>
            <p:ph idx="1"/>
          </p:nvPr>
        </p:nvSpPr>
        <p:spPr/>
        <p:txBody>
          <a:bodyPr/>
          <a:lstStyle/>
          <a:p>
            <a:pPr marL="82296" indent="0">
              <a:buNone/>
            </a:pPr>
            <a:r>
              <a:rPr lang="en-US" sz="2400" dirty="0" smtClean="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4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In order to show events over time, it is helpful to plot the data showing time series.</a:t>
            </a:r>
          </a:p>
          <a:p>
            <a:pPr marL="82296" indent="0">
              <a:buNone/>
            </a:pPr>
            <a:r>
              <a:rPr lang="en-US" sz="1800" b="1" dirty="0">
                <a:solidFill>
                  <a:schemeClr val="tx2">
                    <a:lumMod val="75000"/>
                  </a:schemeClr>
                </a:solidFill>
              </a:rPr>
              <a:t>&gt; </a:t>
            </a:r>
            <a:r>
              <a:rPr lang="en-US" sz="1800" b="1" dirty="0" err="1">
                <a:solidFill>
                  <a:schemeClr val="tx2">
                    <a:lumMod val="75000"/>
                  </a:schemeClr>
                </a:solidFill>
              </a:rPr>
              <a:t>ts.plot</a:t>
            </a:r>
            <a:r>
              <a:rPr lang="en-US" sz="1800" b="1" dirty="0">
                <a:solidFill>
                  <a:schemeClr val="tx2">
                    <a:lumMod val="75000"/>
                  </a:schemeClr>
                </a:solidFill>
              </a:rPr>
              <a:t>(data$x4,col=4,main="Time Series - Bill",</a:t>
            </a:r>
            <a:r>
              <a:rPr lang="en-US" sz="1800" b="1" dirty="0" err="1">
                <a:solidFill>
                  <a:schemeClr val="tx2">
                    <a:lumMod val="75000"/>
                  </a:schemeClr>
                </a:solidFill>
              </a:rPr>
              <a:t>xlab</a:t>
            </a:r>
            <a:r>
              <a:rPr lang="en-US" sz="1800" b="1" dirty="0">
                <a:solidFill>
                  <a:schemeClr val="tx2">
                    <a:lumMod val="75000"/>
                  </a:schemeClr>
                </a:solidFill>
              </a:rPr>
              <a:t>="Months",</a:t>
            </a:r>
            <a:r>
              <a:rPr lang="en-US" sz="1800" b="1" dirty="0" err="1">
                <a:solidFill>
                  <a:schemeClr val="tx2">
                    <a:lumMod val="75000"/>
                  </a:schemeClr>
                </a:solidFill>
              </a:rPr>
              <a:t>ylab</a:t>
            </a:r>
            <a:r>
              <a:rPr lang="en-US" sz="1800" b="1" dirty="0">
                <a:solidFill>
                  <a:schemeClr val="tx2">
                    <a:lumMod val="75000"/>
                  </a:schemeClr>
                </a:solidFill>
              </a:rPr>
              <a:t>="$")</a:t>
            </a:r>
          </a:p>
          <a:p>
            <a:pPr marL="82296" indent="0">
              <a:buNone/>
            </a:pPr>
            <a:endParaRPr lang="en-US" dirty="0"/>
          </a:p>
        </p:txBody>
      </p:sp>
      <p:pic>
        <p:nvPicPr>
          <p:cNvPr id="7" name="Picture 6"/>
          <p:cNvPicPr/>
          <p:nvPr/>
        </p:nvPicPr>
        <p:blipFill>
          <a:blip r:embed="rId3" cstate="print"/>
          <a:srcRect/>
          <a:stretch>
            <a:fillRect/>
          </a:stretch>
        </p:blipFill>
        <p:spPr bwMode="auto">
          <a:xfrm>
            <a:off x="3352800" y="3048000"/>
            <a:ext cx="3352800" cy="2973705"/>
          </a:xfrm>
          <a:prstGeom prst="rect">
            <a:avLst/>
          </a:prstGeom>
          <a:noFill/>
          <a:ln w="9525">
            <a:noFill/>
            <a:miter lim="800000"/>
            <a:headEnd/>
            <a:tailEnd/>
          </a:ln>
        </p:spPr>
      </p:pic>
    </p:spTree>
    <p:extLst>
      <p:ext uri="{BB962C8B-B14F-4D97-AF65-F5344CB8AC3E}">
        <p14:creationId xmlns:p14="http://schemas.microsoft.com/office/powerpoint/2010/main" val="350492416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4" name="breeze.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Graphic  Analysis</a:t>
            </a:r>
            <a:endParaRPr lang="en-US" dirty="0"/>
          </a:p>
        </p:txBody>
      </p:sp>
      <p:sp>
        <p:nvSpPr>
          <p:cNvPr id="3" name="Content Placeholder 2"/>
          <p:cNvSpPr>
            <a:spLocks noGrp="1"/>
          </p:cNvSpPr>
          <p:nvPr>
            <p:ph idx="1"/>
          </p:nvPr>
        </p:nvSpPr>
        <p:spPr>
          <a:xfrm>
            <a:off x="1066800" y="1447800"/>
            <a:ext cx="7866888" cy="4800600"/>
          </a:xfrm>
        </p:spPr>
        <p:txBody>
          <a:bodyPr/>
          <a:lstStyle/>
          <a:p>
            <a:pPr marL="82296" indent="0">
              <a:buNone/>
            </a:pPr>
            <a:r>
              <a:rPr lang="en-US" sz="2400" dirty="0" smtClean="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3</a:t>
            </a:r>
            <a:r>
              <a:rPr lang="en-US" sz="24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a:solidFill>
                  <a:srgbClr val="948A54"/>
                </a:solidFill>
                <a:latin typeface="Arial Unicode MS" panose="020B0604020202020204" pitchFamily="34" charset="-128"/>
                <a:ea typeface="Arial Unicode MS" panose="020B0604020202020204" pitchFamily="34" charset="-128"/>
                <a:cs typeface="Arial Unicode MS" panose="020B0604020202020204" pitchFamily="34" charset="-128"/>
              </a:rPr>
              <a:t>Linear Correlation: variables xi vs. y (Consumption)</a:t>
            </a:r>
          </a:p>
          <a:p>
            <a:pPr marL="82296" indent="0">
              <a:buNone/>
            </a:pPr>
            <a:r>
              <a:rPr lang="en-US" sz="1800" b="1" dirty="0">
                <a:solidFill>
                  <a:schemeClr val="tx2">
                    <a:lumMod val="75000"/>
                  </a:schemeClr>
                </a:solidFill>
              </a:rPr>
              <a:t>&gt; </a:t>
            </a:r>
            <a:r>
              <a:rPr lang="en-US" sz="1800" b="1" dirty="0">
                <a:solidFill>
                  <a:schemeClr val="accent1">
                    <a:lumMod val="50000"/>
                  </a:schemeClr>
                </a:solidFill>
              </a:rPr>
              <a:t>plot(data$x4,data$y,col=4,main</a:t>
            </a:r>
            <a:r>
              <a:rPr lang="en-US" sz="1800" b="1" dirty="0">
                <a:solidFill>
                  <a:schemeClr val="tx2">
                    <a:lumMod val="75000"/>
                  </a:schemeClr>
                </a:solidFill>
              </a:rPr>
              <a:t>="Correlation Consumption- Bill",</a:t>
            </a:r>
            <a:r>
              <a:rPr lang="en-US" sz="1800" b="1" dirty="0" err="1">
                <a:solidFill>
                  <a:schemeClr val="tx2">
                    <a:lumMod val="75000"/>
                  </a:schemeClr>
                </a:solidFill>
              </a:rPr>
              <a:t>xlab</a:t>
            </a:r>
            <a:r>
              <a:rPr lang="en-US" sz="1800" b="1" dirty="0">
                <a:solidFill>
                  <a:schemeClr val="tx2">
                    <a:lumMod val="75000"/>
                  </a:schemeClr>
                </a:solidFill>
              </a:rPr>
              <a:t>="$",</a:t>
            </a:r>
            <a:r>
              <a:rPr lang="en-US" sz="1800" b="1" dirty="0" err="1">
                <a:solidFill>
                  <a:schemeClr val="tx2">
                    <a:lumMod val="75000"/>
                  </a:schemeClr>
                </a:solidFill>
              </a:rPr>
              <a:t>ylab</a:t>
            </a:r>
            <a:r>
              <a:rPr lang="en-US" sz="1800" b="1" dirty="0">
                <a:solidFill>
                  <a:schemeClr val="tx2">
                    <a:lumMod val="75000"/>
                  </a:schemeClr>
                </a:solidFill>
              </a:rPr>
              <a:t>="Kwh")</a:t>
            </a:r>
          </a:p>
          <a:p>
            <a:pPr marL="82296" indent="0">
              <a:buNone/>
            </a:pPr>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6</a:t>
            </a:fld>
            <a:endParaRPr lang="en-US"/>
          </a:p>
        </p:txBody>
      </p:sp>
      <p:pic>
        <p:nvPicPr>
          <p:cNvPr id="5" name="Picture 4"/>
          <p:cNvPicPr/>
          <p:nvPr/>
        </p:nvPicPr>
        <p:blipFill>
          <a:blip r:embed="rId3" cstate="print"/>
          <a:srcRect/>
          <a:stretch>
            <a:fillRect/>
          </a:stretch>
        </p:blipFill>
        <p:spPr bwMode="auto">
          <a:xfrm>
            <a:off x="2971800" y="3124200"/>
            <a:ext cx="3428999" cy="3085465"/>
          </a:xfrm>
          <a:prstGeom prst="rect">
            <a:avLst/>
          </a:prstGeom>
          <a:noFill/>
          <a:ln w="9525">
            <a:noFill/>
            <a:miter lim="800000"/>
            <a:headEnd/>
            <a:tailEnd/>
          </a:ln>
        </p:spPr>
      </p:pic>
    </p:spTree>
    <p:extLst>
      <p:ext uri="{BB962C8B-B14F-4D97-AF65-F5344CB8AC3E}">
        <p14:creationId xmlns:p14="http://schemas.microsoft.com/office/powerpoint/2010/main" val="3825724852"/>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4" name="breeze.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solidFill>
                  <a:schemeClr val="bg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Process of Building the MODEL</a:t>
            </a:r>
          </a:p>
        </p:txBody>
      </p:sp>
      <p:sp>
        <p:nvSpPr>
          <p:cNvPr id="3" name="Content Placeholder 2"/>
          <p:cNvSpPr>
            <a:spLocks noGrp="1"/>
          </p:cNvSpPr>
          <p:nvPr>
            <p:ph idx="1"/>
          </p:nvPr>
        </p:nvSpPr>
        <p:spPr/>
        <p:txBody>
          <a:bodyPr/>
          <a:lstStyle/>
          <a:p>
            <a:pPr marL="82296" indent="0">
              <a:buNone/>
            </a:pPr>
            <a:endParaRPr lang="en-US" dirty="0"/>
          </a:p>
          <a:p>
            <a:pPr marL="82296" indent="0">
              <a:buNone/>
            </a:pPr>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7</a:t>
            </a:fld>
            <a:endParaRPr lang="en-US"/>
          </a:p>
        </p:txBody>
      </p:sp>
      <p:graphicFrame>
        <p:nvGraphicFramePr>
          <p:cNvPr id="5" name="Diagram 4"/>
          <p:cNvGraphicFramePr/>
          <p:nvPr>
            <p:extLst>
              <p:ext uri="{D42A27DB-BD31-4B8C-83A1-F6EECF244321}">
                <p14:modId xmlns:p14="http://schemas.microsoft.com/office/powerpoint/2010/main" val="124584581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3634430236"/>
              </p:ext>
            </p:extLst>
          </p:nvPr>
        </p:nvGraphicFramePr>
        <p:xfrm>
          <a:off x="2133600" y="1524000"/>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6201518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13" name="breeze.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bg2">
                    <a:lumMod val="50000"/>
                  </a:schemeClr>
                </a:solidFill>
                <a:effectLst>
                  <a:outerShdw blurRad="38100" dist="38100" dir="2700000" algn="tl">
                    <a:srgbClr val="000000">
                      <a:alpha val="43137"/>
                    </a:srgbClr>
                  </a:outerShdw>
                </a:effectLst>
              </a:rPr>
              <a:t>Step 1: Fit </a:t>
            </a:r>
            <a:r>
              <a:rPr lang="en-US" sz="3200" b="1" dirty="0">
                <a:solidFill>
                  <a:schemeClr val="bg2">
                    <a:lumMod val="50000"/>
                  </a:schemeClr>
                </a:solidFill>
                <a:effectLst>
                  <a:outerShdw blurRad="38100" dist="38100" dir="2700000" algn="tl">
                    <a:srgbClr val="000000">
                      <a:alpha val="43137"/>
                    </a:srgbClr>
                  </a:outerShdw>
                </a:effectLst>
              </a:rPr>
              <a:t>a </a:t>
            </a:r>
            <a:r>
              <a:rPr lang="en-US" sz="3200" b="1" dirty="0" smtClean="0">
                <a:solidFill>
                  <a:schemeClr val="bg2">
                    <a:lumMod val="50000"/>
                  </a:schemeClr>
                </a:solidFill>
                <a:effectLst>
                  <a:outerShdw blurRad="38100" dist="38100" dir="2700000" algn="tl">
                    <a:srgbClr val="000000">
                      <a:alpha val="43137"/>
                    </a:srgbClr>
                  </a:outerShdw>
                </a:effectLst>
              </a:rPr>
              <a:t>Full Model </a:t>
            </a:r>
            <a:endParaRPr lang="en-US" sz="3200"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55000" lnSpcReduction="20000"/>
          </a:bodyPr>
          <a:lstStyle/>
          <a:p>
            <a:r>
              <a:rPr lang="en-US" b="1" dirty="0" smtClean="0">
                <a:solidFill>
                  <a:schemeClr val="accent1">
                    <a:lumMod val="50000"/>
                  </a:schemeClr>
                </a:solidFill>
              </a:rPr>
              <a:t>&gt;data=</a:t>
            </a:r>
            <a:r>
              <a:rPr lang="en-US" b="1" dirty="0" err="1" smtClean="0">
                <a:solidFill>
                  <a:schemeClr val="accent1">
                    <a:lumMod val="50000"/>
                  </a:schemeClr>
                </a:solidFill>
              </a:rPr>
              <a:t>read.table</a:t>
            </a:r>
            <a:r>
              <a:rPr lang="en-US" b="1" dirty="0" smtClean="0">
                <a:solidFill>
                  <a:schemeClr val="accent1">
                    <a:lumMod val="50000"/>
                  </a:schemeClr>
                </a:solidFill>
              </a:rPr>
              <a:t>("H:/Desktop/project.txt", head=T</a:t>
            </a:r>
            <a:r>
              <a:rPr lang="en-US" b="1" dirty="0">
                <a:solidFill>
                  <a:schemeClr val="accent1">
                    <a:lumMod val="50000"/>
                  </a:schemeClr>
                </a:solidFill>
              </a:rPr>
              <a:t>)</a:t>
            </a:r>
            <a:endParaRPr lang="en-US" dirty="0">
              <a:solidFill>
                <a:schemeClr val="accent1">
                  <a:lumMod val="50000"/>
                </a:schemeClr>
              </a:solidFill>
            </a:endParaRPr>
          </a:p>
          <a:p>
            <a:r>
              <a:rPr lang="en-US" b="1" dirty="0" smtClean="0">
                <a:solidFill>
                  <a:schemeClr val="accent1">
                    <a:lumMod val="50000"/>
                  </a:schemeClr>
                </a:solidFill>
              </a:rPr>
              <a:t>&gt;data=</a:t>
            </a:r>
            <a:r>
              <a:rPr lang="en-US" b="1" dirty="0" err="1" smtClean="0">
                <a:solidFill>
                  <a:schemeClr val="accent1">
                    <a:lumMod val="50000"/>
                  </a:schemeClr>
                </a:solidFill>
              </a:rPr>
              <a:t>na.omit</a:t>
            </a:r>
            <a:r>
              <a:rPr lang="en-US" b="1" dirty="0" smtClean="0">
                <a:solidFill>
                  <a:schemeClr val="accent1">
                    <a:lumMod val="50000"/>
                  </a:schemeClr>
                </a:solidFill>
              </a:rPr>
              <a:t>(data</a:t>
            </a:r>
            <a:r>
              <a:rPr lang="en-US" b="1" dirty="0">
                <a:solidFill>
                  <a:schemeClr val="accent1">
                    <a:lumMod val="50000"/>
                  </a:schemeClr>
                </a:solidFill>
              </a:rPr>
              <a:t>)</a:t>
            </a:r>
            <a:endParaRPr lang="en-US" dirty="0">
              <a:solidFill>
                <a:schemeClr val="accent1">
                  <a:lumMod val="50000"/>
                </a:schemeClr>
              </a:solidFill>
            </a:endParaRPr>
          </a:p>
          <a:p>
            <a:r>
              <a:rPr lang="en-US" b="1" dirty="0" smtClean="0">
                <a:solidFill>
                  <a:schemeClr val="accent1">
                    <a:lumMod val="50000"/>
                  </a:schemeClr>
                </a:solidFill>
              </a:rPr>
              <a:t>&gt;model=lm(y~x2+x3+x4+x5+x6+x7+x8+x9+x10+x11+x12,data=data)</a:t>
            </a:r>
          </a:p>
          <a:p>
            <a:r>
              <a:rPr lang="en-US" b="1" dirty="0">
                <a:solidFill>
                  <a:schemeClr val="accent1">
                    <a:lumMod val="50000"/>
                  </a:schemeClr>
                </a:solidFill>
              </a:rPr>
              <a:t>&gt; model</a:t>
            </a:r>
            <a:endParaRPr lang="en-US" dirty="0">
              <a:solidFill>
                <a:schemeClr val="accent1">
                  <a:lumMod val="50000"/>
                </a:schemeClr>
              </a:solidFill>
            </a:endParaRPr>
          </a:p>
          <a:p>
            <a:r>
              <a:rPr lang="en-US" dirty="0"/>
              <a:t>Call:</a:t>
            </a:r>
          </a:p>
          <a:p>
            <a:r>
              <a:rPr lang="en-US" dirty="0"/>
              <a:t>lm(formula = y ~ x2 + x3 + x4 + x5 + x6 + x7 + x8 + x9 + x10 + </a:t>
            </a:r>
          </a:p>
          <a:p>
            <a:r>
              <a:rPr lang="en-US" dirty="0"/>
              <a:t>    x11 + x12, data = data)</a:t>
            </a:r>
          </a:p>
          <a:p>
            <a:endParaRPr lang="en-US" dirty="0" smtClean="0"/>
          </a:p>
          <a:p>
            <a:r>
              <a:rPr lang="en-US" dirty="0" smtClean="0"/>
              <a:t>Coefficients</a:t>
            </a:r>
            <a:r>
              <a:rPr lang="en-US" dirty="0"/>
              <a:t>:</a:t>
            </a:r>
          </a:p>
          <a:p>
            <a:r>
              <a:rPr lang="en-US" dirty="0"/>
              <a:t>(Intercept)           x2           x3           x4           x5           x6  </a:t>
            </a:r>
          </a:p>
          <a:p>
            <a:r>
              <a:rPr lang="en-US" dirty="0"/>
              <a:t> -3.525e+05    1.749e+02    6.621e+00    4.619e+01    1.365e+01    4.593e-01  </a:t>
            </a:r>
          </a:p>
          <a:p>
            <a:r>
              <a:rPr lang="en-US" dirty="0"/>
              <a:t>         x7           x8           x9          x10          x11          x12  </a:t>
            </a:r>
          </a:p>
          <a:p>
            <a:r>
              <a:rPr lang="en-US" dirty="0"/>
              <a:t>  8.159e-02    2.841e+02   -1.458e+03   -2.227e+02    4.565e+02   -1.576e+05 </a:t>
            </a:r>
          </a:p>
          <a:p>
            <a:pPr marL="82296" indent="0">
              <a:buNone/>
            </a:pPr>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8</a:t>
            </a:fld>
            <a:endParaRPr lang="en-US"/>
          </a:p>
        </p:txBody>
      </p:sp>
    </p:spTree>
    <p:extLst>
      <p:ext uri="{BB962C8B-B14F-4D97-AF65-F5344CB8AC3E}">
        <p14:creationId xmlns:p14="http://schemas.microsoft.com/office/powerpoint/2010/main" val="3361382733"/>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3" name="breeze.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b="1" dirty="0" smtClean="0">
                <a:solidFill>
                  <a:schemeClr val="bg2">
                    <a:lumMod val="50000"/>
                  </a:schemeClr>
                </a:solidFill>
                <a:effectLst>
                  <a:outerShdw blurRad="38100" dist="38100" dir="2700000" algn="tl">
                    <a:srgbClr val="000000">
                      <a:alpha val="43137"/>
                    </a:srgbClr>
                  </a:outerShdw>
                </a:effectLst>
              </a:rPr>
              <a:t>Step 2: </a:t>
            </a:r>
            <a:r>
              <a:rPr lang="en-US" sz="3600" b="1" dirty="0">
                <a:solidFill>
                  <a:schemeClr val="bg2">
                    <a:lumMod val="50000"/>
                  </a:schemeClr>
                </a:solidFill>
                <a:effectLst>
                  <a:outerShdw blurRad="38100" dist="38100" dir="2700000" algn="tl">
                    <a:srgbClr val="000000">
                      <a:alpha val="43137"/>
                    </a:srgbClr>
                  </a:outerShdw>
                </a:effectLst>
              </a:rPr>
              <a:t>Perform </a:t>
            </a:r>
            <a:r>
              <a:rPr lang="en-US" sz="3600" b="1" dirty="0" smtClean="0">
                <a:solidFill>
                  <a:schemeClr val="bg2">
                    <a:lumMod val="50000"/>
                  </a:schemeClr>
                </a:solidFill>
                <a:effectLst>
                  <a:outerShdw blurRad="38100" dist="38100" dir="2700000" algn="tl">
                    <a:srgbClr val="000000">
                      <a:alpha val="43137"/>
                    </a:srgbClr>
                  </a:outerShdw>
                </a:effectLst>
              </a:rPr>
              <a:t>Residual Analysis</a:t>
            </a:r>
            <a:r>
              <a:rPr lang="en-US" dirty="0">
                <a:effectLst/>
              </a:rPr>
              <a:t/>
            </a:r>
            <a:br>
              <a:rPr lang="en-US" dirty="0">
                <a:effectLst/>
              </a:rPr>
            </a:br>
            <a:endParaRPr lang="en-US" dirty="0"/>
          </a:p>
        </p:txBody>
      </p:sp>
      <p:sp>
        <p:nvSpPr>
          <p:cNvPr id="3" name="Content Placeholder 2"/>
          <p:cNvSpPr>
            <a:spLocks noGrp="1"/>
          </p:cNvSpPr>
          <p:nvPr>
            <p:ph idx="1"/>
          </p:nvPr>
        </p:nvSpPr>
        <p:spPr>
          <a:xfrm>
            <a:off x="1447800" y="1066800"/>
            <a:ext cx="7498080" cy="4800600"/>
          </a:xfrm>
        </p:spPr>
        <p:txBody>
          <a:bodyPr/>
          <a:lstStyle/>
          <a:p>
            <a:pPr marL="82296" indent="0">
              <a:buNone/>
            </a:pPr>
            <a:r>
              <a:rPr lang="en-US" sz="2000" b="1" dirty="0" smtClean="0">
                <a:solidFill>
                  <a:schemeClr val="bg2">
                    <a:lumMod val="50000"/>
                  </a:schemeClr>
                </a:solidFill>
              </a:rPr>
              <a:t>    </a:t>
            </a:r>
            <a:r>
              <a:rPr lang="en-US" sz="2000" b="1" dirty="0" smtClean="0">
                <a:solidFill>
                  <a:schemeClr val="tx1">
                    <a:lumMod val="95000"/>
                    <a:lumOff val="5000"/>
                  </a:schemeClr>
                </a:solidFill>
              </a:rPr>
              <a:t>Draw the diagram of residual. </a:t>
            </a:r>
          </a:p>
          <a:p>
            <a:r>
              <a:rPr lang="en-US" sz="1800" b="1" dirty="0" smtClean="0">
                <a:solidFill>
                  <a:schemeClr val="accent1">
                    <a:lumMod val="50000"/>
                  </a:schemeClr>
                </a:solidFill>
              </a:rPr>
              <a:t>&gt;model=lm(y~x2+x3+x4+x5+x6+x7+x8+x9+x10+x11+x12,data=data</a:t>
            </a:r>
            <a:r>
              <a:rPr lang="en-US" sz="1800" b="1" dirty="0">
                <a:solidFill>
                  <a:schemeClr val="accent1">
                    <a:lumMod val="50000"/>
                  </a:schemeClr>
                </a:solidFill>
              </a:rPr>
              <a:t>)</a:t>
            </a:r>
            <a:endParaRPr lang="en-US" sz="1800" dirty="0">
              <a:solidFill>
                <a:schemeClr val="accent1">
                  <a:lumMod val="50000"/>
                </a:schemeClr>
              </a:solidFill>
            </a:endParaRPr>
          </a:p>
          <a:p>
            <a:r>
              <a:rPr lang="en-US" sz="1800" b="1" dirty="0" smtClean="0">
                <a:solidFill>
                  <a:schemeClr val="accent1">
                    <a:lumMod val="50000"/>
                  </a:schemeClr>
                </a:solidFill>
              </a:rPr>
              <a:t>&gt;par(</a:t>
            </a:r>
            <a:r>
              <a:rPr lang="en-US" sz="1800" b="1" dirty="0" err="1" smtClean="0">
                <a:solidFill>
                  <a:schemeClr val="accent1">
                    <a:lumMod val="50000"/>
                  </a:schemeClr>
                </a:solidFill>
              </a:rPr>
              <a:t>mfrow</a:t>
            </a:r>
            <a:r>
              <a:rPr lang="en-US" sz="1800" b="1" dirty="0" smtClean="0">
                <a:solidFill>
                  <a:schemeClr val="accent1">
                    <a:lumMod val="50000"/>
                  </a:schemeClr>
                </a:solidFill>
              </a:rPr>
              <a:t>=c(2,2</a:t>
            </a:r>
            <a:r>
              <a:rPr lang="en-US" sz="1800" b="1" dirty="0">
                <a:solidFill>
                  <a:schemeClr val="accent1">
                    <a:lumMod val="50000"/>
                  </a:schemeClr>
                </a:solidFill>
              </a:rPr>
              <a:t>))</a:t>
            </a:r>
            <a:endParaRPr lang="en-US" sz="1800" dirty="0">
              <a:solidFill>
                <a:schemeClr val="accent1">
                  <a:lumMod val="50000"/>
                </a:schemeClr>
              </a:solidFill>
            </a:endParaRPr>
          </a:p>
          <a:p>
            <a:r>
              <a:rPr lang="en-US" sz="1800" b="1" dirty="0" smtClean="0">
                <a:solidFill>
                  <a:schemeClr val="accent1">
                    <a:lumMod val="50000"/>
                  </a:schemeClr>
                </a:solidFill>
              </a:rPr>
              <a:t>&gt;plot(model)</a:t>
            </a:r>
          </a:p>
          <a:p>
            <a:endParaRPr lang="en-US" dirty="0"/>
          </a:p>
          <a:p>
            <a:endParaRPr lang="en-US" dirty="0"/>
          </a:p>
        </p:txBody>
      </p:sp>
      <p:sp>
        <p:nvSpPr>
          <p:cNvPr id="4" name="Slide Number Placeholder 3"/>
          <p:cNvSpPr>
            <a:spLocks noGrp="1"/>
          </p:cNvSpPr>
          <p:nvPr>
            <p:ph type="sldNum" sz="quarter" idx="12"/>
          </p:nvPr>
        </p:nvSpPr>
        <p:spPr/>
        <p:txBody>
          <a:bodyPr/>
          <a:lstStyle/>
          <a:p>
            <a:fld id="{7904B94F-C45E-4921-AA9B-16A30724E97E}" type="slidenum">
              <a:rPr lang="en-US" smtClean="0"/>
              <a:t>9</a:t>
            </a:fld>
            <a:endParaRPr lang="en-US"/>
          </a:p>
        </p:txBody>
      </p:sp>
      <p:pic>
        <p:nvPicPr>
          <p:cNvPr id="5" name="Picture 4"/>
          <p:cNvPicPr/>
          <p:nvPr/>
        </p:nvPicPr>
        <p:blipFill>
          <a:blip r:embed="rId3" cstate="print"/>
          <a:srcRect/>
          <a:stretch>
            <a:fillRect/>
          </a:stretch>
        </p:blipFill>
        <p:spPr bwMode="auto">
          <a:xfrm>
            <a:off x="2133600" y="2133600"/>
            <a:ext cx="5867400" cy="4495800"/>
          </a:xfrm>
          <a:prstGeom prst="rect">
            <a:avLst/>
          </a:prstGeom>
          <a:noFill/>
          <a:ln w="9525">
            <a:noFill/>
            <a:miter lim="800000"/>
            <a:headEnd/>
            <a:tailEnd/>
          </a:ln>
        </p:spPr>
      </p:pic>
    </p:spTree>
    <p:extLst>
      <p:ext uri="{BB962C8B-B14F-4D97-AF65-F5344CB8AC3E}">
        <p14:creationId xmlns:p14="http://schemas.microsoft.com/office/powerpoint/2010/main" val="3174444434"/>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breeze.wav"/>
          </p:stSnd>
        </p:sndAc>
      </p:transition>
    </mc:Choice>
    <mc:Fallback xmlns="">
      <p:transition spd="slow">
        <p:split orient="vert"/>
        <p:sndAc>
          <p:stSnd>
            <p:snd r:embed="rId4" name="breeze.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428</TotalTime>
  <Words>1615</Words>
  <Application>Microsoft Office PowerPoint</Application>
  <PresentationFormat>On-screen Show (4:3)</PresentationFormat>
  <Paragraphs>314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Solstice</vt:lpstr>
      <vt:lpstr>MA 598 – FALL 2013 </vt:lpstr>
      <vt:lpstr>Introduction</vt:lpstr>
      <vt:lpstr>Description of the variables</vt:lpstr>
      <vt:lpstr>Graphic  Analysis</vt:lpstr>
      <vt:lpstr>Graphic  Analysis</vt:lpstr>
      <vt:lpstr>Graphic  Analysis</vt:lpstr>
      <vt:lpstr>The Process of Building the MODEL</vt:lpstr>
      <vt:lpstr>Step 1: Fit a Full Model </vt:lpstr>
      <vt:lpstr>Step 2: Perform Residual Analysis </vt:lpstr>
      <vt:lpstr>Step 2: Perform Residual Analysis</vt:lpstr>
      <vt:lpstr>Step3. Durbin-Watson Test(For the full model)</vt:lpstr>
      <vt:lpstr>Step3. Durbin-Watson Test(For the full model)</vt:lpstr>
      <vt:lpstr>Step 4: Transformation of the Full Model</vt:lpstr>
      <vt:lpstr>Step 5: Use Stepwise Regression to Choose Variables</vt:lpstr>
      <vt:lpstr>Step 6:Durbin-Watson Test(For Transformed Model)   </vt:lpstr>
      <vt:lpstr>Step 7: Select  Models for Further Analysis </vt:lpstr>
      <vt:lpstr>Step 7: Select  Models for Further Analysis</vt:lpstr>
      <vt:lpstr>Step 8: Select the Best Model by Using AIC/BIC/Cp Criteria</vt:lpstr>
      <vt:lpstr>Step 8: Select the Best Model by Using AIC/BIC/Cp Criteria</vt:lpstr>
      <vt:lpstr>Step 9: Make Recommendation </vt:lpstr>
      <vt:lpstr>Conclusion.</vt:lpstr>
      <vt:lpstr>Steps to get conclusion</vt:lpstr>
      <vt:lpstr>Steps to get conclusion</vt:lpstr>
      <vt:lpstr>Steps to get conclusion</vt:lpstr>
      <vt:lpstr>Steps to get conclusion</vt:lpstr>
      <vt:lpstr>Steps to get conclusion</vt:lpstr>
      <vt:lpstr>Steps to get conclusion</vt:lpstr>
      <vt:lpstr>Steps to get conclusion</vt:lpstr>
      <vt:lpstr>Advantage of the Model</vt:lpstr>
      <vt:lpstr>Use and Development </vt:lpstr>
    </vt:vector>
  </TitlesOfParts>
  <Company>Purdue University, Calumet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MA 598 – FALL 2013       PROJECT II: REGRESSION MODEL – ANALYSIS OF UTILITY CONSUMPTION BASED ON ELECTRIC BILLS</dc:title>
  <dc:creator>Maria E Ruiz</dc:creator>
  <cp:lastModifiedBy>qiuiming</cp:lastModifiedBy>
  <cp:revision>64</cp:revision>
  <dcterms:created xsi:type="dcterms:W3CDTF">2013-12-03T20:59:56Z</dcterms:created>
  <dcterms:modified xsi:type="dcterms:W3CDTF">2013-12-04T07:13:44Z</dcterms:modified>
</cp:coreProperties>
</file>