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8" r:id="rId16"/>
    <p:sldId id="279" r:id="rId17"/>
    <p:sldId id="269" r:id="rId18"/>
    <p:sldId id="270" r:id="rId19"/>
    <p:sldId id="271" r:id="rId20"/>
    <p:sldId id="273" r:id="rId21"/>
    <p:sldId id="272" r:id="rId22"/>
    <p:sldId id="274" r:id="rId23"/>
    <p:sldId id="275"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5" d="100"/>
          <a:sy n="115" d="100"/>
        </p:scale>
        <p:origin x="-282" y="4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BE0FD-AD50-40DA-B1BD-AB013E5A925A}" type="datetimeFigureOut">
              <a:rPr lang="en-US" smtClean="0"/>
              <a:t>5/1/2013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6256-4119-4389-8ED7-4E6EE48E81C3}" type="slidenum">
              <a:rPr lang="en-US" smtClean="0"/>
              <a:t>‹#›</a:t>
            </a:fld>
            <a:endParaRPr lang="en-US"/>
          </a:p>
        </p:txBody>
      </p:sp>
    </p:spTree>
    <p:extLst>
      <p:ext uri="{BB962C8B-B14F-4D97-AF65-F5344CB8AC3E}">
        <p14:creationId xmlns:p14="http://schemas.microsoft.com/office/powerpoint/2010/main" val="1359667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12 15</a:t>
            </a:r>
            <a:endParaRPr lang="en-US" dirty="0"/>
          </a:p>
        </p:txBody>
      </p:sp>
      <p:sp>
        <p:nvSpPr>
          <p:cNvPr id="4" name="Slide Number Placeholder 3"/>
          <p:cNvSpPr>
            <a:spLocks noGrp="1"/>
          </p:cNvSpPr>
          <p:nvPr>
            <p:ph type="sldNum" sz="quarter" idx="10"/>
          </p:nvPr>
        </p:nvSpPr>
        <p:spPr/>
        <p:txBody>
          <a:bodyPr/>
          <a:lstStyle/>
          <a:p>
            <a:fld id="{25436256-4119-4389-8ED7-4E6EE48E81C3}" type="slidenum">
              <a:rPr lang="en-US" smtClean="0"/>
              <a:t>12</a:t>
            </a:fld>
            <a:endParaRPr lang="en-US"/>
          </a:p>
        </p:txBody>
      </p:sp>
    </p:spTree>
    <p:extLst>
      <p:ext uri="{BB962C8B-B14F-4D97-AF65-F5344CB8AC3E}">
        <p14:creationId xmlns:p14="http://schemas.microsoft.com/office/powerpoint/2010/main" val="1127410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436256-4119-4389-8ED7-4E6EE48E81C3}" type="slidenum">
              <a:rPr lang="en-US" smtClean="0"/>
              <a:t>14</a:t>
            </a:fld>
            <a:endParaRPr lang="en-US"/>
          </a:p>
        </p:txBody>
      </p:sp>
    </p:spTree>
    <p:extLst>
      <p:ext uri="{BB962C8B-B14F-4D97-AF65-F5344CB8AC3E}">
        <p14:creationId xmlns:p14="http://schemas.microsoft.com/office/powerpoint/2010/main" val="3714554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2:08  3:12   7:21</a:t>
            </a:r>
            <a:endParaRPr lang="en-US" dirty="0"/>
          </a:p>
        </p:txBody>
      </p:sp>
      <p:sp>
        <p:nvSpPr>
          <p:cNvPr id="4" name="Slide Number Placeholder 3"/>
          <p:cNvSpPr>
            <a:spLocks noGrp="1"/>
          </p:cNvSpPr>
          <p:nvPr>
            <p:ph type="sldNum" sz="quarter" idx="10"/>
          </p:nvPr>
        </p:nvSpPr>
        <p:spPr/>
        <p:txBody>
          <a:bodyPr/>
          <a:lstStyle/>
          <a:p>
            <a:fld id="{25436256-4119-4389-8ED7-4E6EE48E81C3}" type="slidenum">
              <a:rPr lang="en-US" smtClean="0"/>
              <a:t>17</a:t>
            </a:fld>
            <a:endParaRPr lang="en-US"/>
          </a:p>
        </p:txBody>
      </p:sp>
    </p:spTree>
    <p:extLst>
      <p:ext uri="{BB962C8B-B14F-4D97-AF65-F5344CB8AC3E}">
        <p14:creationId xmlns:p14="http://schemas.microsoft.com/office/powerpoint/2010/main" val="149048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436256-4119-4389-8ED7-4E6EE48E81C3}" type="slidenum">
              <a:rPr lang="en-US" smtClean="0"/>
              <a:t>22</a:t>
            </a:fld>
            <a:endParaRPr lang="en-US"/>
          </a:p>
        </p:txBody>
      </p:sp>
    </p:spTree>
    <p:extLst>
      <p:ext uri="{BB962C8B-B14F-4D97-AF65-F5344CB8AC3E}">
        <p14:creationId xmlns:p14="http://schemas.microsoft.com/office/powerpoint/2010/main" val="1907959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FD27A75-6412-48BE-B09E-77922C1D1493}" type="datetimeFigureOut">
              <a:rPr lang="en-US" smtClean="0"/>
              <a:t>5/1/2013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1A9B9BF9-2DF4-4BE7-80FE-662B4F1A663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D27A75-6412-48BE-B09E-77922C1D1493}" type="datetimeFigureOut">
              <a:rPr lang="en-US" smtClean="0"/>
              <a:t>5/1/2013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9B9BF9-2DF4-4BE7-80FE-662B4F1A663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D27A75-6412-48BE-B09E-77922C1D1493}" type="datetimeFigureOut">
              <a:rPr lang="en-US" smtClean="0"/>
              <a:t>5/1/2013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9B9BF9-2DF4-4BE7-80FE-662B4F1A663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D27A75-6412-48BE-B09E-77922C1D1493}" type="datetimeFigureOut">
              <a:rPr lang="en-US" smtClean="0"/>
              <a:t>5/1/2013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9B9BF9-2DF4-4BE7-80FE-662B4F1A663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D27A75-6412-48BE-B09E-77922C1D1493}" type="datetimeFigureOut">
              <a:rPr lang="en-US" smtClean="0"/>
              <a:t>5/1/2013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9B9BF9-2DF4-4BE7-80FE-662B4F1A663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D27A75-6412-48BE-B09E-77922C1D1493}" type="datetimeFigureOut">
              <a:rPr lang="en-US" smtClean="0"/>
              <a:t>5/1/2013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9B9BF9-2DF4-4BE7-80FE-662B4F1A663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D27A75-6412-48BE-B09E-77922C1D1493}" type="datetimeFigureOut">
              <a:rPr lang="en-US" smtClean="0"/>
              <a:t>5/1/2013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9B9BF9-2DF4-4BE7-80FE-662B4F1A663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D27A75-6412-48BE-B09E-77922C1D1493}" type="datetimeFigureOut">
              <a:rPr lang="en-US" smtClean="0"/>
              <a:t>5/1/2013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9B9BF9-2DF4-4BE7-80FE-662B4F1A663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27A75-6412-48BE-B09E-77922C1D1493}" type="datetimeFigureOut">
              <a:rPr lang="en-US" smtClean="0"/>
              <a:t>5/1/2013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9B9BF9-2DF4-4BE7-80FE-662B4F1A663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D27A75-6412-48BE-B09E-77922C1D1493}" type="datetimeFigureOut">
              <a:rPr lang="en-US" smtClean="0"/>
              <a:t>5/1/2013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9B9BF9-2DF4-4BE7-80FE-662B4F1A663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D27A75-6412-48BE-B09E-77922C1D1493}" type="datetimeFigureOut">
              <a:rPr lang="en-US" smtClean="0"/>
              <a:t>5/1/2013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1A9B9BF9-2DF4-4BE7-80FE-662B4F1A6635}"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D27A75-6412-48BE-B09E-77922C1D1493}" type="datetimeFigureOut">
              <a:rPr lang="en-US" smtClean="0"/>
              <a:t>5/1/2013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A9B9BF9-2DF4-4BE7-80FE-662B4F1A6635}"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ewBnHq04C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NBA Playoff Predictions</a:t>
            </a:r>
            <a:endParaRPr lang="en-US" dirty="0"/>
          </a:p>
        </p:txBody>
      </p:sp>
      <p:sp>
        <p:nvSpPr>
          <p:cNvPr id="3" name="Subtitle 2"/>
          <p:cNvSpPr>
            <a:spLocks noGrp="1"/>
          </p:cNvSpPr>
          <p:nvPr>
            <p:ph type="subTitle" idx="1"/>
          </p:nvPr>
        </p:nvSpPr>
        <p:spPr/>
        <p:txBody>
          <a:bodyPr/>
          <a:lstStyle/>
          <a:p>
            <a:r>
              <a:rPr lang="en-US" smtClean="0"/>
              <a:t>Alex Rodriguez</a:t>
            </a:r>
            <a:endParaRPr lang="en-US" dirty="0" smtClean="0"/>
          </a:p>
        </p:txBody>
      </p:sp>
    </p:spTree>
    <p:extLst>
      <p:ext uri="{BB962C8B-B14F-4D97-AF65-F5344CB8AC3E}">
        <p14:creationId xmlns:p14="http://schemas.microsoft.com/office/powerpoint/2010/main" val="2857168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rest</a:t>
            </a:r>
            <a:endParaRPr lang="en-US" dirty="0"/>
          </a:p>
        </p:txBody>
      </p:sp>
      <p:sp>
        <p:nvSpPr>
          <p:cNvPr id="3" name="Content Placeholder 2"/>
          <p:cNvSpPr>
            <a:spLocks noGrp="1"/>
          </p:cNvSpPr>
          <p:nvPr>
            <p:ph idx="1"/>
          </p:nvPr>
        </p:nvSpPr>
        <p:spPr/>
        <p:txBody>
          <a:bodyPr>
            <a:normAutofit/>
          </a:bodyPr>
          <a:lstStyle/>
          <a:p>
            <a:r>
              <a:rPr lang="en-US" dirty="0" smtClean="0"/>
              <a:t>Grizzlies-.5987</a:t>
            </a:r>
          </a:p>
          <a:p>
            <a:r>
              <a:rPr lang="en-US" dirty="0" smtClean="0"/>
              <a:t>Nets-.5497</a:t>
            </a:r>
          </a:p>
          <a:p>
            <a:r>
              <a:rPr lang="en-US" dirty="0" smtClean="0"/>
              <a:t>Jazz-.5434</a:t>
            </a:r>
          </a:p>
          <a:p>
            <a:r>
              <a:rPr lang="en-US" dirty="0" smtClean="0"/>
              <a:t>Bucks-.3771</a:t>
            </a:r>
          </a:p>
          <a:p>
            <a:r>
              <a:rPr lang="en-US" dirty="0" smtClean="0"/>
              <a:t>76er’s-.3384</a:t>
            </a:r>
          </a:p>
          <a:p>
            <a:r>
              <a:rPr lang="en-US" dirty="0" smtClean="0"/>
              <a:t>Raptors-.2076</a:t>
            </a:r>
          </a:p>
          <a:p>
            <a:r>
              <a:rPr lang="en-US" dirty="0" smtClean="0"/>
              <a:t>Pistons-.1813</a:t>
            </a:r>
          </a:p>
          <a:p>
            <a:r>
              <a:rPr lang="en-US" dirty="0" smtClean="0"/>
              <a:t>Bobcats-.1256</a:t>
            </a:r>
            <a:endParaRPr lang="en-US" dirty="0"/>
          </a:p>
        </p:txBody>
      </p:sp>
    </p:spTree>
    <p:extLst>
      <p:ext uri="{BB962C8B-B14F-4D97-AF65-F5344CB8AC3E}">
        <p14:creationId xmlns:p14="http://schemas.microsoft.com/office/powerpoint/2010/main" val="2965849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Final 6</a:t>
            </a:r>
            <a:endParaRPr lang="en-US" dirty="0"/>
          </a:p>
        </p:txBody>
      </p:sp>
      <p:sp>
        <p:nvSpPr>
          <p:cNvPr id="3" name="Content Placeholder 2"/>
          <p:cNvSpPr>
            <a:spLocks noGrp="1"/>
          </p:cNvSpPr>
          <p:nvPr>
            <p:ph idx="1"/>
          </p:nvPr>
        </p:nvSpPr>
        <p:spPr/>
        <p:txBody>
          <a:bodyPr/>
          <a:lstStyle/>
          <a:p>
            <a:r>
              <a:rPr lang="en-US" dirty="0" smtClean="0"/>
              <a:t>Kings-.1214</a:t>
            </a:r>
          </a:p>
          <a:p>
            <a:r>
              <a:rPr lang="en-US" dirty="0" smtClean="0"/>
              <a:t>Magic-.1112</a:t>
            </a:r>
          </a:p>
          <a:p>
            <a:r>
              <a:rPr lang="en-US" dirty="0" smtClean="0"/>
              <a:t>TrailBlazers-.0651</a:t>
            </a:r>
          </a:p>
          <a:p>
            <a:r>
              <a:rPr lang="en-US" dirty="0" smtClean="0"/>
              <a:t>Cavaliers-.0635</a:t>
            </a:r>
          </a:p>
          <a:p>
            <a:r>
              <a:rPr lang="en-US" dirty="0" smtClean="0"/>
              <a:t>Suns-.0494</a:t>
            </a:r>
          </a:p>
          <a:p>
            <a:r>
              <a:rPr lang="en-US" dirty="0" smtClean="0"/>
              <a:t>Hornets-.0375</a:t>
            </a:r>
            <a:endParaRPr lang="en-US" dirty="0"/>
          </a:p>
        </p:txBody>
      </p:sp>
    </p:spTree>
    <p:extLst>
      <p:ext uri="{BB962C8B-B14F-4D97-AF65-F5344CB8AC3E}">
        <p14:creationId xmlns:p14="http://schemas.microsoft.com/office/powerpoint/2010/main" val="216782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Who made the playoffs this year?</a:t>
            </a:r>
            <a:endParaRPr lang="en-US" dirty="0"/>
          </a:p>
        </p:txBody>
      </p:sp>
      <p:sp>
        <p:nvSpPr>
          <p:cNvPr id="3" name="Content Placeholder 2"/>
          <p:cNvSpPr>
            <a:spLocks noGrp="1"/>
          </p:cNvSpPr>
          <p:nvPr>
            <p:ph idx="1"/>
          </p:nvPr>
        </p:nvSpPr>
        <p:spPr/>
        <p:txBody>
          <a:bodyPr>
            <a:normAutofit/>
          </a:bodyPr>
          <a:lstStyle/>
          <a:p>
            <a:r>
              <a:rPr lang="en-US" dirty="0" smtClean="0"/>
              <a:t>Thunder(</a:t>
            </a:r>
            <a:r>
              <a:rPr lang="en-US" dirty="0" err="1" smtClean="0"/>
              <a:t>Pred</a:t>
            </a:r>
            <a:r>
              <a:rPr lang="en-US" dirty="0" smtClean="0"/>
              <a:t> 2)                  Heat(</a:t>
            </a:r>
            <a:r>
              <a:rPr lang="en-US" dirty="0" err="1" smtClean="0"/>
              <a:t>Pred</a:t>
            </a:r>
            <a:r>
              <a:rPr lang="en-US" dirty="0" smtClean="0"/>
              <a:t> 1)</a:t>
            </a:r>
          </a:p>
          <a:p>
            <a:r>
              <a:rPr lang="en-US" dirty="0" smtClean="0"/>
              <a:t>Rockets(</a:t>
            </a:r>
            <a:r>
              <a:rPr lang="en-US" dirty="0" err="1" smtClean="0"/>
              <a:t>Pred</a:t>
            </a:r>
            <a:r>
              <a:rPr lang="en-US" dirty="0" smtClean="0"/>
              <a:t> 9)                    Bucks(</a:t>
            </a:r>
            <a:r>
              <a:rPr lang="en-US" dirty="0" err="1" smtClean="0"/>
              <a:t>Pred</a:t>
            </a:r>
            <a:r>
              <a:rPr lang="en-US" dirty="0" smtClean="0"/>
              <a:t> 20) </a:t>
            </a:r>
          </a:p>
          <a:p>
            <a:r>
              <a:rPr lang="en-US" dirty="0" smtClean="0"/>
              <a:t>Clippers(</a:t>
            </a:r>
            <a:r>
              <a:rPr lang="en-US" dirty="0" err="1" smtClean="0"/>
              <a:t>Pred</a:t>
            </a:r>
            <a:r>
              <a:rPr lang="en-US" dirty="0" smtClean="0"/>
              <a:t> 4)                   Nets(</a:t>
            </a:r>
            <a:r>
              <a:rPr lang="en-US" dirty="0" err="1" smtClean="0"/>
              <a:t>Pred</a:t>
            </a:r>
            <a:r>
              <a:rPr lang="en-US" dirty="0" smtClean="0"/>
              <a:t> 18)</a:t>
            </a:r>
          </a:p>
          <a:p>
            <a:r>
              <a:rPr lang="en-US" dirty="0" smtClean="0"/>
              <a:t>Grizzlies(</a:t>
            </a:r>
            <a:r>
              <a:rPr lang="en-US" dirty="0" err="1" smtClean="0"/>
              <a:t>Pred</a:t>
            </a:r>
            <a:r>
              <a:rPr lang="en-US" dirty="0" smtClean="0"/>
              <a:t> 17)                Bulls(</a:t>
            </a:r>
            <a:r>
              <a:rPr lang="en-US" dirty="0" err="1" smtClean="0"/>
              <a:t>Pred</a:t>
            </a:r>
            <a:r>
              <a:rPr lang="en-US" dirty="0" smtClean="0"/>
              <a:t> 11)</a:t>
            </a:r>
          </a:p>
          <a:p>
            <a:r>
              <a:rPr lang="en-US" dirty="0" smtClean="0"/>
              <a:t>Spurs(</a:t>
            </a:r>
            <a:r>
              <a:rPr lang="en-US" dirty="0" err="1" smtClean="0"/>
              <a:t>Pred</a:t>
            </a:r>
            <a:r>
              <a:rPr lang="en-US" dirty="0" smtClean="0"/>
              <a:t> 3)                       Knicks(</a:t>
            </a:r>
            <a:r>
              <a:rPr lang="en-US" dirty="0" err="1" smtClean="0"/>
              <a:t>Pred</a:t>
            </a:r>
            <a:r>
              <a:rPr lang="en-US" dirty="0" smtClean="0"/>
              <a:t> 8)</a:t>
            </a:r>
          </a:p>
          <a:p>
            <a:r>
              <a:rPr lang="en-US" dirty="0" smtClean="0"/>
              <a:t>Lakers(</a:t>
            </a:r>
            <a:r>
              <a:rPr lang="en-US" dirty="0" err="1" smtClean="0"/>
              <a:t>Pred</a:t>
            </a:r>
            <a:r>
              <a:rPr lang="en-US" dirty="0" smtClean="0"/>
              <a:t> 5)                     Celtics(</a:t>
            </a:r>
            <a:r>
              <a:rPr lang="en-US" dirty="0" err="1" smtClean="0"/>
              <a:t>Pred</a:t>
            </a:r>
            <a:r>
              <a:rPr lang="en-US" dirty="0" smtClean="0"/>
              <a:t> 10)</a:t>
            </a:r>
          </a:p>
          <a:p>
            <a:r>
              <a:rPr lang="en-US" dirty="0" smtClean="0"/>
              <a:t>Nuggets(</a:t>
            </a:r>
            <a:r>
              <a:rPr lang="en-US" dirty="0" err="1" smtClean="0"/>
              <a:t>Pred</a:t>
            </a:r>
            <a:r>
              <a:rPr lang="en-US" dirty="0" smtClean="0"/>
              <a:t> 6)                  Pacers(</a:t>
            </a:r>
            <a:r>
              <a:rPr lang="en-US" dirty="0" err="1"/>
              <a:t>P</a:t>
            </a:r>
            <a:r>
              <a:rPr lang="en-US" dirty="0" err="1" smtClean="0"/>
              <a:t>red</a:t>
            </a:r>
            <a:r>
              <a:rPr lang="en-US" dirty="0" smtClean="0"/>
              <a:t> 14)</a:t>
            </a:r>
          </a:p>
          <a:p>
            <a:r>
              <a:rPr lang="en-US" dirty="0" smtClean="0"/>
              <a:t>Warriors(</a:t>
            </a:r>
            <a:r>
              <a:rPr lang="en-US" dirty="0" err="1" smtClean="0"/>
              <a:t>Pred</a:t>
            </a:r>
            <a:r>
              <a:rPr lang="en-US" dirty="0" smtClean="0"/>
              <a:t> 13)               Hawks(</a:t>
            </a:r>
            <a:r>
              <a:rPr lang="en-US" dirty="0" err="1" smtClean="0"/>
              <a:t>Pred</a:t>
            </a:r>
            <a:r>
              <a:rPr lang="en-US" dirty="0" smtClean="0"/>
              <a:t> 7)</a:t>
            </a:r>
            <a:endParaRPr lang="en-US" dirty="0"/>
          </a:p>
        </p:txBody>
      </p:sp>
    </p:spTree>
    <p:extLst>
      <p:ext uri="{BB962C8B-B14F-4D97-AF65-F5344CB8AC3E}">
        <p14:creationId xmlns:p14="http://schemas.microsoft.com/office/powerpoint/2010/main" val="264360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a:t>
            </a:r>
            <a:endParaRPr lang="en-US" dirty="0"/>
          </a:p>
        </p:txBody>
      </p:sp>
      <p:sp>
        <p:nvSpPr>
          <p:cNvPr id="3" name="Content Placeholder 2"/>
          <p:cNvSpPr>
            <a:spLocks noGrp="1"/>
          </p:cNvSpPr>
          <p:nvPr>
            <p:ph idx="1"/>
          </p:nvPr>
        </p:nvSpPr>
        <p:spPr/>
        <p:txBody>
          <a:bodyPr>
            <a:normAutofit/>
          </a:bodyPr>
          <a:lstStyle/>
          <a:p>
            <a:r>
              <a:rPr lang="en-US" dirty="0" smtClean="0"/>
              <a:t>Out of the teams that made it only 3 were not predicted to be in the top 16</a:t>
            </a:r>
          </a:p>
          <a:p>
            <a:pPr lvl="1"/>
            <a:r>
              <a:rPr lang="en-US" dirty="0" smtClean="0"/>
              <a:t>The wizards(predicted 15), the Timberwolves(predicted 16) and the Mavericks(predicted 12) did not make it. </a:t>
            </a:r>
          </a:p>
          <a:p>
            <a:pPr lvl="1"/>
            <a:r>
              <a:rPr lang="en-US" dirty="0" smtClean="0"/>
              <a:t>Possible reasons why these 2 teams were not included:</a:t>
            </a:r>
          </a:p>
          <a:p>
            <a:pPr lvl="2"/>
            <a:r>
              <a:rPr lang="en-US" dirty="0" smtClean="0"/>
              <a:t>The data was not divided into Conferences or Divisions.</a:t>
            </a:r>
          </a:p>
          <a:p>
            <a:pPr lvl="2"/>
            <a:r>
              <a:rPr lang="en-US" dirty="0" smtClean="0"/>
              <a:t>The teams made some bad trades leaving the data skewed</a:t>
            </a:r>
          </a:p>
          <a:p>
            <a:pPr lvl="2"/>
            <a:r>
              <a:rPr lang="en-US" dirty="0" smtClean="0"/>
              <a:t>Injuries to key players left the team’s data skewed.</a:t>
            </a:r>
          </a:p>
          <a:p>
            <a:pPr lvl="2"/>
            <a:endParaRPr lang="en-US" dirty="0"/>
          </a:p>
        </p:txBody>
      </p:sp>
    </p:spTree>
    <p:extLst>
      <p:ext uri="{BB962C8B-B14F-4D97-AF65-F5344CB8AC3E}">
        <p14:creationId xmlns:p14="http://schemas.microsoft.com/office/powerpoint/2010/main" val="2702083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Conference</a:t>
            </a:r>
            <a:endParaRPr lang="en-US" dirty="0"/>
          </a:p>
        </p:txBody>
      </p:sp>
      <p:sp>
        <p:nvSpPr>
          <p:cNvPr id="3" name="Content Placeholder 2"/>
          <p:cNvSpPr>
            <a:spLocks noGrp="1"/>
          </p:cNvSpPr>
          <p:nvPr>
            <p:ph idx="1"/>
          </p:nvPr>
        </p:nvSpPr>
        <p:spPr>
          <a:xfrm>
            <a:off x="533400" y="1905000"/>
            <a:ext cx="8229600" cy="4389120"/>
          </a:xfrm>
        </p:spPr>
        <p:txBody>
          <a:bodyPr>
            <a:normAutofit fontScale="55000" lnSpcReduction="20000"/>
          </a:bodyPr>
          <a:lstStyle/>
          <a:p>
            <a:r>
              <a:rPr lang="en-US" dirty="0" smtClean="0"/>
              <a:t>Heat-.9961</a:t>
            </a:r>
          </a:p>
          <a:p>
            <a:r>
              <a:rPr lang="en-US" dirty="0" smtClean="0"/>
              <a:t>Hawks-.9483</a:t>
            </a:r>
          </a:p>
          <a:p>
            <a:r>
              <a:rPr lang="en-US" dirty="0" smtClean="0"/>
              <a:t>Knicks-</a:t>
            </a:r>
            <a:r>
              <a:rPr lang="en-US" dirty="0"/>
              <a:t>.</a:t>
            </a:r>
            <a:r>
              <a:rPr lang="en-US" dirty="0" smtClean="0"/>
              <a:t>9467</a:t>
            </a:r>
          </a:p>
          <a:p>
            <a:r>
              <a:rPr lang="en-US" dirty="0" smtClean="0"/>
              <a:t>Bulls-.9223</a:t>
            </a:r>
          </a:p>
          <a:p>
            <a:r>
              <a:rPr lang="en-US" dirty="0" smtClean="0"/>
              <a:t>Celtics-</a:t>
            </a:r>
            <a:r>
              <a:rPr lang="en-US" dirty="0"/>
              <a:t>.</a:t>
            </a:r>
            <a:r>
              <a:rPr lang="en-US" dirty="0" smtClean="0"/>
              <a:t>9223</a:t>
            </a:r>
          </a:p>
          <a:p>
            <a:r>
              <a:rPr lang="en-US" dirty="0" smtClean="0"/>
              <a:t>Pacers-.8975</a:t>
            </a:r>
          </a:p>
          <a:p>
            <a:r>
              <a:rPr lang="en-US" dirty="0" smtClean="0"/>
              <a:t>Nets-</a:t>
            </a:r>
            <a:r>
              <a:rPr lang="en-US" dirty="0"/>
              <a:t>.</a:t>
            </a:r>
            <a:r>
              <a:rPr lang="en-US" dirty="0" smtClean="0"/>
              <a:t>5497</a:t>
            </a:r>
          </a:p>
          <a:p>
            <a:r>
              <a:rPr lang="en-US" dirty="0"/>
              <a:t>Bucks-.</a:t>
            </a:r>
            <a:r>
              <a:rPr lang="en-US" dirty="0" smtClean="0"/>
              <a:t>3771</a:t>
            </a:r>
          </a:p>
          <a:p>
            <a:endParaRPr lang="en-US" dirty="0"/>
          </a:p>
          <a:p>
            <a:r>
              <a:rPr lang="en-US" dirty="0" smtClean="0"/>
              <a:t>Wizards-</a:t>
            </a:r>
            <a:r>
              <a:rPr lang="en-US" dirty="0"/>
              <a:t>.</a:t>
            </a:r>
            <a:r>
              <a:rPr lang="en-US" dirty="0" smtClean="0"/>
              <a:t>6699</a:t>
            </a:r>
          </a:p>
          <a:p>
            <a:r>
              <a:rPr lang="en-US" dirty="0"/>
              <a:t>76er’s-.</a:t>
            </a:r>
            <a:r>
              <a:rPr lang="en-US" dirty="0" smtClean="0"/>
              <a:t>3384</a:t>
            </a:r>
          </a:p>
          <a:p>
            <a:r>
              <a:rPr lang="en-US" dirty="0" smtClean="0"/>
              <a:t>Raptors-</a:t>
            </a:r>
            <a:r>
              <a:rPr lang="en-US" dirty="0"/>
              <a:t>.2076</a:t>
            </a:r>
          </a:p>
          <a:p>
            <a:r>
              <a:rPr lang="en-US" dirty="0"/>
              <a:t>Pistons-.</a:t>
            </a:r>
            <a:r>
              <a:rPr lang="en-US" dirty="0" smtClean="0"/>
              <a:t>1813</a:t>
            </a:r>
          </a:p>
          <a:p>
            <a:r>
              <a:rPr lang="en-US" dirty="0"/>
              <a:t>Bobcats-.</a:t>
            </a:r>
            <a:r>
              <a:rPr lang="en-US" dirty="0" smtClean="0"/>
              <a:t>1256</a:t>
            </a:r>
          </a:p>
          <a:p>
            <a:r>
              <a:rPr lang="en-US" dirty="0"/>
              <a:t>Magic-.</a:t>
            </a:r>
            <a:r>
              <a:rPr lang="en-US" dirty="0" smtClean="0"/>
              <a:t>1112</a:t>
            </a:r>
          </a:p>
          <a:p>
            <a:r>
              <a:rPr lang="en-US" dirty="0"/>
              <a:t>Cavaliers-.</a:t>
            </a:r>
            <a:r>
              <a:rPr lang="en-US" dirty="0" smtClean="0"/>
              <a:t>0635</a:t>
            </a:r>
            <a:endParaRPr lang="en-US" dirty="0"/>
          </a:p>
          <a:p>
            <a:endParaRPr lang="en-US" dirty="0"/>
          </a:p>
          <a:p>
            <a:endParaRPr lang="en-US" dirty="0"/>
          </a:p>
          <a:p>
            <a:pPr lvl="1"/>
            <a:r>
              <a:rPr lang="en-US" dirty="0" smtClean="0"/>
              <a:t>The only surprise is that the Bucks got into the playoffs when the Wizards did not.</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4242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Conference</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Thunder-.</a:t>
            </a:r>
            <a:r>
              <a:rPr lang="en-US" dirty="0" smtClean="0"/>
              <a:t>9958</a:t>
            </a:r>
          </a:p>
          <a:p>
            <a:r>
              <a:rPr lang="en-US" dirty="0"/>
              <a:t>Spurs-.</a:t>
            </a:r>
            <a:r>
              <a:rPr lang="en-US" dirty="0" smtClean="0"/>
              <a:t>9951</a:t>
            </a:r>
          </a:p>
          <a:p>
            <a:r>
              <a:rPr lang="en-US" dirty="0"/>
              <a:t>Clippers-.</a:t>
            </a:r>
            <a:r>
              <a:rPr lang="en-US" dirty="0" smtClean="0"/>
              <a:t>9919</a:t>
            </a:r>
          </a:p>
          <a:p>
            <a:r>
              <a:rPr lang="en-US" dirty="0" smtClean="0"/>
              <a:t>Lakers-</a:t>
            </a:r>
            <a:r>
              <a:rPr lang="en-US" dirty="0"/>
              <a:t>.</a:t>
            </a:r>
            <a:r>
              <a:rPr lang="en-US" dirty="0" smtClean="0"/>
              <a:t>9868</a:t>
            </a:r>
          </a:p>
          <a:p>
            <a:r>
              <a:rPr lang="en-US" dirty="0"/>
              <a:t>Nuggets-.</a:t>
            </a:r>
            <a:r>
              <a:rPr lang="en-US" dirty="0" smtClean="0"/>
              <a:t>9833</a:t>
            </a:r>
          </a:p>
          <a:p>
            <a:r>
              <a:rPr lang="en-US" dirty="0" smtClean="0"/>
              <a:t>Rockets-</a:t>
            </a:r>
            <a:r>
              <a:rPr lang="en-US" dirty="0"/>
              <a:t>.</a:t>
            </a:r>
            <a:r>
              <a:rPr lang="en-US" dirty="0" smtClean="0"/>
              <a:t>927</a:t>
            </a:r>
          </a:p>
          <a:p>
            <a:r>
              <a:rPr lang="en-US" dirty="0" smtClean="0"/>
              <a:t>Warriors-</a:t>
            </a:r>
            <a:r>
              <a:rPr lang="en-US" dirty="0"/>
              <a:t>.</a:t>
            </a:r>
            <a:r>
              <a:rPr lang="en-US" dirty="0" smtClean="0"/>
              <a:t>9079</a:t>
            </a:r>
          </a:p>
          <a:p>
            <a:r>
              <a:rPr lang="en-US" dirty="0"/>
              <a:t>Grizzlies-.</a:t>
            </a:r>
            <a:r>
              <a:rPr lang="en-US" dirty="0" smtClean="0"/>
              <a:t>5987</a:t>
            </a:r>
          </a:p>
          <a:p>
            <a:endParaRPr lang="en-US" dirty="0" smtClean="0"/>
          </a:p>
          <a:p>
            <a:r>
              <a:rPr lang="en-US" dirty="0" smtClean="0"/>
              <a:t>Mavericks-</a:t>
            </a:r>
            <a:r>
              <a:rPr lang="en-US" dirty="0"/>
              <a:t>.</a:t>
            </a:r>
            <a:r>
              <a:rPr lang="en-US" dirty="0" smtClean="0"/>
              <a:t>9154</a:t>
            </a:r>
          </a:p>
          <a:p>
            <a:r>
              <a:rPr lang="en-US" dirty="0"/>
              <a:t>TimberWolves-.</a:t>
            </a:r>
            <a:r>
              <a:rPr lang="en-US" dirty="0" smtClean="0"/>
              <a:t>6586</a:t>
            </a:r>
          </a:p>
          <a:p>
            <a:r>
              <a:rPr lang="en-US" dirty="0"/>
              <a:t>Jazz-.</a:t>
            </a:r>
            <a:r>
              <a:rPr lang="en-US" dirty="0" smtClean="0"/>
              <a:t>5434</a:t>
            </a:r>
          </a:p>
          <a:p>
            <a:r>
              <a:rPr lang="en-US" dirty="0" smtClean="0"/>
              <a:t>Kings-</a:t>
            </a:r>
            <a:r>
              <a:rPr lang="en-US" dirty="0"/>
              <a:t>.</a:t>
            </a:r>
            <a:r>
              <a:rPr lang="en-US" dirty="0" smtClean="0"/>
              <a:t>1214</a:t>
            </a:r>
          </a:p>
          <a:p>
            <a:r>
              <a:rPr lang="en-US" dirty="0"/>
              <a:t>TrailBlazers-.</a:t>
            </a:r>
            <a:r>
              <a:rPr lang="en-US" dirty="0" smtClean="0"/>
              <a:t>0651</a:t>
            </a:r>
          </a:p>
          <a:p>
            <a:r>
              <a:rPr lang="en-US" dirty="0" smtClean="0"/>
              <a:t>Suns-</a:t>
            </a:r>
            <a:r>
              <a:rPr lang="en-US" dirty="0"/>
              <a:t>.</a:t>
            </a:r>
            <a:r>
              <a:rPr lang="en-US" dirty="0" smtClean="0"/>
              <a:t>0494</a:t>
            </a:r>
          </a:p>
          <a:p>
            <a:r>
              <a:rPr lang="en-US" dirty="0"/>
              <a:t>Hornets-.</a:t>
            </a:r>
            <a:r>
              <a:rPr lang="en-US" dirty="0" smtClean="0"/>
              <a:t>0375</a:t>
            </a:r>
          </a:p>
          <a:p>
            <a:pPr lvl="1"/>
            <a:r>
              <a:rPr lang="en-US" dirty="0" smtClean="0"/>
              <a:t>The only surprise is that the grizzles got in over the mavericks and the Timberwolves.</a:t>
            </a:r>
          </a:p>
          <a:p>
            <a:endParaRPr lang="en-US" dirty="0"/>
          </a:p>
          <a:p>
            <a:endParaRPr lang="en-US" dirty="0" smtClean="0"/>
          </a:p>
          <a:p>
            <a:endParaRPr lang="en-US" dirty="0"/>
          </a:p>
          <a:p>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631525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a:t>
            </a:r>
            <a:endParaRPr lang="en-US" dirty="0"/>
          </a:p>
        </p:txBody>
      </p:sp>
      <p:sp>
        <p:nvSpPr>
          <p:cNvPr id="3" name="Content Placeholder 2"/>
          <p:cNvSpPr>
            <a:spLocks noGrp="1"/>
          </p:cNvSpPr>
          <p:nvPr>
            <p:ph idx="1"/>
          </p:nvPr>
        </p:nvSpPr>
        <p:spPr/>
        <p:txBody>
          <a:bodyPr/>
          <a:lstStyle/>
          <a:p>
            <a:r>
              <a:rPr lang="en-US" dirty="0" smtClean="0"/>
              <a:t>Sorting the data by conferences eliminated the unexpected result of the Nets getting into the playoffs.</a:t>
            </a:r>
            <a:endParaRPr lang="en-US" dirty="0"/>
          </a:p>
        </p:txBody>
      </p:sp>
    </p:spTree>
    <p:extLst>
      <p:ext uri="{BB962C8B-B14F-4D97-AF65-F5344CB8AC3E}">
        <p14:creationId xmlns:p14="http://schemas.microsoft.com/office/powerpoint/2010/main" val="377133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the Model</a:t>
            </a:r>
            <a:endParaRPr lang="en-US" dirty="0"/>
          </a:p>
        </p:txBody>
      </p:sp>
      <p:sp>
        <p:nvSpPr>
          <p:cNvPr id="3" name="Content Placeholder 2"/>
          <p:cNvSpPr>
            <a:spLocks noGrp="1"/>
          </p:cNvSpPr>
          <p:nvPr>
            <p:ph idx="1"/>
          </p:nvPr>
        </p:nvSpPr>
        <p:spPr/>
        <p:txBody>
          <a:bodyPr/>
          <a:lstStyle/>
          <a:p>
            <a:r>
              <a:rPr lang="en-US" dirty="0" smtClean="0"/>
              <a:t>From year to year, and team to team the tempo of the game changes, this can inflate or deflate the numbers for each team.</a:t>
            </a:r>
          </a:p>
          <a:p>
            <a:pPr lvl="1"/>
            <a:r>
              <a:rPr lang="en-US" dirty="0" smtClean="0"/>
              <a:t>Why slower tempo</a:t>
            </a:r>
          </a:p>
          <a:p>
            <a:pPr lvl="2"/>
            <a:r>
              <a:rPr lang="en-US" dirty="0" smtClean="0">
                <a:hlinkClick r:id="rId3"/>
              </a:rPr>
              <a:t>http://www.youtube.com/watch?v=ewBnHq04CRg</a:t>
            </a:r>
            <a:endParaRPr lang="en-US" dirty="0" smtClean="0"/>
          </a:p>
          <a:p>
            <a:pPr lvl="3"/>
            <a:r>
              <a:rPr lang="en-US" dirty="0" smtClean="0"/>
              <a:t>If you have a player like Shaq on your team who may be slower than his opponents but is capable of doing this(go to video)</a:t>
            </a:r>
          </a:p>
          <a:p>
            <a:pPr lvl="4"/>
            <a:r>
              <a:rPr lang="en-US" dirty="0" smtClean="0"/>
              <a:t>Teams tend to slower their tempo down to include him in their offense.</a:t>
            </a:r>
          </a:p>
          <a:p>
            <a:pPr lvl="1"/>
            <a:endParaRPr lang="en-US" dirty="0"/>
          </a:p>
        </p:txBody>
      </p:sp>
    </p:spTree>
    <p:extLst>
      <p:ext uri="{BB962C8B-B14F-4D97-AF65-F5344CB8AC3E}">
        <p14:creationId xmlns:p14="http://schemas.microsoft.com/office/powerpoint/2010/main" val="4169266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a:t>
            </a:r>
            <a:endParaRPr lang="en-US" dirty="0"/>
          </a:p>
        </p:txBody>
      </p:sp>
      <p:sp>
        <p:nvSpPr>
          <p:cNvPr id="3" name="Content Placeholder 2"/>
          <p:cNvSpPr>
            <a:spLocks noGrp="1"/>
          </p:cNvSpPr>
          <p:nvPr>
            <p:ph idx="1"/>
          </p:nvPr>
        </p:nvSpPr>
        <p:spPr/>
        <p:txBody>
          <a:bodyPr/>
          <a:lstStyle/>
          <a:p>
            <a:r>
              <a:rPr lang="en-US" dirty="0" smtClean="0"/>
              <a:t>Once he retired Teams no longer had to find a way to counter him and we saw the normal tall, faster, slimmer 5 come back to the game.</a:t>
            </a:r>
          </a:p>
        </p:txBody>
      </p:sp>
    </p:spTree>
    <p:extLst>
      <p:ext uri="{BB962C8B-B14F-4D97-AF65-F5344CB8AC3E}">
        <p14:creationId xmlns:p14="http://schemas.microsoft.com/office/powerpoint/2010/main" val="169129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2</a:t>
            </a:r>
            <a:endParaRPr lang="en-US" dirty="0"/>
          </a:p>
        </p:txBody>
      </p:sp>
      <p:sp>
        <p:nvSpPr>
          <p:cNvPr id="3" name="Content Placeholder 2"/>
          <p:cNvSpPr>
            <a:spLocks noGrp="1"/>
          </p:cNvSpPr>
          <p:nvPr>
            <p:ph idx="1"/>
          </p:nvPr>
        </p:nvSpPr>
        <p:spPr/>
        <p:txBody>
          <a:bodyPr/>
          <a:lstStyle/>
          <a:p>
            <a:r>
              <a:rPr lang="en-US" dirty="0" smtClean="0"/>
              <a:t>The model:</a:t>
            </a:r>
          </a:p>
          <a:p>
            <a:r>
              <a:rPr lang="en-US" dirty="0" smtClean="0"/>
              <a:t>The model that was selected was given using forward selection with AIC Criterion</a:t>
            </a:r>
          </a:p>
          <a:p>
            <a:pPr lvl="1"/>
            <a:r>
              <a:rPr lang="en-US" dirty="0" smtClean="0"/>
              <a:t>AIC was 174.5651</a:t>
            </a:r>
          </a:p>
          <a:p>
            <a:pPr lvl="1"/>
            <a:r>
              <a:rPr lang="en-US" dirty="0" smtClean="0"/>
              <a:t>BIC was 197.99</a:t>
            </a:r>
          </a:p>
          <a:p>
            <a:r>
              <a:rPr lang="en-US" dirty="0" smtClean="0"/>
              <a:t>The model had 7 parameters.</a:t>
            </a:r>
          </a:p>
          <a:p>
            <a:endParaRPr lang="en-US" dirty="0" smtClean="0"/>
          </a:p>
        </p:txBody>
      </p:sp>
    </p:spTree>
    <p:extLst>
      <p:ext uri="{BB962C8B-B14F-4D97-AF65-F5344CB8AC3E}">
        <p14:creationId xmlns:p14="http://schemas.microsoft.com/office/powerpoint/2010/main" val="4170925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3" name="Content Placeholder 2"/>
          <p:cNvSpPr>
            <a:spLocks noGrp="1"/>
          </p:cNvSpPr>
          <p:nvPr>
            <p:ph idx="1"/>
          </p:nvPr>
        </p:nvSpPr>
        <p:spPr/>
        <p:txBody>
          <a:bodyPr/>
          <a:lstStyle/>
          <a:p>
            <a:r>
              <a:rPr lang="en-US" dirty="0" smtClean="0"/>
              <a:t>The data was collected from yahoo sports.</a:t>
            </a:r>
          </a:p>
          <a:p>
            <a:r>
              <a:rPr lang="en-US" dirty="0" smtClean="0"/>
              <a:t>It has 37 potential variables and 211 data points.</a:t>
            </a:r>
          </a:p>
          <a:p>
            <a:r>
              <a:rPr lang="en-US" dirty="0" smtClean="0"/>
              <a:t>The 2012-2013 season statistics were used to check the model.</a:t>
            </a:r>
          </a:p>
          <a:p>
            <a:endParaRPr lang="en-US" dirty="0"/>
          </a:p>
        </p:txBody>
      </p:sp>
    </p:spTree>
    <p:extLst>
      <p:ext uri="{BB962C8B-B14F-4D97-AF65-F5344CB8AC3E}">
        <p14:creationId xmlns:p14="http://schemas.microsoft.com/office/powerpoint/2010/main" val="1378131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Parameters</a:t>
            </a:r>
            <a:endParaRPr lang="en-US" dirty="0"/>
          </a:p>
        </p:txBody>
      </p:sp>
      <p:sp>
        <p:nvSpPr>
          <p:cNvPr id="3" name="Content Placeholder 2"/>
          <p:cNvSpPr>
            <a:spLocks noGrp="1"/>
          </p:cNvSpPr>
          <p:nvPr>
            <p:ph idx="1"/>
          </p:nvPr>
        </p:nvSpPr>
        <p:spPr/>
        <p:txBody>
          <a:bodyPr/>
          <a:lstStyle/>
          <a:p>
            <a:r>
              <a:rPr lang="en-US" dirty="0" smtClean="0"/>
              <a:t>Defensive Rebounds(DRB)</a:t>
            </a:r>
          </a:p>
          <a:p>
            <a:r>
              <a:rPr lang="en-US" dirty="0" smtClean="0"/>
              <a:t>Opponents Free Throw Percentage(OPFT)</a:t>
            </a:r>
          </a:p>
          <a:p>
            <a:r>
              <a:rPr lang="en-US" dirty="0" smtClean="0"/>
              <a:t>Percentage of FG made(PFG)</a:t>
            </a:r>
          </a:p>
          <a:p>
            <a:r>
              <a:rPr lang="en-US" dirty="0" smtClean="0"/>
              <a:t>Turnover/assist Ratio(TO)</a:t>
            </a:r>
          </a:p>
          <a:p>
            <a:r>
              <a:rPr lang="en-US" dirty="0" smtClean="0"/>
              <a:t>Attempted Field Goals(AFG)</a:t>
            </a:r>
          </a:p>
          <a:p>
            <a:r>
              <a:rPr lang="en-US" dirty="0" smtClean="0"/>
              <a:t>Opponents Turnover/Assist Ratio(OTO)</a:t>
            </a:r>
          </a:p>
          <a:p>
            <a:r>
              <a:rPr lang="en-US" dirty="0" smtClean="0"/>
              <a:t>Offensive Rebounds(ORB)</a:t>
            </a:r>
            <a:endParaRPr lang="en-US" dirty="0"/>
          </a:p>
        </p:txBody>
      </p:sp>
    </p:spTree>
    <p:extLst>
      <p:ext uri="{BB962C8B-B14F-4D97-AF65-F5344CB8AC3E}">
        <p14:creationId xmlns:p14="http://schemas.microsoft.com/office/powerpoint/2010/main" val="1186211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Equation</a:t>
            </a:r>
            <a:endParaRPr lang="en-US" dirty="0"/>
          </a:p>
        </p:txBody>
      </p:sp>
      <p:sp>
        <p:nvSpPr>
          <p:cNvPr id="3" name="Content Placeholder 2"/>
          <p:cNvSpPr>
            <a:spLocks noGrp="1"/>
          </p:cNvSpPr>
          <p:nvPr>
            <p:ph idx="1"/>
          </p:nvPr>
        </p:nvSpPr>
        <p:spPr/>
        <p:txBody>
          <a:bodyPr/>
          <a:lstStyle/>
          <a:p>
            <a:r>
              <a:rPr lang="en-US" dirty="0" smtClean="0"/>
              <a:t>pi=(1+exp(-1*(-.30581*AFG-.41095*OPFT+.87329*DRB-.87768*TO+.61868*PFG+.49886*OTO+.40890*ORB)))^-1</a:t>
            </a:r>
          </a:p>
        </p:txBody>
      </p:sp>
    </p:spTree>
    <p:extLst>
      <p:ext uri="{BB962C8B-B14F-4D97-AF65-F5344CB8AC3E}">
        <p14:creationId xmlns:p14="http://schemas.microsoft.com/office/powerpoint/2010/main" val="3693148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Prediction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Heat(.7501) </a:t>
            </a:r>
            <a:r>
              <a:rPr lang="en-US" dirty="0" err="1" smtClean="0"/>
              <a:t>vs</a:t>
            </a:r>
            <a:r>
              <a:rPr lang="en-US" dirty="0" smtClean="0"/>
              <a:t> Bucks(.0419) -&gt; Heat took series 4-0</a:t>
            </a:r>
          </a:p>
          <a:p>
            <a:pPr marL="0" indent="0">
              <a:buNone/>
            </a:pPr>
            <a:r>
              <a:rPr lang="en-US" dirty="0" smtClean="0"/>
              <a:t>Nets(.292) </a:t>
            </a:r>
            <a:r>
              <a:rPr lang="en-US" dirty="0" err="1" smtClean="0"/>
              <a:t>vs</a:t>
            </a:r>
            <a:r>
              <a:rPr lang="en-US" dirty="0" smtClean="0"/>
              <a:t> Bulls(.1317)  -&gt;2-3</a:t>
            </a:r>
          </a:p>
          <a:p>
            <a:pPr marL="0" indent="0">
              <a:buNone/>
            </a:pPr>
            <a:r>
              <a:rPr lang="en-US" dirty="0" smtClean="0"/>
              <a:t>Knicks(.289) </a:t>
            </a:r>
            <a:r>
              <a:rPr lang="en-US" dirty="0" err="1" smtClean="0"/>
              <a:t>vs</a:t>
            </a:r>
            <a:r>
              <a:rPr lang="en-US" dirty="0" smtClean="0"/>
              <a:t> Celtics(.4049) -&gt;3-1</a:t>
            </a:r>
          </a:p>
          <a:p>
            <a:pPr marL="0" indent="0">
              <a:buNone/>
            </a:pPr>
            <a:r>
              <a:rPr lang="en-US" dirty="0" smtClean="0"/>
              <a:t>Pacers(.3633) </a:t>
            </a:r>
            <a:r>
              <a:rPr lang="en-US" dirty="0" err="1" smtClean="0"/>
              <a:t>vs</a:t>
            </a:r>
            <a:r>
              <a:rPr lang="en-US" dirty="0" smtClean="0"/>
              <a:t> Hawks(.209) -&gt;2-2</a:t>
            </a:r>
          </a:p>
          <a:p>
            <a:pPr marL="0" indent="0">
              <a:buNone/>
            </a:pPr>
            <a:r>
              <a:rPr lang="en-US" dirty="0" smtClean="0"/>
              <a:t>Thunder(.7713) </a:t>
            </a:r>
            <a:r>
              <a:rPr lang="en-US" dirty="0" err="1" smtClean="0"/>
              <a:t>vs</a:t>
            </a:r>
            <a:r>
              <a:rPr lang="en-US" dirty="0" smtClean="0"/>
              <a:t> Rockets(.3) -&gt; 3-1</a:t>
            </a:r>
          </a:p>
          <a:p>
            <a:pPr marL="0" indent="0">
              <a:buNone/>
            </a:pPr>
            <a:r>
              <a:rPr lang="en-US" dirty="0" smtClean="0"/>
              <a:t>Clippers(.426) </a:t>
            </a:r>
            <a:r>
              <a:rPr lang="en-US" dirty="0" err="1" smtClean="0"/>
              <a:t>vs</a:t>
            </a:r>
            <a:r>
              <a:rPr lang="en-US" dirty="0" smtClean="0"/>
              <a:t> Grizzlies(.2411) -&gt; 2-3</a:t>
            </a:r>
          </a:p>
          <a:p>
            <a:pPr marL="0" indent="0">
              <a:buNone/>
            </a:pPr>
            <a:r>
              <a:rPr lang="en-US" dirty="0" smtClean="0"/>
              <a:t>Spurs(.6676) </a:t>
            </a:r>
            <a:r>
              <a:rPr lang="en-US" dirty="0" err="1" smtClean="0"/>
              <a:t>vs</a:t>
            </a:r>
            <a:r>
              <a:rPr lang="en-US" dirty="0" smtClean="0"/>
              <a:t> </a:t>
            </a:r>
            <a:r>
              <a:rPr lang="en-US" dirty="0" err="1" smtClean="0"/>
              <a:t>Lackers</a:t>
            </a:r>
            <a:r>
              <a:rPr lang="en-US" dirty="0" smtClean="0"/>
              <a:t>(.6543)** -&gt; Spurs took series 4-0</a:t>
            </a:r>
          </a:p>
          <a:p>
            <a:pPr marL="0" indent="0">
              <a:buNone/>
            </a:pPr>
            <a:r>
              <a:rPr lang="en-US" dirty="0" smtClean="0"/>
              <a:t>Warriors(.4987) </a:t>
            </a:r>
            <a:r>
              <a:rPr lang="en-US" dirty="0" err="1" smtClean="0"/>
              <a:t>vs</a:t>
            </a:r>
            <a:r>
              <a:rPr lang="en-US" dirty="0" smtClean="0"/>
              <a:t> Nuggets(.7824) -&gt; 3-2</a:t>
            </a:r>
          </a:p>
        </p:txBody>
      </p:sp>
    </p:spTree>
    <p:extLst>
      <p:ext uri="{BB962C8B-B14F-4D97-AF65-F5344CB8AC3E}">
        <p14:creationId xmlns:p14="http://schemas.microsoft.com/office/powerpoint/2010/main" val="3692133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endParaRPr lang="en-US" dirty="0"/>
          </a:p>
        </p:txBody>
      </p:sp>
      <p:sp>
        <p:nvSpPr>
          <p:cNvPr id="3" name="Content Placeholder 2"/>
          <p:cNvSpPr>
            <a:spLocks noGrp="1"/>
          </p:cNvSpPr>
          <p:nvPr>
            <p:ph idx="1"/>
          </p:nvPr>
        </p:nvSpPr>
        <p:spPr/>
        <p:txBody>
          <a:bodyPr>
            <a:normAutofit/>
          </a:bodyPr>
          <a:lstStyle/>
          <a:p>
            <a:r>
              <a:rPr lang="en-US" dirty="0" smtClean="0"/>
              <a:t>The Lakers lost their star player Kobe Bryant due to injury, so while statistically it looks like the score should be even, realistically it is very one sided without Kobe.  The stats for the Lakers are severely influence by the presence of Kobe and with out him they cannot produce the same number as they did during the regular season.  This points out one major flaw with all of the models, that injuries remain unaccounted for.</a:t>
            </a:r>
            <a:endParaRPr lang="en-US" dirty="0"/>
          </a:p>
        </p:txBody>
      </p:sp>
    </p:spTree>
    <p:extLst>
      <p:ext uri="{BB962C8B-B14F-4D97-AF65-F5344CB8AC3E}">
        <p14:creationId xmlns:p14="http://schemas.microsoft.com/office/powerpoint/2010/main" val="606973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Flaws</a:t>
            </a:r>
            <a:endParaRPr lang="en-US" dirty="0"/>
          </a:p>
        </p:txBody>
      </p:sp>
      <p:sp>
        <p:nvSpPr>
          <p:cNvPr id="3" name="Content Placeholder 2"/>
          <p:cNvSpPr>
            <a:spLocks noGrp="1"/>
          </p:cNvSpPr>
          <p:nvPr>
            <p:ph idx="1"/>
          </p:nvPr>
        </p:nvSpPr>
        <p:spPr/>
        <p:txBody>
          <a:bodyPr/>
          <a:lstStyle/>
          <a:p>
            <a:r>
              <a:rPr lang="en-US" dirty="0" smtClean="0"/>
              <a:t>Does not take into account late season trades.</a:t>
            </a:r>
          </a:p>
          <a:p>
            <a:pPr lvl="1"/>
            <a:r>
              <a:rPr lang="en-US" dirty="0" smtClean="0"/>
              <a:t>For Round 2 and above</a:t>
            </a:r>
          </a:p>
          <a:p>
            <a:pPr lvl="2"/>
            <a:r>
              <a:rPr lang="en-US" dirty="0" smtClean="0"/>
              <a:t>Team matchups</a:t>
            </a:r>
          </a:p>
          <a:p>
            <a:pPr lvl="2"/>
            <a:r>
              <a:rPr lang="en-US" dirty="0" smtClean="0"/>
              <a:t>Outside influence on individual players/teams</a:t>
            </a:r>
          </a:p>
          <a:p>
            <a:r>
              <a:rPr lang="en-US" dirty="0" smtClean="0"/>
              <a:t>The data was not divided into division/Conference.</a:t>
            </a:r>
          </a:p>
          <a:p>
            <a:r>
              <a:rPr lang="en-US" dirty="0" smtClean="0"/>
              <a:t>Possibility of time dependency due to tempo changes.(though not checked for)</a:t>
            </a:r>
          </a:p>
        </p:txBody>
      </p:sp>
    </p:spTree>
    <p:extLst>
      <p:ext uri="{BB962C8B-B14F-4D97-AF65-F5344CB8AC3E}">
        <p14:creationId xmlns:p14="http://schemas.microsoft.com/office/powerpoint/2010/main" val="2338711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a:t>
            </a:r>
            <a:endParaRPr lang="en-US" dirty="0"/>
          </a:p>
        </p:txBody>
      </p:sp>
      <p:sp>
        <p:nvSpPr>
          <p:cNvPr id="3" name="Content Placeholder 2"/>
          <p:cNvSpPr>
            <a:spLocks noGrp="1"/>
          </p:cNvSpPr>
          <p:nvPr>
            <p:ph idx="1"/>
          </p:nvPr>
        </p:nvSpPr>
        <p:spPr/>
        <p:txBody>
          <a:bodyPr/>
          <a:lstStyle/>
          <a:p>
            <a:r>
              <a:rPr lang="en-US" dirty="0" smtClean="0"/>
              <a:t>The model is a logistic regression to determine which NBA teams will make it into the playoffs.</a:t>
            </a:r>
          </a:p>
          <a:p>
            <a:r>
              <a:rPr lang="en-US" dirty="0" smtClean="0"/>
              <a:t>There are 30 teams and only 16 teams will make it.</a:t>
            </a:r>
          </a:p>
          <a:p>
            <a:r>
              <a:rPr lang="en-US" dirty="0" smtClean="0"/>
              <a:t>The model calculates the probability a team will make it to the playoffs based on the current season statistics.</a:t>
            </a:r>
          </a:p>
          <a:p>
            <a:pPr lvl="1"/>
            <a:r>
              <a:rPr lang="en-US" dirty="0" smtClean="0"/>
              <a:t>The statistics are in per game values.</a:t>
            </a:r>
          </a:p>
          <a:p>
            <a:pPr lvl="2"/>
            <a:r>
              <a:rPr lang="en-US" dirty="0" smtClean="0"/>
              <a:t>This was done so you can guess mid season which teams will get into the playoffs.</a:t>
            </a:r>
            <a:endParaRPr lang="en-US" dirty="0"/>
          </a:p>
        </p:txBody>
      </p:sp>
    </p:spTree>
    <p:extLst>
      <p:ext uri="{BB962C8B-B14F-4D97-AF65-F5344CB8AC3E}">
        <p14:creationId xmlns:p14="http://schemas.microsoft.com/office/powerpoint/2010/main" val="4041719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a:t>
            </a:r>
            <a:endParaRPr lang="en-US" dirty="0"/>
          </a:p>
        </p:txBody>
      </p:sp>
      <p:sp>
        <p:nvSpPr>
          <p:cNvPr id="3" name="Content Placeholder 2"/>
          <p:cNvSpPr>
            <a:spLocks noGrp="1"/>
          </p:cNvSpPr>
          <p:nvPr>
            <p:ph idx="1"/>
          </p:nvPr>
        </p:nvSpPr>
        <p:spPr/>
        <p:txBody>
          <a:bodyPr/>
          <a:lstStyle/>
          <a:p>
            <a:r>
              <a:rPr lang="en-US" dirty="0" smtClean="0"/>
              <a:t>The goal was to predict which teams will make it to the first round of the playoffs</a:t>
            </a:r>
          </a:p>
          <a:p>
            <a:pPr lvl="1"/>
            <a:r>
              <a:rPr lang="en-US" dirty="0" smtClean="0"/>
              <a:t>However since I had the data I attempted to create models to predict how far each team would go.</a:t>
            </a:r>
          </a:p>
          <a:p>
            <a:r>
              <a:rPr lang="en-US" dirty="0" smtClean="0"/>
              <a:t>To create the first round playoff model, I used forward selection based on AIC criterion, backward selection based on AIC and BIC criterion. </a:t>
            </a:r>
          </a:p>
          <a:p>
            <a:pPr lvl="1"/>
            <a:r>
              <a:rPr lang="en-US" dirty="0" smtClean="0"/>
              <a:t>Naturally none of the models were the same.</a:t>
            </a:r>
          </a:p>
        </p:txBody>
      </p:sp>
    </p:spTree>
    <p:extLst>
      <p:ext uri="{BB962C8B-B14F-4D97-AF65-F5344CB8AC3E}">
        <p14:creationId xmlns:p14="http://schemas.microsoft.com/office/powerpoint/2010/main" val="2827392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Model</a:t>
            </a:r>
            <a:endParaRPr lang="en-US" dirty="0"/>
          </a:p>
        </p:txBody>
      </p:sp>
      <p:sp>
        <p:nvSpPr>
          <p:cNvPr id="3" name="Content Placeholder 2"/>
          <p:cNvSpPr>
            <a:spLocks noGrp="1"/>
          </p:cNvSpPr>
          <p:nvPr>
            <p:ph idx="1"/>
          </p:nvPr>
        </p:nvSpPr>
        <p:spPr/>
        <p:txBody>
          <a:bodyPr>
            <a:normAutofit/>
          </a:bodyPr>
          <a:lstStyle/>
          <a:p>
            <a:r>
              <a:rPr lang="en-US" dirty="0" smtClean="0"/>
              <a:t>To determine which model to use I took the sum of the AIC and BIC for both models and compared them.</a:t>
            </a:r>
          </a:p>
          <a:p>
            <a:pPr lvl="1"/>
            <a:r>
              <a:rPr lang="en-US" dirty="0" smtClean="0"/>
              <a:t>If the model was within 5 points I choose the model based on the principal of parsimony. </a:t>
            </a:r>
          </a:p>
          <a:p>
            <a:r>
              <a:rPr lang="en-US" dirty="0" smtClean="0"/>
              <a:t>I repeated this 2 more times to get the models for prediction who makes it to round 2 and 3</a:t>
            </a:r>
          </a:p>
          <a:p>
            <a:pPr lvl="1"/>
            <a:r>
              <a:rPr lang="en-US" dirty="0" smtClean="0"/>
              <a:t>Round 4 and the eventual winner, the full model would not converge, so I could only use forward selection.</a:t>
            </a:r>
            <a:endParaRPr lang="en-US" dirty="0"/>
          </a:p>
        </p:txBody>
      </p:sp>
    </p:spTree>
    <p:extLst>
      <p:ext uri="{BB962C8B-B14F-4D97-AF65-F5344CB8AC3E}">
        <p14:creationId xmlns:p14="http://schemas.microsoft.com/office/powerpoint/2010/main" val="3824282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a:t>
            </a:r>
            <a:endParaRPr lang="en-US" dirty="0"/>
          </a:p>
        </p:txBody>
      </p:sp>
      <p:sp>
        <p:nvSpPr>
          <p:cNvPr id="3" name="Content Placeholder 2"/>
          <p:cNvSpPr>
            <a:spLocks noGrp="1"/>
          </p:cNvSpPr>
          <p:nvPr>
            <p:ph idx="1"/>
          </p:nvPr>
        </p:nvSpPr>
        <p:spPr/>
        <p:txBody>
          <a:bodyPr>
            <a:normAutofit/>
          </a:bodyPr>
          <a:lstStyle/>
          <a:p>
            <a:r>
              <a:rPr lang="en-US" dirty="0" smtClean="0"/>
              <a:t>For Round 1 the model was based on the results from the backward selection reduced BIC method.</a:t>
            </a:r>
          </a:p>
          <a:p>
            <a:pPr lvl="1"/>
            <a:r>
              <a:rPr lang="en-US" dirty="0" smtClean="0"/>
              <a:t>The variables were:</a:t>
            </a:r>
          </a:p>
          <a:p>
            <a:pPr lvl="2"/>
            <a:r>
              <a:rPr lang="en-US" dirty="0" smtClean="0"/>
              <a:t>Attempted Field Goals(AFG)</a:t>
            </a:r>
          </a:p>
          <a:p>
            <a:pPr lvl="2"/>
            <a:r>
              <a:rPr lang="en-US" dirty="0" smtClean="0"/>
              <a:t>Percentage of Free Throws(PFT)</a:t>
            </a:r>
          </a:p>
          <a:p>
            <a:pPr lvl="2"/>
            <a:r>
              <a:rPr lang="en-US" dirty="0" smtClean="0"/>
              <a:t>Defensive Rebounds(DRB)</a:t>
            </a:r>
          </a:p>
          <a:p>
            <a:pPr lvl="2"/>
            <a:r>
              <a:rPr lang="en-US" dirty="0" smtClean="0"/>
              <a:t>Turnover/Assist ratio(TO)</a:t>
            </a:r>
          </a:p>
          <a:p>
            <a:pPr lvl="2"/>
            <a:r>
              <a:rPr lang="en-US" dirty="0" smtClean="0"/>
              <a:t>Steals(STL)</a:t>
            </a:r>
          </a:p>
          <a:p>
            <a:pPr lvl="2"/>
            <a:r>
              <a:rPr lang="en-US" dirty="0" smtClean="0"/>
              <a:t>Total Points.(PNT)</a:t>
            </a:r>
          </a:p>
          <a:p>
            <a:pPr lvl="1"/>
            <a:endParaRPr lang="en-US" dirty="0"/>
          </a:p>
        </p:txBody>
      </p:sp>
    </p:spTree>
    <p:extLst>
      <p:ext uri="{BB962C8B-B14F-4D97-AF65-F5344CB8AC3E}">
        <p14:creationId xmlns:p14="http://schemas.microsoft.com/office/powerpoint/2010/main" val="754432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Model</a:t>
            </a:r>
            <a:endParaRPr lang="en-US" dirty="0"/>
          </a:p>
        </p:txBody>
      </p:sp>
      <p:sp>
        <p:nvSpPr>
          <p:cNvPr id="3" name="Content Placeholder 2"/>
          <p:cNvSpPr>
            <a:spLocks noGrp="1"/>
          </p:cNvSpPr>
          <p:nvPr>
            <p:ph idx="1"/>
          </p:nvPr>
        </p:nvSpPr>
        <p:spPr/>
        <p:txBody>
          <a:bodyPr>
            <a:normAutofit/>
          </a:bodyPr>
          <a:lstStyle/>
          <a:p>
            <a:r>
              <a:rPr lang="en-US" dirty="0" smtClean="0"/>
              <a:t>The formula for the model was:</a:t>
            </a:r>
            <a:br>
              <a:rPr lang="en-US" dirty="0" smtClean="0"/>
            </a:br>
            <a:r>
              <a:rPr lang="en-US" dirty="0" smtClean="0"/>
              <a:t>pi=(1+e^(-1*(-.52211*AFG-.16646*PFT+1.29247*DRB-1.08204*TO+1.52523*STL+.19775*PNT)))^-1</a:t>
            </a:r>
          </a:p>
          <a:p>
            <a:r>
              <a:rPr lang="en-US" dirty="0" smtClean="0"/>
              <a:t>The BIC for the model was 193.3505.</a:t>
            </a:r>
            <a:endParaRPr lang="en-US" dirty="0"/>
          </a:p>
          <a:p>
            <a:r>
              <a:rPr lang="en-US" dirty="0" smtClean="0"/>
              <a:t>The AIC for the model was 173.2678.</a:t>
            </a:r>
          </a:p>
          <a:p>
            <a:pPr marL="0" indent="0">
              <a:buNone/>
            </a:pPr>
            <a:endParaRPr lang="en-US" dirty="0" smtClean="0"/>
          </a:p>
          <a:p>
            <a:endParaRPr lang="en-US" dirty="0" smtClean="0"/>
          </a:p>
        </p:txBody>
      </p:sp>
    </p:spTree>
    <p:extLst>
      <p:ext uri="{BB962C8B-B14F-4D97-AF65-F5344CB8AC3E}">
        <p14:creationId xmlns:p14="http://schemas.microsoft.com/office/powerpoint/2010/main" val="2744294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Predictions Top 8</a:t>
            </a:r>
            <a:endParaRPr lang="en-US" dirty="0"/>
          </a:p>
        </p:txBody>
      </p:sp>
      <p:sp>
        <p:nvSpPr>
          <p:cNvPr id="5" name="Content Placeholder 4"/>
          <p:cNvSpPr>
            <a:spLocks noGrp="1"/>
          </p:cNvSpPr>
          <p:nvPr>
            <p:ph idx="1"/>
          </p:nvPr>
        </p:nvSpPr>
        <p:spPr/>
        <p:txBody>
          <a:bodyPr>
            <a:normAutofit/>
          </a:bodyPr>
          <a:lstStyle/>
          <a:p>
            <a:r>
              <a:rPr lang="en-US" dirty="0" smtClean="0"/>
              <a:t>Heat-.9961</a:t>
            </a:r>
          </a:p>
          <a:p>
            <a:r>
              <a:rPr lang="en-US" dirty="0" smtClean="0"/>
              <a:t>Thunder-.9958</a:t>
            </a:r>
          </a:p>
          <a:p>
            <a:r>
              <a:rPr lang="en-US" dirty="0" smtClean="0"/>
              <a:t>Spurs-.9951</a:t>
            </a:r>
          </a:p>
          <a:p>
            <a:r>
              <a:rPr lang="en-US" dirty="0" smtClean="0"/>
              <a:t>Clippers-.9919</a:t>
            </a:r>
          </a:p>
          <a:p>
            <a:r>
              <a:rPr lang="en-US" dirty="0" smtClean="0"/>
              <a:t>Lakers-.9868</a:t>
            </a:r>
          </a:p>
          <a:p>
            <a:r>
              <a:rPr lang="en-US" dirty="0" smtClean="0"/>
              <a:t>Nuggets-.9833</a:t>
            </a:r>
          </a:p>
          <a:p>
            <a:r>
              <a:rPr lang="en-US" dirty="0" smtClean="0"/>
              <a:t>Hawks-.9483</a:t>
            </a:r>
          </a:p>
          <a:p>
            <a:r>
              <a:rPr lang="en-US" dirty="0" smtClean="0"/>
              <a:t>Knicks-.9467</a:t>
            </a:r>
          </a:p>
          <a:p>
            <a:pPr marL="0" indent="0">
              <a:buNone/>
            </a:pPr>
            <a:endParaRPr lang="en-US" dirty="0"/>
          </a:p>
        </p:txBody>
      </p:sp>
    </p:spTree>
    <p:extLst>
      <p:ext uri="{BB962C8B-B14F-4D97-AF65-F5344CB8AC3E}">
        <p14:creationId xmlns:p14="http://schemas.microsoft.com/office/powerpoint/2010/main" val="3276805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Bottom 8</a:t>
            </a:r>
            <a:endParaRPr lang="en-US" dirty="0"/>
          </a:p>
        </p:txBody>
      </p:sp>
      <p:sp>
        <p:nvSpPr>
          <p:cNvPr id="3" name="Content Placeholder 2"/>
          <p:cNvSpPr>
            <a:spLocks noGrp="1"/>
          </p:cNvSpPr>
          <p:nvPr>
            <p:ph idx="1"/>
          </p:nvPr>
        </p:nvSpPr>
        <p:spPr/>
        <p:txBody>
          <a:bodyPr>
            <a:normAutofit/>
          </a:bodyPr>
          <a:lstStyle/>
          <a:p>
            <a:r>
              <a:rPr lang="en-US" dirty="0" smtClean="0"/>
              <a:t>Rockets-.927</a:t>
            </a:r>
          </a:p>
          <a:p>
            <a:r>
              <a:rPr lang="en-US" dirty="0" smtClean="0"/>
              <a:t>Celtics-.9223</a:t>
            </a:r>
          </a:p>
          <a:p>
            <a:r>
              <a:rPr lang="en-US" dirty="0" smtClean="0"/>
              <a:t>Bulls-.9223</a:t>
            </a:r>
          </a:p>
          <a:p>
            <a:r>
              <a:rPr lang="en-US" dirty="0" smtClean="0"/>
              <a:t>Mavericks-.9154</a:t>
            </a:r>
          </a:p>
          <a:p>
            <a:r>
              <a:rPr lang="en-US" dirty="0" smtClean="0"/>
              <a:t>Warriors-.9079</a:t>
            </a:r>
          </a:p>
          <a:p>
            <a:r>
              <a:rPr lang="en-US" dirty="0" smtClean="0"/>
              <a:t>Pacers-.8975</a:t>
            </a:r>
          </a:p>
          <a:p>
            <a:r>
              <a:rPr lang="en-US" dirty="0" smtClean="0"/>
              <a:t>Wizards-.6699</a:t>
            </a:r>
          </a:p>
          <a:p>
            <a:r>
              <a:rPr lang="en-US" dirty="0" smtClean="0"/>
              <a:t>TimberWolves-.6586</a:t>
            </a:r>
            <a:endParaRPr lang="en-US" dirty="0"/>
          </a:p>
        </p:txBody>
      </p:sp>
    </p:spTree>
    <p:extLst>
      <p:ext uri="{BB962C8B-B14F-4D97-AF65-F5344CB8AC3E}">
        <p14:creationId xmlns:p14="http://schemas.microsoft.com/office/powerpoint/2010/main" val="28907587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173</TotalTime>
  <Words>1131</Words>
  <Application>Microsoft Office PowerPoint</Application>
  <PresentationFormat>On-screen Show (4:3)</PresentationFormat>
  <Paragraphs>181</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NBA Playoff Predictions</vt:lpstr>
      <vt:lpstr>The Data</vt:lpstr>
      <vt:lpstr>The Model</vt:lpstr>
      <vt:lpstr>The Model</vt:lpstr>
      <vt:lpstr>The Model</vt:lpstr>
      <vt:lpstr>The Model</vt:lpstr>
      <vt:lpstr>The Model</vt:lpstr>
      <vt:lpstr>The Predictions Top 8</vt:lpstr>
      <vt:lpstr>Predictions Bottom 8</vt:lpstr>
      <vt:lpstr>The rest</vt:lpstr>
      <vt:lpstr>The Final 6</vt:lpstr>
      <vt:lpstr>So Who made the playoffs this year?</vt:lpstr>
      <vt:lpstr>Result</vt:lpstr>
      <vt:lpstr>By Conference</vt:lpstr>
      <vt:lpstr>By Conference</vt:lpstr>
      <vt:lpstr>Conference</vt:lpstr>
      <vt:lpstr>Problems with the Model</vt:lpstr>
      <vt:lpstr>Tempo</vt:lpstr>
      <vt:lpstr>Round 2</vt:lpstr>
      <vt:lpstr>The Parameters</vt:lpstr>
      <vt:lpstr>The Equation</vt:lpstr>
      <vt:lpstr>The Prediction</vt:lpstr>
      <vt:lpstr>The **</vt:lpstr>
      <vt:lpstr>Other Flaws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Playoff Predictions</dc:title>
  <dc:creator>Lab User</dc:creator>
  <cp:lastModifiedBy>Gokarna R. Aryal</cp:lastModifiedBy>
  <cp:revision>16</cp:revision>
  <dcterms:created xsi:type="dcterms:W3CDTF">2013-04-30T23:24:09Z</dcterms:created>
  <dcterms:modified xsi:type="dcterms:W3CDTF">2013-05-01T23:06:57Z</dcterms:modified>
</cp:coreProperties>
</file>