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6"/>
  </p:notesMasterIdLst>
  <p:sldIdLst>
    <p:sldId id="256" r:id="rId2"/>
    <p:sldId id="257" r:id="rId3"/>
    <p:sldId id="258" r:id="rId4"/>
    <p:sldId id="259" r:id="rId5"/>
    <p:sldId id="260" r:id="rId6"/>
    <p:sldId id="281" r:id="rId7"/>
    <p:sldId id="289" r:id="rId8"/>
    <p:sldId id="284" r:id="rId9"/>
    <p:sldId id="262" r:id="rId10"/>
    <p:sldId id="263" r:id="rId11"/>
    <p:sldId id="264" r:id="rId12"/>
    <p:sldId id="265" r:id="rId13"/>
    <p:sldId id="283" r:id="rId14"/>
    <p:sldId id="285" r:id="rId15"/>
    <p:sldId id="266" r:id="rId16"/>
    <p:sldId id="267" r:id="rId17"/>
    <p:sldId id="268" r:id="rId18"/>
    <p:sldId id="269" r:id="rId19"/>
    <p:sldId id="270" r:id="rId20"/>
    <p:sldId id="271" r:id="rId21"/>
    <p:sldId id="272" r:id="rId22"/>
    <p:sldId id="273" r:id="rId23"/>
    <p:sldId id="274" r:id="rId24"/>
    <p:sldId id="275" r:id="rId25"/>
    <p:sldId id="286" r:id="rId26"/>
    <p:sldId id="287" r:id="rId27"/>
    <p:sldId id="288" r:id="rId28"/>
    <p:sldId id="276" r:id="rId29"/>
    <p:sldId id="277" r:id="rId30"/>
    <p:sldId id="282" r:id="rId31"/>
    <p:sldId id="290" r:id="rId32"/>
    <p:sldId id="291" r:id="rId33"/>
    <p:sldId id="292" r:id="rId34"/>
    <p:sldId id="29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5" d="100"/>
          <a:sy n="95" d="100"/>
        </p:scale>
        <p:origin x="-852" y="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0B60A7-F9F9-482C-9616-8B467FCE4645}" type="datetimeFigureOut">
              <a:rPr lang="en-US" smtClean="0"/>
              <a:t>5/1/2013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B3347-3D5B-40AD-90F4-25252755B34A}" type="slidenum">
              <a:rPr lang="en-US" smtClean="0"/>
              <a:t>‹#›</a:t>
            </a:fld>
            <a:endParaRPr lang="en-US"/>
          </a:p>
        </p:txBody>
      </p:sp>
    </p:spTree>
    <p:extLst>
      <p:ext uri="{BB962C8B-B14F-4D97-AF65-F5344CB8AC3E}">
        <p14:creationId xmlns:p14="http://schemas.microsoft.com/office/powerpoint/2010/main" val="799102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9957A2C-BFFC-491B-AC5A-B86E18937E15}" type="datetimeFigureOut">
              <a:rPr lang="en-US" smtClean="0"/>
              <a:t>5/1/2013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96A7798-220B-406D-8EE7-FF3E4C42F52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957A2C-BFFC-491B-AC5A-B86E18937E15}" type="datetimeFigureOut">
              <a:rPr lang="en-US" smtClean="0"/>
              <a:t>5/1/2013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A7798-220B-406D-8EE7-FF3E4C42F52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957A2C-BFFC-491B-AC5A-B86E18937E15}" type="datetimeFigureOut">
              <a:rPr lang="en-US" smtClean="0"/>
              <a:t>5/1/2013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A7798-220B-406D-8EE7-FF3E4C42F52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957A2C-BFFC-491B-AC5A-B86E18937E15}" type="datetimeFigureOut">
              <a:rPr lang="en-US" smtClean="0"/>
              <a:t>5/1/2013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A7798-220B-406D-8EE7-FF3E4C42F52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9957A2C-BFFC-491B-AC5A-B86E18937E15}" type="datetimeFigureOut">
              <a:rPr lang="en-US" smtClean="0"/>
              <a:t>5/1/2013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A7798-220B-406D-8EE7-FF3E4C42F52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9957A2C-BFFC-491B-AC5A-B86E18937E15}" type="datetimeFigureOut">
              <a:rPr lang="en-US" smtClean="0"/>
              <a:t>5/1/2013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A7798-220B-406D-8EE7-FF3E4C42F52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9957A2C-BFFC-491B-AC5A-B86E18937E15}" type="datetimeFigureOut">
              <a:rPr lang="en-US" smtClean="0"/>
              <a:t>5/1/2013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6A7798-220B-406D-8EE7-FF3E4C42F52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9957A2C-BFFC-491B-AC5A-B86E18937E15}" type="datetimeFigureOut">
              <a:rPr lang="en-US" smtClean="0"/>
              <a:t>5/1/2013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6A7798-220B-406D-8EE7-FF3E4C42F52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957A2C-BFFC-491B-AC5A-B86E18937E15}" type="datetimeFigureOut">
              <a:rPr lang="en-US" smtClean="0"/>
              <a:t>5/1/2013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6A7798-220B-406D-8EE7-FF3E4C42F52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9957A2C-BFFC-491B-AC5A-B86E18937E15}" type="datetimeFigureOut">
              <a:rPr lang="en-US" smtClean="0"/>
              <a:t>5/1/2013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A7798-220B-406D-8EE7-FF3E4C42F52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9957A2C-BFFC-491B-AC5A-B86E18937E15}" type="datetimeFigureOut">
              <a:rPr lang="en-US" smtClean="0"/>
              <a:t>5/1/2013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96A7798-220B-406D-8EE7-FF3E4C42F524}"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9957A2C-BFFC-491B-AC5A-B86E18937E15}" type="datetimeFigureOut">
              <a:rPr lang="en-US" smtClean="0"/>
              <a:t>5/1/2013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96A7798-220B-406D-8EE7-FF3E4C42F524}"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Case Study: Real Estate</a:t>
            </a:r>
            <a:endParaRPr lang="en-US" dirty="0"/>
          </a:p>
        </p:txBody>
      </p:sp>
      <p:sp>
        <p:nvSpPr>
          <p:cNvPr id="3" name="Subtitle 2"/>
          <p:cNvSpPr>
            <a:spLocks noGrp="1"/>
          </p:cNvSpPr>
          <p:nvPr>
            <p:ph type="subTitle" idx="1"/>
          </p:nvPr>
        </p:nvSpPr>
        <p:spPr/>
        <p:txBody>
          <a:bodyPr>
            <a:normAutofit/>
          </a:bodyPr>
          <a:lstStyle/>
          <a:p>
            <a:pPr algn="ctr"/>
            <a:r>
              <a:rPr lang="en-US" dirty="0" smtClean="0">
                <a:latin typeface="Baskerville Old Face" pitchFamily="18" charset="0"/>
                <a:ea typeface="Batang" pitchFamily="18" charset="-127"/>
              </a:rPr>
              <a:t>Marie Rodriguez	STAT 51200</a:t>
            </a:r>
          </a:p>
          <a:p>
            <a:pPr algn="ctr"/>
            <a:endParaRPr lang="en-US" dirty="0">
              <a:latin typeface="Baskerville Old Face" pitchFamily="18" charset="0"/>
            </a:endParaRPr>
          </a:p>
        </p:txBody>
      </p:sp>
      <p:pic>
        <p:nvPicPr>
          <p:cNvPr id="1026" name="Picture 2" descr="C:\Users\mrodri03\AppData\Local\Microsoft\Windows\Temporary Internet Files\Content.IE5\H6D81W5U\MP900399272[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999" y="76201"/>
            <a:ext cx="2971801" cy="237744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mrodri03\AppData\Local\Microsoft\Windows\Temporary Internet Files\Content.IE5\73H36I9J\MP90043126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1" y="112926"/>
            <a:ext cx="3383162" cy="22492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mrodri03\AppData\Local\Microsoft\Windows\Temporary Internet Files\Content.IE5\B2AVC975\MP900399693[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8801" y="3859534"/>
            <a:ext cx="2743200" cy="252077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mrodri03\AppData\Local\Microsoft\Windows\Temporary Internet Files\Content.IE5\JG6O2EH7\MP900401148[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3400" y="4133385"/>
            <a:ext cx="3200399" cy="2265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6308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latin typeface="Baskerville Old Face" pitchFamily="18" charset="0"/>
              </a:rPr>
              <a:t>&gt; model2=lm(y~x1+x2+x3+x5+x6+x7+x8)</a:t>
            </a:r>
          </a:p>
          <a:p>
            <a:r>
              <a:rPr lang="en-US" dirty="0">
                <a:latin typeface="Baskerville Old Face" pitchFamily="18" charset="0"/>
              </a:rPr>
              <a:t>&gt; summary(model2)$coefficients</a:t>
            </a:r>
          </a:p>
          <a:p>
            <a:r>
              <a:rPr lang="en-US" dirty="0">
                <a:latin typeface="Baskerville Old Face" pitchFamily="18" charset="0"/>
              </a:rPr>
              <a:t>              Estimate Std. Error   t value     </a:t>
            </a:r>
            <a:r>
              <a:rPr lang="en-US" dirty="0" err="1">
                <a:latin typeface="Baskerville Old Face" pitchFamily="18" charset="0"/>
              </a:rPr>
              <a:t>Pr</a:t>
            </a:r>
            <a:r>
              <a:rPr lang="en-US" dirty="0">
                <a:latin typeface="Baskerville Old Face" pitchFamily="18" charset="0"/>
              </a:rPr>
              <a:t>(&gt;|t|)</a:t>
            </a:r>
          </a:p>
          <a:p>
            <a:r>
              <a:rPr lang="en-US" dirty="0">
                <a:latin typeface="Baskerville Old Face" pitchFamily="18" charset="0"/>
              </a:rPr>
              <a:t>(Intercept) 60666.0982 12544.4095  4.836106 2.557854e-06</a:t>
            </a:r>
          </a:p>
          <a:p>
            <a:r>
              <a:rPr lang="en-US" dirty="0">
                <a:latin typeface="Baskerville Old Face" pitchFamily="18" charset="0"/>
              </a:rPr>
              <a:t>x1           2009.7277   145.2256 13.838661 2.207601e-31</a:t>
            </a:r>
          </a:p>
          <a:p>
            <a:r>
              <a:rPr lang="en-US" dirty="0">
                <a:latin typeface="Baskerville Old Face" pitchFamily="18" charset="0"/>
              </a:rPr>
              <a:t>x2           -490.3563   178.3627 -2.749209 6.494490e-03</a:t>
            </a:r>
          </a:p>
          <a:p>
            <a:r>
              <a:rPr lang="en-US" dirty="0">
                <a:latin typeface="Baskerville Old Face" pitchFamily="18" charset="0"/>
              </a:rPr>
              <a:t>x3          -1750.9093  1097.0126 -1.596070 1.119768e-01</a:t>
            </a:r>
          </a:p>
          <a:p>
            <a:r>
              <a:rPr lang="en-US" dirty="0">
                <a:latin typeface="Baskerville Old Face" pitchFamily="18" charset="0"/>
              </a:rPr>
              <a:t>x5          19256.2206  6392.1365  3.012486 2.909449e-03</a:t>
            </a:r>
          </a:p>
          <a:p>
            <a:r>
              <a:rPr lang="en-US" dirty="0">
                <a:latin typeface="Baskerville Old Face" pitchFamily="18" charset="0"/>
              </a:rPr>
              <a:t>x6          28366.3674  5672.1765  5.000967 1.202412e-06</a:t>
            </a:r>
          </a:p>
          <a:p>
            <a:r>
              <a:rPr lang="en-US" dirty="0">
                <a:latin typeface="Baskerville Old Face" pitchFamily="18" charset="0"/>
              </a:rPr>
              <a:t>x7          20205.5695  6904.9334  2.926251 3.808203e-03</a:t>
            </a:r>
          </a:p>
          <a:p>
            <a:r>
              <a:rPr lang="en-US" dirty="0">
                <a:latin typeface="Baskerville Old Face" pitchFamily="18" charset="0"/>
              </a:rPr>
              <a:t>x8           9970.2605  5889.0694  1.693011 </a:t>
            </a:r>
            <a:r>
              <a:rPr lang="en-US" dirty="0" smtClean="0">
                <a:latin typeface="Baskerville Old Face" pitchFamily="18" charset="0"/>
              </a:rPr>
              <a:t>9.193623e-02</a:t>
            </a:r>
          </a:p>
          <a:p>
            <a:endParaRPr lang="en-US" dirty="0" smtClean="0">
              <a:latin typeface="Baskerville Old Face" pitchFamily="18" charset="0"/>
            </a:endParaRPr>
          </a:p>
          <a:p>
            <a:r>
              <a:rPr lang="en-US" dirty="0">
                <a:latin typeface="Baskerville Old Face" pitchFamily="18" charset="0"/>
              </a:rPr>
              <a:t>Note that </a:t>
            </a:r>
            <a:r>
              <a:rPr lang="en-US" dirty="0" smtClean="0">
                <a:latin typeface="Baskerville Old Face" pitchFamily="18" charset="0"/>
              </a:rPr>
              <a:t>x</a:t>
            </a:r>
            <a:r>
              <a:rPr lang="en-US" baseline="-25000" dirty="0" smtClean="0">
                <a:latin typeface="Baskerville Old Face" pitchFamily="18" charset="0"/>
              </a:rPr>
              <a:t>3</a:t>
            </a:r>
            <a:r>
              <a:rPr lang="en-US" dirty="0" smtClean="0">
                <a:latin typeface="Baskerville Old Face" pitchFamily="18" charset="0"/>
              </a:rPr>
              <a:t> </a:t>
            </a:r>
            <a:r>
              <a:rPr lang="en-US" dirty="0">
                <a:latin typeface="Baskerville Old Face" pitchFamily="18" charset="0"/>
              </a:rPr>
              <a:t>has the largest p-value so we eliminate it from the model.</a:t>
            </a:r>
          </a:p>
          <a:p>
            <a:endParaRPr lang="en-US" dirty="0">
              <a:latin typeface="Baskerville Old Face" pitchFamily="18" charset="0"/>
            </a:endParaRPr>
          </a:p>
          <a:p>
            <a:endParaRPr lang="en-US" dirty="0"/>
          </a:p>
        </p:txBody>
      </p:sp>
    </p:spTree>
    <p:extLst>
      <p:ext uri="{BB962C8B-B14F-4D97-AF65-F5344CB8AC3E}">
        <p14:creationId xmlns:p14="http://schemas.microsoft.com/office/powerpoint/2010/main" val="30770500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latin typeface="Baskerville Old Face" pitchFamily="18" charset="0"/>
              </a:rPr>
              <a:t>&gt; model3=lm(y~x1+x2+x5+x6+x7+x8)</a:t>
            </a:r>
          </a:p>
          <a:p>
            <a:r>
              <a:rPr lang="en-US" dirty="0">
                <a:latin typeface="Baskerville Old Face" pitchFamily="18" charset="0"/>
              </a:rPr>
              <a:t>&gt; summary(model3)$coefficients</a:t>
            </a:r>
          </a:p>
          <a:p>
            <a:r>
              <a:rPr lang="en-US" dirty="0">
                <a:latin typeface="Baskerville Old Face" pitchFamily="18" charset="0"/>
              </a:rPr>
              <a:t>              Estimate Std. Error   t value     </a:t>
            </a:r>
            <a:r>
              <a:rPr lang="en-US" dirty="0" err="1">
                <a:latin typeface="Baskerville Old Face" pitchFamily="18" charset="0"/>
              </a:rPr>
              <a:t>Pr</a:t>
            </a:r>
            <a:r>
              <a:rPr lang="en-US" dirty="0">
                <a:latin typeface="Baskerville Old Face" pitchFamily="18" charset="0"/>
              </a:rPr>
              <a:t>(&gt;|t|)</a:t>
            </a:r>
          </a:p>
          <a:p>
            <a:r>
              <a:rPr lang="en-US" dirty="0">
                <a:latin typeface="Baskerville Old Face" pitchFamily="18" charset="0"/>
              </a:rPr>
              <a:t>(Intercept) 53750.8705 11815.5271  4.549172 9.081232e-06</a:t>
            </a:r>
          </a:p>
          <a:p>
            <a:r>
              <a:rPr lang="en-US" dirty="0">
                <a:latin typeface="Baskerville Old Face" pitchFamily="18" charset="0"/>
              </a:rPr>
              <a:t>x1           2007.4870   145.7503 13.773464 3.257040e-31</a:t>
            </a:r>
          </a:p>
          <a:p>
            <a:r>
              <a:rPr lang="en-US" dirty="0">
                <a:latin typeface="Baskerville Old Face" pitchFamily="18" charset="0"/>
              </a:rPr>
              <a:t>x2           -479.3724   178.8822 -2.679821 7.947493e-03</a:t>
            </a:r>
          </a:p>
          <a:p>
            <a:r>
              <a:rPr lang="en-US" dirty="0">
                <a:latin typeface="Baskerville Old Face" pitchFamily="18" charset="0"/>
              </a:rPr>
              <a:t>x5          18674.0290  6405.0789  2.915503 3.934608e-03</a:t>
            </a:r>
          </a:p>
          <a:p>
            <a:r>
              <a:rPr lang="en-US" dirty="0">
                <a:latin typeface="Baskerville Old Face" pitchFamily="18" charset="0"/>
              </a:rPr>
              <a:t>x6          29267.6201  5664.6582  5.166705 5.507363e-07</a:t>
            </a:r>
          </a:p>
          <a:p>
            <a:r>
              <a:rPr lang="en-US" dirty="0">
                <a:latin typeface="Baskerville Old Face" pitchFamily="18" charset="0"/>
              </a:rPr>
              <a:t>x7          18251.9365  6820.4501  2.676060 8.034212e-03</a:t>
            </a:r>
          </a:p>
          <a:p>
            <a:r>
              <a:rPr lang="en-US" dirty="0">
                <a:latin typeface="Baskerville Old Face" pitchFamily="18" charset="0"/>
              </a:rPr>
              <a:t>x8          11599.7323  5821.1294  1.992694 </a:t>
            </a:r>
            <a:r>
              <a:rPr lang="en-US" dirty="0" smtClean="0">
                <a:latin typeface="Baskerville Old Face" pitchFamily="18" charset="0"/>
              </a:rPr>
              <a:t>4.758357e-02</a:t>
            </a:r>
          </a:p>
          <a:p>
            <a:pPr marL="0" indent="0">
              <a:buNone/>
            </a:pPr>
            <a:endParaRPr lang="en-US" dirty="0" smtClean="0">
              <a:latin typeface="Baskerville Old Face" pitchFamily="18" charset="0"/>
            </a:endParaRPr>
          </a:p>
          <a:p>
            <a:r>
              <a:rPr lang="en-US" dirty="0" smtClean="0">
                <a:latin typeface="Baskerville Old Face" pitchFamily="18" charset="0"/>
              </a:rPr>
              <a:t>Here we see that x</a:t>
            </a:r>
            <a:r>
              <a:rPr lang="en-US" baseline="-25000" dirty="0" smtClean="0">
                <a:latin typeface="Baskerville Old Face" pitchFamily="18" charset="0"/>
              </a:rPr>
              <a:t>8</a:t>
            </a:r>
            <a:r>
              <a:rPr lang="en-US" dirty="0" smtClean="0">
                <a:latin typeface="Baskerville Old Face" pitchFamily="18" charset="0"/>
              </a:rPr>
              <a:t> has largest p-value. However, 0.04758357&lt;0.05. Therefore, we have our new model.</a:t>
            </a:r>
            <a:endParaRPr lang="en-US" dirty="0">
              <a:latin typeface="Baskerville Old Face" pitchFamily="18" charset="0"/>
            </a:endParaRPr>
          </a:p>
          <a:p>
            <a:endParaRPr lang="en-US" dirty="0">
              <a:latin typeface="Baskerville Old Face" pitchFamily="18" charset="0"/>
            </a:endParaRPr>
          </a:p>
        </p:txBody>
      </p:sp>
    </p:spTree>
    <p:extLst>
      <p:ext uri="{BB962C8B-B14F-4D97-AF65-F5344CB8AC3E}">
        <p14:creationId xmlns:p14="http://schemas.microsoft.com/office/powerpoint/2010/main" val="28708008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Model 2</a:t>
            </a:r>
            <a:endParaRPr lang="en-US" dirty="0"/>
          </a:p>
        </p:txBody>
      </p:sp>
      <p:sp>
        <p:nvSpPr>
          <p:cNvPr id="3" name="Content Placeholder 2"/>
          <p:cNvSpPr>
            <a:spLocks noGrp="1"/>
          </p:cNvSpPr>
          <p:nvPr>
            <p:ph idx="1"/>
          </p:nvPr>
        </p:nvSpPr>
        <p:spPr/>
        <p:txBody>
          <a:bodyPr>
            <a:normAutofit fontScale="92500" lnSpcReduction="10000"/>
          </a:bodyPr>
          <a:lstStyle/>
          <a:p>
            <a:r>
              <a:rPr lang="en-US" sz="2200" dirty="0">
                <a:latin typeface="Baskerville Old Face" pitchFamily="18" charset="0"/>
              </a:rPr>
              <a:t>&gt; </a:t>
            </a:r>
            <a:r>
              <a:rPr lang="en-US" sz="2200" dirty="0" smtClean="0">
                <a:latin typeface="Baskerville Old Face" pitchFamily="18" charset="0"/>
              </a:rPr>
              <a:t>model2</a:t>
            </a:r>
            <a:endParaRPr lang="en-US" sz="2200" dirty="0">
              <a:latin typeface="Baskerville Old Face" pitchFamily="18" charset="0"/>
            </a:endParaRPr>
          </a:p>
          <a:p>
            <a:pPr marL="0" indent="0">
              <a:buNone/>
            </a:pPr>
            <a:r>
              <a:rPr lang="en-US" sz="2200" dirty="0" smtClean="0">
                <a:latin typeface="Baskerville Old Face" pitchFamily="18" charset="0"/>
              </a:rPr>
              <a:t>Call</a:t>
            </a:r>
            <a:r>
              <a:rPr lang="en-US" sz="2200" dirty="0">
                <a:latin typeface="Baskerville Old Face" pitchFamily="18" charset="0"/>
              </a:rPr>
              <a:t>:</a:t>
            </a:r>
          </a:p>
          <a:p>
            <a:pPr marL="0" indent="0">
              <a:buNone/>
            </a:pPr>
            <a:r>
              <a:rPr lang="en-US" sz="2200" dirty="0">
                <a:latin typeface="Baskerville Old Face" pitchFamily="18" charset="0"/>
              </a:rPr>
              <a:t>lm(formula = y ~ x1 + x2 + x5 + x6 + x7 + x8)</a:t>
            </a:r>
          </a:p>
          <a:p>
            <a:pPr marL="0" indent="0">
              <a:buNone/>
            </a:pPr>
            <a:r>
              <a:rPr lang="en-US" sz="2200" dirty="0" smtClean="0">
                <a:latin typeface="Baskerville Old Face" pitchFamily="18" charset="0"/>
              </a:rPr>
              <a:t>Coefficients</a:t>
            </a:r>
            <a:r>
              <a:rPr lang="en-US" sz="2200" dirty="0">
                <a:latin typeface="Baskerville Old Face" pitchFamily="18" charset="0"/>
              </a:rPr>
              <a:t>:</a:t>
            </a:r>
          </a:p>
          <a:p>
            <a:pPr marL="0" indent="0">
              <a:buNone/>
            </a:pPr>
            <a:r>
              <a:rPr lang="en-US" sz="2200" dirty="0">
                <a:latin typeface="Baskerville Old Face" pitchFamily="18" charset="0"/>
              </a:rPr>
              <a:t>(Intercept)           x1           x2           x5           x6           x7  </a:t>
            </a:r>
          </a:p>
          <a:p>
            <a:pPr marL="0" indent="0">
              <a:buNone/>
            </a:pPr>
            <a:r>
              <a:rPr lang="en-US" sz="2200" dirty="0">
                <a:latin typeface="Baskerville Old Face" pitchFamily="18" charset="0"/>
              </a:rPr>
              <a:t>    53750.9       2007.5       -479.4      18674.0      29267.6    </a:t>
            </a:r>
            <a:r>
              <a:rPr lang="en-US" sz="2200" dirty="0" smtClean="0">
                <a:latin typeface="Baskerville Old Face" pitchFamily="18" charset="0"/>
              </a:rPr>
              <a:t>18251.9  </a:t>
            </a:r>
          </a:p>
          <a:p>
            <a:pPr marL="0" indent="0">
              <a:buNone/>
            </a:pPr>
            <a:r>
              <a:rPr lang="en-US" sz="2200" dirty="0" smtClean="0">
                <a:latin typeface="Baskerville Old Face" pitchFamily="18" charset="0"/>
              </a:rPr>
              <a:t>x8  </a:t>
            </a:r>
            <a:endParaRPr lang="en-US" sz="2200" dirty="0">
              <a:latin typeface="Baskerville Old Face" pitchFamily="18" charset="0"/>
            </a:endParaRPr>
          </a:p>
          <a:p>
            <a:pPr marL="0" indent="0">
              <a:buNone/>
            </a:pPr>
            <a:r>
              <a:rPr lang="en-US" sz="2200" dirty="0">
                <a:latin typeface="Baskerville Old Face" pitchFamily="18" charset="0"/>
              </a:rPr>
              <a:t> </a:t>
            </a:r>
            <a:r>
              <a:rPr lang="en-US" sz="2200" dirty="0" smtClean="0">
                <a:latin typeface="Baskerville Old Face" pitchFamily="18" charset="0"/>
              </a:rPr>
              <a:t>11599.7 </a:t>
            </a:r>
          </a:p>
          <a:p>
            <a:pPr marL="0" indent="0">
              <a:buNone/>
            </a:pPr>
            <a:endParaRPr lang="en-US" sz="2200" dirty="0" smtClean="0">
              <a:latin typeface="Baskerville Old Face" pitchFamily="18" charset="0"/>
            </a:endParaRPr>
          </a:p>
          <a:p>
            <a:pPr marL="0" indent="0">
              <a:buNone/>
            </a:pPr>
            <a:r>
              <a:rPr lang="en-US" dirty="0" smtClean="0">
                <a:latin typeface="Baskerville Old Face" pitchFamily="18" charset="0"/>
              </a:rPr>
              <a:t>So, after using the backward elimination process, we get the fitted model </a:t>
            </a:r>
            <a:r>
              <a:rPr lang="en-US" sz="3000" b="1" dirty="0" smtClean="0">
                <a:latin typeface="Baskerville Old Face" pitchFamily="18" charset="0"/>
              </a:rPr>
              <a:t>y=53750.9+2007.5x1-479.4x2+18674x</a:t>
            </a:r>
            <a:r>
              <a:rPr lang="en-US" sz="3000" b="1" baseline="-25000" dirty="0" smtClean="0">
                <a:latin typeface="Baskerville Old Face" pitchFamily="18" charset="0"/>
              </a:rPr>
              <a:t>5</a:t>
            </a:r>
            <a:r>
              <a:rPr lang="en-US" sz="3000" b="1" dirty="0" smtClean="0">
                <a:latin typeface="Baskerville Old Face" pitchFamily="18" charset="0"/>
              </a:rPr>
              <a:t>+29267.6x</a:t>
            </a:r>
            <a:r>
              <a:rPr lang="en-US" sz="3000" b="1" baseline="-25000" dirty="0" smtClean="0">
                <a:latin typeface="Baskerville Old Face" pitchFamily="18" charset="0"/>
              </a:rPr>
              <a:t>6</a:t>
            </a:r>
            <a:r>
              <a:rPr lang="en-US" sz="3000" b="1" dirty="0" smtClean="0">
                <a:latin typeface="Baskerville Old Face" pitchFamily="18" charset="0"/>
              </a:rPr>
              <a:t>+18251x</a:t>
            </a:r>
            <a:r>
              <a:rPr lang="en-US" sz="3000" b="1" baseline="-25000" dirty="0" smtClean="0">
                <a:latin typeface="Baskerville Old Face" pitchFamily="18" charset="0"/>
              </a:rPr>
              <a:t>7</a:t>
            </a:r>
            <a:r>
              <a:rPr lang="en-US" sz="3000" b="1" dirty="0" smtClean="0">
                <a:latin typeface="Baskerville Old Face" pitchFamily="18" charset="0"/>
              </a:rPr>
              <a:t>+11599.7x</a:t>
            </a:r>
            <a:r>
              <a:rPr lang="en-US" sz="3000" b="1" baseline="-25000" dirty="0" smtClean="0">
                <a:latin typeface="Baskerville Old Face" pitchFamily="18" charset="0"/>
              </a:rPr>
              <a:t>8</a:t>
            </a:r>
            <a:r>
              <a:rPr lang="en-US" dirty="0" smtClean="0">
                <a:latin typeface="Baskerville Old Face" pitchFamily="18" charset="0"/>
              </a:rPr>
              <a:t>.</a:t>
            </a:r>
          </a:p>
          <a:p>
            <a:pPr marL="0" indent="0">
              <a:buNone/>
            </a:pPr>
            <a:endParaRPr lang="en-US" dirty="0">
              <a:latin typeface="Baskerville Old Face" pitchFamily="18" charset="0"/>
            </a:endParaRPr>
          </a:p>
        </p:txBody>
      </p:sp>
    </p:spTree>
    <p:extLst>
      <p:ext uri="{BB962C8B-B14F-4D97-AF65-F5344CB8AC3E}">
        <p14:creationId xmlns:p14="http://schemas.microsoft.com/office/powerpoint/2010/main" val="2230813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Summary of Model 2</a:t>
            </a:r>
            <a:endParaRPr lang="en-US" dirty="0"/>
          </a:p>
        </p:txBody>
      </p:sp>
      <p:sp>
        <p:nvSpPr>
          <p:cNvPr id="3" name="Content Placeholder 2"/>
          <p:cNvSpPr>
            <a:spLocks noGrp="1"/>
          </p:cNvSpPr>
          <p:nvPr>
            <p:ph idx="1"/>
          </p:nvPr>
        </p:nvSpPr>
        <p:spPr/>
        <p:txBody>
          <a:bodyPr>
            <a:normAutofit fontScale="40000" lnSpcReduction="20000"/>
          </a:bodyPr>
          <a:lstStyle/>
          <a:p>
            <a:r>
              <a:rPr lang="en-US" dirty="0"/>
              <a:t>&gt; </a:t>
            </a:r>
            <a:r>
              <a:rPr lang="en-US" dirty="0" smtClean="0"/>
              <a:t>summary(model2)</a:t>
            </a:r>
            <a:endParaRPr lang="en-US" dirty="0"/>
          </a:p>
          <a:p>
            <a:endParaRPr lang="en-US" dirty="0"/>
          </a:p>
          <a:p>
            <a:r>
              <a:rPr lang="en-US" dirty="0"/>
              <a:t>Call:</a:t>
            </a:r>
          </a:p>
          <a:p>
            <a:r>
              <a:rPr lang="en-US" dirty="0"/>
              <a:t>lm(formula = y ~ x1 + x2 + x5 + x6 + x7 + x8)</a:t>
            </a:r>
          </a:p>
          <a:p>
            <a:endParaRPr lang="en-US" dirty="0"/>
          </a:p>
          <a:p>
            <a:r>
              <a:rPr lang="en-US" dirty="0"/>
              <a:t>Residuals:</a:t>
            </a:r>
          </a:p>
          <a:p>
            <a:r>
              <a:rPr lang="en-US" dirty="0"/>
              <a:t>   Min     1Q Median     3Q    Max </a:t>
            </a:r>
          </a:p>
          <a:p>
            <a:r>
              <a:rPr lang="en-US" dirty="0"/>
              <a:t>-90945 -18535  -2678  16497 100648 </a:t>
            </a:r>
          </a:p>
          <a:p>
            <a:endParaRPr lang="en-US" dirty="0"/>
          </a:p>
          <a:p>
            <a:r>
              <a:rPr lang="en-US" dirty="0"/>
              <a:t>Coefficients:</a:t>
            </a:r>
          </a:p>
          <a:p>
            <a:r>
              <a:rPr lang="en-US" dirty="0"/>
              <a:t>            Estimate Std. Error t value </a:t>
            </a:r>
            <a:r>
              <a:rPr lang="en-US" dirty="0" err="1"/>
              <a:t>Pr</a:t>
            </a:r>
            <a:r>
              <a:rPr lang="en-US" dirty="0"/>
              <a:t>(&gt;|t|)    </a:t>
            </a:r>
          </a:p>
          <a:p>
            <a:r>
              <a:rPr lang="en-US" dirty="0"/>
              <a:t>(Intercept)  53750.9    11815.5   4.549 9.08e-06 ***</a:t>
            </a:r>
          </a:p>
          <a:p>
            <a:r>
              <a:rPr lang="en-US" dirty="0"/>
              <a:t>x1            2007.5      145.8  13.773  &lt; 2e-16 ***</a:t>
            </a:r>
          </a:p>
          <a:p>
            <a:r>
              <a:rPr lang="en-US" dirty="0"/>
              <a:t>x2            -479.4      178.9  -2.680  0.00795 ** </a:t>
            </a:r>
          </a:p>
          <a:p>
            <a:r>
              <a:rPr lang="en-US" dirty="0"/>
              <a:t>x5           18674.0     6405.1   2.916  0.00393 ** </a:t>
            </a:r>
          </a:p>
          <a:p>
            <a:r>
              <a:rPr lang="en-US" dirty="0"/>
              <a:t>x6           29267.6     5664.7   5.167 5.51e-07 ***</a:t>
            </a:r>
          </a:p>
          <a:p>
            <a:r>
              <a:rPr lang="en-US" dirty="0"/>
              <a:t>x7           18251.9     6820.5   2.676  0.00803 ** </a:t>
            </a:r>
          </a:p>
          <a:p>
            <a:r>
              <a:rPr lang="en-US" dirty="0"/>
              <a:t>x8           11599.7     5821.1   1.993  0.04758 *  </a:t>
            </a:r>
          </a:p>
          <a:p>
            <a:r>
              <a:rPr lang="en-US" dirty="0"/>
              <a:t>---</a:t>
            </a:r>
          </a:p>
          <a:p>
            <a:r>
              <a:rPr lang="en-US" dirty="0" err="1"/>
              <a:t>Signif</a:t>
            </a:r>
            <a:r>
              <a:rPr lang="en-US" dirty="0"/>
              <a:t>. codes:  0 ‘***’ 0.001 ‘**’ 0.01 ‘*’ 0.05 ‘.’ 0.1 ‘ ’ 1 </a:t>
            </a:r>
          </a:p>
          <a:p>
            <a:endParaRPr lang="en-US" dirty="0"/>
          </a:p>
          <a:p>
            <a:r>
              <a:rPr lang="en-US" dirty="0"/>
              <a:t>Residual standard error: 33090 on 211 degrees of freedom</a:t>
            </a:r>
          </a:p>
          <a:p>
            <a:r>
              <a:rPr lang="en-US" dirty="0"/>
              <a:t>Multiple R-squared: 0.7783,     Adjusted R-squared: 0.772 </a:t>
            </a:r>
          </a:p>
          <a:p>
            <a:r>
              <a:rPr lang="en-US" dirty="0"/>
              <a:t>F-statistic: 123.4 on 6 and 211 DF,  p-value: &lt; 2.2e-16 </a:t>
            </a:r>
          </a:p>
          <a:p>
            <a:endParaRPr lang="en-US" dirty="0" smtClean="0"/>
          </a:p>
          <a:p>
            <a:r>
              <a:rPr lang="en-US" b="1" dirty="0" smtClean="0"/>
              <a:t>Note that the adjusted R</a:t>
            </a:r>
            <a:r>
              <a:rPr lang="en-US" b="1" baseline="30000" dirty="0" smtClean="0"/>
              <a:t>2</a:t>
            </a:r>
            <a:r>
              <a:rPr lang="en-US" b="1" dirty="0" smtClean="0"/>
              <a:t> only decreased by 0.0005.</a:t>
            </a:r>
            <a:endParaRPr lang="en-US" b="1" dirty="0"/>
          </a:p>
        </p:txBody>
      </p:sp>
    </p:spTree>
    <p:extLst>
      <p:ext uri="{BB962C8B-B14F-4D97-AF65-F5344CB8AC3E}">
        <p14:creationId xmlns:p14="http://schemas.microsoft.com/office/powerpoint/2010/main" val="24146692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AIC and BIC of Model 2</a:t>
            </a:r>
            <a:endParaRPr lang="en-US" dirty="0"/>
          </a:p>
        </p:txBody>
      </p:sp>
      <p:sp>
        <p:nvSpPr>
          <p:cNvPr id="3" name="Content Placeholder 2"/>
          <p:cNvSpPr>
            <a:spLocks noGrp="1"/>
          </p:cNvSpPr>
          <p:nvPr>
            <p:ph idx="1"/>
          </p:nvPr>
        </p:nvSpPr>
        <p:spPr/>
        <p:txBody>
          <a:bodyPr/>
          <a:lstStyle/>
          <a:p>
            <a:r>
              <a:rPr lang="it-IT" dirty="0">
                <a:latin typeface="Baskerville Old Face" pitchFamily="18" charset="0"/>
              </a:rPr>
              <a:t>&gt; </a:t>
            </a:r>
            <a:r>
              <a:rPr lang="it-IT" dirty="0" smtClean="0">
                <a:latin typeface="Baskerville Old Face" pitchFamily="18" charset="0"/>
              </a:rPr>
              <a:t>AIC(model2)</a:t>
            </a:r>
            <a:endParaRPr lang="it-IT" dirty="0">
              <a:latin typeface="Baskerville Old Face" pitchFamily="18" charset="0"/>
            </a:endParaRPr>
          </a:p>
          <a:p>
            <a:r>
              <a:rPr lang="it-IT" dirty="0">
                <a:latin typeface="Baskerville Old Face" pitchFamily="18" charset="0"/>
              </a:rPr>
              <a:t>[1] 5165.024</a:t>
            </a:r>
          </a:p>
          <a:p>
            <a:r>
              <a:rPr lang="it-IT" dirty="0">
                <a:latin typeface="Baskerville Old Face" pitchFamily="18" charset="0"/>
              </a:rPr>
              <a:t>&gt; </a:t>
            </a:r>
            <a:r>
              <a:rPr lang="it-IT" dirty="0" smtClean="0">
                <a:latin typeface="Baskerville Old Face" pitchFamily="18" charset="0"/>
              </a:rPr>
              <a:t>BIC(model2)</a:t>
            </a:r>
            <a:endParaRPr lang="it-IT" dirty="0">
              <a:latin typeface="Baskerville Old Face" pitchFamily="18" charset="0"/>
            </a:endParaRPr>
          </a:p>
          <a:p>
            <a:r>
              <a:rPr lang="it-IT" dirty="0">
                <a:latin typeface="Baskerville Old Face" pitchFamily="18" charset="0"/>
              </a:rPr>
              <a:t>[1] 5192.1</a:t>
            </a:r>
          </a:p>
          <a:p>
            <a:pPr marL="0" indent="0">
              <a:buNone/>
            </a:pPr>
            <a:endParaRPr lang="en-US" dirty="0">
              <a:latin typeface="Baskerville Old Face" pitchFamily="18" charset="0"/>
            </a:endParaRPr>
          </a:p>
        </p:txBody>
      </p:sp>
    </p:spTree>
    <p:extLst>
      <p:ext uri="{BB962C8B-B14F-4D97-AF65-F5344CB8AC3E}">
        <p14:creationId xmlns:p14="http://schemas.microsoft.com/office/powerpoint/2010/main" val="38838977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fontScale="90000"/>
              </a:bodyPr>
              <a:lstStyle/>
              <a:p>
                <a:pPr algn="ctr"/>
                <a:r>
                  <a:rPr lang="en-US" dirty="0" smtClean="0"/>
                  <a:t>Forward Selection </a:t>
                </a:r>
                <a:r>
                  <a:rPr lang="en-US" dirty="0"/>
                  <a:t>Method (</a:t>
                </a:r>
                <a14:m>
                  <m:oMath xmlns:m="http://schemas.openxmlformats.org/officeDocument/2006/math">
                    <m:r>
                      <a:rPr lang="en-US" i="1">
                        <a:latin typeface="Cambria Math"/>
                      </a:rPr>
                      <m:t>𝛼</m:t>
                    </m:r>
                    <m:r>
                      <a:rPr lang="en-US" i="1">
                        <a:latin typeface="Cambria Math"/>
                      </a:rPr>
                      <m:t>=0.05)</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t="-35294" b="-30481"/>
                </a:stretch>
              </a:blipFill>
            </p:spPr>
            <p:txBody>
              <a:bodyPr/>
              <a:lstStyle/>
              <a:p>
                <a:r>
                  <a:rPr lang="en-US">
                    <a:noFill/>
                  </a:rPr>
                  <a:t> </a:t>
                </a:r>
              </a:p>
            </p:txBody>
          </p:sp>
        </mc:Fallback>
      </mc:AlternateContent>
      <p:sp>
        <p:nvSpPr>
          <p:cNvPr id="3" name="Content Placeholder 2"/>
          <p:cNvSpPr>
            <a:spLocks noGrp="1"/>
          </p:cNvSpPr>
          <p:nvPr>
            <p:ph idx="1"/>
          </p:nvPr>
        </p:nvSpPr>
        <p:spPr/>
        <p:txBody>
          <a:bodyPr>
            <a:normAutofit fontScale="55000" lnSpcReduction="20000"/>
          </a:bodyPr>
          <a:lstStyle/>
          <a:p>
            <a:r>
              <a:rPr lang="en-US" dirty="0">
                <a:latin typeface="Baskerville Old Face" pitchFamily="18" charset="0"/>
              </a:rPr>
              <a:t>&gt; add1(lm(y~1),scope=(~.+x1+x2+x3+x4+x5+x6+x7+x8),test="F")</a:t>
            </a:r>
          </a:p>
          <a:p>
            <a:r>
              <a:rPr lang="en-US" dirty="0">
                <a:latin typeface="Baskerville Old Face" pitchFamily="18" charset="0"/>
              </a:rPr>
              <a:t>Single term additions</a:t>
            </a:r>
          </a:p>
          <a:p>
            <a:endParaRPr lang="en-US" dirty="0">
              <a:latin typeface="Baskerville Old Face" pitchFamily="18" charset="0"/>
            </a:endParaRPr>
          </a:p>
          <a:p>
            <a:r>
              <a:rPr lang="en-US" dirty="0">
                <a:latin typeface="Baskerville Old Face" pitchFamily="18" charset="0"/>
              </a:rPr>
              <a:t>Model:</a:t>
            </a:r>
          </a:p>
          <a:p>
            <a:r>
              <a:rPr lang="en-US" dirty="0">
                <a:latin typeface="Baskerville Old Face" pitchFamily="18" charset="0"/>
              </a:rPr>
              <a:t>y ~ 1</a:t>
            </a:r>
          </a:p>
          <a:p>
            <a:r>
              <a:rPr lang="en-US" dirty="0">
                <a:latin typeface="Baskerville Old Face" pitchFamily="18" charset="0"/>
              </a:rPr>
              <a:t>       </a:t>
            </a:r>
            <a:r>
              <a:rPr lang="en-US" dirty="0" err="1">
                <a:latin typeface="Baskerville Old Face" pitchFamily="18" charset="0"/>
              </a:rPr>
              <a:t>Df</a:t>
            </a:r>
            <a:r>
              <a:rPr lang="en-US" dirty="0">
                <a:latin typeface="Baskerville Old Face" pitchFamily="18" charset="0"/>
              </a:rPr>
              <a:t>  Sum of </a:t>
            </a:r>
            <a:r>
              <a:rPr lang="en-US" dirty="0" err="1">
                <a:latin typeface="Baskerville Old Face" pitchFamily="18" charset="0"/>
              </a:rPr>
              <a:t>Sq</a:t>
            </a:r>
            <a:r>
              <a:rPr lang="en-US" dirty="0">
                <a:latin typeface="Baskerville Old Face" pitchFamily="18" charset="0"/>
              </a:rPr>
              <a:t>        RSS    AIC  F value    </a:t>
            </a:r>
            <a:r>
              <a:rPr lang="en-US" dirty="0" err="1">
                <a:latin typeface="Baskerville Old Face" pitchFamily="18" charset="0"/>
              </a:rPr>
              <a:t>Pr</a:t>
            </a:r>
            <a:r>
              <a:rPr lang="en-US" dirty="0">
                <a:latin typeface="Baskerville Old Face" pitchFamily="18" charset="0"/>
              </a:rPr>
              <a:t>(&gt;F)    </a:t>
            </a:r>
          </a:p>
          <a:p>
            <a:r>
              <a:rPr lang="en-US" dirty="0">
                <a:latin typeface="Baskerville Old Face" pitchFamily="18" charset="0"/>
              </a:rPr>
              <a:t>&lt;none&gt;               1.0421e+12 4860.7                       </a:t>
            </a:r>
          </a:p>
          <a:p>
            <a:r>
              <a:rPr lang="en-US" dirty="0">
                <a:latin typeface="Baskerville Old Face" pitchFamily="18" charset="0"/>
              </a:rPr>
              <a:t>x1      1 6.8239e+11 3.5970e+11 4630.8 409.7694 &lt; 2.2e-16 ***</a:t>
            </a:r>
          </a:p>
          <a:p>
            <a:r>
              <a:rPr lang="en-US" dirty="0">
                <a:latin typeface="Baskerville Old Face" pitchFamily="18" charset="0"/>
              </a:rPr>
              <a:t>x2      1 7.7353e+10 9.6474e+11 4845.9  17.3190 4.563e-05 ***</a:t>
            </a:r>
          </a:p>
          <a:p>
            <a:r>
              <a:rPr lang="en-US" dirty="0">
                <a:latin typeface="Baskerville Old Face" pitchFamily="18" charset="0"/>
              </a:rPr>
              <a:t>x3      1 8.8974e+08 1.0412e+12 4862.5   0.1846    0.6679    </a:t>
            </a:r>
          </a:p>
          <a:p>
            <a:r>
              <a:rPr lang="en-US" dirty="0">
                <a:latin typeface="Baskerville Old Face" pitchFamily="18" charset="0"/>
              </a:rPr>
              <a:t>x4      1 2.8791e+11 7.5418e+11 4792.2  82.4595 &lt; 2.2e-16 ***</a:t>
            </a:r>
          </a:p>
          <a:p>
            <a:r>
              <a:rPr lang="en-US" dirty="0">
                <a:latin typeface="Baskerville Old Face" pitchFamily="18" charset="0"/>
              </a:rPr>
              <a:t>x5      1 4.9265e+11 5.4944e+11 4723.2 193.6754 &lt; 2.2e-16 ***</a:t>
            </a:r>
          </a:p>
          <a:p>
            <a:r>
              <a:rPr lang="en-US" dirty="0">
                <a:latin typeface="Baskerville Old Face" pitchFamily="18" charset="0"/>
              </a:rPr>
              <a:t>x6      1 2.8585e+11 7.5624e+11 4792.8  81.6462 &lt; 2.2e-16 ***</a:t>
            </a:r>
          </a:p>
          <a:p>
            <a:r>
              <a:rPr lang="en-US" dirty="0">
                <a:latin typeface="Baskerville Old Face" pitchFamily="18" charset="0"/>
              </a:rPr>
              <a:t>x7      1 2.7205e+11 7.7005e+11 4796.8  76.3102 6.764e-16 ***</a:t>
            </a:r>
          </a:p>
          <a:p>
            <a:r>
              <a:rPr lang="en-US" dirty="0">
                <a:latin typeface="Baskerville Old Face" pitchFamily="18" charset="0"/>
              </a:rPr>
              <a:t>x8      1 7.4489e+10 9.6760e+11 4846.6  16.6283 6.393e-05 ***</a:t>
            </a:r>
          </a:p>
          <a:p>
            <a:r>
              <a:rPr lang="en-US" dirty="0">
                <a:latin typeface="Baskerville Old Face" pitchFamily="18" charset="0"/>
              </a:rPr>
              <a:t>---</a:t>
            </a:r>
          </a:p>
          <a:p>
            <a:r>
              <a:rPr lang="en-US" dirty="0" err="1">
                <a:latin typeface="Baskerville Old Face" pitchFamily="18" charset="0"/>
              </a:rPr>
              <a:t>Signif</a:t>
            </a:r>
            <a:r>
              <a:rPr lang="en-US" dirty="0">
                <a:latin typeface="Baskerville Old Face" pitchFamily="18" charset="0"/>
              </a:rPr>
              <a:t>. codes:  0 ‘***’ 0.001 ‘**’ 0.01 ‘*’ 0.05 ‘.’ 0.1 ‘ ’ 1 </a:t>
            </a:r>
          </a:p>
          <a:p>
            <a:endParaRPr lang="en-US" dirty="0">
              <a:latin typeface="Baskerville Old Face" pitchFamily="18" charset="0"/>
            </a:endParaRPr>
          </a:p>
          <a:p>
            <a:r>
              <a:rPr lang="en-US" dirty="0" smtClean="0">
                <a:latin typeface="Baskerville Old Face" pitchFamily="18" charset="0"/>
              </a:rPr>
              <a:t>Note that x</a:t>
            </a:r>
            <a:r>
              <a:rPr lang="en-US" baseline="-25000" dirty="0" smtClean="0">
                <a:latin typeface="Baskerville Old Face" pitchFamily="18" charset="0"/>
              </a:rPr>
              <a:t>1</a:t>
            </a:r>
            <a:r>
              <a:rPr lang="en-US" dirty="0" smtClean="0">
                <a:latin typeface="Baskerville Old Face" pitchFamily="18" charset="0"/>
              </a:rPr>
              <a:t> has the smallest p-value so it will be added in the model.</a:t>
            </a:r>
            <a:endParaRPr lang="en-US" dirty="0">
              <a:latin typeface="Baskerville Old Face" pitchFamily="18" charset="0"/>
            </a:endParaRPr>
          </a:p>
        </p:txBody>
      </p:sp>
    </p:spTree>
    <p:extLst>
      <p:ext uri="{BB962C8B-B14F-4D97-AF65-F5344CB8AC3E}">
        <p14:creationId xmlns:p14="http://schemas.microsoft.com/office/powerpoint/2010/main" val="22720117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it-IT" dirty="0">
                <a:latin typeface="Baskerville Old Face" pitchFamily="18" charset="0"/>
              </a:rPr>
              <a:t>&gt; add1(lm(y~1+x1),scope=(~.+x2+x3+x4+x5+x6+x7+x8),test="F")</a:t>
            </a:r>
          </a:p>
          <a:p>
            <a:r>
              <a:rPr lang="it-IT" dirty="0">
                <a:latin typeface="Baskerville Old Face" pitchFamily="18" charset="0"/>
              </a:rPr>
              <a:t>Single term additions</a:t>
            </a:r>
          </a:p>
          <a:p>
            <a:endParaRPr lang="it-IT" dirty="0">
              <a:latin typeface="Baskerville Old Face" pitchFamily="18" charset="0"/>
            </a:endParaRPr>
          </a:p>
          <a:p>
            <a:r>
              <a:rPr lang="it-IT" dirty="0">
                <a:latin typeface="Baskerville Old Face" pitchFamily="18" charset="0"/>
              </a:rPr>
              <a:t>Model:</a:t>
            </a:r>
          </a:p>
          <a:p>
            <a:r>
              <a:rPr lang="it-IT" dirty="0">
                <a:latin typeface="Baskerville Old Face" pitchFamily="18" charset="0"/>
              </a:rPr>
              <a:t>y ~ 1 + x1</a:t>
            </a:r>
          </a:p>
          <a:p>
            <a:r>
              <a:rPr lang="it-IT" dirty="0">
                <a:latin typeface="Baskerville Old Face" pitchFamily="18" charset="0"/>
              </a:rPr>
              <a:t>       Df  Sum of Sq        RSS    AIC F value    Pr(&gt;F)    </a:t>
            </a:r>
          </a:p>
          <a:p>
            <a:r>
              <a:rPr lang="it-IT" dirty="0">
                <a:latin typeface="Baskerville Old Face" pitchFamily="18" charset="0"/>
              </a:rPr>
              <a:t>&lt;none&gt;               3.5970e+11 4630.8                      </a:t>
            </a:r>
          </a:p>
          <a:p>
            <a:r>
              <a:rPr lang="it-IT" dirty="0">
                <a:latin typeface="Baskerville Old Face" pitchFamily="18" charset="0"/>
              </a:rPr>
              <a:t>x2      1 5.5354e+10 3.0435e+11 4596.4 39.1032 2.137e-09 ***</a:t>
            </a:r>
          </a:p>
          <a:p>
            <a:r>
              <a:rPr lang="it-IT" dirty="0">
                <a:latin typeface="Baskerville Old Face" pitchFamily="18" charset="0"/>
              </a:rPr>
              <a:t>x3      1 1.4251e+09 3.5828e+11 4632.0  0.8552 0.3561201    </a:t>
            </a:r>
          </a:p>
          <a:p>
            <a:r>
              <a:rPr lang="it-IT" dirty="0">
                <a:latin typeface="Baskerville Old Face" pitchFamily="18" charset="0"/>
              </a:rPr>
              <a:t>x4      1 1.4929e+08 3.5956e+11 4632.8  0.0893 0.7653963    </a:t>
            </a:r>
          </a:p>
          <a:p>
            <a:r>
              <a:rPr lang="it-IT" dirty="0">
                <a:latin typeface="Baskerville Old Face" pitchFamily="18" charset="0"/>
              </a:rPr>
              <a:t>x5      1 5.6364e+10 3.0334e+11 4595.7 39.9496 1.482e-09 ***</a:t>
            </a:r>
          </a:p>
          <a:p>
            <a:r>
              <a:rPr lang="it-IT" dirty="0">
                <a:latin typeface="Baskerville Old Face" pitchFamily="18" charset="0"/>
              </a:rPr>
              <a:t>x6      1 6.8073e+10 2.9163e+11 4587.1 50.1857 1.968e-11 ***</a:t>
            </a:r>
          </a:p>
          <a:p>
            <a:r>
              <a:rPr lang="it-IT" dirty="0">
                <a:latin typeface="Baskerville Old Face" pitchFamily="18" charset="0"/>
              </a:rPr>
              <a:t>x7      1 4.5308e+10 3.1440e+11 4603.5 30.9839 7.706e-08 ***</a:t>
            </a:r>
          </a:p>
          <a:p>
            <a:r>
              <a:rPr lang="it-IT" dirty="0">
                <a:latin typeface="Baskerville Old Face" pitchFamily="18" charset="0"/>
              </a:rPr>
              <a:t>x8      1 2.2452e+10 3.3725e+11 4618.8 14.3132 0.0002007 ***</a:t>
            </a:r>
          </a:p>
          <a:p>
            <a:r>
              <a:rPr lang="it-IT" dirty="0">
                <a:latin typeface="Baskerville Old Face" pitchFamily="18" charset="0"/>
              </a:rPr>
              <a:t>---</a:t>
            </a:r>
          </a:p>
          <a:p>
            <a:r>
              <a:rPr lang="it-IT" dirty="0">
                <a:latin typeface="Baskerville Old Face" pitchFamily="18" charset="0"/>
              </a:rPr>
              <a:t>Signif. codes:  0 ‘***’ 0.001 ‘**’ 0.01 ‘*’ 0.05 ‘.’ 0.1 ‘ ’ 1 </a:t>
            </a:r>
            <a:endParaRPr lang="it-IT" dirty="0" smtClean="0">
              <a:latin typeface="Baskerville Old Face" pitchFamily="18" charset="0"/>
            </a:endParaRPr>
          </a:p>
          <a:p>
            <a:endParaRPr lang="it-IT" dirty="0">
              <a:latin typeface="Baskerville Old Face" pitchFamily="18" charset="0"/>
            </a:endParaRPr>
          </a:p>
          <a:p>
            <a:r>
              <a:rPr lang="en-US" dirty="0">
                <a:latin typeface="Baskerville Old Face" pitchFamily="18" charset="0"/>
              </a:rPr>
              <a:t>Note that </a:t>
            </a:r>
            <a:r>
              <a:rPr lang="en-US" dirty="0" smtClean="0">
                <a:latin typeface="Baskerville Old Face" pitchFamily="18" charset="0"/>
              </a:rPr>
              <a:t>x</a:t>
            </a:r>
            <a:r>
              <a:rPr lang="en-US" baseline="-25000" dirty="0" smtClean="0">
                <a:latin typeface="Baskerville Old Face" pitchFamily="18" charset="0"/>
              </a:rPr>
              <a:t>6</a:t>
            </a:r>
            <a:r>
              <a:rPr lang="en-US" dirty="0" smtClean="0">
                <a:latin typeface="Baskerville Old Face" pitchFamily="18" charset="0"/>
              </a:rPr>
              <a:t> </a:t>
            </a:r>
            <a:r>
              <a:rPr lang="en-US" dirty="0">
                <a:latin typeface="Baskerville Old Face" pitchFamily="18" charset="0"/>
              </a:rPr>
              <a:t>has the smallest p-value so it will be added in the model.</a:t>
            </a:r>
          </a:p>
          <a:p>
            <a:endParaRPr lang="en-US" dirty="0">
              <a:latin typeface="Baskerville Old Face" pitchFamily="18" charset="0"/>
            </a:endParaRPr>
          </a:p>
        </p:txBody>
      </p:sp>
    </p:spTree>
    <p:extLst>
      <p:ext uri="{BB962C8B-B14F-4D97-AF65-F5344CB8AC3E}">
        <p14:creationId xmlns:p14="http://schemas.microsoft.com/office/powerpoint/2010/main" val="8682558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it-IT" dirty="0">
                <a:latin typeface="Baskerville Old Face" pitchFamily="18" charset="0"/>
              </a:rPr>
              <a:t>&gt; add1(lm(y~1+x1+x6),scope=(~.+x2+x3+x4+x5+x7+x8),test="F")</a:t>
            </a:r>
          </a:p>
          <a:p>
            <a:r>
              <a:rPr lang="it-IT" dirty="0">
                <a:latin typeface="Baskerville Old Face" pitchFamily="18" charset="0"/>
              </a:rPr>
              <a:t>Single term additions</a:t>
            </a:r>
          </a:p>
          <a:p>
            <a:endParaRPr lang="it-IT" dirty="0">
              <a:latin typeface="Baskerville Old Face" pitchFamily="18" charset="0"/>
            </a:endParaRPr>
          </a:p>
          <a:p>
            <a:r>
              <a:rPr lang="it-IT" dirty="0">
                <a:latin typeface="Baskerville Old Face" pitchFamily="18" charset="0"/>
              </a:rPr>
              <a:t>Model:</a:t>
            </a:r>
          </a:p>
          <a:p>
            <a:r>
              <a:rPr lang="it-IT" dirty="0">
                <a:latin typeface="Baskerville Old Face" pitchFamily="18" charset="0"/>
              </a:rPr>
              <a:t>y ~ 1 + x1 + x6</a:t>
            </a:r>
          </a:p>
          <a:p>
            <a:r>
              <a:rPr lang="it-IT" dirty="0">
                <a:latin typeface="Baskerville Old Face" pitchFamily="18" charset="0"/>
              </a:rPr>
              <a:t>       Df  Sum of Sq        RSS    AIC F value    Pr(&gt;F)    </a:t>
            </a:r>
          </a:p>
          <a:p>
            <a:r>
              <a:rPr lang="it-IT" dirty="0">
                <a:latin typeface="Baskerville Old Face" pitchFamily="18" charset="0"/>
              </a:rPr>
              <a:t>&lt;none&gt;               2.9163e+11 4587.1                      </a:t>
            </a:r>
          </a:p>
          <a:p>
            <a:r>
              <a:rPr lang="it-IT" dirty="0">
                <a:latin typeface="Baskerville Old Face" pitchFamily="18" charset="0"/>
              </a:rPr>
              <a:t>x2      1 3.4137e+10 2.5750e+11 4562.0 28.3703 2.529e-07 ***</a:t>
            </a:r>
          </a:p>
          <a:p>
            <a:r>
              <a:rPr lang="it-IT" dirty="0">
                <a:latin typeface="Baskerville Old Face" pitchFamily="18" charset="0"/>
              </a:rPr>
              <a:t>x3      1 4.5150e+08 2.9118e+11 4588.8  0.3318 0.5651913    </a:t>
            </a:r>
          </a:p>
          <a:p>
            <a:r>
              <a:rPr lang="it-IT" dirty="0">
                <a:latin typeface="Baskerville Old Face" pitchFamily="18" charset="0"/>
              </a:rPr>
              <a:t>x4      1 3.5681e+08 2.9127e+11 4588.8  0.2622 0.6091747    </a:t>
            </a:r>
          </a:p>
          <a:p>
            <a:r>
              <a:rPr lang="it-IT" dirty="0">
                <a:latin typeface="Baskerville Old Face" pitchFamily="18" charset="0"/>
              </a:rPr>
              <a:t>x5      1 2.6384e+10 2.6525e+11 4568.4 21.2861 6.810e-06 ***</a:t>
            </a:r>
          </a:p>
          <a:p>
            <a:r>
              <a:rPr lang="it-IT" dirty="0">
                <a:latin typeface="Baskerville Old Face" pitchFamily="18" charset="0"/>
              </a:rPr>
              <a:t>x7      1 3.0487e+10 2.6114e+11 4565.0 24.9829 1.202e-06 ***</a:t>
            </a:r>
          </a:p>
          <a:p>
            <a:r>
              <a:rPr lang="it-IT" dirty="0">
                <a:latin typeface="Baskerville Old Face" pitchFamily="18" charset="0"/>
              </a:rPr>
              <a:t>x8      1 1.4780e+10 2.7685e+11 4577.8 11.4244 0.0008614 ***</a:t>
            </a:r>
          </a:p>
          <a:p>
            <a:r>
              <a:rPr lang="it-IT" dirty="0">
                <a:latin typeface="Baskerville Old Face" pitchFamily="18" charset="0"/>
              </a:rPr>
              <a:t>---</a:t>
            </a:r>
          </a:p>
          <a:p>
            <a:r>
              <a:rPr lang="it-IT" dirty="0">
                <a:latin typeface="Baskerville Old Face" pitchFamily="18" charset="0"/>
              </a:rPr>
              <a:t>Signif. codes:  0 ‘***’ 0.001 ‘**’ 0.01 ‘*’ 0.05 ‘.’ 0.1 ‘ ’ </a:t>
            </a:r>
            <a:r>
              <a:rPr lang="it-IT" dirty="0" smtClean="0">
                <a:latin typeface="Baskerville Old Face" pitchFamily="18" charset="0"/>
              </a:rPr>
              <a:t>1</a:t>
            </a:r>
          </a:p>
          <a:p>
            <a:endParaRPr lang="it-IT" dirty="0" smtClean="0">
              <a:latin typeface="Baskerville Old Face" pitchFamily="18" charset="0"/>
            </a:endParaRPr>
          </a:p>
          <a:p>
            <a:r>
              <a:rPr lang="en-US" dirty="0">
                <a:latin typeface="Baskerville Old Face" pitchFamily="18" charset="0"/>
              </a:rPr>
              <a:t>Note that </a:t>
            </a:r>
            <a:r>
              <a:rPr lang="en-US" dirty="0" smtClean="0">
                <a:latin typeface="Baskerville Old Face" pitchFamily="18" charset="0"/>
              </a:rPr>
              <a:t>x</a:t>
            </a:r>
            <a:r>
              <a:rPr lang="en-US" baseline="-25000" dirty="0" smtClean="0">
                <a:latin typeface="Baskerville Old Face" pitchFamily="18" charset="0"/>
              </a:rPr>
              <a:t>2</a:t>
            </a:r>
            <a:r>
              <a:rPr lang="en-US" dirty="0" smtClean="0">
                <a:latin typeface="Baskerville Old Face" pitchFamily="18" charset="0"/>
              </a:rPr>
              <a:t> </a:t>
            </a:r>
            <a:r>
              <a:rPr lang="en-US" dirty="0">
                <a:latin typeface="Baskerville Old Face" pitchFamily="18" charset="0"/>
              </a:rPr>
              <a:t>has the smallest p-value so it will be added in the model.</a:t>
            </a:r>
            <a:endParaRPr lang="it-IT" dirty="0" smtClean="0">
              <a:latin typeface="Baskerville Old Face" pitchFamily="18" charset="0"/>
            </a:endParaRPr>
          </a:p>
          <a:p>
            <a:endParaRPr lang="en-US" dirty="0">
              <a:latin typeface="Baskerville Old Face" pitchFamily="18" charset="0"/>
            </a:endParaRPr>
          </a:p>
        </p:txBody>
      </p:sp>
    </p:spTree>
    <p:extLst>
      <p:ext uri="{BB962C8B-B14F-4D97-AF65-F5344CB8AC3E}">
        <p14:creationId xmlns:p14="http://schemas.microsoft.com/office/powerpoint/2010/main" val="26427309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latin typeface="Baskerville Old Face" pitchFamily="18" charset="0"/>
              </a:rPr>
              <a:t>&gt; add1(lm(y~1+x1+x6+x2),scope=(~.+x3+x4+x5+x7+x8),test="F")</a:t>
            </a:r>
          </a:p>
          <a:p>
            <a:r>
              <a:rPr lang="en-US" dirty="0">
                <a:latin typeface="Baskerville Old Face" pitchFamily="18" charset="0"/>
              </a:rPr>
              <a:t>Single term additions</a:t>
            </a:r>
          </a:p>
          <a:p>
            <a:endParaRPr lang="en-US" dirty="0">
              <a:latin typeface="Baskerville Old Face" pitchFamily="18" charset="0"/>
            </a:endParaRPr>
          </a:p>
          <a:p>
            <a:r>
              <a:rPr lang="en-US" dirty="0">
                <a:latin typeface="Baskerville Old Face" pitchFamily="18" charset="0"/>
              </a:rPr>
              <a:t>Model:</a:t>
            </a:r>
          </a:p>
          <a:p>
            <a:r>
              <a:rPr lang="en-US" dirty="0">
                <a:latin typeface="Baskerville Old Face" pitchFamily="18" charset="0"/>
              </a:rPr>
              <a:t>y ~ 1 + x1 + x6 + x2</a:t>
            </a:r>
          </a:p>
          <a:p>
            <a:r>
              <a:rPr lang="en-US" dirty="0">
                <a:latin typeface="Baskerville Old Face" pitchFamily="18" charset="0"/>
              </a:rPr>
              <a:t>       </a:t>
            </a:r>
            <a:r>
              <a:rPr lang="en-US" dirty="0" err="1">
                <a:latin typeface="Baskerville Old Face" pitchFamily="18" charset="0"/>
              </a:rPr>
              <a:t>Df</a:t>
            </a:r>
            <a:r>
              <a:rPr lang="en-US" dirty="0">
                <a:latin typeface="Baskerville Old Face" pitchFamily="18" charset="0"/>
              </a:rPr>
              <a:t>  Sum of </a:t>
            </a:r>
            <a:r>
              <a:rPr lang="en-US" dirty="0" err="1">
                <a:latin typeface="Baskerville Old Face" pitchFamily="18" charset="0"/>
              </a:rPr>
              <a:t>Sq</a:t>
            </a:r>
            <a:r>
              <a:rPr lang="en-US" dirty="0">
                <a:latin typeface="Baskerville Old Face" pitchFamily="18" charset="0"/>
              </a:rPr>
              <a:t>        RSS    AIC F value    </a:t>
            </a:r>
            <a:r>
              <a:rPr lang="en-US" dirty="0" err="1">
                <a:latin typeface="Baskerville Old Face" pitchFamily="18" charset="0"/>
              </a:rPr>
              <a:t>Pr</a:t>
            </a:r>
            <a:r>
              <a:rPr lang="en-US" dirty="0">
                <a:latin typeface="Baskerville Old Face" pitchFamily="18" charset="0"/>
              </a:rPr>
              <a:t>(&gt;F)    </a:t>
            </a:r>
          </a:p>
          <a:p>
            <a:r>
              <a:rPr lang="en-US" dirty="0">
                <a:latin typeface="Baskerville Old Face" pitchFamily="18" charset="0"/>
              </a:rPr>
              <a:t>&lt;none&gt;               2.5750e+11 4562.0                      </a:t>
            </a:r>
          </a:p>
          <a:p>
            <a:r>
              <a:rPr lang="en-US" dirty="0">
                <a:latin typeface="Baskerville Old Face" pitchFamily="18" charset="0"/>
              </a:rPr>
              <a:t>x3      1 1.4877e+09 2.5601e+11 4562.7  1.2377 0.2671597    </a:t>
            </a:r>
          </a:p>
          <a:p>
            <a:r>
              <a:rPr lang="en-US" dirty="0">
                <a:latin typeface="Baskerville Old Face" pitchFamily="18" charset="0"/>
              </a:rPr>
              <a:t>x4      1 3.3076e+07 2.5746e+11 4563.9  0.0274 0.8687690    </a:t>
            </a:r>
          </a:p>
          <a:p>
            <a:r>
              <a:rPr lang="en-US" dirty="0">
                <a:latin typeface="Baskerville Old Face" pitchFamily="18" charset="0"/>
              </a:rPr>
              <a:t>x5      1 1.3614e+10 2.4388e+11 4552.1 11.8898 0.0006801 ***</a:t>
            </a:r>
          </a:p>
          <a:p>
            <a:r>
              <a:rPr lang="en-US" dirty="0">
                <a:latin typeface="Baskerville Old Face" pitchFamily="18" charset="0"/>
              </a:rPr>
              <a:t>x7      1 1.1912e+10 2.4558e+11 4553.6 10.3319 0.0015107 ** </a:t>
            </a:r>
          </a:p>
          <a:p>
            <a:r>
              <a:rPr lang="en-US" dirty="0">
                <a:latin typeface="Baskerville Old Face" pitchFamily="18" charset="0"/>
              </a:rPr>
              <a:t>x8      1 6.1805e+09 2.5131e+11 4558.7  5.2382 0.0230768 *  </a:t>
            </a:r>
          </a:p>
          <a:p>
            <a:r>
              <a:rPr lang="en-US" dirty="0">
                <a:latin typeface="Baskerville Old Face" pitchFamily="18" charset="0"/>
              </a:rPr>
              <a:t>---</a:t>
            </a:r>
          </a:p>
          <a:p>
            <a:r>
              <a:rPr lang="en-US" dirty="0" err="1">
                <a:latin typeface="Baskerville Old Face" pitchFamily="18" charset="0"/>
              </a:rPr>
              <a:t>Signif</a:t>
            </a:r>
            <a:r>
              <a:rPr lang="en-US" dirty="0">
                <a:latin typeface="Baskerville Old Face" pitchFamily="18" charset="0"/>
              </a:rPr>
              <a:t>. codes:  0 ‘***’ 0.001 ‘**’ 0.01 ‘*’ 0.05 ‘.’ 0.1 ‘ ’ </a:t>
            </a:r>
            <a:r>
              <a:rPr lang="en-US" dirty="0" smtClean="0">
                <a:latin typeface="Baskerville Old Face" pitchFamily="18" charset="0"/>
              </a:rPr>
              <a:t>1</a:t>
            </a:r>
          </a:p>
          <a:p>
            <a:endParaRPr lang="en-US" dirty="0" smtClean="0">
              <a:latin typeface="Baskerville Old Face" pitchFamily="18" charset="0"/>
            </a:endParaRPr>
          </a:p>
          <a:p>
            <a:r>
              <a:rPr lang="en-US" dirty="0" smtClean="0">
                <a:latin typeface="Baskerville Old Face" pitchFamily="18" charset="0"/>
              </a:rPr>
              <a:t>Note that x</a:t>
            </a:r>
            <a:r>
              <a:rPr lang="en-US" baseline="-25000" dirty="0" smtClean="0">
                <a:latin typeface="Baskerville Old Face" pitchFamily="18" charset="0"/>
              </a:rPr>
              <a:t>5</a:t>
            </a:r>
            <a:r>
              <a:rPr lang="en-US" dirty="0" smtClean="0">
                <a:latin typeface="Baskerville Old Face" pitchFamily="18" charset="0"/>
              </a:rPr>
              <a:t> has the smallest </a:t>
            </a:r>
            <a:r>
              <a:rPr lang="en-US" dirty="0">
                <a:latin typeface="Baskerville Old Face" pitchFamily="18" charset="0"/>
              </a:rPr>
              <a:t>p-value so it will be added in the model.</a:t>
            </a:r>
            <a:endParaRPr lang="it-IT" dirty="0">
              <a:latin typeface="Baskerville Old Face" pitchFamily="18" charset="0"/>
            </a:endParaRPr>
          </a:p>
          <a:p>
            <a:endParaRPr lang="en-US" dirty="0">
              <a:latin typeface="Baskerville Old Face" pitchFamily="18" charset="0"/>
            </a:endParaRPr>
          </a:p>
        </p:txBody>
      </p:sp>
    </p:spTree>
    <p:extLst>
      <p:ext uri="{BB962C8B-B14F-4D97-AF65-F5344CB8AC3E}">
        <p14:creationId xmlns:p14="http://schemas.microsoft.com/office/powerpoint/2010/main" val="33528507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latin typeface="Baskerville Old Face" pitchFamily="18" charset="0"/>
              </a:rPr>
              <a:t>&gt; add1(lm(y~1+x1+x6+x2+x5),scope=(~.+x3+x4+x7+x8),test="F")</a:t>
            </a:r>
          </a:p>
          <a:p>
            <a:r>
              <a:rPr lang="en-US" dirty="0">
                <a:latin typeface="Baskerville Old Face" pitchFamily="18" charset="0"/>
              </a:rPr>
              <a:t>Single term additions</a:t>
            </a:r>
          </a:p>
          <a:p>
            <a:endParaRPr lang="en-US" dirty="0">
              <a:latin typeface="Baskerville Old Face" pitchFamily="18" charset="0"/>
            </a:endParaRPr>
          </a:p>
          <a:p>
            <a:r>
              <a:rPr lang="en-US" dirty="0">
                <a:latin typeface="Baskerville Old Face" pitchFamily="18" charset="0"/>
              </a:rPr>
              <a:t>Model:</a:t>
            </a:r>
          </a:p>
          <a:p>
            <a:r>
              <a:rPr lang="en-US" dirty="0">
                <a:latin typeface="Baskerville Old Face" pitchFamily="18" charset="0"/>
              </a:rPr>
              <a:t>y ~ 1 + x1 + x6 + x2 + x5</a:t>
            </a:r>
          </a:p>
          <a:p>
            <a:r>
              <a:rPr lang="en-US" dirty="0">
                <a:latin typeface="Baskerville Old Face" pitchFamily="18" charset="0"/>
              </a:rPr>
              <a:t>       </a:t>
            </a:r>
            <a:r>
              <a:rPr lang="en-US" dirty="0" err="1">
                <a:latin typeface="Baskerville Old Face" pitchFamily="18" charset="0"/>
              </a:rPr>
              <a:t>Df</a:t>
            </a:r>
            <a:r>
              <a:rPr lang="en-US" dirty="0">
                <a:latin typeface="Baskerville Old Face" pitchFamily="18" charset="0"/>
              </a:rPr>
              <a:t>  Sum of </a:t>
            </a:r>
            <a:r>
              <a:rPr lang="en-US" dirty="0" err="1">
                <a:latin typeface="Baskerville Old Face" pitchFamily="18" charset="0"/>
              </a:rPr>
              <a:t>Sq</a:t>
            </a:r>
            <a:r>
              <a:rPr lang="en-US" dirty="0">
                <a:latin typeface="Baskerville Old Face" pitchFamily="18" charset="0"/>
              </a:rPr>
              <a:t>        RSS    AIC F value   </a:t>
            </a:r>
            <a:r>
              <a:rPr lang="en-US" dirty="0" err="1">
                <a:latin typeface="Baskerville Old Face" pitchFamily="18" charset="0"/>
              </a:rPr>
              <a:t>Pr</a:t>
            </a:r>
            <a:r>
              <a:rPr lang="en-US" dirty="0">
                <a:latin typeface="Baskerville Old Face" pitchFamily="18" charset="0"/>
              </a:rPr>
              <a:t>(&gt;F)   </a:t>
            </a:r>
          </a:p>
          <a:p>
            <a:r>
              <a:rPr lang="en-US" dirty="0">
                <a:latin typeface="Baskerville Old Face" pitchFamily="18" charset="0"/>
              </a:rPr>
              <a:t>&lt;none&gt;               2.4388e+11 4552.1                    </a:t>
            </a:r>
          </a:p>
          <a:p>
            <a:r>
              <a:rPr lang="en-US" dirty="0">
                <a:latin typeface="Baskerville Old Face" pitchFamily="18" charset="0"/>
              </a:rPr>
              <a:t>x3      1 2214437648 2.4167e+11 4552.1  1.9426 0.164846   </a:t>
            </a:r>
          </a:p>
          <a:p>
            <a:r>
              <a:rPr lang="en-US" dirty="0">
                <a:latin typeface="Baskerville Old Face" pitchFamily="18" charset="0"/>
              </a:rPr>
              <a:t>x4      1    5761631 2.4388e+11 4554.1  0.0050 0.943647   </a:t>
            </a:r>
          </a:p>
          <a:p>
            <a:r>
              <a:rPr lang="en-US" dirty="0">
                <a:latin typeface="Baskerville Old Face" pitchFamily="18" charset="0"/>
              </a:rPr>
              <a:t>x7      1 8461448586 2.3542e+11 4546.4  7.6197 0.006279 **</a:t>
            </a:r>
          </a:p>
          <a:p>
            <a:r>
              <a:rPr lang="en-US" dirty="0">
                <a:latin typeface="Baskerville Old Face" pitchFamily="18" charset="0"/>
              </a:rPr>
              <a:t>x8      1 4967486208 2.3891e+11 4549.6  4.4079 0.036956 * </a:t>
            </a:r>
          </a:p>
          <a:p>
            <a:r>
              <a:rPr lang="en-US" dirty="0">
                <a:latin typeface="Baskerville Old Face" pitchFamily="18" charset="0"/>
              </a:rPr>
              <a:t>---</a:t>
            </a:r>
          </a:p>
          <a:p>
            <a:r>
              <a:rPr lang="en-US" dirty="0" err="1">
                <a:latin typeface="Baskerville Old Face" pitchFamily="18" charset="0"/>
              </a:rPr>
              <a:t>Signif</a:t>
            </a:r>
            <a:r>
              <a:rPr lang="en-US" dirty="0">
                <a:latin typeface="Baskerville Old Face" pitchFamily="18" charset="0"/>
              </a:rPr>
              <a:t>. codes:  0 ‘***’ 0.001 ‘**’ 0.01 ‘*’ 0.05 ‘.’ 0.1 ‘ ’ 1 </a:t>
            </a:r>
            <a:endParaRPr lang="en-US" dirty="0" smtClean="0">
              <a:latin typeface="Baskerville Old Face" pitchFamily="18" charset="0"/>
            </a:endParaRPr>
          </a:p>
          <a:p>
            <a:endParaRPr lang="en-US" dirty="0" smtClean="0">
              <a:latin typeface="Baskerville Old Face" pitchFamily="18" charset="0"/>
            </a:endParaRPr>
          </a:p>
          <a:p>
            <a:r>
              <a:rPr lang="en-US" dirty="0">
                <a:latin typeface="Baskerville Old Face" pitchFamily="18" charset="0"/>
              </a:rPr>
              <a:t>Note that </a:t>
            </a:r>
            <a:r>
              <a:rPr lang="en-US" dirty="0" smtClean="0">
                <a:latin typeface="Baskerville Old Face" pitchFamily="18" charset="0"/>
              </a:rPr>
              <a:t>x</a:t>
            </a:r>
            <a:r>
              <a:rPr lang="en-US" baseline="-25000" dirty="0" smtClean="0">
                <a:latin typeface="Baskerville Old Face" pitchFamily="18" charset="0"/>
              </a:rPr>
              <a:t>7</a:t>
            </a:r>
            <a:r>
              <a:rPr lang="en-US" dirty="0" smtClean="0">
                <a:latin typeface="Baskerville Old Face" pitchFamily="18" charset="0"/>
              </a:rPr>
              <a:t> </a:t>
            </a:r>
            <a:r>
              <a:rPr lang="en-US" dirty="0">
                <a:latin typeface="Baskerville Old Face" pitchFamily="18" charset="0"/>
              </a:rPr>
              <a:t>has the smallest p-value so it will be added in the model.</a:t>
            </a:r>
            <a:endParaRPr lang="it-IT" dirty="0">
              <a:latin typeface="Baskerville Old Face" pitchFamily="18" charset="0"/>
            </a:endParaRPr>
          </a:p>
          <a:p>
            <a:endParaRPr lang="en-US" dirty="0" smtClean="0">
              <a:latin typeface="Baskerville Old Face" pitchFamily="18" charset="0"/>
            </a:endParaRPr>
          </a:p>
          <a:p>
            <a:endParaRPr lang="en-US" dirty="0">
              <a:latin typeface="Baskerville Old Face" pitchFamily="18" charset="0"/>
            </a:endParaRPr>
          </a:p>
        </p:txBody>
      </p:sp>
    </p:spTree>
    <p:extLst>
      <p:ext uri="{BB962C8B-B14F-4D97-AF65-F5344CB8AC3E}">
        <p14:creationId xmlns:p14="http://schemas.microsoft.com/office/powerpoint/2010/main" val="3803769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Purpose</a:t>
            </a:r>
            <a:endParaRPr lang="en-US" dirty="0"/>
          </a:p>
        </p:txBody>
      </p:sp>
      <p:sp>
        <p:nvSpPr>
          <p:cNvPr id="3" name="Content Placeholder 2"/>
          <p:cNvSpPr>
            <a:spLocks noGrp="1"/>
          </p:cNvSpPr>
          <p:nvPr>
            <p:ph idx="1"/>
          </p:nvPr>
        </p:nvSpPr>
        <p:spPr/>
        <p:txBody>
          <a:bodyPr/>
          <a:lstStyle/>
          <a:p>
            <a:r>
              <a:rPr lang="en-US" dirty="0" smtClean="0">
                <a:latin typeface="Baskerville Old Face" pitchFamily="18" charset="0"/>
              </a:rPr>
              <a:t>The goal of this case study is to create a multiple linear regression model that can be used to predict the total price of an apartment (y) by its area in ft</a:t>
            </a:r>
            <a:r>
              <a:rPr lang="en-US" baseline="30000" dirty="0" smtClean="0">
                <a:latin typeface="Baskerville Old Face" pitchFamily="18" charset="0"/>
              </a:rPr>
              <a:t>2</a:t>
            </a:r>
            <a:r>
              <a:rPr lang="en-US" dirty="0" smtClean="0">
                <a:latin typeface="Baskerville Old Face" pitchFamily="18" charset="0"/>
              </a:rPr>
              <a:t>(x</a:t>
            </a:r>
            <a:r>
              <a:rPr lang="en-US" baseline="-25000" dirty="0" smtClean="0">
                <a:latin typeface="Baskerville Old Face" pitchFamily="18" charset="0"/>
              </a:rPr>
              <a:t>1</a:t>
            </a:r>
            <a:r>
              <a:rPr lang="en-US" dirty="0" smtClean="0">
                <a:latin typeface="Baskerville Old Face" pitchFamily="18" charset="0"/>
              </a:rPr>
              <a:t>), age in years(x</a:t>
            </a:r>
            <a:r>
              <a:rPr lang="en-US" baseline="-25000" dirty="0" smtClean="0">
                <a:latin typeface="Baskerville Old Face" pitchFamily="18" charset="0"/>
              </a:rPr>
              <a:t>2</a:t>
            </a:r>
            <a:r>
              <a:rPr lang="en-US" dirty="0" smtClean="0">
                <a:latin typeface="Baskerville Old Face" pitchFamily="18" charset="0"/>
              </a:rPr>
              <a:t>), floor level(x</a:t>
            </a:r>
            <a:r>
              <a:rPr lang="en-US" baseline="-25000" dirty="0" smtClean="0">
                <a:latin typeface="Baskerville Old Face" pitchFamily="18" charset="0"/>
              </a:rPr>
              <a:t>3</a:t>
            </a:r>
            <a:r>
              <a:rPr lang="en-US" dirty="0" smtClean="0">
                <a:latin typeface="Baskerville Old Face" pitchFamily="18" charset="0"/>
              </a:rPr>
              <a:t>), number of rooms(x</a:t>
            </a:r>
            <a:r>
              <a:rPr lang="en-US" baseline="-25000" dirty="0" smtClean="0">
                <a:latin typeface="Baskerville Old Face" pitchFamily="18" charset="0"/>
              </a:rPr>
              <a:t>4</a:t>
            </a:r>
            <a:r>
              <a:rPr lang="en-US" dirty="0" smtClean="0">
                <a:latin typeface="Baskerville Old Face" pitchFamily="18" charset="0"/>
              </a:rPr>
              <a:t>), number of toilets(x</a:t>
            </a:r>
            <a:r>
              <a:rPr lang="en-US" baseline="-25000" dirty="0" smtClean="0">
                <a:latin typeface="Baskerville Old Face" pitchFamily="18" charset="0"/>
              </a:rPr>
              <a:t>5</a:t>
            </a:r>
            <a:r>
              <a:rPr lang="en-US" dirty="0" smtClean="0">
                <a:latin typeface="Baskerville Old Face" pitchFamily="18" charset="0"/>
              </a:rPr>
              <a:t>), and whether or not it has its own garage, elevator, or trash pickup (x</a:t>
            </a:r>
            <a:r>
              <a:rPr lang="en-US" baseline="-25000" dirty="0" smtClean="0">
                <a:latin typeface="Baskerville Old Face" pitchFamily="18" charset="0"/>
              </a:rPr>
              <a:t>6</a:t>
            </a:r>
            <a:r>
              <a:rPr lang="en-US" dirty="0" smtClean="0">
                <a:latin typeface="Baskerville Old Face" pitchFamily="18" charset="0"/>
              </a:rPr>
              <a:t>, x</a:t>
            </a:r>
            <a:r>
              <a:rPr lang="en-US" baseline="-25000" dirty="0" smtClean="0">
                <a:latin typeface="Baskerville Old Face" pitchFamily="18" charset="0"/>
              </a:rPr>
              <a:t>7</a:t>
            </a:r>
            <a:r>
              <a:rPr lang="en-US" dirty="0" smtClean="0">
                <a:latin typeface="Baskerville Old Face" pitchFamily="18" charset="0"/>
              </a:rPr>
              <a:t>, and x</a:t>
            </a:r>
            <a:r>
              <a:rPr lang="en-US" baseline="-25000" dirty="0" smtClean="0">
                <a:latin typeface="Baskerville Old Face" pitchFamily="18" charset="0"/>
              </a:rPr>
              <a:t>8</a:t>
            </a:r>
            <a:r>
              <a:rPr lang="en-US" dirty="0" smtClean="0">
                <a:latin typeface="Baskerville Old Face" pitchFamily="18" charset="0"/>
              </a:rPr>
              <a:t>). </a:t>
            </a:r>
          </a:p>
          <a:p>
            <a:r>
              <a:rPr lang="en-US" dirty="0" smtClean="0">
                <a:latin typeface="Baskerville Old Face" pitchFamily="18" charset="0"/>
              </a:rPr>
              <a:t>This data was taken from a study done in 2005 from a sample of 218 apartments.</a:t>
            </a:r>
            <a:endParaRPr lang="en-US" dirty="0">
              <a:latin typeface="Baskerville Old Face" pitchFamily="18" charset="0"/>
            </a:endParaRPr>
          </a:p>
        </p:txBody>
      </p:sp>
    </p:spTree>
    <p:extLst>
      <p:ext uri="{BB962C8B-B14F-4D97-AF65-F5344CB8AC3E}">
        <p14:creationId xmlns:p14="http://schemas.microsoft.com/office/powerpoint/2010/main" val="19203150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latin typeface="Baskerville Old Face" pitchFamily="18" charset="0"/>
              </a:rPr>
              <a:t>&gt; add1(lm(y~1+x1+x6+x2+x5+x7),scope=(~.+x3+x4+x8),test="F")</a:t>
            </a:r>
          </a:p>
          <a:p>
            <a:r>
              <a:rPr lang="en-US" dirty="0">
                <a:latin typeface="Baskerville Old Face" pitchFamily="18" charset="0"/>
              </a:rPr>
              <a:t>Single term additions</a:t>
            </a:r>
          </a:p>
          <a:p>
            <a:endParaRPr lang="en-US" dirty="0">
              <a:latin typeface="Baskerville Old Face" pitchFamily="18" charset="0"/>
            </a:endParaRPr>
          </a:p>
          <a:p>
            <a:r>
              <a:rPr lang="en-US" dirty="0">
                <a:latin typeface="Baskerville Old Face" pitchFamily="18" charset="0"/>
              </a:rPr>
              <a:t>Model:</a:t>
            </a:r>
          </a:p>
          <a:p>
            <a:r>
              <a:rPr lang="en-US" dirty="0">
                <a:latin typeface="Baskerville Old Face" pitchFamily="18" charset="0"/>
              </a:rPr>
              <a:t>y ~ 1 + x1 + x6 + x2 + x5 + x7</a:t>
            </a:r>
          </a:p>
          <a:p>
            <a:r>
              <a:rPr lang="en-US" dirty="0">
                <a:latin typeface="Baskerville Old Face" pitchFamily="18" charset="0"/>
              </a:rPr>
              <a:t>       </a:t>
            </a:r>
            <a:r>
              <a:rPr lang="en-US" dirty="0" err="1">
                <a:latin typeface="Baskerville Old Face" pitchFamily="18" charset="0"/>
              </a:rPr>
              <a:t>Df</a:t>
            </a:r>
            <a:r>
              <a:rPr lang="en-US" dirty="0">
                <a:latin typeface="Baskerville Old Face" pitchFamily="18" charset="0"/>
              </a:rPr>
              <a:t>  Sum of </a:t>
            </a:r>
            <a:r>
              <a:rPr lang="en-US" dirty="0" err="1">
                <a:latin typeface="Baskerville Old Face" pitchFamily="18" charset="0"/>
              </a:rPr>
              <a:t>Sq</a:t>
            </a:r>
            <a:r>
              <a:rPr lang="en-US" dirty="0">
                <a:latin typeface="Baskerville Old Face" pitchFamily="18" charset="0"/>
              </a:rPr>
              <a:t>        RSS    AIC F value  </a:t>
            </a:r>
            <a:r>
              <a:rPr lang="en-US" dirty="0" err="1">
                <a:latin typeface="Baskerville Old Face" pitchFamily="18" charset="0"/>
              </a:rPr>
              <a:t>Pr</a:t>
            </a:r>
            <a:r>
              <a:rPr lang="en-US" dirty="0">
                <a:latin typeface="Baskerville Old Face" pitchFamily="18" charset="0"/>
              </a:rPr>
              <a:t>(&gt;F)  </a:t>
            </a:r>
          </a:p>
          <a:p>
            <a:r>
              <a:rPr lang="en-US" dirty="0">
                <a:latin typeface="Baskerville Old Face" pitchFamily="18" charset="0"/>
              </a:rPr>
              <a:t>&lt;none&gt;               2.3542e+11 4546.4                  </a:t>
            </a:r>
          </a:p>
          <a:p>
            <a:r>
              <a:rPr lang="en-US" dirty="0">
                <a:latin typeface="Baskerville Old Face" pitchFamily="18" charset="0"/>
              </a:rPr>
              <a:t>x3      1 4001923589 2.3142e+11 4544.7  3.6488 0.05746 .</a:t>
            </a:r>
          </a:p>
          <a:p>
            <a:r>
              <a:rPr lang="en-US" dirty="0">
                <a:latin typeface="Baskerville Old Face" pitchFamily="18" charset="0"/>
              </a:rPr>
              <a:t>x4      1   90265343 2.3533e+11 4548.3  0.0809 0.77632  </a:t>
            </a:r>
          </a:p>
          <a:p>
            <a:r>
              <a:rPr lang="en-US" dirty="0">
                <a:latin typeface="Baskerville Old Face" pitchFamily="18" charset="0"/>
              </a:rPr>
              <a:t>x8      1 4348557785 2.3107e+11 4544.4  3.9708 0.04758 *</a:t>
            </a:r>
          </a:p>
          <a:p>
            <a:r>
              <a:rPr lang="en-US" dirty="0">
                <a:latin typeface="Baskerville Old Face" pitchFamily="18" charset="0"/>
              </a:rPr>
              <a:t>---</a:t>
            </a:r>
          </a:p>
          <a:p>
            <a:r>
              <a:rPr lang="en-US" dirty="0" err="1">
                <a:latin typeface="Baskerville Old Face" pitchFamily="18" charset="0"/>
              </a:rPr>
              <a:t>Signif</a:t>
            </a:r>
            <a:r>
              <a:rPr lang="en-US" dirty="0">
                <a:latin typeface="Baskerville Old Face" pitchFamily="18" charset="0"/>
              </a:rPr>
              <a:t>. codes:  0 ‘***’ 0.001 ‘**’ 0.01 ‘*’ 0.05 ‘.’ 0.1 ‘ ’ 1 </a:t>
            </a:r>
            <a:endParaRPr lang="en-US" dirty="0" smtClean="0">
              <a:latin typeface="Baskerville Old Face" pitchFamily="18" charset="0"/>
            </a:endParaRPr>
          </a:p>
          <a:p>
            <a:endParaRPr lang="en-US" dirty="0" smtClean="0">
              <a:latin typeface="Baskerville Old Face" pitchFamily="18" charset="0"/>
            </a:endParaRPr>
          </a:p>
          <a:p>
            <a:r>
              <a:rPr lang="en-US" dirty="0">
                <a:latin typeface="Baskerville Old Face" pitchFamily="18" charset="0"/>
              </a:rPr>
              <a:t>Note that </a:t>
            </a:r>
            <a:r>
              <a:rPr lang="en-US" dirty="0" smtClean="0">
                <a:latin typeface="Baskerville Old Face" pitchFamily="18" charset="0"/>
              </a:rPr>
              <a:t>x</a:t>
            </a:r>
            <a:r>
              <a:rPr lang="en-US" baseline="-25000" dirty="0" smtClean="0">
                <a:latin typeface="Baskerville Old Face" pitchFamily="18" charset="0"/>
              </a:rPr>
              <a:t>8</a:t>
            </a:r>
            <a:r>
              <a:rPr lang="en-US" dirty="0" smtClean="0">
                <a:latin typeface="Baskerville Old Face" pitchFamily="18" charset="0"/>
              </a:rPr>
              <a:t> </a:t>
            </a:r>
            <a:r>
              <a:rPr lang="en-US" dirty="0">
                <a:latin typeface="Baskerville Old Face" pitchFamily="18" charset="0"/>
              </a:rPr>
              <a:t>has the smallest p-value so it will be added in the model.</a:t>
            </a:r>
            <a:endParaRPr lang="it-IT" dirty="0">
              <a:latin typeface="Baskerville Old Face" pitchFamily="18" charset="0"/>
            </a:endParaRPr>
          </a:p>
          <a:p>
            <a:endParaRPr lang="en-US" dirty="0" smtClean="0">
              <a:latin typeface="Baskerville Old Face" pitchFamily="18" charset="0"/>
            </a:endParaRPr>
          </a:p>
          <a:p>
            <a:endParaRPr lang="en-US" dirty="0">
              <a:latin typeface="Baskerville Old Face" pitchFamily="18" charset="0"/>
            </a:endParaRPr>
          </a:p>
          <a:p>
            <a:endParaRPr lang="en-US" dirty="0">
              <a:latin typeface="Baskerville Old Face" pitchFamily="18" charset="0"/>
            </a:endParaRPr>
          </a:p>
        </p:txBody>
      </p:sp>
    </p:spTree>
    <p:extLst>
      <p:ext uri="{BB962C8B-B14F-4D97-AF65-F5344CB8AC3E}">
        <p14:creationId xmlns:p14="http://schemas.microsoft.com/office/powerpoint/2010/main" val="39402305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latin typeface="Baskerville Old Face" pitchFamily="18" charset="0"/>
              </a:rPr>
              <a:t>&gt;add1(lm(y~1+x1+x6+x2+x5+x7+x8</a:t>
            </a:r>
            <a:r>
              <a:rPr lang="en-US" dirty="0">
                <a:latin typeface="Baskerville Old Face" pitchFamily="18" charset="0"/>
              </a:rPr>
              <a:t>),scope=(~.+x3+x4),test="F")</a:t>
            </a:r>
          </a:p>
          <a:p>
            <a:r>
              <a:rPr lang="en-US" dirty="0">
                <a:latin typeface="Baskerville Old Face" pitchFamily="18" charset="0"/>
              </a:rPr>
              <a:t>Single term additions</a:t>
            </a:r>
          </a:p>
          <a:p>
            <a:endParaRPr lang="en-US" dirty="0">
              <a:latin typeface="Baskerville Old Face" pitchFamily="18" charset="0"/>
            </a:endParaRPr>
          </a:p>
          <a:p>
            <a:r>
              <a:rPr lang="en-US" dirty="0">
                <a:latin typeface="Baskerville Old Face" pitchFamily="18" charset="0"/>
              </a:rPr>
              <a:t>Model:</a:t>
            </a:r>
          </a:p>
          <a:p>
            <a:r>
              <a:rPr lang="en-US" dirty="0">
                <a:latin typeface="Baskerville Old Face" pitchFamily="18" charset="0"/>
              </a:rPr>
              <a:t>y ~ 1 + x1 + x6 + x2 + x5 + x7 + x8</a:t>
            </a:r>
          </a:p>
          <a:p>
            <a:r>
              <a:rPr lang="en-US" dirty="0">
                <a:latin typeface="Baskerville Old Face" pitchFamily="18" charset="0"/>
              </a:rPr>
              <a:t>       </a:t>
            </a:r>
            <a:r>
              <a:rPr lang="en-US" dirty="0" err="1">
                <a:latin typeface="Baskerville Old Face" pitchFamily="18" charset="0"/>
              </a:rPr>
              <a:t>Df</a:t>
            </a:r>
            <a:r>
              <a:rPr lang="en-US" dirty="0">
                <a:latin typeface="Baskerville Old Face" pitchFamily="18" charset="0"/>
              </a:rPr>
              <a:t>  Sum of </a:t>
            </a:r>
            <a:r>
              <a:rPr lang="en-US" dirty="0" err="1">
                <a:latin typeface="Baskerville Old Face" pitchFamily="18" charset="0"/>
              </a:rPr>
              <a:t>Sq</a:t>
            </a:r>
            <a:r>
              <a:rPr lang="en-US" dirty="0">
                <a:latin typeface="Baskerville Old Face" pitchFamily="18" charset="0"/>
              </a:rPr>
              <a:t>        RSS    AIC F value </a:t>
            </a:r>
            <a:r>
              <a:rPr lang="en-US" dirty="0" err="1">
                <a:latin typeface="Baskerville Old Face" pitchFamily="18" charset="0"/>
              </a:rPr>
              <a:t>Pr</a:t>
            </a:r>
            <a:r>
              <a:rPr lang="en-US" dirty="0">
                <a:latin typeface="Baskerville Old Face" pitchFamily="18" charset="0"/>
              </a:rPr>
              <a:t>(&gt;F)</a:t>
            </a:r>
          </a:p>
          <a:p>
            <a:r>
              <a:rPr lang="en-US" dirty="0">
                <a:latin typeface="Baskerville Old Face" pitchFamily="18" charset="0"/>
              </a:rPr>
              <a:t>&lt;none&gt;               2.3107e+11 4544.4               </a:t>
            </a:r>
          </a:p>
          <a:p>
            <a:r>
              <a:rPr lang="en-US" dirty="0">
                <a:latin typeface="Baskerville Old Face" pitchFamily="18" charset="0"/>
              </a:rPr>
              <a:t>x3      1 2769456309 2.2830e+11 4543.7  2.5474  0.112</a:t>
            </a:r>
          </a:p>
          <a:p>
            <a:r>
              <a:rPr lang="en-US" dirty="0">
                <a:latin typeface="Baskerville Old Face" pitchFamily="18" charset="0"/>
              </a:rPr>
              <a:t>x4      1    4514854 2.3107e+11 4546.4  0.0041  </a:t>
            </a:r>
            <a:r>
              <a:rPr lang="en-US" dirty="0" smtClean="0">
                <a:latin typeface="Baskerville Old Face" pitchFamily="18" charset="0"/>
              </a:rPr>
              <a:t>0.949</a:t>
            </a:r>
          </a:p>
          <a:p>
            <a:endParaRPr lang="en-US" dirty="0" smtClean="0">
              <a:latin typeface="Baskerville Old Face" pitchFamily="18" charset="0"/>
            </a:endParaRPr>
          </a:p>
          <a:p>
            <a:r>
              <a:rPr lang="en-US" dirty="0" smtClean="0">
                <a:latin typeface="Baskerville Old Face" pitchFamily="18" charset="0"/>
              </a:rPr>
              <a:t>Now, we see that the p-values for the remaining </a:t>
            </a:r>
            <a:r>
              <a:rPr lang="en-US" dirty="0" err="1" smtClean="0">
                <a:latin typeface="Baskerville Old Face" pitchFamily="18" charset="0"/>
              </a:rPr>
              <a:t>regressors</a:t>
            </a:r>
            <a:r>
              <a:rPr lang="en-US" dirty="0" smtClean="0">
                <a:latin typeface="Baskerville Old Face" pitchFamily="18" charset="0"/>
              </a:rPr>
              <a:t> are greater than our desired alpha. Therefore, we have our new model.</a:t>
            </a:r>
          </a:p>
          <a:p>
            <a:endParaRPr lang="en-US" dirty="0">
              <a:latin typeface="Baskerville Old Face" pitchFamily="18" charset="0"/>
            </a:endParaRPr>
          </a:p>
          <a:p>
            <a:endParaRPr lang="en-US" dirty="0">
              <a:latin typeface="Baskerville Old Face" pitchFamily="18" charset="0"/>
            </a:endParaRPr>
          </a:p>
          <a:p>
            <a:endParaRPr lang="en-US" dirty="0">
              <a:latin typeface="Baskerville Old Face" pitchFamily="18" charset="0"/>
            </a:endParaRPr>
          </a:p>
        </p:txBody>
      </p:sp>
    </p:spTree>
    <p:extLst>
      <p:ext uri="{BB962C8B-B14F-4D97-AF65-F5344CB8AC3E}">
        <p14:creationId xmlns:p14="http://schemas.microsoft.com/office/powerpoint/2010/main" val="34654211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latin typeface="Baskerville Old Face" pitchFamily="18" charset="0"/>
              </a:rPr>
              <a:t>&gt; model=lm(y~1+x1+x6+x2+x5+x7+x8)</a:t>
            </a:r>
          </a:p>
          <a:p>
            <a:r>
              <a:rPr lang="en-US" dirty="0">
                <a:latin typeface="Baskerville Old Face" pitchFamily="18" charset="0"/>
              </a:rPr>
              <a:t>&gt; model</a:t>
            </a:r>
          </a:p>
          <a:p>
            <a:endParaRPr lang="en-US" dirty="0">
              <a:latin typeface="Baskerville Old Face" pitchFamily="18" charset="0"/>
            </a:endParaRPr>
          </a:p>
          <a:p>
            <a:r>
              <a:rPr lang="en-US" dirty="0">
                <a:latin typeface="Baskerville Old Face" pitchFamily="18" charset="0"/>
              </a:rPr>
              <a:t>Call:</a:t>
            </a:r>
          </a:p>
          <a:p>
            <a:r>
              <a:rPr lang="en-US" dirty="0">
                <a:latin typeface="Baskerville Old Face" pitchFamily="18" charset="0"/>
              </a:rPr>
              <a:t>lm(formula = y ~ 1 + x1 + x6 + x2 + x5 + x7 + x8)</a:t>
            </a:r>
          </a:p>
          <a:p>
            <a:endParaRPr lang="en-US" dirty="0">
              <a:latin typeface="Baskerville Old Face" pitchFamily="18" charset="0"/>
            </a:endParaRPr>
          </a:p>
          <a:p>
            <a:r>
              <a:rPr lang="en-US" dirty="0">
                <a:latin typeface="Baskerville Old Face" pitchFamily="18" charset="0"/>
              </a:rPr>
              <a:t>Coefficients:</a:t>
            </a:r>
          </a:p>
          <a:p>
            <a:r>
              <a:rPr lang="en-US" dirty="0">
                <a:latin typeface="Baskerville Old Face" pitchFamily="18" charset="0"/>
              </a:rPr>
              <a:t>(Intercept)           x1           x6           x2           x5           x7  </a:t>
            </a:r>
          </a:p>
          <a:p>
            <a:r>
              <a:rPr lang="en-US" dirty="0">
                <a:latin typeface="Baskerville Old Face" pitchFamily="18" charset="0"/>
              </a:rPr>
              <a:t>    53750.9       2007.5      29267.6       -479.4      18674.0      18251.9  </a:t>
            </a:r>
          </a:p>
          <a:p>
            <a:r>
              <a:rPr lang="en-US" dirty="0">
                <a:latin typeface="Baskerville Old Face" pitchFamily="18" charset="0"/>
              </a:rPr>
              <a:t>         x8  </a:t>
            </a:r>
          </a:p>
          <a:p>
            <a:r>
              <a:rPr lang="en-US" dirty="0">
                <a:latin typeface="Baskerville Old Face" pitchFamily="18" charset="0"/>
              </a:rPr>
              <a:t>    11599.7 </a:t>
            </a:r>
            <a:endParaRPr lang="en-US" dirty="0" smtClean="0">
              <a:latin typeface="Baskerville Old Face" pitchFamily="18" charset="0"/>
            </a:endParaRPr>
          </a:p>
          <a:p>
            <a:pPr marL="0" indent="0">
              <a:buNone/>
            </a:pPr>
            <a:endParaRPr lang="en-US" dirty="0" smtClean="0">
              <a:latin typeface="Baskerville Old Face" pitchFamily="18" charset="0"/>
            </a:endParaRPr>
          </a:p>
          <a:p>
            <a:r>
              <a:rPr lang="en-US" dirty="0">
                <a:latin typeface="Baskerville Old Face" pitchFamily="18" charset="0"/>
              </a:rPr>
              <a:t>So, after using the </a:t>
            </a:r>
            <a:r>
              <a:rPr lang="en-US" dirty="0" smtClean="0">
                <a:latin typeface="Baskerville Old Face" pitchFamily="18" charset="0"/>
              </a:rPr>
              <a:t>forward selection </a:t>
            </a:r>
            <a:r>
              <a:rPr lang="en-US" dirty="0">
                <a:latin typeface="Baskerville Old Face" pitchFamily="18" charset="0"/>
              </a:rPr>
              <a:t>process, we get the fitted model </a:t>
            </a:r>
            <a:r>
              <a:rPr lang="en-US" sz="3000" b="1" dirty="0">
                <a:latin typeface="Baskerville Old Face" pitchFamily="18" charset="0"/>
              </a:rPr>
              <a:t>y=53750.9+2007.5x1-479.4x2+18674x</a:t>
            </a:r>
            <a:r>
              <a:rPr lang="en-US" sz="3000" b="1" baseline="-25000" dirty="0">
                <a:latin typeface="Baskerville Old Face" pitchFamily="18" charset="0"/>
              </a:rPr>
              <a:t>5</a:t>
            </a:r>
            <a:r>
              <a:rPr lang="en-US" sz="3000" b="1" dirty="0">
                <a:latin typeface="Baskerville Old Face" pitchFamily="18" charset="0"/>
              </a:rPr>
              <a:t>+29267.6x</a:t>
            </a:r>
            <a:r>
              <a:rPr lang="en-US" sz="3000" b="1" baseline="-25000" dirty="0">
                <a:latin typeface="Baskerville Old Face" pitchFamily="18" charset="0"/>
              </a:rPr>
              <a:t>6</a:t>
            </a:r>
            <a:r>
              <a:rPr lang="en-US" sz="3000" b="1" dirty="0">
                <a:latin typeface="Baskerville Old Face" pitchFamily="18" charset="0"/>
              </a:rPr>
              <a:t>+18251x</a:t>
            </a:r>
            <a:r>
              <a:rPr lang="en-US" sz="3000" b="1" baseline="-25000" dirty="0">
                <a:latin typeface="Baskerville Old Face" pitchFamily="18" charset="0"/>
              </a:rPr>
              <a:t>7</a:t>
            </a:r>
            <a:r>
              <a:rPr lang="en-US" sz="3000" b="1" dirty="0">
                <a:latin typeface="Baskerville Old Face" pitchFamily="18" charset="0"/>
              </a:rPr>
              <a:t>+11599.7x</a:t>
            </a:r>
            <a:r>
              <a:rPr lang="en-US" sz="3000" b="1" baseline="-25000" dirty="0">
                <a:latin typeface="Baskerville Old Face" pitchFamily="18" charset="0"/>
              </a:rPr>
              <a:t>8</a:t>
            </a:r>
            <a:r>
              <a:rPr lang="en-US" dirty="0" smtClean="0">
                <a:latin typeface="Baskerville Old Face" pitchFamily="18" charset="0"/>
              </a:rPr>
              <a:t>.</a:t>
            </a:r>
          </a:p>
          <a:p>
            <a:r>
              <a:rPr lang="en-US" dirty="0" smtClean="0">
                <a:latin typeface="Baskerville Old Face" pitchFamily="18" charset="0"/>
              </a:rPr>
              <a:t>Moreover, note that this model is exactly the same as the model we obtained by using the backward elimination process!</a:t>
            </a:r>
            <a:endParaRPr lang="en-US" dirty="0">
              <a:latin typeface="Baskerville Old Face" pitchFamily="18" charset="0"/>
            </a:endParaRPr>
          </a:p>
          <a:p>
            <a:endParaRPr lang="en-US" dirty="0">
              <a:latin typeface="Baskerville Old Face" pitchFamily="18" charset="0"/>
            </a:endParaRPr>
          </a:p>
        </p:txBody>
      </p:sp>
    </p:spTree>
    <p:extLst>
      <p:ext uri="{BB962C8B-B14F-4D97-AF65-F5344CB8AC3E}">
        <p14:creationId xmlns:p14="http://schemas.microsoft.com/office/powerpoint/2010/main" val="29177696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Stepwise Selection Method</a:t>
            </a:r>
            <a:endParaRPr lang="en-US" dirty="0"/>
          </a:p>
        </p:txBody>
      </p:sp>
      <p:sp>
        <p:nvSpPr>
          <p:cNvPr id="3" name="Content Placeholder 2"/>
          <p:cNvSpPr>
            <a:spLocks noGrp="1"/>
          </p:cNvSpPr>
          <p:nvPr>
            <p:ph idx="1"/>
          </p:nvPr>
        </p:nvSpPr>
        <p:spPr/>
        <p:txBody>
          <a:bodyPr>
            <a:normAutofit fontScale="77500" lnSpcReduction="20000"/>
          </a:bodyPr>
          <a:lstStyle/>
          <a:p>
            <a:r>
              <a:rPr lang="en-US" dirty="0">
                <a:latin typeface="Baskerville Old Face" pitchFamily="18" charset="0"/>
              </a:rPr>
              <a:t>&gt; step&lt;-</a:t>
            </a:r>
            <a:r>
              <a:rPr lang="en-US" dirty="0" err="1">
                <a:latin typeface="Baskerville Old Face" pitchFamily="18" charset="0"/>
              </a:rPr>
              <a:t>stepAIC</a:t>
            </a:r>
            <a:r>
              <a:rPr lang="en-US" dirty="0">
                <a:latin typeface="Baskerville Old Face" pitchFamily="18" charset="0"/>
              </a:rPr>
              <a:t>(model1,direction="both")</a:t>
            </a:r>
          </a:p>
          <a:p>
            <a:r>
              <a:rPr lang="en-US" dirty="0">
                <a:latin typeface="Baskerville Old Face" pitchFamily="18" charset="0"/>
              </a:rPr>
              <a:t>Start:  AIC=4545.74</a:t>
            </a:r>
          </a:p>
          <a:p>
            <a:r>
              <a:rPr lang="en-US" dirty="0">
                <a:latin typeface="Baskerville Old Face" pitchFamily="18" charset="0"/>
              </a:rPr>
              <a:t>y ~ x1 + x2 + x3 + x4 + x5 + x6 + x7 + x8</a:t>
            </a:r>
          </a:p>
          <a:p>
            <a:endParaRPr lang="en-US" dirty="0">
              <a:latin typeface="Baskerville Old Face" pitchFamily="18" charset="0"/>
            </a:endParaRPr>
          </a:p>
          <a:p>
            <a:r>
              <a:rPr lang="en-US" dirty="0">
                <a:latin typeface="Baskerville Old Face" pitchFamily="18" charset="0"/>
              </a:rPr>
              <a:t>       </a:t>
            </a:r>
            <a:r>
              <a:rPr lang="en-US" dirty="0" err="1">
                <a:latin typeface="Baskerville Old Face" pitchFamily="18" charset="0"/>
              </a:rPr>
              <a:t>Df</a:t>
            </a:r>
            <a:r>
              <a:rPr lang="en-US" dirty="0">
                <a:latin typeface="Baskerville Old Face" pitchFamily="18" charset="0"/>
              </a:rPr>
              <a:t>  Sum of </a:t>
            </a:r>
            <a:r>
              <a:rPr lang="en-US" dirty="0" err="1">
                <a:latin typeface="Baskerville Old Face" pitchFamily="18" charset="0"/>
              </a:rPr>
              <a:t>Sq</a:t>
            </a:r>
            <a:r>
              <a:rPr lang="en-US" dirty="0">
                <a:latin typeface="Baskerville Old Face" pitchFamily="18" charset="0"/>
              </a:rPr>
              <a:t>        RSS    AIC</a:t>
            </a:r>
          </a:p>
          <a:p>
            <a:r>
              <a:rPr lang="en-US" dirty="0">
                <a:latin typeface="Baskerville Old Face" pitchFamily="18" charset="0"/>
              </a:rPr>
              <a:t>- x4    1 5.5136e+05 2.2830e+11 4543.7</a:t>
            </a:r>
          </a:p>
          <a:p>
            <a:r>
              <a:rPr lang="en-US" dirty="0">
                <a:latin typeface="Baskerville Old Face" pitchFamily="18" charset="0"/>
              </a:rPr>
              <a:t>&lt;none&gt;               2.2830e+11 4545.7</a:t>
            </a:r>
          </a:p>
          <a:p>
            <a:r>
              <a:rPr lang="en-US" dirty="0">
                <a:latin typeface="Baskerville Old Face" pitchFamily="18" charset="0"/>
              </a:rPr>
              <a:t>- x3    1 2.7655e+09 2.3107e+11 4546.4</a:t>
            </a:r>
          </a:p>
          <a:p>
            <a:r>
              <a:rPr lang="en-US" dirty="0">
                <a:latin typeface="Baskerville Old Face" pitchFamily="18" charset="0"/>
              </a:rPr>
              <a:t>- x8    1 3.0925e+09 2.3139e+11 4546.7</a:t>
            </a:r>
          </a:p>
          <a:p>
            <a:r>
              <a:rPr lang="en-US" dirty="0">
                <a:latin typeface="Baskerville Old Face" pitchFamily="18" charset="0"/>
              </a:rPr>
              <a:t>- x2    1 8.2058e+09 2.3651e+11 4551.4</a:t>
            </a:r>
          </a:p>
          <a:p>
            <a:r>
              <a:rPr lang="en-US" dirty="0">
                <a:latin typeface="Baskerville Old Face" pitchFamily="18" charset="0"/>
              </a:rPr>
              <a:t>- x7    1 9.1501e+09 2.3745e+11 4552.3</a:t>
            </a:r>
          </a:p>
          <a:p>
            <a:r>
              <a:rPr lang="en-US" dirty="0">
                <a:latin typeface="Baskerville Old Face" pitchFamily="18" charset="0"/>
              </a:rPr>
              <a:t>- x5    1 9.8627e+09 2.3816e+11 4553.0</a:t>
            </a:r>
          </a:p>
          <a:p>
            <a:r>
              <a:rPr lang="en-US" dirty="0">
                <a:latin typeface="Baskerville Old Face" pitchFamily="18" charset="0"/>
              </a:rPr>
              <a:t>- x6    1 2.7154e+10 2.5546e+11 4568.2</a:t>
            </a:r>
          </a:p>
          <a:p>
            <a:r>
              <a:rPr lang="en-US" dirty="0">
                <a:latin typeface="Baskerville Old Face" pitchFamily="18" charset="0"/>
              </a:rPr>
              <a:t>- x1    1 1.5352e+11 3.8183e+11 4655.9</a:t>
            </a:r>
          </a:p>
          <a:p>
            <a:endParaRPr lang="en-US" dirty="0">
              <a:latin typeface="Baskerville Old Face" pitchFamily="18" charset="0"/>
            </a:endParaRPr>
          </a:p>
          <a:p>
            <a:endParaRPr lang="en-US" dirty="0">
              <a:latin typeface="Baskerville Old Face" pitchFamily="18" charset="0"/>
            </a:endParaRPr>
          </a:p>
          <a:p>
            <a:endParaRPr lang="en-US" dirty="0">
              <a:latin typeface="Baskerville Old Face" pitchFamily="18" charset="0"/>
            </a:endParaRPr>
          </a:p>
        </p:txBody>
      </p:sp>
    </p:spTree>
    <p:extLst>
      <p:ext uri="{BB962C8B-B14F-4D97-AF65-F5344CB8AC3E}">
        <p14:creationId xmlns:p14="http://schemas.microsoft.com/office/powerpoint/2010/main" val="1219353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latin typeface="Baskerville Old Face" pitchFamily="18" charset="0"/>
              </a:rPr>
              <a:t>Step:  AIC=4543.74</a:t>
            </a:r>
          </a:p>
          <a:p>
            <a:r>
              <a:rPr lang="en-US" dirty="0">
                <a:latin typeface="Baskerville Old Face" pitchFamily="18" charset="0"/>
              </a:rPr>
              <a:t>y ~ x1 + x2 + x3 + x5 + x6 + x7 + x8</a:t>
            </a:r>
          </a:p>
          <a:p>
            <a:endParaRPr lang="en-US" dirty="0">
              <a:latin typeface="Baskerville Old Face" pitchFamily="18" charset="0"/>
            </a:endParaRPr>
          </a:p>
          <a:p>
            <a:r>
              <a:rPr lang="en-US" dirty="0">
                <a:latin typeface="Baskerville Old Face" pitchFamily="18" charset="0"/>
              </a:rPr>
              <a:t>       </a:t>
            </a:r>
            <a:r>
              <a:rPr lang="en-US" dirty="0" err="1">
                <a:latin typeface="Baskerville Old Face" pitchFamily="18" charset="0"/>
              </a:rPr>
              <a:t>Df</a:t>
            </a:r>
            <a:r>
              <a:rPr lang="en-US" dirty="0">
                <a:latin typeface="Baskerville Old Face" pitchFamily="18" charset="0"/>
              </a:rPr>
              <a:t>  Sum of </a:t>
            </a:r>
            <a:r>
              <a:rPr lang="en-US" dirty="0" err="1">
                <a:latin typeface="Baskerville Old Face" pitchFamily="18" charset="0"/>
              </a:rPr>
              <a:t>Sq</a:t>
            </a:r>
            <a:r>
              <a:rPr lang="en-US" dirty="0">
                <a:latin typeface="Baskerville Old Face" pitchFamily="18" charset="0"/>
              </a:rPr>
              <a:t>        RSS    AIC</a:t>
            </a:r>
          </a:p>
          <a:p>
            <a:r>
              <a:rPr lang="en-US" dirty="0">
                <a:latin typeface="Baskerville Old Face" pitchFamily="18" charset="0"/>
              </a:rPr>
              <a:t>&lt;none&gt;               2.2830e+11 4543.7</a:t>
            </a:r>
          </a:p>
          <a:p>
            <a:r>
              <a:rPr lang="en-US" dirty="0">
                <a:latin typeface="Baskerville Old Face" pitchFamily="18" charset="0"/>
              </a:rPr>
              <a:t>- x3    1 2.7695e+09 2.3107e+11 4544.4</a:t>
            </a:r>
          </a:p>
          <a:p>
            <a:r>
              <a:rPr lang="en-US" dirty="0">
                <a:latin typeface="Baskerville Old Face" pitchFamily="18" charset="0"/>
              </a:rPr>
              <a:t>- x8    1 3.1161e+09 2.3142e+11 4544.7</a:t>
            </a:r>
          </a:p>
          <a:p>
            <a:r>
              <a:rPr lang="en-US" dirty="0">
                <a:latin typeface="Baskerville Old Face" pitchFamily="18" charset="0"/>
              </a:rPr>
              <a:t>+ x4    1 5.5136e+05 2.2830e+11 4545.7</a:t>
            </a:r>
          </a:p>
          <a:p>
            <a:r>
              <a:rPr lang="en-US" dirty="0">
                <a:latin typeface="Baskerville Old Face" pitchFamily="18" charset="0"/>
              </a:rPr>
              <a:t>- x2    1 8.2169e+09 2.3652e+11 4549.4</a:t>
            </a:r>
          </a:p>
          <a:p>
            <a:r>
              <a:rPr lang="en-US" dirty="0">
                <a:latin typeface="Baskerville Old Face" pitchFamily="18" charset="0"/>
              </a:rPr>
              <a:t>- x7    1 9.3092e+09 2.3761e+11 4550.5</a:t>
            </a:r>
          </a:p>
          <a:p>
            <a:r>
              <a:rPr lang="en-US" dirty="0">
                <a:latin typeface="Baskerville Old Face" pitchFamily="18" charset="0"/>
              </a:rPr>
              <a:t>- x5    1 9.8660e+09 2.3817e+11 4551.0</a:t>
            </a:r>
          </a:p>
          <a:p>
            <a:r>
              <a:rPr lang="en-US" dirty="0">
                <a:latin typeface="Baskerville Old Face" pitchFamily="18" charset="0"/>
              </a:rPr>
              <a:t>- x6    1 2.7189e+10 2.5549e+11 4566.3</a:t>
            </a:r>
          </a:p>
          <a:p>
            <a:r>
              <a:rPr lang="en-US" dirty="0">
                <a:latin typeface="Baskerville Old Face" pitchFamily="18" charset="0"/>
              </a:rPr>
              <a:t>- x1    1 2.0820e+11 4.3650e+11 </a:t>
            </a:r>
            <a:r>
              <a:rPr lang="en-US" dirty="0" smtClean="0">
                <a:latin typeface="Baskerville Old Face" pitchFamily="18" charset="0"/>
              </a:rPr>
              <a:t>4683.0</a:t>
            </a:r>
          </a:p>
          <a:p>
            <a:pPr marL="0" indent="0">
              <a:buNone/>
            </a:pPr>
            <a:endParaRPr lang="en-US" dirty="0" smtClean="0">
              <a:latin typeface="Baskerville Old Face" pitchFamily="18" charset="0"/>
            </a:endParaRPr>
          </a:p>
          <a:p>
            <a:r>
              <a:rPr lang="en-US" dirty="0" smtClean="0">
                <a:latin typeface="Baskerville Old Face" pitchFamily="18" charset="0"/>
              </a:rPr>
              <a:t>Note that this method tells us that we should only eliminate the </a:t>
            </a:r>
            <a:r>
              <a:rPr lang="en-US" dirty="0" err="1" smtClean="0">
                <a:latin typeface="Baskerville Old Face" pitchFamily="18" charset="0"/>
              </a:rPr>
              <a:t>regressor</a:t>
            </a:r>
            <a:r>
              <a:rPr lang="en-US" dirty="0" smtClean="0">
                <a:latin typeface="Baskerville Old Face" pitchFamily="18" charset="0"/>
              </a:rPr>
              <a:t> x</a:t>
            </a:r>
            <a:r>
              <a:rPr lang="en-US" baseline="-25000" dirty="0" smtClean="0">
                <a:latin typeface="Baskerville Old Face" pitchFamily="18" charset="0"/>
              </a:rPr>
              <a:t>4</a:t>
            </a:r>
            <a:r>
              <a:rPr lang="en-US" dirty="0" smtClean="0">
                <a:latin typeface="Baskerville Old Face" pitchFamily="18" charset="0"/>
              </a:rPr>
              <a:t>, unlike the previous two methods which showed us that we should eliminate both x</a:t>
            </a:r>
            <a:r>
              <a:rPr lang="en-US" baseline="-25000" dirty="0" smtClean="0">
                <a:latin typeface="Baskerville Old Face" pitchFamily="18" charset="0"/>
              </a:rPr>
              <a:t>4</a:t>
            </a:r>
            <a:r>
              <a:rPr lang="en-US" dirty="0" smtClean="0">
                <a:latin typeface="Baskerville Old Face" pitchFamily="18" charset="0"/>
              </a:rPr>
              <a:t> and x</a:t>
            </a:r>
            <a:r>
              <a:rPr lang="en-US" baseline="-25000" dirty="0" smtClean="0">
                <a:latin typeface="Baskerville Old Face" pitchFamily="18" charset="0"/>
              </a:rPr>
              <a:t>3</a:t>
            </a:r>
            <a:r>
              <a:rPr lang="en-US" dirty="0" smtClean="0">
                <a:latin typeface="Baskerville Old Face" pitchFamily="18" charset="0"/>
              </a:rPr>
              <a:t>.</a:t>
            </a:r>
            <a:endParaRPr lang="en-US" dirty="0">
              <a:latin typeface="Baskerville Old Face" pitchFamily="18" charset="0"/>
            </a:endParaRPr>
          </a:p>
          <a:p>
            <a:endParaRPr lang="en-US" dirty="0">
              <a:latin typeface="Baskerville Old Face" pitchFamily="18" charset="0"/>
            </a:endParaRPr>
          </a:p>
          <a:p>
            <a:endParaRPr lang="en-US" dirty="0">
              <a:latin typeface="Baskerville Old Face" pitchFamily="18" charset="0"/>
            </a:endParaRPr>
          </a:p>
        </p:txBody>
      </p:sp>
    </p:spTree>
    <p:extLst>
      <p:ext uri="{BB962C8B-B14F-4D97-AF65-F5344CB8AC3E}">
        <p14:creationId xmlns:p14="http://schemas.microsoft.com/office/powerpoint/2010/main" val="16898620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Model 3</a:t>
            </a:r>
            <a:endParaRPr lang="en-US" dirty="0"/>
          </a:p>
        </p:txBody>
      </p:sp>
      <p:sp>
        <p:nvSpPr>
          <p:cNvPr id="3" name="Content Placeholder 2"/>
          <p:cNvSpPr>
            <a:spLocks noGrp="1"/>
          </p:cNvSpPr>
          <p:nvPr>
            <p:ph idx="1"/>
          </p:nvPr>
        </p:nvSpPr>
        <p:spPr/>
        <p:txBody>
          <a:bodyPr>
            <a:normAutofit fontScale="70000" lnSpcReduction="20000"/>
          </a:bodyPr>
          <a:lstStyle/>
          <a:p>
            <a:r>
              <a:rPr lang="en-US" dirty="0">
                <a:latin typeface="Baskerville Old Face" pitchFamily="18" charset="0"/>
              </a:rPr>
              <a:t>&gt; model3=lm(y~x1+x2+x3+x5+x6+x7+x8)</a:t>
            </a:r>
          </a:p>
          <a:p>
            <a:r>
              <a:rPr lang="en-US" dirty="0">
                <a:latin typeface="Baskerville Old Face" pitchFamily="18" charset="0"/>
              </a:rPr>
              <a:t>&gt; model3</a:t>
            </a:r>
          </a:p>
          <a:p>
            <a:endParaRPr lang="en-US" dirty="0">
              <a:latin typeface="Baskerville Old Face" pitchFamily="18" charset="0"/>
            </a:endParaRPr>
          </a:p>
          <a:p>
            <a:r>
              <a:rPr lang="en-US" dirty="0">
                <a:latin typeface="Baskerville Old Face" pitchFamily="18" charset="0"/>
              </a:rPr>
              <a:t>Call:</a:t>
            </a:r>
          </a:p>
          <a:p>
            <a:r>
              <a:rPr lang="en-US" dirty="0">
                <a:latin typeface="Baskerville Old Face" pitchFamily="18" charset="0"/>
              </a:rPr>
              <a:t>lm(formula = y ~ x1 + x2 + x3 + x5 + x6 + x7 + x8)</a:t>
            </a:r>
          </a:p>
          <a:p>
            <a:endParaRPr lang="en-US" dirty="0">
              <a:latin typeface="Baskerville Old Face" pitchFamily="18" charset="0"/>
            </a:endParaRPr>
          </a:p>
          <a:p>
            <a:r>
              <a:rPr lang="en-US" dirty="0">
                <a:latin typeface="Baskerville Old Face" pitchFamily="18" charset="0"/>
              </a:rPr>
              <a:t>Coefficients:</a:t>
            </a:r>
          </a:p>
          <a:p>
            <a:r>
              <a:rPr lang="en-US" dirty="0">
                <a:latin typeface="Baskerville Old Face" pitchFamily="18" charset="0"/>
              </a:rPr>
              <a:t>(Intercept)           x1           x2           x3           x5           x6  </a:t>
            </a:r>
          </a:p>
          <a:p>
            <a:r>
              <a:rPr lang="en-US" dirty="0">
                <a:latin typeface="Baskerville Old Face" pitchFamily="18" charset="0"/>
              </a:rPr>
              <a:t>    60666.1       2009.7       -490.4      -1750.9      19256.2      28366.4  </a:t>
            </a:r>
          </a:p>
          <a:p>
            <a:r>
              <a:rPr lang="en-US" dirty="0">
                <a:latin typeface="Baskerville Old Face" pitchFamily="18" charset="0"/>
              </a:rPr>
              <a:t>         x7           x8  </a:t>
            </a:r>
          </a:p>
          <a:p>
            <a:r>
              <a:rPr lang="en-US" dirty="0">
                <a:latin typeface="Baskerville Old Face" pitchFamily="18" charset="0"/>
              </a:rPr>
              <a:t>    20205.6       9970.3 </a:t>
            </a:r>
            <a:endParaRPr lang="en-US" dirty="0" smtClean="0">
              <a:latin typeface="Baskerville Old Face" pitchFamily="18" charset="0"/>
            </a:endParaRPr>
          </a:p>
          <a:p>
            <a:pPr marL="0" indent="0">
              <a:buNone/>
            </a:pPr>
            <a:endParaRPr lang="en-US" dirty="0" smtClean="0">
              <a:latin typeface="Baskerville Old Face" pitchFamily="18" charset="0"/>
            </a:endParaRPr>
          </a:p>
          <a:p>
            <a:r>
              <a:rPr lang="en-US" dirty="0" smtClean="0">
                <a:latin typeface="Baskerville Old Face" pitchFamily="18" charset="0"/>
              </a:rPr>
              <a:t>So, after using the Step-wise method, we get the fitted model </a:t>
            </a:r>
            <a:r>
              <a:rPr lang="en-US" sz="2800" b="1" dirty="0" smtClean="0">
                <a:latin typeface="Baskerville Old Face" pitchFamily="18" charset="0"/>
              </a:rPr>
              <a:t>y=60666.1+2009.7x</a:t>
            </a:r>
            <a:r>
              <a:rPr lang="en-US" sz="2800" b="1" baseline="-25000" dirty="0" smtClean="0">
                <a:latin typeface="Baskerville Old Face" pitchFamily="18" charset="0"/>
              </a:rPr>
              <a:t>1</a:t>
            </a:r>
            <a:r>
              <a:rPr lang="en-US" sz="2800" b="1" dirty="0" smtClean="0">
                <a:latin typeface="Baskerville Old Face" pitchFamily="18" charset="0"/>
              </a:rPr>
              <a:t>-490.4x</a:t>
            </a:r>
            <a:r>
              <a:rPr lang="en-US" sz="2800" b="1" baseline="-25000" dirty="0" smtClean="0">
                <a:latin typeface="Baskerville Old Face" pitchFamily="18" charset="0"/>
              </a:rPr>
              <a:t>2</a:t>
            </a:r>
            <a:r>
              <a:rPr lang="en-US" sz="2800" b="1" dirty="0" smtClean="0">
                <a:latin typeface="Baskerville Old Face" pitchFamily="18" charset="0"/>
              </a:rPr>
              <a:t>-1750.9x</a:t>
            </a:r>
            <a:r>
              <a:rPr lang="en-US" sz="2800" b="1" baseline="-25000" dirty="0" smtClean="0">
                <a:latin typeface="Baskerville Old Face" pitchFamily="18" charset="0"/>
              </a:rPr>
              <a:t>3</a:t>
            </a:r>
            <a:r>
              <a:rPr lang="en-US" sz="2800" b="1" dirty="0" smtClean="0">
                <a:latin typeface="Baskerville Old Face" pitchFamily="18" charset="0"/>
              </a:rPr>
              <a:t>+19256.2x</a:t>
            </a:r>
            <a:r>
              <a:rPr lang="en-US" sz="2800" b="1" baseline="-25000" dirty="0" smtClean="0">
                <a:latin typeface="Baskerville Old Face" pitchFamily="18" charset="0"/>
              </a:rPr>
              <a:t>5</a:t>
            </a:r>
            <a:r>
              <a:rPr lang="en-US" sz="2800" b="1" dirty="0" smtClean="0">
                <a:latin typeface="Baskerville Old Face" pitchFamily="18" charset="0"/>
              </a:rPr>
              <a:t>+28366,4x</a:t>
            </a:r>
            <a:r>
              <a:rPr lang="en-US" sz="2800" b="1" baseline="-25000" dirty="0" smtClean="0">
                <a:latin typeface="Baskerville Old Face" pitchFamily="18" charset="0"/>
              </a:rPr>
              <a:t>6</a:t>
            </a:r>
            <a:r>
              <a:rPr lang="en-US" sz="2800" b="1" dirty="0" smtClean="0">
                <a:latin typeface="Baskerville Old Face" pitchFamily="18" charset="0"/>
              </a:rPr>
              <a:t>+20205.6x</a:t>
            </a:r>
            <a:r>
              <a:rPr lang="en-US" sz="2800" b="1" baseline="-25000" dirty="0" smtClean="0">
                <a:latin typeface="Baskerville Old Face" pitchFamily="18" charset="0"/>
              </a:rPr>
              <a:t>7</a:t>
            </a:r>
            <a:r>
              <a:rPr lang="en-US" sz="2800" b="1" dirty="0" smtClean="0">
                <a:latin typeface="Baskerville Old Face" pitchFamily="18" charset="0"/>
              </a:rPr>
              <a:t>+9970.3x</a:t>
            </a:r>
            <a:r>
              <a:rPr lang="en-US" sz="2800" b="1" baseline="-25000" dirty="0" smtClean="0">
                <a:latin typeface="Baskerville Old Face" pitchFamily="18" charset="0"/>
              </a:rPr>
              <a:t>8</a:t>
            </a:r>
            <a:r>
              <a:rPr lang="en-US" sz="2800" b="1" dirty="0" smtClean="0">
                <a:latin typeface="Baskerville Old Face" pitchFamily="18" charset="0"/>
              </a:rPr>
              <a:t>.</a:t>
            </a:r>
            <a:endParaRPr lang="en-US" dirty="0">
              <a:latin typeface="Baskerville Old Face" pitchFamily="18" charset="0"/>
            </a:endParaRPr>
          </a:p>
        </p:txBody>
      </p:sp>
    </p:spTree>
    <p:extLst>
      <p:ext uri="{BB962C8B-B14F-4D97-AF65-F5344CB8AC3E}">
        <p14:creationId xmlns:p14="http://schemas.microsoft.com/office/powerpoint/2010/main" val="19087773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Summary of Model 3</a:t>
            </a:r>
            <a:endParaRPr lang="en-US" dirty="0"/>
          </a:p>
        </p:txBody>
      </p:sp>
      <p:sp>
        <p:nvSpPr>
          <p:cNvPr id="3" name="Content Placeholder 2"/>
          <p:cNvSpPr>
            <a:spLocks noGrp="1"/>
          </p:cNvSpPr>
          <p:nvPr>
            <p:ph idx="1"/>
          </p:nvPr>
        </p:nvSpPr>
        <p:spPr/>
        <p:txBody>
          <a:bodyPr>
            <a:normAutofit fontScale="40000" lnSpcReduction="20000"/>
          </a:bodyPr>
          <a:lstStyle/>
          <a:p>
            <a:r>
              <a:rPr lang="en-US" dirty="0">
                <a:latin typeface="Baskerville Old Face" pitchFamily="18" charset="0"/>
              </a:rPr>
              <a:t>&gt; summary(model3)</a:t>
            </a:r>
          </a:p>
          <a:p>
            <a:endParaRPr lang="en-US" dirty="0">
              <a:latin typeface="Baskerville Old Face" pitchFamily="18" charset="0"/>
            </a:endParaRPr>
          </a:p>
          <a:p>
            <a:r>
              <a:rPr lang="en-US" dirty="0">
                <a:latin typeface="Baskerville Old Face" pitchFamily="18" charset="0"/>
              </a:rPr>
              <a:t>Call:</a:t>
            </a:r>
          </a:p>
          <a:p>
            <a:r>
              <a:rPr lang="en-US" dirty="0">
                <a:latin typeface="Baskerville Old Face" pitchFamily="18" charset="0"/>
              </a:rPr>
              <a:t>lm(formula = y ~ x1 + x2 + x3 + x5 + x6 + x7 + x8)</a:t>
            </a:r>
          </a:p>
          <a:p>
            <a:endParaRPr lang="en-US" dirty="0">
              <a:latin typeface="Baskerville Old Face" pitchFamily="18" charset="0"/>
            </a:endParaRPr>
          </a:p>
          <a:p>
            <a:r>
              <a:rPr lang="en-US" dirty="0">
                <a:latin typeface="Baskerville Old Face" pitchFamily="18" charset="0"/>
              </a:rPr>
              <a:t>Residuals:</a:t>
            </a:r>
          </a:p>
          <a:p>
            <a:r>
              <a:rPr lang="en-US" dirty="0">
                <a:latin typeface="Baskerville Old Face" pitchFamily="18" charset="0"/>
              </a:rPr>
              <a:t>   Min     1Q Median     3Q    Max </a:t>
            </a:r>
          </a:p>
          <a:p>
            <a:r>
              <a:rPr lang="en-US" dirty="0">
                <a:latin typeface="Baskerville Old Face" pitchFamily="18" charset="0"/>
              </a:rPr>
              <a:t>-91338 -20300   -860  15561  99399 </a:t>
            </a:r>
          </a:p>
          <a:p>
            <a:endParaRPr lang="en-US" dirty="0">
              <a:latin typeface="Baskerville Old Face" pitchFamily="18" charset="0"/>
            </a:endParaRPr>
          </a:p>
          <a:p>
            <a:r>
              <a:rPr lang="en-US" dirty="0">
                <a:latin typeface="Baskerville Old Face" pitchFamily="18" charset="0"/>
              </a:rPr>
              <a:t>Coefficients:</a:t>
            </a:r>
          </a:p>
          <a:p>
            <a:r>
              <a:rPr lang="en-US" dirty="0">
                <a:latin typeface="Baskerville Old Face" pitchFamily="18" charset="0"/>
              </a:rPr>
              <a:t>            Estimate Std. Error t value </a:t>
            </a:r>
            <a:r>
              <a:rPr lang="en-US" dirty="0" err="1">
                <a:latin typeface="Baskerville Old Face" pitchFamily="18" charset="0"/>
              </a:rPr>
              <a:t>Pr</a:t>
            </a:r>
            <a:r>
              <a:rPr lang="en-US" dirty="0">
                <a:latin typeface="Baskerville Old Face" pitchFamily="18" charset="0"/>
              </a:rPr>
              <a:t>(&gt;|t|)    </a:t>
            </a:r>
          </a:p>
          <a:p>
            <a:r>
              <a:rPr lang="en-US" dirty="0">
                <a:latin typeface="Baskerville Old Face" pitchFamily="18" charset="0"/>
              </a:rPr>
              <a:t>(Intercept)  60666.1    12544.4   4.836 2.56e-06 ***</a:t>
            </a:r>
          </a:p>
          <a:p>
            <a:r>
              <a:rPr lang="en-US" dirty="0">
                <a:latin typeface="Baskerville Old Face" pitchFamily="18" charset="0"/>
              </a:rPr>
              <a:t>x1            2009.7      145.2  13.839  &lt; 2e-16 ***</a:t>
            </a:r>
          </a:p>
          <a:p>
            <a:r>
              <a:rPr lang="en-US" dirty="0">
                <a:latin typeface="Baskerville Old Face" pitchFamily="18" charset="0"/>
              </a:rPr>
              <a:t>x2            -490.4      178.4  -2.749  0.00649 ** </a:t>
            </a:r>
          </a:p>
          <a:p>
            <a:r>
              <a:rPr lang="en-US" dirty="0">
                <a:latin typeface="Baskerville Old Face" pitchFamily="18" charset="0"/>
              </a:rPr>
              <a:t>x3           -1750.9     1097.0  -1.596  0.11198    </a:t>
            </a:r>
          </a:p>
          <a:p>
            <a:r>
              <a:rPr lang="en-US" dirty="0">
                <a:latin typeface="Baskerville Old Face" pitchFamily="18" charset="0"/>
              </a:rPr>
              <a:t>x5           19256.2     6392.1   3.012  0.00291 ** </a:t>
            </a:r>
          </a:p>
          <a:p>
            <a:r>
              <a:rPr lang="en-US" dirty="0">
                <a:latin typeface="Baskerville Old Face" pitchFamily="18" charset="0"/>
              </a:rPr>
              <a:t>x6           28366.4     5672.2   5.001 1.20e-06 ***</a:t>
            </a:r>
          </a:p>
          <a:p>
            <a:r>
              <a:rPr lang="en-US" dirty="0">
                <a:latin typeface="Baskerville Old Face" pitchFamily="18" charset="0"/>
              </a:rPr>
              <a:t>x7           20205.6     6904.9   2.926  0.00381 ** </a:t>
            </a:r>
          </a:p>
          <a:p>
            <a:r>
              <a:rPr lang="en-US" dirty="0">
                <a:latin typeface="Baskerville Old Face" pitchFamily="18" charset="0"/>
              </a:rPr>
              <a:t>x8            9970.3     5889.1   1.693  0.09194 .  </a:t>
            </a:r>
          </a:p>
          <a:p>
            <a:r>
              <a:rPr lang="en-US" dirty="0">
                <a:latin typeface="Baskerville Old Face" pitchFamily="18" charset="0"/>
              </a:rPr>
              <a:t>---</a:t>
            </a:r>
          </a:p>
          <a:p>
            <a:r>
              <a:rPr lang="en-US" dirty="0" err="1">
                <a:latin typeface="Baskerville Old Face" pitchFamily="18" charset="0"/>
              </a:rPr>
              <a:t>Signif</a:t>
            </a:r>
            <a:r>
              <a:rPr lang="en-US" dirty="0">
                <a:latin typeface="Baskerville Old Face" pitchFamily="18" charset="0"/>
              </a:rPr>
              <a:t>. codes:  0 ‘***’ 0.001 ‘**’ 0.01 ‘*’ 0.05 ‘.’ 0.1 ‘ ’ 1 </a:t>
            </a:r>
          </a:p>
          <a:p>
            <a:endParaRPr lang="en-US" dirty="0">
              <a:latin typeface="Baskerville Old Face" pitchFamily="18" charset="0"/>
            </a:endParaRPr>
          </a:p>
          <a:p>
            <a:r>
              <a:rPr lang="en-US" dirty="0">
                <a:latin typeface="Baskerville Old Face" pitchFamily="18" charset="0"/>
              </a:rPr>
              <a:t>Residual standard error: 32970 on 210 degrees of freedom</a:t>
            </a:r>
          </a:p>
          <a:p>
            <a:r>
              <a:rPr lang="en-US" dirty="0">
                <a:latin typeface="Baskerville Old Face" pitchFamily="18" charset="0"/>
              </a:rPr>
              <a:t>Multiple R-squared: 0.7809,     Adjusted R-squared: 0.7736 </a:t>
            </a:r>
          </a:p>
          <a:p>
            <a:r>
              <a:rPr lang="en-US" dirty="0">
                <a:latin typeface="Baskerville Old Face" pitchFamily="18" charset="0"/>
              </a:rPr>
              <a:t>F-statistic: 106.9 on 7 and 210 DF,  p-value: &lt; 2.2e-16</a:t>
            </a:r>
          </a:p>
        </p:txBody>
      </p:sp>
    </p:spTree>
    <p:extLst>
      <p:ext uri="{BB962C8B-B14F-4D97-AF65-F5344CB8AC3E}">
        <p14:creationId xmlns:p14="http://schemas.microsoft.com/office/powerpoint/2010/main" val="34643747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AIC and BIC of Model 3</a:t>
            </a:r>
            <a:endParaRPr lang="en-US" dirty="0"/>
          </a:p>
        </p:txBody>
      </p:sp>
      <p:sp>
        <p:nvSpPr>
          <p:cNvPr id="3" name="Content Placeholder 2"/>
          <p:cNvSpPr>
            <a:spLocks noGrp="1"/>
          </p:cNvSpPr>
          <p:nvPr>
            <p:ph idx="1"/>
          </p:nvPr>
        </p:nvSpPr>
        <p:spPr/>
        <p:txBody>
          <a:bodyPr/>
          <a:lstStyle/>
          <a:p>
            <a:r>
              <a:rPr lang="it-IT" dirty="0">
                <a:latin typeface="Baskerville Old Face" pitchFamily="18" charset="0"/>
              </a:rPr>
              <a:t>&gt; AIC(model3)</a:t>
            </a:r>
          </a:p>
          <a:p>
            <a:r>
              <a:rPr lang="it-IT" dirty="0">
                <a:latin typeface="Baskerville Old Face" pitchFamily="18" charset="0"/>
              </a:rPr>
              <a:t>[1] 5164.395</a:t>
            </a:r>
          </a:p>
          <a:p>
            <a:r>
              <a:rPr lang="it-IT" dirty="0">
                <a:latin typeface="Baskerville Old Face" pitchFamily="18" charset="0"/>
              </a:rPr>
              <a:t>&gt; BIC(model3)</a:t>
            </a:r>
          </a:p>
          <a:p>
            <a:r>
              <a:rPr lang="it-IT" dirty="0">
                <a:latin typeface="Baskerville Old Face" pitchFamily="18" charset="0"/>
              </a:rPr>
              <a:t>[1] 5194.856</a:t>
            </a:r>
          </a:p>
        </p:txBody>
      </p:sp>
    </p:spTree>
    <p:extLst>
      <p:ext uri="{BB962C8B-B14F-4D97-AF65-F5344CB8AC3E}">
        <p14:creationId xmlns:p14="http://schemas.microsoft.com/office/powerpoint/2010/main" val="18102683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Subsets</a:t>
            </a:r>
            <a:endParaRPr lang="en-US" dirty="0"/>
          </a:p>
        </p:txBody>
      </p:sp>
      <p:sp>
        <p:nvSpPr>
          <p:cNvPr id="3" name="Content Placeholder 2"/>
          <p:cNvSpPr>
            <a:spLocks noGrp="1"/>
          </p:cNvSpPr>
          <p:nvPr>
            <p:ph idx="1"/>
          </p:nvPr>
        </p:nvSpPr>
        <p:spPr/>
        <p:txBody>
          <a:bodyPr>
            <a:normAutofit fontScale="62500" lnSpcReduction="20000"/>
          </a:bodyPr>
          <a:lstStyle/>
          <a:p>
            <a:r>
              <a:rPr lang="en-US" dirty="0">
                <a:latin typeface="Baskerville Old Face" pitchFamily="18" charset="0"/>
              </a:rPr>
              <a:t>&gt; subsets=</a:t>
            </a:r>
            <a:r>
              <a:rPr lang="en-US" dirty="0" err="1">
                <a:latin typeface="Baskerville Old Face" pitchFamily="18" charset="0"/>
              </a:rPr>
              <a:t>regsubsets</a:t>
            </a:r>
            <a:r>
              <a:rPr lang="en-US" dirty="0">
                <a:latin typeface="Baskerville Old Face" pitchFamily="18" charset="0"/>
              </a:rPr>
              <a:t>(y~x1+x2+x3+x4+x5+x6+x7+x8,data=vit2005)</a:t>
            </a:r>
          </a:p>
          <a:p>
            <a:r>
              <a:rPr lang="en-US" dirty="0">
                <a:latin typeface="Baskerville Old Face" pitchFamily="18" charset="0"/>
              </a:rPr>
              <a:t>&gt; subsets</a:t>
            </a:r>
          </a:p>
          <a:p>
            <a:r>
              <a:rPr lang="en-US" dirty="0">
                <a:latin typeface="Baskerville Old Face" pitchFamily="18" charset="0"/>
              </a:rPr>
              <a:t>Subset selection object</a:t>
            </a:r>
          </a:p>
          <a:p>
            <a:r>
              <a:rPr lang="en-US" dirty="0">
                <a:latin typeface="Baskerville Old Face" pitchFamily="18" charset="0"/>
              </a:rPr>
              <a:t>Call: </a:t>
            </a:r>
            <a:r>
              <a:rPr lang="en-US" dirty="0" err="1">
                <a:latin typeface="Baskerville Old Face" pitchFamily="18" charset="0"/>
              </a:rPr>
              <a:t>regsubsets.formula</a:t>
            </a:r>
            <a:r>
              <a:rPr lang="en-US" dirty="0">
                <a:latin typeface="Baskerville Old Face" pitchFamily="18" charset="0"/>
              </a:rPr>
              <a:t>(y ~ x1 + x2 + x3 + x4 + x5 + x6 + x7 + x8, </a:t>
            </a:r>
          </a:p>
          <a:p>
            <a:r>
              <a:rPr lang="en-US" dirty="0">
                <a:latin typeface="Baskerville Old Face" pitchFamily="18" charset="0"/>
              </a:rPr>
              <a:t>    data = vit2005)</a:t>
            </a:r>
          </a:p>
          <a:p>
            <a:r>
              <a:rPr lang="en-US" dirty="0">
                <a:latin typeface="Baskerville Old Face" pitchFamily="18" charset="0"/>
              </a:rPr>
              <a:t>8 Variables  (and intercept)</a:t>
            </a:r>
          </a:p>
          <a:p>
            <a:r>
              <a:rPr lang="en-US" dirty="0">
                <a:latin typeface="Baskerville Old Face" pitchFamily="18" charset="0"/>
              </a:rPr>
              <a:t>   Forced in Forced out</a:t>
            </a:r>
          </a:p>
          <a:p>
            <a:r>
              <a:rPr lang="en-US" dirty="0">
                <a:latin typeface="Baskerville Old Face" pitchFamily="18" charset="0"/>
              </a:rPr>
              <a:t>x1     FALSE      </a:t>
            </a:r>
            <a:r>
              <a:rPr lang="en-US" dirty="0" err="1">
                <a:latin typeface="Baskerville Old Face" pitchFamily="18" charset="0"/>
              </a:rPr>
              <a:t>FALSE</a:t>
            </a:r>
            <a:endParaRPr lang="en-US" dirty="0">
              <a:latin typeface="Baskerville Old Face" pitchFamily="18" charset="0"/>
            </a:endParaRPr>
          </a:p>
          <a:p>
            <a:r>
              <a:rPr lang="en-US" dirty="0">
                <a:latin typeface="Baskerville Old Face" pitchFamily="18" charset="0"/>
              </a:rPr>
              <a:t>x2     FALSE      </a:t>
            </a:r>
            <a:r>
              <a:rPr lang="en-US" dirty="0" err="1">
                <a:latin typeface="Baskerville Old Face" pitchFamily="18" charset="0"/>
              </a:rPr>
              <a:t>FALSE</a:t>
            </a:r>
            <a:endParaRPr lang="en-US" dirty="0">
              <a:latin typeface="Baskerville Old Face" pitchFamily="18" charset="0"/>
            </a:endParaRPr>
          </a:p>
          <a:p>
            <a:r>
              <a:rPr lang="en-US" dirty="0">
                <a:latin typeface="Baskerville Old Face" pitchFamily="18" charset="0"/>
              </a:rPr>
              <a:t>x3     FALSE      </a:t>
            </a:r>
            <a:r>
              <a:rPr lang="en-US" dirty="0" err="1">
                <a:latin typeface="Baskerville Old Face" pitchFamily="18" charset="0"/>
              </a:rPr>
              <a:t>FALSE</a:t>
            </a:r>
            <a:endParaRPr lang="en-US" dirty="0">
              <a:latin typeface="Baskerville Old Face" pitchFamily="18" charset="0"/>
            </a:endParaRPr>
          </a:p>
          <a:p>
            <a:r>
              <a:rPr lang="en-US" dirty="0">
                <a:latin typeface="Baskerville Old Face" pitchFamily="18" charset="0"/>
              </a:rPr>
              <a:t>x4     FALSE      </a:t>
            </a:r>
            <a:r>
              <a:rPr lang="en-US" dirty="0" err="1">
                <a:latin typeface="Baskerville Old Face" pitchFamily="18" charset="0"/>
              </a:rPr>
              <a:t>FALSE</a:t>
            </a:r>
            <a:endParaRPr lang="en-US" dirty="0">
              <a:latin typeface="Baskerville Old Face" pitchFamily="18" charset="0"/>
            </a:endParaRPr>
          </a:p>
          <a:p>
            <a:r>
              <a:rPr lang="en-US" dirty="0">
                <a:latin typeface="Baskerville Old Face" pitchFamily="18" charset="0"/>
              </a:rPr>
              <a:t>x5     FALSE      </a:t>
            </a:r>
            <a:r>
              <a:rPr lang="en-US" dirty="0" err="1">
                <a:latin typeface="Baskerville Old Face" pitchFamily="18" charset="0"/>
              </a:rPr>
              <a:t>FALSE</a:t>
            </a:r>
            <a:endParaRPr lang="en-US" dirty="0">
              <a:latin typeface="Baskerville Old Face" pitchFamily="18" charset="0"/>
            </a:endParaRPr>
          </a:p>
          <a:p>
            <a:r>
              <a:rPr lang="en-US" dirty="0">
                <a:latin typeface="Baskerville Old Face" pitchFamily="18" charset="0"/>
              </a:rPr>
              <a:t>x6     FALSE      </a:t>
            </a:r>
            <a:r>
              <a:rPr lang="en-US" dirty="0" err="1">
                <a:latin typeface="Baskerville Old Face" pitchFamily="18" charset="0"/>
              </a:rPr>
              <a:t>FALSE</a:t>
            </a:r>
            <a:endParaRPr lang="en-US" dirty="0">
              <a:latin typeface="Baskerville Old Face" pitchFamily="18" charset="0"/>
            </a:endParaRPr>
          </a:p>
          <a:p>
            <a:r>
              <a:rPr lang="en-US" dirty="0">
                <a:latin typeface="Baskerville Old Face" pitchFamily="18" charset="0"/>
              </a:rPr>
              <a:t>x7     FALSE      </a:t>
            </a:r>
            <a:r>
              <a:rPr lang="en-US" dirty="0" err="1">
                <a:latin typeface="Baskerville Old Face" pitchFamily="18" charset="0"/>
              </a:rPr>
              <a:t>FALSE</a:t>
            </a:r>
            <a:endParaRPr lang="en-US" dirty="0">
              <a:latin typeface="Baskerville Old Face" pitchFamily="18" charset="0"/>
            </a:endParaRPr>
          </a:p>
          <a:p>
            <a:r>
              <a:rPr lang="en-US" dirty="0">
                <a:latin typeface="Baskerville Old Face" pitchFamily="18" charset="0"/>
              </a:rPr>
              <a:t>x8     FALSE      </a:t>
            </a:r>
            <a:r>
              <a:rPr lang="en-US" dirty="0" err="1">
                <a:latin typeface="Baskerville Old Face" pitchFamily="18" charset="0"/>
              </a:rPr>
              <a:t>FALSE</a:t>
            </a:r>
            <a:endParaRPr lang="en-US" dirty="0">
              <a:latin typeface="Baskerville Old Face" pitchFamily="18" charset="0"/>
            </a:endParaRPr>
          </a:p>
          <a:p>
            <a:r>
              <a:rPr lang="en-US" dirty="0">
                <a:latin typeface="Baskerville Old Face" pitchFamily="18" charset="0"/>
              </a:rPr>
              <a:t>1 subsets of each size up to 8</a:t>
            </a:r>
          </a:p>
          <a:p>
            <a:r>
              <a:rPr lang="en-US" dirty="0">
                <a:latin typeface="Baskerville Old Face" pitchFamily="18" charset="0"/>
              </a:rPr>
              <a:t>Selection Algorithm: exhaustive</a:t>
            </a:r>
          </a:p>
          <a:p>
            <a:endParaRPr lang="en-US" dirty="0">
              <a:latin typeface="Baskerville Old Face" pitchFamily="18" charset="0"/>
            </a:endParaRPr>
          </a:p>
        </p:txBody>
      </p:sp>
    </p:spTree>
    <p:extLst>
      <p:ext uri="{BB962C8B-B14F-4D97-AF65-F5344CB8AC3E}">
        <p14:creationId xmlns:p14="http://schemas.microsoft.com/office/powerpoint/2010/main" val="7027232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r>
              <a:rPr lang="en-US" dirty="0">
                <a:latin typeface="Baskerville Old Face" pitchFamily="18" charset="0"/>
              </a:rPr>
              <a:t>&gt; summary(subsets)</a:t>
            </a:r>
          </a:p>
          <a:p>
            <a:r>
              <a:rPr lang="en-US" dirty="0">
                <a:latin typeface="Baskerville Old Face" pitchFamily="18" charset="0"/>
              </a:rPr>
              <a:t>Subset selection object</a:t>
            </a:r>
          </a:p>
          <a:p>
            <a:r>
              <a:rPr lang="en-US" dirty="0">
                <a:latin typeface="Baskerville Old Face" pitchFamily="18" charset="0"/>
              </a:rPr>
              <a:t>Call: </a:t>
            </a:r>
            <a:r>
              <a:rPr lang="en-US" dirty="0" err="1">
                <a:latin typeface="Baskerville Old Face" pitchFamily="18" charset="0"/>
              </a:rPr>
              <a:t>regsubsets.formula</a:t>
            </a:r>
            <a:r>
              <a:rPr lang="en-US" dirty="0">
                <a:latin typeface="Baskerville Old Face" pitchFamily="18" charset="0"/>
              </a:rPr>
              <a:t>(y ~ x1 + x2 + x3 + x4 + x5 + x6 + x7 + x8, </a:t>
            </a:r>
          </a:p>
          <a:p>
            <a:r>
              <a:rPr lang="en-US" dirty="0">
                <a:latin typeface="Baskerville Old Face" pitchFamily="18" charset="0"/>
              </a:rPr>
              <a:t>    data = vit2005)</a:t>
            </a:r>
          </a:p>
          <a:p>
            <a:r>
              <a:rPr lang="en-US" dirty="0">
                <a:latin typeface="Baskerville Old Face" pitchFamily="18" charset="0"/>
              </a:rPr>
              <a:t>8 Variables  (and intercept)</a:t>
            </a:r>
          </a:p>
          <a:p>
            <a:r>
              <a:rPr lang="en-US" dirty="0">
                <a:latin typeface="Baskerville Old Face" pitchFamily="18" charset="0"/>
              </a:rPr>
              <a:t>   Forced in Forced out</a:t>
            </a:r>
          </a:p>
          <a:p>
            <a:r>
              <a:rPr lang="en-US" dirty="0">
                <a:latin typeface="Baskerville Old Face" pitchFamily="18" charset="0"/>
              </a:rPr>
              <a:t>x1     FALSE      </a:t>
            </a:r>
            <a:r>
              <a:rPr lang="en-US" dirty="0" err="1">
                <a:latin typeface="Baskerville Old Face" pitchFamily="18" charset="0"/>
              </a:rPr>
              <a:t>FALSE</a:t>
            </a:r>
            <a:endParaRPr lang="en-US" dirty="0">
              <a:latin typeface="Baskerville Old Face" pitchFamily="18" charset="0"/>
            </a:endParaRPr>
          </a:p>
          <a:p>
            <a:r>
              <a:rPr lang="en-US" dirty="0">
                <a:latin typeface="Baskerville Old Face" pitchFamily="18" charset="0"/>
              </a:rPr>
              <a:t>x2     FALSE      </a:t>
            </a:r>
            <a:r>
              <a:rPr lang="en-US" dirty="0" err="1">
                <a:latin typeface="Baskerville Old Face" pitchFamily="18" charset="0"/>
              </a:rPr>
              <a:t>FALSE</a:t>
            </a:r>
            <a:endParaRPr lang="en-US" dirty="0">
              <a:latin typeface="Baskerville Old Face" pitchFamily="18" charset="0"/>
            </a:endParaRPr>
          </a:p>
          <a:p>
            <a:r>
              <a:rPr lang="en-US" dirty="0">
                <a:latin typeface="Baskerville Old Face" pitchFamily="18" charset="0"/>
              </a:rPr>
              <a:t>x3     FALSE      </a:t>
            </a:r>
            <a:r>
              <a:rPr lang="en-US" dirty="0" err="1">
                <a:latin typeface="Baskerville Old Face" pitchFamily="18" charset="0"/>
              </a:rPr>
              <a:t>FALSE</a:t>
            </a:r>
            <a:endParaRPr lang="en-US" dirty="0">
              <a:latin typeface="Baskerville Old Face" pitchFamily="18" charset="0"/>
            </a:endParaRPr>
          </a:p>
          <a:p>
            <a:r>
              <a:rPr lang="en-US" dirty="0">
                <a:latin typeface="Baskerville Old Face" pitchFamily="18" charset="0"/>
              </a:rPr>
              <a:t>x4     FALSE      </a:t>
            </a:r>
            <a:r>
              <a:rPr lang="en-US" dirty="0" err="1">
                <a:latin typeface="Baskerville Old Face" pitchFamily="18" charset="0"/>
              </a:rPr>
              <a:t>FALSE</a:t>
            </a:r>
            <a:endParaRPr lang="en-US" dirty="0">
              <a:latin typeface="Baskerville Old Face" pitchFamily="18" charset="0"/>
            </a:endParaRPr>
          </a:p>
          <a:p>
            <a:r>
              <a:rPr lang="en-US" dirty="0">
                <a:latin typeface="Baskerville Old Face" pitchFamily="18" charset="0"/>
              </a:rPr>
              <a:t>x5     FALSE      </a:t>
            </a:r>
            <a:r>
              <a:rPr lang="en-US" dirty="0" err="1">
                <a:latin typeface="Baskerville Old Face" pitchFamily="18" charset="0"/>
              </a:rPr>
              <a:t>FALSE</a:t>
            </a:r>
            <a:endParaRPr lang="en-US" dirty="0">
              <a:latin typeface="Baskerville Old Face" pitchFamily="18" charset="0"/>
            </a:endParaRPr>
          </a:p>
          <a:p>
            <a:r>
              <a:rPr lang="en-US" dirty="0">
                <a:latin typeface="Baskerville Old Face" pitchFamily="18" charset="0"/>
              </a:rPr>
              <a:t>x6     FALSE      </a:t>
            </a:r>
            <a:r>
              <a:rPr lang="en-US" dirty="0" err="1">
                <a:latin typeface="Baskerville Old Face" pitchFamily="18" charset="0"/>
              </a:rPr>
              <a:t>FALSE</a:t>
            </a:r>
            <a:endParaRPr lang="en-US" dirty="0">
              <a:latin typeface="Baskerville Old Face" pitchFamily="18" charset="0"/>
            </a:endParaRPr>
          </a:p>
          <a:p>
            <a:r>
              <a:rPr lang="en-US" dirty="0">
                <a:latin typeface="Baskerville Old Face" pitchFamily="18" charset="0"/>
              </a:rPr>
              <a:t>x7     FALSE      </a:t>
            </a:r>
            <a:r>
              <a:rPr lang="en-US" dirty="0" err="1">
                <a:latin typeface="Baskerville Old Face" pitchFamily="18" charset="0"/>
              </a:rPr>
              <a:t>FALSE</a:t>
            </a:r>
            <a:endParaRPr lang="en-US" dirty="0">
              <a:latin typeface="Baskerville Old Face" pitchFamily="18" charset="0"/>
            </a:endParaRPr>
          </a:p>
          <a:p>
            <a:r>
              <a:rPr lang="en-US" dirty="0">
                <a:latin typeface="Baskerville Old Face" pitchFamily="18" charset="0"/>
              </a:rPr>
              <a:t>x8     FALSE      </a:t>
            </a:r>
            <a:r>
              <a:rPr lang="en-US" dirty="0" err="1">
                <a:latin typeface="Baskerville Old Face" pitchFamily="18" charset="0"/>
              </a:rPr>
              <a:t>FALSE</a:t>
            </a:r>
            <a:endParaRPr lang="en-US" dirty="0">
              <a:latin typeface="Baskerville Old Face" pitchFamily="18" charset="0"/>
            </a:endParaRPr>
          </a:p>
          <a:p>
            <a:r>
              <a:rPr lang="en-US" dirty="0">
                <a:latin typeface="Baskerville Old Face" pitchFamily="18" charset="0"/>
              </a:rPr>
              <a:t>1 subsets of each size up to 8</a:t>
            </a:r>
          </a:p>
          <a:p>
            <a:r>
              <a:rPr lang="en-US" dirty="0">
                <a:latin typeface="Baskerville Old Face" pitchFamily="18" charset="0"/>
              </a:rPr>
              <a:t>Selection Algorithm: exhaustive</a:t>
            </a:r>
          </a:p>
          <a:p>
            <a:r>
              <a:rPr lang="en-US" dirty="0">
                <a:latin typeface="Baskerville Old Face" pitchFamily="18" charset="0"/>
              </a:rPr>
              <a:t>         x1  x2  x3  x4  x5  x6  x7  x8 </a:t>
            </a:r>
          </a:p>
          <a:p>
            <a:r>
              <a:rPr lang="en-US" dirty="0">
                <a:latin typeface="Baskerville Old Face" pitchFamily="18" charset="0"/>
              </a:rPr>
              <a:t>1  ( 1 ) "*" " " " " " " " " " " " " " "</a:t>
            </a:r>
          </a:p>
          <a:p>
            <a:r>
              <a:rPr lang="en-US" dirty="0">
                <a:latin typeface="Baskerville Old Face" pitchFamily="18" charset="0"/>
              </a:rPr>
              <a:t>2  ( 1 ) "*" " " " " " " " " "*" " " " "</a:t>
            </a:r>
          </a:p>
          <a:p>
            <a:r>
              <a:rPr lang="en-US" dirty="0">
                <a:latin typeface="Baskerville Old Face" pitchFamily="18" charset="0"/>
              </a:rPr>
              <a:t>3  ( 1 ) "*" "*" " " " " " " "*" " " " "</a:t>
            </a:r>
          </a:p>
          <a:p>
            <a:r>
              <a:rPr lang="en-US" dirty="0">
                <a:latin typeface="Baskerville Old Face" pitchFamily="18" charset="0"/>
              </a:rPr>
              <a:t>4  ( 1 ) "*" "*" " " " " "*" "*" " " " "</a:t>
            </a:r>
          </a:p>
          <a:p>
            <a:r>
              <a:rPr lang="en-US" dirty="0">
                <a:latin typeface="Baskerville Old Face" pitchFamily="18" charset="0"/>
              </a:rPr>
              <a:t>5  ( 1 ) "*" "*" " " " " "*" "*" "*" " "</a:t>
            </a:r>
          </a:p>
          <a:p>
            <a:r>
              <a:rPr lang="en-US" dirty="0">
                <a:latin typeface="Baskerville Old Face" pitchFamily="18" charset="0"/>
              </a:rPr>
              <a:t>6  ( 1 ) "*" "*" " " " " "*" "*" "*" "*"</a:t>
            </a:r>
          </a:p>
          <a:p>
            <a:r>
              <a:rPr lang="en-US" dirty="0">
                <a:latin typeface="Baskerville Old Face" pitchFamily="18" charset="0"/>
              </a:rPr>
              <a:t>7  ( 1 ) "*" "*" "*" " " "*" "*" "*" "*"</a:t>
            </a:r>
          </a:p>
          <a:p>
            <a:r>
              <a:rPr lang="en-US" dirty="0">
                <a:latin typeface="Baskerville Old Face" pitchFamily="18" charset="0"/>
              </a:rPr>
              <a:t>8  ( 1 ) "*" "*" "*" "*" "*" "*" "*" "*"</a:t>
            </a:r>
          </a:p>
          <a:p>
            <a:endParaRPr lang="en-US" dirty="0">
              <a:latin typeface="Baskerville Old Face" pitchFamily="18" charset="0"/>
            </a:endParaRPr>
          </a:p>
        </p:txBody>
      </p:sp>
    </p:spTree>
    <p:extLst>
      <p:ext uri="{BB962C8B-B14F-4D97-AF65-F5344CB8AC3E}">
        <p14:creationId xmlns:p14="http://schemas.microsoft.com/office/powerpoint/2010/main" val="14310564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Model 1 (full model)</a:t>
            </a:r>
            <a:endParaRPr lang="en-US" dirty="0"/>
          </a:p>
        </p:txBody>
      </p:sp>
      <p:sp>
        <p:nvSpPr>
          <p:cNvPr id="3" name="Content Placeholder 2"/>
          <p:cNvSpPr>
            <a:spLocks noGrp="1"/>
          </p:cNvSpPr>
          <p:nvPr>
            <p:ph idx="1"/>
          </p:nvPr>
        </p:nvSpPr>
        <p:spPr/>
        <p:txBody>
          <a:bodyPr/>
          <a:lstStyle/>
          <a:p>
            <a:r>
              <a:rPr lang="en-US" dirty="0" smtClean="0">
                <a:latin typeface="Baskerville Old Face" pitchFamily="18" charset="0"/>
              </a:rPr>
              <a:t>model1=lm(y~x</a:t>
            </a:r>
            <a:r>
              <a:rPr lang="en-US" baseline="-25000" dirty="0" smtClean="0">
                <a:latin typeface="Baskerville Old Face" pitchFamily="18" charset="0"/>
              </a:rPr>
              <a:t>1</a:t>
            </a:r>
            <a:r>
              <a:rPr lang="en-US" dirty="0" smtClean="0">
                <a:latin typeface="Baskerville Old Face" pitchFamily="18" charset="0"/>
              </a:rPr>
              <a:t>+x</a:t>
            </a:r>
            <a:r>
              <a:rPr lang="en-US" baseline="-25000" dirty="0" smtClean="0">
                <a:latin typeface="Baskerville Old Face" pitchFamily="18" charset="0"/>
              </a:rPr>
              <a:t>2</a:t>
            </a:r>
            <a:r>
              <a:rPr lang="en-US" dirty="0" smtClean="0">
                <a:latin typeface="Baskerville Old Face" pitchFamily="18" charset="0"/>
              </a:rPr>
              <a:t>+x</a:t>
            </a:r>
            <a:r>
              <a:rPr lang="en-US" baseline="-25000" dirty="0" smtClean="0">
                <a:latin typeface="Baskerville Old Face" pitchFamily="18" charset="0"/>
              </a:rPr>
              <a:t>3</a:t>
            </a:r>
            <a:r>
              <a:rPr lang="en-US" dirty="0" smtClean="0">
                <a:latin typeface="Baskerville Old Face" pitchFamily="18" charset="0"/>
              </a:rPr>
              <a:t>+x</a:t>
            </a:r>
            <a:r>
              <a:rPr lang="en-US" baseline="-25000" dirty="0" smtClean="0">
                <a:latin typeface="Baskerville Old Face" pitchFamily="18" charset="0"/>
              </a:rPr>
              <a:t>4</a:t>
            </a:r>
            <a:r>
              <a:rPr lang="en-US" dirty="0" smtClean="0">
                <a:latin typeface="Baskerville Old Face" pitchFamily="18" charset="0"/>
              </a:rPr>
              <a:t>+x</a:t>
            </a:r>
            <a:r>
              <a:rPr lang="en-US" baseline="-25000" dirty="0" smtClean="0">
                <a:latin typeface="Baskerville Old Face" pitchFamily="18" charset="0"/>
              </a:rPr>
              <a:t>5</a:t>
            </a:r>
            <a:r>
              <a:rPr lang="en-US" dirty="0" smtClean="0">
                <a:latin typeface="Baskerville Old Face" pitchFamily="18" charset="0"/>
              </a:rPr>
              <a:t>+x</a:t>
            </a:r>
            <a:r>
              <a:rPr lang="en-US" baseline="-25000" dirty="0" smtClean="0">
                <a:latin typeface="Baskerville Old Face" pitchFamily="18" charset="0"/>
              </a:rPr>
              <a:t>6</a:t>
            </a:r>
            <a:r>
              <a:rPr lang="en-US" dirty="0" smtClean="0">
                <a:latin typeface="Baskerville Old Face" pitchFamily="18" charset="0"/>
              </a:rPr>
              <a:t>+x</a:t>
            </a:r>
            <a:r>
              <a:rPr lang="en-US" baseline="-25000" dirty="0" smtClean="0">
                <a:latin typeface="Baskerville Old Face" pitchFamily="18" charset="0"/>
              </a:rPr>
              <a:t>7</a:t>
            </a:r>
            <a:r>
              <a:rPr lang="en-US" dirty="0" smtClean="0">
                <a:latin typeface="Baskerville Old Face" pitchFamily="18" charset="0"/>
              </a:rPr>
              <a:t>+x</a:t>
            </a:r>
            <a:r>
              <a:rPr lang="en-US" baseline="-25000" dirty="0" smtClean="0">
                <a:latin typeface="Baskerville Old Face" pitchFamily="18" charset="0"/>
              </a:rPr>
              <a:t>8</a:t>
            </a:r>
            <a:r>
              <a:rPr lang="en-US" dirty="0" smtClean="0">
                <a:latin typeface="Baskerville Old Face" pitchFamily="18" charset="0"/>
              </a:rPr>
              <a:t>)</a:t>
            </a:r>
          </a:p>
          <a:p>
            <a:pPr marL="0" indent="0">
              <a:buNone/>
            </a:pPr>
            <a:endParaRPr lang="en-US" dirty="0" smtClean="0">
              <a:latin typeface="Baskerville Old Face" pitchFamily="18" charset="0"/>
            </a:endParaRPr>
          </a:p>
          <a:p>
            <a:r>
              <a:rPr lang="en-US" dirty="0" smtClean="0">
                <a:latin typeface="Baskerville Old Face" pitchFamily="18" charset="0"/>
              </a:rPr>
              <a:t>This yields the following multiple linear regression model:</a:t>
            </a:r>
          </a:p>
          <a:p>
            <a:pPr marL="0" indent="0">
              <a:buNone/>
            </a:pPr>
            <a:r>
              <a:rPr lang="en-US" dirty="0">
                <a:latin typeface="Baskerville Old Face" pitchFamily="18" charset="0"/>
              </a:rPr>
              <a:t>y=60337.3+2007.8x</a:t>
            </a:r>
            <a:r>
              <a:rPr lang="en-US" baseline="-25000" dirty="0">
                <a:latin typeface="Baskerville Old Face" pitchFamily="18" charset="0"/>
              </a:rPr>
              <a:t>1</a:t>
            </a:r>
            <a:r>
              <a:rPr lang="en-US" dirty="0">
                <a:latin typeface="Baskerville Old Face" pitchFamily="18" charset="0"/>
              </a:rPr>
              <a:t>-490.2x</a:t>
            </a:r>
            <a:r>
              <a:rPr lang="en-US" baseline="-25000" dirty="0">
                <a:latin typeface="Baskerville Old Face" pitchFamily="18" charset="0"/>
              </a:rPr>
              <a:t>2</a:t>
            </a:r>
            <a:r>
              <a:rPr lang="en-US" dirty="0">
                <a:latin typeface="Baskerville Old Face" pitchFamily="18" charset="0"/>
              </a:rPr>
              <a:t>-1752.3x</a:t>
            </a:r>
            <a:r>
              <a:rPr lang="en-US" baseline="-25000" dirty="0">
                <a:latin typeface="Baskerville Old Face" pitchFamily="18" charset="0"/>
              </a:rPr>
              <a:t>3 </a:t>
            </a:r>
            <a:r>
              <a:rPr lang="en-US" dirty="0">
                <a:latin typeface="Baskerville Old Face" pitchFamily="18" charset="0"/>
              </a:rPr>
              <a:t>+105.2x</a:t>
            </a:r>
            <a:r>
              <a:rPr lang="en-US" baseline="-25000" dirty="0">
                <a:latin typeface="Baskerville Old Face" pitchFamily="18" charset="0"/>
              </a:rPr>
              <a:t>4</a:t>
            </a:r>
            <a:r>
              <a:rPr lang="en-US" dirty="0">
                <a:latin typeface="Baskerville Old Face" pitchFamily="18" charset="0"/>
              </a:rPr>
              <a:t>+19254.5x</a:t>
            </a:r>
            <a:r>
              <a:rPr lang="en-US" baseline="-25000" dirty="0">
                <a:latin typeface="Baskerville Old Face" pitchFamily="18" charset="0"/>
              </a:rPr>
              <a:t>5</a:t>
            </a:r>
            <a:r>
              <a:rPr lang="en-US" dirty="0">
                <a:latin typeface="Baskerville Old Face" pitchFamily="18" charset="0"/>
              </a:rPr>
              <a:t>+28371.6x</a:t>
            </a:r>
            <a:r>
              <a:rPr lang="en-US" baseline="-25000" dirty="0">
                <a:latin typeface="Baskerville Old Face" pitchFamily="18" charset="0"/>
              </a:rPr>
              <a:t>6</a:t>
            </a:r>
            <a:r>
              <a:rPr lang="en-US" dirty="0">
                <a:latin typeface="Baskerville Old Face" pitchFamily="18" charset="0"/>
              </a:rPr>
              <a:t>+20186.2x</a:t>
            </a:r>
            <a:r>
              <a:rPr lang="en-US" baseline="-25000" dirty="0">
                <a:latin typeface="Baskerville Old Face" pitchFamily="18" charset="0"/>
              </a:rPr>
              <a:t>7</a:t>
            </a:r>
            <a:r>
              <a:rPr lang="en-US" dirty="0">
                <a:latin typeface="Baskerville Old Face" pitchFamily="18" charset="0"/>
              </a:rPr>
              <a:t>+9983.8x</a:t>
            </a:r>
            <a:r>
              <a:rPr lang="en-US" baseline="-25000" dirty="0">
                <a:latin typeface="Baskerville Old Face" pitchFamily="18" charset="0"/>
              </a:rPr>
              <a:t>8</a:t>
            </a:r>
            <a:endParaRPr lang="en-US" dirty="0">
              <a:latin typeface="Baskerville Old Face" pitchFamily="18" charset="0"/>
            </a:endParaRPr>
          </a:p>
          <a:p>
            <a:pPr marL="0" indent="0">
              <a:buNone/>
            </a:pPr>
            <a:endParaRPr lang="en-US" dirty="0" smtClean="0">
              <a:latin typeface="Baskerville Old Face" pitchFamily="18" charset="0"/>
            </a:endParaRPr>
          </a:p>
          <a:p>
            <a:endParaRPr lang="en-US" dirty="0">
              <a:latin typeface="Baskerville Old Face" pitchFamily="18" charset="0"/>
            </a:endParaRPr>
          </a:p>
        </p:txBody>
      </p:sp>
    </p:spTree>
    <p:extLst>
      <p:ext uri="{BB962C8B-B14F-4D97-AF65-F5344CB8AC3E}">
        <p14:creationId xmlns:p14="http://schemas.microsoft.com/office/powerpoint/2010/main" val="40467432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C</a:t>
            </a:r>
            <a:r>
              <a:rPr lang="en-US" baseline="-25000" dirty="0" err="1" smtClean="0"/>
              <a:t>p</a:t>
            </a:r>
            <a:r>
              <a:rPr lang="en-US" dirty="0" smtClean="0"/>
              <a:t> Criterion</a:t>
            </a:r>
            <a:endParaRPr lang="en-US" dirty="0"/>
          </a:p>
        </p:txBody>
      </p:sp>
      <p:sp>
        <p:nvSpPr>
          <p:cNvPr id="3" name="Content Placeholder 2"/>
          <p:cNvSpPr>
            <a:spLocks noGrp="1"/>
          </p:cNvSpPr>
          <p:nvPr>
            <p:ph idx="1"/>
          </p:nvPr>
        </p:nvSpPr>
        <p:spPr/>
        <p:txBody>
          <a:bodyPr/>
          <a:lstStyle/>
          <a:p>
            <a:r>
              <a:rPr lang="en-US" dirty="0">
                <a:latin typeface="Baskerville Old Face" pitchFamily="18" charset="0"/>
              </a:rPr>
              <a:t>&gt; summary(subsets)$</a:t>
            </a:r>
            <a:r>
              <a:rPr lang="en-US" dirty="0" err="1">
                <a:latin typeface="Baskerville Old Face" pitchFamily="18" charset="0"/>
              </a:rPr>
              <a:t>cp</a:t>
            </a:r>
            <a:endParaRPr lang="en-US" dirty="0">
              <a:latin typeface="Baskerville Old Face" pitchFamily="18" charset="0"/>
            </a:endParaRPr>
          </a:p>
          <a:p>
            <a:r>
              <a:rPr lang="en-US" dirty="0">
                <a:latin typeface="Baskerville Old Face" pitchFamily="18" charset="0"/>
              </a:rPr>
              <a:t>[1] 115.294124  54.976089  25.725547  15.262823   9.516736   7.535821   7.000505</a:t>
            </a:r>
          </a:p>
          <a:p>
            <a:r>
              <a:rPr lang="en-US" dirty="0">
                <a:latin typeface="Baskerville Old Face" pitchFamily="18" charset="0"/>
              </a:rPr>
              <a:t>[8]   </a:t>
            </a:r>
            <a:r>
              <a:rPr lang="en-US" dirty="0" smtClean="0">
                <a:latin typeface="Baskerville Old Face" pitchFamily="18" charset="0"/>
              </a:rPr>
              <a:t>9.000000</a:t>
            </a:r>
          </a:p>
          <a:p>
            <a:endParaRPr lang="en-US" dirty="0">
              <a:latin typeface="Baskerville Old Face" pitchFamily="18" charset="0"/>
            </a:endParaRPr>
          </a:p>
          <a:p>
            <a:r>
              <a:rPr lang="en-US" dirty="0" smtClean="0">
                <a:latin typeface="Baskerville Old Face" pitchFamily="18" charset="0"/>
              </a:rPr>
              <a:t>We see that the according to this criterion, the two best subsets are 6 and 7. Subset 6 retains all </a:t>
            </a:r>
            <a:r>
              <a:rPr lang="en-US" dirty="0" err="1" smtClean="0">
                <a:latin typeface="Baskerville Old Face" pitchFamily="18" charset="0"/>
              </a:rPr>
              <a:t>regressors</a:t>
            </a:r>
            <a:r>
              <a:rPr lang="en-US" dirty="0" smtClean="0">
                <a:latin typeface="Baskerville Old Face" pitchFamily="18" charset="0"/>
              </a:rPr>
              <a:t> except x</a:t>
            </a:r>
            <a:r>
              <a:rPr lang="en-US" baseline="-25000" dirty="0" smtClean="0">
                <a:latin typeface="Baskerville Old Face" pitchFamily="18" charset="0"/>
              </a:rPr>
              <a:t>3</a:t>
            </a:r>
            <a:r>
              <a:rPr lang="en-US" dirty="0" smtClean="0">
                <a:latin typeface="Baskerville Old Face" pitchFamily="18" charset="0"/>
              </a:rPr>
              <a:t> and x</a:t>
            </a:r>
            <a:r>
              <a:rPr lang="en-US" baseline="-25000" dirty="0" smtClean="0">
                <a:latin typeface="Baskerville Old Face" pitchFamily="18" charset="0"/>
              </a:rPr>
              <a:t>4</a:t>
            </a:r>
            <a:r>
              <a:rPr lang="en-US" dirty="0" smtClean="0">
                <a:latin typeface="Baskerville Old Face" pitchFamily="18" charset="0"/>
              </a:rPr>
              <a:t>, and subset 7retains all </a:t>
            </a:r>
            <a:r>
              <a:rPr lang="en-US" dirty="0" err="1" smtClean="0">
                <a:latin typeface="Baskerville Old Face" pitchFamily="18" charset="0"/>
              </a:rPr>
              <a:t>regressors</a:t>
            </a:r>
            <a:r>
              <a:rPr lang="en-US" dirty="0" smtClean="0">
                <a:latin typeface="Baskerville Old Face" pitchFamily="18" charset="0"/>
              </a:rPr>
              <a:t> except for x</a:t>
            </a:r>
            <a:r>
              <a:rPr lang="en-US" baseline="-25000" dirty="0" smtClean="0">
                <a:latin typeface="Baskerville Old Face" pitchFamily="18" charset="0"/>
              </a:rPr>
              <a:t>4</a:t>
            </a:r>
            <a:r>
              <a:rPr lang="en-US" dirty="0" smtClean="0">
                <a:latin typeface="Baskerville Old Face" pitchFamily="18" charset="0"/>
              </a:rPr>
              <a:t>.</a:t>
            </a:r>
            <a:endParaRPr lang="en-US" dirty="0">
              <a:latin typeface="Baskerville Old Face" pitchFamily="18" charset="0"/>
            </a:endParaRPr>
          </a:p>
          <a:p>
            <a:pPr marL="0" indent="0">
              <a:buNone/>
            </a:pPr>
            <a:endParaRPr lang="en-US" dirty="0">
              <a:latin typeface="Baskerville Old Face" pitchFamily="18" charset="0"/>
            </a:endParaRPr>
          </a:p>
        </p:txBody>
      </p:sp>
    </p:spTree>
    <p:extLst>
      <p:ext uri="{BB962C8B-B14F-4D97-AF65-F5344CB8AC3E}">
        <p14:creationId xmlns:p14="http://schemas.microsoft.com/office/powerpoint/2010/main" val="26090415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Adjusted R</a:t>
            </a:r>
            <a:r>
              <a:rPr lang="en-US" baseline="30000" dirty="0" smtClean="0"/>
              <a:t>2</a:t>
            </a:r>
            <a:r>
              <a:rPr lang="en-US" dirty="0" smtClean="0"/>
              <a:t> Criterion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latin typeface="Baskerville Old Face" pitchFamily="18" charset="0"/>
              </a:rPr>
              <a:t>&gt; summary(subsets)$adjr2</a:t>
            </a:r>
          </a:p>
          <a:p>
            <a:r>
              <a:rPr lang="en-US" dirty="0">
                <a:latin typeface="Baskerville Old Face" pitchFamily="18" charset="0"/>
              </a:rPr>
              <a:t>[1] 0.6532269 0.7175451 0.7494421 0.7615749 0.7687614 0.7719570 0.7736173</a:t>
            </a:r>
          </a:p>
          <a:p>
            <a:r>
              <a:rPr lang="en-US" dirty="0">
                <a:latin typeface="Baskerville Old Face" pitchFamily="18" charset="0"/>
              </a:rPr>
              <a:t>[8] </a:t>
            </a:r>
            <a:r>
              <a:rPr lang="en-US" dirty="0" smtClean="0">
                <a:latin typeface="Baskerville Old Face" pitchFamily="18" charset="0"/>
              </a:rPr>
              <a:t>0.7725347</a:t>
            </a:r>
          </a:p>
          <a:p>
            <a:endParaRPr lang="en-US" dirty="0">
              <a:latin typeface="Baskerville Old Face" pitchFamily="18" charset="0"/>
            </a:endParaRPr>
          </a:p>
          <a:p>
            <a:r>
              <a:rPr lang="en-US" dirty="0" smtClean="0">
                <a:latin typeface="Baskerville Old Face" pitchFamily="18" charset="0"/>
              </a:rPr>
              <a:t>We see that according to this criterion, the two best subsets are 7 and 8. </a:t>
            </a:r>
            <a:r>
              <a:rPr lang="en-US" dirty="0">
                <a:latin typeface="Baskerville Old Face" pitchFamily="18" charset="0"/>
              </a:rPr>
              <a:t>Subset </a:t>
            </a:r>
            <a:r>
              <a:rPr lang="en-US" dirty="0" smtClean="0">
                <a:latin typeface="Baskerville Old Face" pitchFamily="18" charset="0"/>
              </a:rPr>
              <a:t>7, once again, retains </a:t>
            </a:r>
            <a:r>
              <a:rPr lang="en-US" dirty="0">
                <a:latin typeface="Baskerville Old Face" pitchFamily="18" charset="0"/>
              </a:rPr>
              <a:t>all </a:t>
            </a:r>
            <a:r>
              <a:rPr lang="en-US" dirty="0" err="1">
                <a:latin typeface="Baskerville Old Face" pitchFamily="18" charset="0"/>
              </a:rPr>
              <a:t>regressors</a:t>
            </a:r>
            <a:r>
              <a:rPr lang="en-US" dirty="0">
                <a:latin typeface="Baskerville Old Face" pitchFamily="18" charset="0"/>
              </a:rPr>
              <a:t> except x</a:t>
            </a:r>
            <a:r>
              <a:rPr lang="en-US" baseline="-25000" dirty="0">
                <a:latin typeface="Baskerville Old Face" pitchFamily="18" charset="0"/>
              </a:rPr>
              <a:t>4</a:t>
            </a:r>
            <a:r>
              <a:rPr lang="en-US" dirty="0">
                <a:latin typeface="Baskerville Old Face" pitchFamily="18" charset="0"/>
              </a:rPr>
              <a:t>, and subset 8 retains all </a:t>
            </a:r>
            <a:r>
              <a:rPr lang="en-US" dirty="0" err="1">
                <a:latin typeface="Baskerville Old Face" pitchFamily="18" charset="0"/>
              </a:rPr>
              <a:t>regressor</a:t>
            </a:r>
            <a:r>
              <a:rPr lang="en-US" dirty="0">
                <a:latin typeface="Baskerville Old Face" pitchFamily="18" charset="0"/>
              </a:rPr>
              <a:t> variables</a:t>
            </a:r>
            <a:r>
              <a:rPr lang="en-US" dirty="0" smtClean="0">
                <a:latin typeface="Baskerville Old Face" pitchFamily="18" charset="0"/>
              </a:rPr>
              <a:t>.</a:t>
            </a:r>
          </a:p>
          <a:p>
            <a:pPr marL="0" indent="0">
              <a:buNone/>
            </a:pPr>
            <a:endParaRPr lang="en-US" dirty="0">
              <a:latin typeface="Baskerville Old Face" pitchFamily="18" charset="0"/>
            </a:endParaRPr>
          </a:p>
          <a:p>
            <a:pPr marL="0" indent="0">
              <a:buNone/>
            </a:pPr>
            <a:r>
              <a:rPr lang="en-US" dirty="0" smtClean="0">
                <a:latin typeface="Baskerville Old Face" pitchFamily="18" charset="0"/>
              </a:rPr>
              <a:t>Therefore, if we consider both the </a:t>
            </a:r>
            <a:r>
              <a:rPr lang="en-US" dirty="0" err="1" smtClean="0">
                <a:latin typeface="Baskerville Old Face" pitchFamily="18" charset="0"/>
              </a:rPr>
              <a:t>C</a:t>
            </a:r>
            <a:r>
              <a:rPr lang="en-US" baseline="-25000" dirty="0" err="1" smtClean="0">
                <a:latin typeface="Baskerville Old Face" pitchFamily="18" charset="0"/>
              </a:rPr>
              <a:t>p</a:t>
            </a:r>
            <a:r>
              <a:rPr lang="en-US" dirty="0" smtClean="0">
                <a:latin typeface="Baskerville Old Face" pitchFamily="18" charset="0"/>
              </a:rPr>
              <a:t> and Adjusted R</a:t>
            </a:r>
            <a:r>
              <a:rPr lang="en-US" baseline="30000" dirty="0" smtClean="0">
                <a:latin typeface="Baskerville Old Face" pitchFamily="18" charset="0"/>
              </a:rPr>
              <a:t>2</a:t>
            </a:r>
            <a:r>
              <a:rPr lang="en-US" dirty="0" smtClean="0">
                <a:latin typeface="Baskerville Old Face" pitchFamily="18" charset="0"/>
              </a:rPr>
              <a:t> criterions, we choose subset 7, or Model 3.</a:t>
            </a:r>
            <a:endParaRPr lang="en-US" dirty="0">
              <a:latin typeface="Baskerville Old Face" pitchFamily="18" charset="0"/>
            </a:endParaRPr>
          </a:p>
          <a:p>
            <a:endParaRPr lang="en-US" dirty="0">
              <a:latin typeface="Baskerville Old Face" pitchFamily="18" charset="0"/>
            </a:endParaRPr>
          </a:p>
          <a:p>
            <a:pPr marL="0" indent="0">
              <a:buNone/>
            </a:pPr>
            <a:endParaRPr lang="en-US" dirty="0">
              <a:latin typeface="Baskerville Old Face" pitchFamily="18" charset="0"/>
            </a:endParaRPr>
          </a:p>
        </p:txBody>
      </p:sp>
    </p:spTree>
    <p:extLst>
      <p:ext uri="{BB962C8B-B14F-4D97-AF65-F5344CB8AC3E}">
        <p14:creationId xmlns:p14="http://schemas.microsoft.com/office/powerpoint/2010/main" val="31379898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latin typeface="Baskerville Old Face" pitchFamily="18" charset="0"/>
              </a:rPr>
              <a:t>Therefore, if we consider both the </a:t>
            </a:r>
            <a:r>
              <a:rPr lang="en-US" dirty="0" err="1">
                <a:latin typeface="Baskerville Old Face" pitchFamily="18" charset="0"/>
              </a:rPr>
              <a:t>C</a:t>
            </a:r>
            <a:r>
              <a:rPr lang="en-US" baseline="-25000" dirty="0" err="1">
                <a:latin typeface="Baskerville Old Face" pitchFamily="18" charset="0"/>
              </a:rPr>
              <a:t>p</a:t>
            </a:r>
            <a:r>
              <a:rPr lang="en-US" dirty="0">
                <a:latin typeface="Baskerville Old Face" pitchFamily="18" charset="0"/>
              </a:rPr>
              <a:t> and Adjusted R</a:t>
            </a:r>
            <a:r>
              <a:rPr lang="en-US" baseline="30000" dirty="0">
                <a:latin typeface="Baskerville Old Face" pitchFamily="18" charset="0"/>
              </a:rPr>
              <a:t>2</a:t>
            </a:r>
            <a:r>
              <a:rPr lang="en-US" dirty="0">
                <a:latin typeface="Baskerville Old Face" pitchFamily="18" charset="0"/>
              </a:rPr>
              <a:t> criterions, we </a:t>
            </a:r>
            <a:r>
              <a:rPr lang="en-US" dirty="0" smtClean="0">
                <a:latin typeface="Baskerville Old Face" pitchFamily="18" charset="0"/>
              </a:rPr>
              <a:t>would </a:t>
            </a:r>
            <a:r>
              <a:rPr lang="en-US" dirty="0">
                <a:latin typeface="Baskerville Old Face" pitchFamily="18" charset="0"/>
              </a:rPr>
              <a:t>subset 7, or Model 3.</a:t>
            </a:r>
          </a:p>
          <a:p>
            <a:endParaRPr lang="en-US" dirty="0" smtClean="0">
              <a:latin typeface="Baskerville Old Face" pitchFamily="18" charset="0"/>
            </a:endParaRPr>
          </a:p>
          <a:p>
            <a:r>
              <a:rPr lang="en-US" dirty="0" smtClean="0">
                <a:latin typeface="Baskerville Old Face" pitchFamily="18" charset="0"/>
              </a:rPr>
              <a:t>However, if we consider the forward and backward selection tests, we would most likely choose Model 2.</a:t>
            </a:r>
            <a:endParaRPr lang="en-US" dirty="0">
              <a:latin typeface="Baskerville Old Face" pitchFamily="18" charset="0"/>
            </a:endParaRPr>
          </a:p>
        </p:txBody>
      </p:sp>
    </p:spTree>
    <p:extLst>
      <p:ext uri="{BB962C8B-B14F-4D97-AF65-F5344CB8AC3E}">
        <p14:creationId xmlns:p14="http://schemas.microsoft.com/office/powerpoint/2010/main" val="24552441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Conclusion</a:t>
            </a:r>
            <a:endParaRPr lang="en-US"/>
          </a:p>
        </p:txBody>
      </p:sp>
      <p:sp>
        <p:nvSpPr>
          <p:cNvPr id="3" name="Content Placeholder 2"/>
          <p:cNvSpPr>
            <a:spLocks noGrp="1"/>
          </p:cNvSpPr>
          <p:nvPr>
            <p:ph idx="1"/>
          </p:nvPr>
        </p:nvSpPr>
        <p:spPr/>
        <p:txBody>
          <a:bodyPr>
            <a:normAutofit/>
          </a:bodyPr>
          <a:lstStyle/>
          <a:p>
            <a:pPr marL="0" indent="0">
              <a:buNone/>
            </a:pPr>
            <a:r>
              <a:rPr lang="en-US" dirty="0" smtClean="0">
                <a:latin typeface="Baskerville Old Face" pitchFamily="18" charset="0"/>
              </a:rPr>
              <a:t>Hence, we can conclude that the best model for this data is either Model 2 or Model 3.</a:t>
            </a:r>
            <a:endParaRPr lang="en-US" dirty="0">
              <a:latin typeface="Baskerville Old Face" pitchFamily="18" charset="0"/>
            </a:endParaRPr>
          </a:p>
          <a:p>
            <a:pPr marL="0" indent="0">
              <a:buNone/>
            </a:pPr>
            <a:endParaRPr lang="en-US" dirty="0">
              <a:latin typeface="Baskerville Old Face" pitchFamily="18" charset="0"/>
            </a:endParaRPr>
          </a:p>
          <a:p>
            <a:pPr marL="0" indent="0">
              <a:buNone/>
            </a:pPr>
            <a:r>
              <a:rPr lang="en-US" dirty="0" smtClean="0">
                <a:latin typeface="Baskerville Old Face" pitchFamily="18" charset="0"/>
              </a:rPr>
              <a:t>In other words, the total price can be predicted without considering the number of rooms and most likely without the  floor level, but by considering its area, age, number of bathrooms, and </a:t>
            </a:r>
            <a:r>
              <a:rPr lang="en-US" dirty="0">
                <a:latin typeface="Baskerville Old Face" pitchFamily="18" charset="0"/>
              </a:rPr>
              <a:t>whether or not it has its own garage, elevator, or trash </a:t>
            </a:r>
            <a:r>
              <a:rPr lang="en-US" dirty="0" smtClean="0">
                <a:latin typeface="Baskerville Old Face" pitchFamily="18" charset="0"/>
              </a:rPr>
              <a:t>pickup.</a:t>
            </a:r>
            <a:endParaRPr lang="en-US" dirty="0">
              <a:latin typeface="Baskerville Old Face" pitchFamily="18" charset="0"/>
            </a:endParaRPr>
          </a:p>
          <a:p>
            <a:pPr marL="0" indent="0">
              <a:buNone/>
            </a:pPr>
            <a:endParaRPr lang="en-US" dirty="0" smtClean="0">
              <a:latin typeface="Baskerville Old Face" pitchFamily="18" charset="0"/>
            </a:endParaRPr>
          </a:p>
        </p:txBody>
      </p:sp>
    </p:spTree>
    <p:extLst>
      <p:ext uri="{BB962C8B-B14F-4D97-AF65-F5344CB8AC3E}">
        <p14:creationId xmlns:p14="http://schemas.microsoft.com/office/powerpoint/2010/main" val="34237772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endParaRPr lang="en-US" sz="6000" dirty="0"/>
          </a:p>
        </p:txBody>
      </p:sp>
      <p:sp>
        <p:nvSpPr>
          <p:cNvPr id="3" name="Content Placeholder 2"/>
          <p:cNvSpPr>
            <a:spLocks noGrp="1"/>
          </p:cNvSpPr>
          <p:nvPr>
            <p:ph idx="1"/>
          </p:nvPr>
        </p:nvSpPr>
        <p:spPr/>
        <p:txBody>
          <a:bodyPr/>
          <a:lstStyle/>
          <a:p>
            <a:endParaRPr lang="en-US" dirty="0"/>
          </a:p>
        </p:txBody>
      </p:sp>
      <p:pic>
        <p:nvPicPr>
          <p:cNvPr id="3074" name="Picture 2" descr="C:\Program Files (x86)\Microsoft Office\MEDIA\CAGCAT10\j020546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1752600"/>
            <a:ext cx="4748272" cy="4724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850820" y="990600"/>
            <a:ext cx="3257623"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END</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extLst>
      <p:ext uri="{BB962C8B-B14F-4D97-AF65-F5344CB8AC3E}">
        <p14:creationId xmlns:p14="http://schemas.microsoft.com/office/powerpoint/2010/main" val="1038458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Analysis of Variance of Model 1</a:t>
            </a:r>
            <a:endParaRPr lang="en-US" dirty="0"/>
          </a:p>
        </p:txBody>
      </p:sp>
      <p:sp>
        <p:nvSpPr>
          <p:cNvPr id="3" name="Content Placeholder 2"/>
          <p:cNvSpPr>
            <a:spLocks noGrp="1"/>
          </p:cNvSpPr>
          <p:nvPr>
            <p:ph idx="1"/>
          </p:nvPr>
        </p:nvSpPr>
        <p:spPr/>
        <p:txBody>
          <a:bodyPr>
            <a:normAutofit fontScale="62500" lnSpcReduction="20000"/>
          </a:bodyPr>
          <a:lstStyle/>
          <a:p>
            <a:r>
              <a:rPr lang="en-US" dirty="0">
                <a:latin typeface="Baskerville Old Face" pitchFamily="18" charset="0"/>
              </a:rPr>
              <a:t>&gt; </a:t>
            </a:r>
            <a:r>
              <a:rPr lang="en-US" dirty="0" err="1">
                <a:latin typeface="Baskerville Old Face" pitchFamily="18" charset="0"/>
              </a:rPr>
              <a:t>anova</a:t>
            </a:r>
            <a:r>
              <a:rPr lang="en-US" dirty="0">
                <a:latin typeface="Baskerville Old Face" pitchFamily="18" charset="0"/>
              </a:rPr>
              <a:t>(model1)</a:t>
            </a:r>
          </a:p>
          <a:p>
            <a:r>
              <a:rPr lang="en-US" dirty="0">
                <a:latin typeface="Baskerville Old Face" pitchFamily="18" charset="0"/>
              </a:rPr>
              <a:t>Analysis of Variance Table</a:t>
            </a:r>
          </a:p>
          <a:p>
            <a:endParaRPr lang="en-US" dirty="0">
              <a:latin typeface="Baskerville Old Face" pitchFamily="18" charset="0"/>
            </a:endParaRPr>
          </a:p>
          <a:p>
            <a:r>
              <a:rPr lang="en-US" dirty="0">
                <a:latin typeface="Baskerville Old Face" pitchFamily="18" charset="0"/>
              </a:rPr>
              <a:t>Response: y</a:t>
            </a:r>
          </a:p>
          <a:p>
            <a:r>
              <a:rPr lang="en-US" dirty="0">
                <a:latin typeface="Baskerville Old Face" pitchFamily="18" charset="0"/>
              </a:rPr>
              <a:t>           </a:t>
            </a:r>
            <a:r>
              <a:rPr lang="en-US" dirty="0" err="1">
                <a:latin typeface="Baskerville Old Face" pitchFamily="18" charset="0"/>
              </a:rPr>
              <a:t>Df</a:t>
            </a:r>
            <a:r>
              <a:rPr lang="en-US" dirty="0">
                <a:latin typeface="Baskerville Old Face" pitchFamily="18" charset="0"/>
              </a:rPr>
              <a:t>     Sum </a:t>
            </a:r>
            <a:r>
              <a:rPr lang="en-US" dirty="0" err="1">
                <a:latin typeface="Baskerville Old Face" pitchFamily="18" charset="0"/>
              </a:rPr>
              <a:t>Sq</a:t>
            </a:r>
            <a:r>
              <a:rPr lang="en-US" dirty="0">
                <a:latin typeface="Baskerville Old Face" pitchFamily="18" charset="0"/>
              </a:rPr>
              <a:t>    Mean </a:t>
            </a:r>
            <a:r>
              <a:rPr lang="en-US" dirty="0" err="1">
                <a:latin typeface="Baskerville Old Face" pitchFamily="18" charset="0"/>
              </a:rPr>
              <a:t>Sq</a:t>
            </a:r>
            <a:r>
              <a:rPr lang="en-US" dirty="0">
                <a:latin typeface="Baskerville Old Face" pitchFamily="18" charset="0"/>
              </a:rPr>
              <a:t>  F value    </a:t>
            </a:r>
            <a:r>
              <a:rPr lang="en-US" dirty="0" err="1">
                <a:latin typeface="Baskerville Old Face" pitchFamily="18" charset="0"/>
              </a:rPr>
              <a:t>Pr</a:t>
            </a:r>
            <a:r>
              <a:rPr lang="en-US" dirty="0">
                <a:latin typeface="Baskerville Old Face" pitchFamily="18" charset="0"/>
              </a:rPr>
              <a:t>(&gt;F)    </a:t>
            </a:r>
          </a:p>
          <a:p>
            <a:r>
              <a:rPr lang="en-US" dirty="0">
                <a:latin typeface="Baskerville Old Face" pitchFamily="18" charset="0"/>
              </a:rPr>
              <a:t>x1          1 6.8239e+11 </a:t>
            </a:r>
            <a:r>
              <a:rPr lang="en-US" dirty="0" err="1">
                <a:latin typeface="Baskerville Old Face" pitchFamily="18" charset="0"/>
              </a:rPr>
              <a:t>6.8239e+11</a:t>
            </a:r>
            <a:r>
              <a:rPr lang="en-US" dirty="0">
                <a:latin typeface="Baskerville Old Face" pitchFamily="18" charset="0"/>
              </a:rPr>
              <a:t> 624.6974 &lt; 2.2e-16 ***</a:t>
            </a:r>
          </a:p>
          <a:p>
            <a:r>
              <a:rPr lang="en-US" dirty="0">
                <a:latin typeface="Baskerville Old Face" pitchFamily="18" charset="0"/>
              </a:rPr>
              <a:t>x2          1 5.5354e+10 </a:t>
            </a:r>
            <a:r>
              <a:rPr lang="en-US" dirty="0" err="1">
                <a:latin typeface="Baskerville Old Face" pitchFamily="18" charset="0"/>
              </a:rPr>
              <a:t>5.5354e+10</a:t>
            </a:r>
            <a:r>
              <a:rPr lang="en-US" dirty="0">
                <a:latin typeface="Baskerville Old Face" pitchFamily="18" charset="0"/>
              </a:rPr>
              <a:t>  50.6741 1.720e-11 ***</a:t>
            </a:r>
          </a:p>
          <a:p>
            <a:r>
              <a:rPr lang="en-US" dirty="0">
                <a:latin typeface="Baskerville Old Face" pitchFamily="18" charset="0"/>
              </a:rPr>
              <a:t>x3          1 3.1489e+09 </a:t>
            </a:r>
            <a:r>
              <a:rPr lang="en-US" dirty="0" err="1">
                <a:latin typeface="Baskerville Old Face" pitchFamily="18" charset="0"/>
              </a:rPr>
              <a:t>3.1489e+09</a:t>
            </a:r>
            <a:r>
              <a:rPr lang="en-US" dirty="0">
                <a:latin typeface="Baskerville Old Face" pitchFamily="18" charset="0"/>
              </a:rPr>
              <a:t>   2.8827  0.091026 .  </a:t>
            </a:r>
          </a:p>
          <a:p>
            <a:r>
              <a:rPr lang="en-US" dirty="0">
                <a:latin typeface="Baskerville Old Face" pitchFamily="18" charset="0"/>
              </a:rPr>
              <a:t>x4          1 6.5691e+06 </a:t>
            </a:r>
            <a:r>
              <a:rPr lang="en-US" dirty="0" err="1">
                <a:latin typeface="Baskerville Old Face" pitchFamily="18" charset="0"/>
              </a:rPr>
              <a:t>6.5691e+06</a:t>
            </a:r>
            <a:r>
              <a:rPr lang="en-US" dirty="0">
                <a:latin typeface="Baskerville Old Face" pitchFamily="18" charset="0"/>
              </a:rPr>
              <a:t>   0.0060  0.938262    </a:t>
            </a:r>
          </a:p>
          <a:p>
            <a:r>
              <a:rPr lang="en-US" dirty="0">
                <a:latin typeface="Baskerville Old Face" pitchFamily="18" charset="0"/>
              </a:rPr>
              <a:t>x5          1 3.0347e+10 </a:t>
            </a:r>
            <a:r>
              <a:rPr lang="en-US" dirty="0" err="1">
                <a:latin typeface="Baskerville Old Face" pitchFamily="18" charset="0"/>
              </a:rPr>
              <a:t>3.0347e+10</a:t>
            </a:r>
            <a:r>
              <a:rPr lang="en-US" dirty="0">
                <a:latin typeface="Baskerville Old Face" pitchFamily="18" charset="0"/>
              </a:rPr>
              <a:t>  27.7816 3.375e-07 ***</a:t>
            </a:r>
          </a:p>
          <a:p>
            <a:r>
              <a:rPr lang="en-US" dirty="0">
                <a:latin typeface="Baskerville Old Face" pitchFamily="18" charset="0"/>
              </a:rPr>
              <a:t>x6          1 2.9227e+10 </a:t>
            </a:r>
            <a:r>
              <a:rPr lang="en-US" dirty="0" err="1">
                <a:latin typeface="Baskerville Old Face" pitchFamily="18" charset="0"/>
              </a:rPr>
              <a:t>2.9227e+10</a:t>
            </a:r>
            <a:r>
              <a:rPr lang="en-US" dirty="0">
                <a:latin typeface="Baskerville Old Face" pitchFamily="18" charset="0"/>
              </a:rPr>
              <a:t>  26.7562 5.394e-07 ***</a:t>
            </a:r>
          </a:p>
          <a:p>
            <a:r>
              <a:rPr lang="en-US" dirty="0">
                <a:latin typeface="Baskerville Old Face" pitchFamily="18" charset="0"/>
              </a:rPr>
              <a:t>x7          1 1.0227e+10 </a:t>
            </a:r>
            <a:r>
              <a:rPr lang="en-US" dirty="0" err="1">
                <a:latin typeface="Baskerville Old Face" pitchFamily="18" charset="0"/>
              </a:rPr>
              <a:t>1.0227e+10</a:t>
            </a:r>
            <a:r>
              <a:rPr lang="en-US" dirty="0">
                <a:latin typeface="Baskerville Old Face" pitchFamily="18" charset="0"/>
              </a:rPr>
              <a:t>   9.3624  0.002505 ** </a:t>
            </a:r>
          </a:p>
          <a:p>
            <a:r>
              <a:rPr lang="en-US" dirty="0">
                <a:latin typeface="Baskerville Old Face" pitchFamily="18" charset="0"/>
              </a:rPr>
              <a:t>x8          1 3.0925e+09 </a:t>
            </a:r>
            <a:r>
              <a:rPr lang="en-US" dirty="0" err="1">
                <a:latin typeface="Baskerville Old Face" pitchFamily="18" charset="0"/>
              </a:rPr>
              <a:t>3.0925e+09</a:t>
            </a:r>
            <a:r>
              <a:rPr lang="en-US" dirty="0">
                <a:latin typeface="Baskerville Old Face" pitchFamily="18" charset="0"/>
              </a:rPr>
              <a:t>   2.8311  0.093951 .  </a:t>
            </a:r>
          </a:p>
          <a:p>
            <a:r>
              <a:rPr lang="en-US" dirty="0">
                <a:latin typeface="Baskerville Old Face" pitchFamily="18" charset="0"/>
              </a:rPr>
              <a:t>Residuals 209 2.2830e+11 1.0924e+09                       </a:t>
            </a:r>
          </a:p>
          <a:p>
            <a:r>
              <a:rPr lang="en-US" dirty="0">
                <a:latin typeface="Baskerville Old Face" pitchFamily="18" charset="0"/>
              </a:rPr>
              <a:t>---</a:t>
            </a:r>
          </a:p>
          <a:p>
            <a:r>
              <a:rPr lang="en-US" dirty="0" err="1">
                <a:latin typeface="Baskerville Old Face" pitchFamily="18" charset="0"/>
              </a:rPr>
              <a:t>Signif</a:t>
            </a:r>
            <a:r>
              <a:rPr lang="en-US" dirty="0">
                <a:latin typeface="Baskerville Old Face" pitchFamily="18" charset="0"/>
              </a:rPr>
              <a:t>. codes:  0 ‘***’ 0.001 ‘**’ 0.01 ‘*’ 0.05 ‘.’ 0.1 ‘ ’ </a:t>
            </a:r>
            <a:r>
              <a:rPr lang="en-US" dirty="0" smtClean="0">
                <a:latin typeface="Baskerville Old Face" pitchFamily="18" charset="0"/>
              </a:rPr>
              <a:t>1</a:t>
            </a:r>
          </a:p>
          <a:p>
            <a:endParaRPr lang="en-US" dirty="0">
              <a:latin typeface="Baskerville Old Face" pitchFamily="18" charset="0"/>
            </a:endParaRPr>
          </a:p>
        </p:txBody>
      </p:sp>
    </p:spTree>
    <p:extLst>
      <p:ext uri="{BB962C8B-B14F-4D97-AF65-F5344CB8AC3E}">
        <p14:creationId xmlns:p14="http://schemas.microsoft.com/office/powerpoint/2010/main" val="18727265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Summary of Model 1</a:t>
            </a:r>
            <a:endParaRPr lang="en-US" dirty="0"/>
          </a:p>
        </p:txBody>
      </p:sp>
      <p:sp>
        <p:nvSpPr>
          <p:cNvPr id="3" name="Content Placeholder 2"/>
          <p:cNvSpPr>
            <a:spLocks noGrp="1"/>
          </p:cNvSpPr>
          <p:nvPr>
            <p:ph idx="1"/>
          </p:nvPr>
        </p:nvSpPr>
        <p:spPr/>
        <p:txBody>
          <a:bodyPr>
            <a:normAutofit fontScale="40000" lnSpcReduction="20000"/>
          </a:bodyPr>
          <a:lstStyle/>
          <a:p>
            <a:r>
              <a:rPr lang="en-US" dirty="0">
                <a:latin typeface="Baskerville Old Face" pitchFamily="18" charset="0"/>
              </a:rPr>
              <a:t>&gt; summary(model1)</a:t>
            </a:r>
          </a:p>
          <a:p>
            <a:endParaRPr lang="en-US" dirty="0">
              <a:latin typeface="Baskerville Old Face" pitchFamily="18" charset="0"/>
            </a:endParaRPr>
          </a:p>
          <a:p>
            <a:r>
              <a:rPr lang="en-US" dirty="0">
                <a:latin typeface="Baskerville Old Face" pitchFamily="18" charset="0"/>
              </a:rPr>
              <a:t>Call:</a:t>
            </a:r>
          </a:p>
          <a:p>
            <a:r>
              <a:rPr lang="en-US" dirty="0">
                <a:latin typeface="Baskerville Old Face" pitchFamily="18" charset="0"/>
              </a:rPr>
              <a:t>lm(formula = y ~ x1 + x2 + x3 + x4 + x5 + x6 + x7 + x8)</a:t>
            </a:r>
          </a:p>
          <a:p>
            <a:endParaRPr lang="en-US" dirty="0">
              <a:latin typeface="Baskerville Old Face" pitchFamily="18" charset="0"/>
            </a:endParaRPr>
          </a:p>
          <a:p>
            <a:r>
              <a:rPr lang="en-US" dirty="0">
                <a:latin typeface="Baskerville Old Face" pitchFamily="18" charset="0"/>
              </a:rPr>
              <a:t>Residuals:</a:t>
            </a:r>
          </a:p>
          <a:p>
            <a:r>
              <a:rPr lang="en-US" dirty="0">
                <a:latin typeface="Baskerville Old Face" pitchFamily="18" charset="0"/>
              </a:rPr>
              <a:t>   Min     1Q Median     3Q    Max </a:t>
            </a:r>
          </a:p>
          <a:p>
            <a:r>
              <a:rPr lang="en-US" dirty="0">
                <a:latin typeface="Baskerville Old Face" pitchFamily="18" charset="0"/>
              </a:rPr>
              <a:t>-91482 -20305   -888  15562  99408 </a:t>
            </a:r>
          </a:p>
          <a:p>
            <a:endParaRPr lang="en-US" dirty="0">
              <a:latin typeface="Baskerville Old Face" pitchFamily="18" charset="0"/>
            </a:endParaRPr>
          </a:p>
          <a:p>
            <a:r>
              <a:rPr lang="en-US" dirty="0">
                <a:latin typeface="Baskerville Old Face" pitchFamily="18" charset="0"/>
              </a:rPr>
              <a:t>Coefficients:</a:t>
            </a:r>
          </a:p>
          <a:p>
            <a:r>
              <a:rPr lang="en-US" dirty="0">
                <a:latin typeface="Baskerville Old Face" pitchFamily="18" charset="0"/>
              </a:rPr>
              <a:t>            Estimate Std. Error t value </a:t>
            </a:r>
            <a:r>
              <a:rPr lang="en-US" dirty="0" err="1">
                <a:latin typeface="Baskerville Old Face" pitchFamily="18" charset="0"/>
              </a:rPr>
              <a:t>Pr</a:t>
            </a:r>
            <a:r>
              <a:rPr lang="en-US" dirty="0">
                <a:latin typeface="Baskerville Old Face" pitchFamily="18" charset="0"/>
              </a:rPr>
              <a:t>(&gt;|t|)    </a:t>
            </a:r>
          </a:p>
          <a:p>
            <a:r>
              <a:rPr lang="en-US" dirty="0">
                <a:latin typeface="Baskerville Old Face" pitchFamily="18" charset="0"/>
              </a:rPr>
              <a:t>(Intercept)  60337.3    19295.1   3.127  0.00202 ** </a:t>
            </a:r>
          </a:p>
          <a:p>
            <a:r>
              <a:rPr lang="en-US" dirty="0">
                <a:latin typeface="Baskerville Old Face" pitchFamily="18" charset="0"/>
              </a:rPr>
              <a:t>x1            2007.8      169.4  11.855  &lt; 2e-16 ***</a:t>
            </a:r>
          </a:p>
          <a:p>
            <a:r>
              <a:rPr lang="en-US" dirty="0">
                <a:latin typeface="Baskerville Old Face" pitchFamily="18" charset="0"/>
              </a:rPr>
              <a:t>x2            -490.2      178.9  -2.741  0.00666 ** </a:t>
            </a:r>
          </a:p>
          <a:p>
            <a:r>
              <a:rPr lang="en-US" dirty="0">
                <a:latin typeface="Baskerville Old Face" pitchFamily="18" charset="0"/>
              </a:rPr>
              <a:t>x3           -1752.3     1101.3  -1.591  0.11309    </a:t>
            </a:r>
          </a:p>
          <a:p>
            <a:r>
              <a:rPr lang="en-US" dirty="0">
                <a:latin typeface="Baskerville Old Face" pitchFamily="18" charset="0"/>
              </a:rPr>
              <a:t>x4             105.2     4684.5   0.022  0.98210    </a:t>
            </a:r>
          </a:p>
          <a:p>
            <a:r>
              <a:rPr lang="en-US" dirty="0">
                <a:latin typeface="Baskerville Old Face" pitchFamily="18" charset="0"/>
              </a:rPr>
              <a:t>x5           19254.5     6407.9   3.005  0.00298 ** </a:t>
            </a:r>
          </a:p>
          <a:p>
            <a:r>
              <a:rPr lang="en-US" dirty="0">
                <a:latin typeface="Baskerville Old Face" pitchFamily="18" charset="0"/>
              </a:rPr>
              <a:t>x6           28371.6     5690.5   4.986 1.29e-06 ***</a:t>
            </a:r>
          </a:p>
          <a:p>
            <a:r>
              <a:rPr lang="en-US" dirty="0">
                <a:latin typeface="Baskerville Old Face" pitchFamily="18" charset="0"/>
              </a:rPr>
              <a:t>x7           20186.2     6974.7   2.894  0.00420 ** </a:t>
            </a:r>
          </a:p>
          <a:p>
            <a:r>
              <a:rPr lang="en-US" dirty="0">
                <a:latin typeface="Baskerville Old Face" pitchFamily="18" charset="0"/>
              </a:rPr>
              <a:t>x8            9983.8     5933.6   1.683  0.09395 .  </a:t>
            </a:r>
          </a:p>
          <a:p>
            <a:r>
              <a:rPr lang="en-US" dirty="0">
                <a:latin typeface="Baskerville Old Face" pitchFamily="18" charset="0"/>
              </a:rPr>
              <a:t>---</a:t>
            </a:r>
          </a:p>
          <a:p>
            <a:r>
              <a:rPr lang="en-US" dirty="0" err="1">
                <a:latin typeface="Baskerville Old Face" pitchFamily="18" charset="0"/>
              </a:rPr>
              <a:t>Signif</a:t>
            </a:r>
            <a:r>
              <a:rPr lang="en-US" dirty="0">
                <a:latin typeface="Baskerville Old Face" pitchFamily="18" charset="0"/>
              </a:rPr>
              <a:t>. codes:  0 ‘***’ 0.001 ‘**’ 0.01 ‘*’ 0.05 ‘.’ 0.1 ‘ ’ 1 </a:t>
            </a:r>
          </a:p>
          <a:p>
            <a:endParaRPr lang="en-US" dirty="0">
              <a:latin typeface="Baskerville Old Face" pitchFamily="18" charset="0"/>
            </a:endParaRPr>
          </a:p>
          <a:p>
            <a:r>
              <a:rPr lang="en-US" dirty="0">
                <a:latin typeface="Baskerville Old Face" pitchFamily="18" charset="0"/>
              </a:rPr>
              <a:t>Residual standard error: 33050 on 209 degrees of freedom</a:t>
            </a:r>
          </a:p>
          <a:p>
            <a:r>
              <a:rPr lang="en-US" dirty="0">
                <a:latin typeface="Baskerville Old Face" pitchFamily="18" charset="0"/>
              </a:rPr>
              <a:t>Multiple R-squared: 0.7809,     Adjusted R-squared: 0.7725 </a:t>
            </a:r>
          </a:p>
          <a:p>
            <a:r>
              <a:rPr lang="en-US" dirty="0">
                <a:latin typeface="Baskerville Old Face" pitchFamily="18" charset="0"/>
              </a:rPr>
              <a:t>F-statistic: 93.12 on 8 and 209 DF,  p-value: &lt; 2.2e-16 </a:t>
            </a:r>
            <a:endParaRPr lang="en-US" dirty="0" smtClean="0">
              <a:latin typeface="Baskerville Old Face" pitchFamily="18" charset="0"/>
            </a:endParaRPr>
          </a:p>
          <a:p>
            <a:endParaRPr lang="en-US" dirty="0">
              <a:latin typeface="Baskerville Old Face" pitchFamily="18" charset="0"/>
            </a:endParaRPr>
          </a:p>
          <a:p>
            <a:endParaRPr lang="en-US" dirty="0">
              <a:latin typeface="Baskerville Old Face" pitchFamily="18" charset="0"/>
            </a:endParaRPr>
          </a:p>
          <a:p>
            <a:endParaRPr lang="en-US" dirty="0"/>
          </a:p>
        </p:txBody>
      </p:sp>
    </p:spTree>
    <p:extLst>
      <p:ext uri="{BB962C8B-B14F-4D97-AF65-F5344CB8AC3E}">
        <p14:creationId xmlns:p14="http://schemas.microsoft.com/office/powerpoint/2010/main" val="630287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latin typeface="Baskerville Old Face" pitchFamily="18" charset="0"/>
              </a:rPr>
              <a:t>Note that </a:t>
            </a:r>
            <a:r>
              <a:rPr lang="en-US" dirty="0" smtClean="0">
                <a:latin typeface="Baskerville Old Face" pitchFamily="18" charset="0"/>
              </a:rPr>
              <a:t>the coefficient of determination (R</a:t>
            </a:r>
            <a:r>
              <a:rPr lang="en-US" baseline="30000" dirty="0" smtClean="0">
                <a:latin typeface="Baskerville Old Face" pitchFamily="18" charset="0"/>
              </a:rPr>
              <a:t>2 </a:t>
            </a:r>
            <a:r>
              <a:rPr lang="en-US" dirty="0" smtClean="0">
                <a:latin typeface="Baskerville Old Face" pitchFamily="18" charset="0"/>
              </a:rPr>
              <a:t>) of the full model is 0.7809. This means that using the variables area, age, floor level, number of rooms, toilets, garages, elevators, and trash pickup </a:t>
            </a:r>
            <a:r>
              <a:rPr lang="en-US" dirty="0">
                <a:latin typeface="Baskerville Old Face" pitchFamily="18" charset="0"/>
              </a:rPr>
              <a:t>in a ﬁrst order </a:t>
            </a:r>
            <a:r>
              <a:rPr lang="en-US" dirty="0" smtClean="0">
                <a:latin typeface="Baskerville Old Face" pitchFamily="18" charset="0"/>
              </a:rPr>
              <a:t>model explains approximate 78.09% </a:t>
            </a:r>
            <a:r>
              <a:rPr lang="en-US" dirty="0">
                <a:latin typeface="Baskerville Old Face" pitchFamily="18" charset="0"/>
              </a:rPr>
              <a:t>of the total sample variation of the </a:t>
            </a:r>
            <a:r>
              <a:rPr lang="en-US" dirty="0" smtClean="0">
                <a:latin typeface="Baskerville Old Face" pitchFamily="18" charset="0"/>
              </a:rPr>
              <a:t>total price.</a:t>
            </a:r>
            <a:endParaRPr lang="en-US" dirty="0">
              <a:latin typeface="Baskerville Old Face" pitchFamily="18" charset="0"/>
            </a:endParaRPr>
          </a:p>
          <a:p>
            <a:pPr marL="0" indent="0">
              <a:buNone/>
            </a:pPr>
            <a:endParaRPr lang="en-US" dirty="0"/>
          </a:p>
        </p:txBody>
      </p:sp>
    </p:spTree>
    <p:extLst>
      <p:ext uri="{BB962C8B-B14F-4D97-AF65-F5344CB8AC3E}">
        <p14:creationId xmlns:p14="http://schemas.microsoft.com/office/powerpoint/2010/main" val="14423587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Variance Inflation Factors</a:t>
            </a:r>
            <a:endParaRPr lang="en-US" dirty="0"/>
          </a:p>
        </p:txBody>
      </p:sp>
      <p:sp>
        <p:nvSpPr>
          <p:cNvPr id="3" name="Content Placeholder 2"/>
          <p:cNvSpPr>
            <a:spLocks noGrp="1"/>
          </p:cNvSpPr>
          <p:nvPr>
            <p:ph idx="1"/>
          </p:nvPr>
        </p:nvSpPr>
        <p:spPr/>
        <p:txBody>
          <a:bodyPr/>
          <a:lstStyle/>
          <a:p>
            <a:r>
              <a:rPr lang="en-US" dirty="0">
                <a:latin typeface="Baskerville Old Face" pitchFamily="18" charset="0"/>
              </a:rPr>
              <a:t>&gt; </a:t>
            </a:r>
            <a:r>
              <a:rPr lang="en-US" dirty="0" err="1">
                <a:latin typeface="Baskerville Old Face" pitchFamily="18" charset="0"/>
              </a:rPr>
              <a:t>vif</a:t>
            </a:r>
            <a:r>
              <a:rPr lang="en-US" dirty="0">
                <a:latin typeface="Baskerville Old Face" pitchFamily="18" charset="0"/>
              </a:rPr>
              <a:t>(model1)</a:t>
            </a:r>
          </a:p>
          <a:p>
            <a:r>
              <a:rPr lang="en-US" dirty="0">
                <a:latin typeface="Baskerville Old Face" pitchFamily="18" charset="0"/>
              </a:rPr>
              <a:t>      x1       x2       x3       x4       x5       x6       x7       x8 </a:t>
            </a:r>
          </a:p>
          <a:p>
            <a:r>
              <a:rPr lang="en-US" dirty="0">
                <a:latin typeface="Baskerville Old Face" pitchFamily="18" charset="0"/>
              </a:rPr>
              <a:t>2.449263 1.353927 1.089966 1.753852 2.040182 1.307747 1.563984 1.157369 </a:t>
            </a:r>
          </a:p>
          <a:p>
            <a:pPr marL="0" indent="0">
              <a:buNone/>
            </a:pPr>
            <a:endParaRPr lang="en-US" dirty="0" smtClean="0">
              <a:latin typeface="Baskerville Old Face" pitchFamily="18" charset="0"/>
            </a:endParaRPr>
          </a:p>
          <a:p>
            <a:r>
              <a:rPr lang="en-US" dirty="0">
                <a:latin typeface="Baskerville Old Face" pitchFamily="18" charset="0"/>
              </a:rPr>
              <a:t>After examining the VIFs of each x</a:t>
            </a:r>
            <a:r>
              <a:rPr lang="en-US" baseline="-25000" dirty="0">
                <a:latin typeface="Baskerville Old Face" pitchFamily="18" charset="0"/>
              </a:rPr>
              <a:t>i</a:t>
            </a:r>
            <a:r>
              <a:rPr lang="en-US" dirty="0">
                <a:latin typeface="Baskerville Old Face" pitchFamily="18" charset="0"/>
              </a:rPr>
              <a:t>, we see that each </a:t>
            </a:r>
            <a:r>
              <a:rPr lang="en-US" dirty="0" err="1">
                <a:latin typeface="Baskerville Old Face" pitchFamily="18" charset="0"/>
              </a:rPr>
              <a:t>VIF</a:t>
            </a:r>
            <a:r>
              <a:rPr lang="en-US" baseline="-25000" dirty="0" err="1">
                <a:latin typeface="Baskerville Old Face" pitchFamily="18" charset="0"/>
              </a:rPr>
              <a:t>i</a:t>
            </a:r>
            <a:r>
              <a:rPr lang="en-US" dirty="0">
                <a:latin typeface="Baskerville Old Face" pitchFamily="18" charset="0"/>
              </a:rPr>
              <a:t> is much less than 5. Therefore, we conclude that there does not exist a </a:t>
            </a:r>
            <a:r>
              <a:rPr lang="en-US" dirty="0" err="1">
                <a:latin typeface="Baskerville Old Face" pitchFamily="18" charset="0"/>
              </a:rPr>
              <a:t>multicollinearity</a:t>
            </a:r>
            <a:r>
              <a:rPr lang="en-US" dirty="0">
                <a:latin typeface="Baskerville Old Face" pitchFamily="18" charset="0"/>
              </a:rPr>
              <a:t> problem. </a:t>
            </a:r>
          </a:p>
        </p:txBody>
      </p:sp>
    </p:spTree>
    <p:extLst>
      <p:ext uri="{BB962C8B-B14F-4D97-AF65-F5344CB8AC3E}">
        <p14:creationId xmlns:p14="http://schemas.microsoft.com/office/powerpoint/2010/main" val="319177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AIC and BIC of Model 1</a:t>
            </a:r>
            <a:endParaRPr lang="en-US" dirty="0"/>
          </a:p>
        </p:txBody>
      </p:sp>
      <p:sp>
        <p:nvSpPr>
          <p:cNvPr id="3" name="Content Placeholder 2"/>
          <p:cNvSpPr>
            <a:spLocks noGrp="1"/>
          </p:cNvSpPr>
          <p:nvPr>
            <p:ph idx="1"/>
          </p:nvPr>
        </p:nvSpPr>
        <p:spPr/>
        <p:txBody>
          <a:bodyPr/>
          <a:lstStyle/>
          <a:p>
            <a:r>
              <a:rPr lang="it-IT" dirty="0">
                <a:latin typeface="Baskerville Old Face" pitchFamily="18" charset="0"/>
              </a:rPr>
              <a:t>&gt; AIC(model1)</a:t>
            </a:r>
          </a:p>
          <a:p>
            <a:r>
              <a:rPr lang="it-IT" dirty="0">
                <a:latin typeface="Baskerville Old Face" pitchFamily="18" charset="0"/>
              </a:rPr>
              <a:t>[1] 5166.395</a:t>
            </a:r>
          </a:p>
          <a:p>
            <a:r>
              <a:rPr lang="it-IT" dirty="0">
                <a:latin typeface="Baskerville Old Face" pitchFamily="18" charset="0"/>
              </a:rPr>
              <a:t>&gt; BIC(model1)</a:t>
            </a:r>
          </a:p>
          <a:p>
            <a:r>
              <a:rPr lang="it-IT" dirty="0">
                <a:latin typeface="Baskerville Old Face" pitchFamily="18" charset="0"/>
              </a:rPr>
              <a:t>[1] 5200.24</a:t>
            </a:r>
          </a:p>
          <a:p>
            <a:endParaRPr lang="en-US" dirty="0">
              <a:latin typeface="Baskerville Old Face" pitchFamily="18" charset="0"/>
            </a:endParaRPr>
          </a:p>
        </p:txBody>
      </p:sp>
    </p:spTree>
    <p:extLst>
      <p:ext uri="{BB962C8B-B14F-4D97-AF65-F5344CB8AC3E}">
        <p14:creationId xmlns:p14="http://schemas.microsoft.com/office/powerpoint/2010/main" val="35817489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fontScale="90000"/>
              </a:bodyPr>
              <a:lstStyle/>
              <a:p>
                <a:pPr algn="ctr"/>
                <a:r>
                  <a:rPr lang="en-US" dirty="0" smtClean="0"/>
                  <a:t>Backward Elimination Method (</a:t>
                </a:r>
                <a14:m>
                  <m:oMath xmlns:m="http://schemas.openxmlformats.org/officeDocument/2006/math">
                    <m:r>
                      <a:rPr lang="en-US" b="0" i="1" smtClean="0">
                        <a:latin typeface="Cambria Math"/>
                      </a:rPr>
                      <m:t>𝛼</m:t>
                    </m:r>
                    <m:r>
                      <a:rPr lang="en-US" b="0" i="1" smtClean="0">
                        <a:latin typeface="Cambria Math"/>
                      </a:rPr>
                      <m:t>=0.05)</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t="-35294" b="-30481"/>
                </a:stretch>
              </a:blipFill>
            </p:spPr>
            <p:txBody>
              <a:bodyPr/>
              <a:lstStyle/>
              <a:p>
                <a:r>
                  <a:rPr lang="en-US">
                    <a:noFill/>
                  </a:rPr>
                  <a:t> </a:t>
                </a:r>
              </a:p>
            </p:txBody>
          </p:sp>
        </mc:Fallback>
      </mc:AlternateContent>
      <p:sp>
        <p:nvSpPr>
          <p:cNvPr id="3" name="Content Placeholder 2"/>
          <p:cNvSpPr>
            <a:spLocks noGrp="1"/>
          </p:cNvSpPr>
          <p:nvPr>
            <p:ph idx="1"/>
          </p:nvPr>
        </p:nvSpPr>
        <p:spPr/>
        <p:txBody>
          <a:bodyPr>
            <a:normAutofit fontScale="85000" lnSpcReduction="20000"/>
          </a:bodyPr>
          <a:lstStyle/>
          <a:p>
            <a:r>
              <a:rPr lang="en-US" dirty="0">
                <a:latin typeface="Baskerville Old Face" pitchFamily="18" charset="0"/>
              </a:rPr>
              <a:t>&gt; summary(model1)$coefficients</a:t>
            </a:r>
          </a:p>
          <a:p>
            <a:r>
              <a:rPr lang="en-US" dirty="0">
                <a:latin typeface="Baskerville Old Face" pitchFamily="18" charset="0"/>
              </a:rPr>
              <a:t>              Estimate Std. Error     t value     </a:t>
            </a:r>
            <a:r>
              <a:rPr lang="en-US" dirty="0" err="1">
                <a:latin typeface="Baskerville Old Face" pitchFamily="18" charset="0"/>
              </a:rPr>
              <a:t>Pr</a:t>
            </a:r>
            <a:r>
              <a:rPr lang="en-US" dirty="0">
                <a:latin typeface="Baskerville Old Face" pitchFamily="18" charset="0"/>
              </a:rPr>
              <a:t>(&gt;|t|)</a:t>
            </a:r>
          </a:p>
          <a:p>
            <a:r>
              <a:rPr lang="en-US" dirty="0">
                <a:latin typeface="Baskerville Old Face" pitchFamily="18" charset="0"/>
              </a:rPr>
              <a:t>(Intercept) 60337.2958 19295.1357  3.12707289 2.017030e-03</a:t>
            </a:r>
          </a:p>
          <a:p>
            <a:r>
              <a:rPr lang="en-US" dirty="0">
                <a:latin typeface="Baskerville Old Face" pitchFamily="18" charset="0"/>
              </a:rPr>
              <a:t>x1           2007.7831   169.3597 11.85513839 3.939910e-25</a:t>
            </a:r>
          </a:p>
          <a:p>
            <a:r>
              <a:rPr lang="en-US" dirty="0">
                <a:latin typeface="Baskerville Old Face" pitchFamily="18" charset="0"/>
              </a:rPr>
              <a:t>x2           -490.2383   178.8658 -2.74081691 6.659289e-03</a:t>
            </a:r>
          </a:p>
          <a:p>
            <a:r>
              <a:rPr lang="en-US" dirty="0">
                <a:latin typeface="Baskerville Old Face" pitchFamily="18" charset="0"/>
              </a:rPr>
              <a:t>x3          -1752.2569  1101.2672 -1.59112789 1.130922e-01</a:t>
            </a:r>
          </a:p>
          <a:p>
            <a:r>
              <a:rPr lang="en-US" dirty="0">
                <a:latin typeface="Baskerville Old Face" pitchFamily="18" charset="0"/>
              </a:rPr>
              <a:t>x4            105.2450  4684.5049  0.02246663 9.820972e-01</a:t>
            </a:r>
          </a:p>
          <a:p>
            <a:r>
              <a:rPr lang="en-US" dirty="0">
                <a:latin typeface="Baskerville Old Face" pitchFamily="18" charset="0"/>
              </a:rPr>
              <a:t>x5          19254.4522  6407.8861  3.00480561 2.982364e-03</a:t>
            </a:r>
          </a:p>
          <a:p>
            <a:r>
              <a:rPr lang="en-US" dirty="0">
                <a:latin typeface="Baskerville Old Face" pitchFamily="18" charset="0"/>
              </a:rPr>
              <a:t>x6          28371.6123  5690.5140  4.98577321 1.294259e-06</a:t>
            </a:r>
          </a:p>
          <a:p>
            <a:r>
              <a:rPr lang="en-US" dirty="0">
                <a:latin typeface="Baskerville Old Face" pitchFamily="18" charset="0"/>
              </a:rPr>
              <a:t>x7          20186.2415  6974.6852  2.89421540 4.204266e-03</a:t>
            </a:r>
          </a:p>
          <a:p>
            <a:r>
              <a:rPr lang="en-US" dirty="0">
                <a:latin typeface="Baskerville Old Face" pitchFamily="18" charset="0"/>
              </a:rPr>
              <a:t>x8           9983.7573  5933.6238  1.68257335 </a:t>
            </a:r>
            <a:r>
              <a:rPr lang="en-US" dirty="0" smtClean="0">
                <a:latin typeface="Baskerville Old Face" pitchFamily="18" charset="0"/>
              </a:rPr>
              <a:t>9.395102e-02</a:t>
            </a:r>
          </a:p>
          <a:p>
            <a:endParaRPr lang="en-US" dirty="0" smtClean="0">
              <a:latin typeface="Baskerville Old Face" pitchFamily="18" charset="0"/>
            </a:endParaRPr>
          </a:p>
          <a:p>
            <a:r>
              <a:rPr lang="en-US" dirty="0" smtClean="0">
                <a:latin typeface="Baskerville Old Face" pitchFamily="18" charset="0"/>
              </a:rPr>
              <a:t>Note that x</a:t>
            </a:r>
            <a:r>
              <a:rPr lang="en-US" baseline="-25000" dirty="0" smtClean="0">
                <a:latin typeface="Baskerville Old Face" pitchFamily="18" charset="0"/>
              </a:rPr>
              <a:t>4</a:t>
            </a:r>
            <a:r>
              <a:rPr lang="en-US" dirty="0" smtClean="0">
                <a:latin typeface="Baskerville Old Face" pitchFamily="18" charset="0"/>
              </a:rPr>
              <a:t> has the largest p-value so we eliminate it from the model.</a:t>
            </a:r>
            <a:endParaRPr lang="en-US" dirty="0">
              <a:latin typeface="Baskerville Old Face" pitchFamily="18" charset="0"/>
            </a:endParaRPr>
          </a:p>
          <a:p>
            <a:endParaRPr lang="en-US" dirty="0" smtClean="0"/>
          </a:p>
          <a:p>
            <a:pPr marL="0" indent="0">
              <a:buNone/>
            </a:pPr>
            <a:endParaRPr lang="en-US" dirty="0"/>
          </a:p>
        </p:txBody>
      </p:sp>
    </p:spTree>
    <p:extLst>
      <p:ext uri="{BB962C8B-B14F-4D97-AF65-F5344CB8AC3E}">
        <p14:creationId xmlns:p14="http://schemas.microsoft.com/office/powerpoint/2010/main" val="8397101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603</TotalTime>
  <Words>2892</Words>
  <Application>Microsoft Office PowerPoint</Application>
  <PresentationFormat>On-screen Show (4:3)</PresentationFormat>
  <Paragraphs>417</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Flow</vt:lpstr>
      <vt:lpstr>Case Study: Real Estate</vt:lpstr>
      <vt:lpstr>Purpose</vt:lpstr>
      <vt:lpstr>Model 1 (full model)</vt:lpstr>
      <vt:lpstr>Analysis of Variance of Model 1</vt:lpstr>
      <vt:lpstr>Summary of Model 1</vt:lpstr>
      <vt:lpstr>PowerPoint Presentation</vt:lpstr>
      <vt:lpstr>Variance Inflation Factors</vt:lpstr>
      <vt:lpstr>AIC and BIC of Model 1</vt:lpstr>
      <vt:lpstr>Backward Elimination Method (α=0.05)</vt:lpstr>
      <vt:lpstr>PowerPoint Presentation</vt:lpstr>
      <vt:lpstr>PowerPoint Presentation</vt:lpstr>
      <vt:lpstr>Model 2</vt:lpstr>
      <vt:lpstr>Summary of Model 2</vt:lpstr>
      <vt:lpstr>AIC and BIC of Model 2</vt:lpstr>
      <vt:lpstr>Forward Selection Method (α=0.05)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Stepwise Selection Method</vt:lpstr>
      <vt:lpstr>PowerPoint Presentation</vt:lpstr>
      <vt:lpstr>Model 3</vt:lpstr>
      <vt:lpstr>Summary of Model 3</vt:lpstr>
      <vt:lpstr>AIC and BIC of Model 3</vt:lpstr>
      <vt:lpstr>Subsets</vt:lpstr>
      <vt:lpstr>PowerPoint Presentation</vt:lpstr>
      <vt:lpstr>Cp Criterion</vt:lpstr>
      <vt:lpstr>Adjusted R2 Criterion</vt:lpstr>
      <vt:lpstr>PowerPoint Presentation</vt:lpstr>
      <vt:lpstr>Conclusion</vt:lpstr>
      <vt:lpstr>PowerPoint Presentation</vt:lpstr>
    </vt:vector>
  </TitlesOfParts>
  <Company>Purdue University, Calumet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Real Estate</dc:title>
  <dc:creator>Marie Helena Rodriguez</dc:creator>
  <cp:lastModifiedBy>Gokarna R. Aryal</cp:lastModifiedBy>
  <cp:revision>63</cp:revision>
  <dcterms:created xsi:type="dcterms:W3CDTF">2013-04-22T17:59:12Z</dcterms:created>
  <dcterms:modified xsi:type="dcterms:W3CDTF">2013-05-01T23:06:23Z</dcterms:modified>
</cp:coreProperties>
</file>