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82" r:id="rId13"/>
    <p:sldId id="268" r:id="rId14"/>
    <p:sldId id="266" r:id="rId15"/>
    <p:sldId id="269" r:id="rId16"/>
    <p:sldId id="270" r:id="rId17"/>
    <p:sldId id="271" r:id="rId18"/>
    <p:sldId id="278" r:id="rId19"/>
    <p:sldId id="277" r:id="rId20"/>
    <p:sldId id="274" r:id="rId21"/>
    <p:sldId id="279" r:id="rId22"/>
    <p:sldId id="280" r:id="rId23"/>
    <p:sldId id="281" r:id="rId24"/>
    <p:sldId id="283" r:id="rId25"/>
    <p:sldId id="284"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852"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BC4579B-DA3D-47E1-B245-C074308B2E76}" type="datetimeFigureOut">
              <a:rPr lang="en-US" smtClean="0"/>
              <a:t>5/6/2013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4F24B57-D16D-42DB-8BF2-238129920068}"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C4579B-DA3D-47E1-B245-C074308B2E76}" type="datetimeFigureOut">
              <a:rPr lang="en-US" smtClean="0"/>
              <a:t>5/6/2013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24B57-D16D-42DB-8BF2-238129920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4F24B57-D16D-42DB-8BF2-238129920068}"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C4579B-DA3D-47E1-B245-C074308B2E76}" type="datetimeFigureOut">
              <a:rPr lang="en-US" smtClean="0"/>
              <a:t>5/6/2013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BC4579B-DA3D-47E1-B245-C074308B2E76}" type="datetimeFigureOut">
              <a:rPr lang="en-US" smtClean="0"/>
              <a:t>5/6/2013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4F24B57-D16D-42DB-8BF2-238129920068}"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BC4579B-DA3D-47E1-B245-C074308B2E76}" type="datetimeFigureOut">
              <a:rPr lang="en-US" smtClean="0"/>
              <a:t>5/6/2013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4F24B57-D16D-42DB-8BF2-238129920068}"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BC4579B-DA3D-47E1-B245-C074308B2E76}" type="datetimeFigureOut">
              <a:rPr lang="en-US" smtClean="0"/>
              <a:t>5/6/2013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24B57-D16D-42DB-8BF2-238129920068}"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BC4579B-DA3D-47E1-B245-C074308B2E76}" type="datetimeFigureOut">
              <a:rPr lang="en-US" smtClean="0"/>
              <a:t>5/6/2013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4F24B57-D16D-42DB-8BF2-238129920068}"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C4579B-DA3D-47E1-B245-C074308B2E76}" type="datetimeFigureOut">
              <a:rPr lang="en-US" smtClean="0"/>
              <a:t>5/6/2013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4F24B57-D16D-42DB-8BF2-238129920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BC4579B-DA3D-47E1-B245-C074308B2E76}" type="datetimeFigureOut">
              <a:rPr lang="en-US" smtClean="0"/>
              <a:t>5/6/2013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4F24B57-D16D-42DB-8BF2-238129920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4F24B57-D16D-42DB-8BF2-238129920068}"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BC4579B-DA3D-47E1-B245-C074308B2E76}" type="datetimeFigureOut">
              <a:rPr lang="en-US" smtClean="0"/>
              <a:t>5/6/2013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4F24B57-D16D-42DB-8BF2-238129920068}"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BC4579B-DA3D-47E1-B245-C074308B2E76}" type="datetimeFigureOut">
              <a:rPr lang="en-US" smtClean="0"/>
              <a:t>5/6/2013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BC4579B-DA3D-47E1-B245-C074308B2E76}" type="datetimeFigureOut">
              <a:rPr lang="en-US" smtClean="0"/>
              <a:t>5/6/2013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4F24B57-D16D-42DB-8BF2-238129920068}"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endParaRPr lang="en-US" dirty="0" smtClean="0"/>
          </a:p>
          <a:p>
            <a:endParaRPr lang="en-US" dirty="0"/>
          </a:p>
          <a:p>
            <a:r>
              <a:rPr lang="en-US" dirty="0" smtClean="0"/>
              <a:t>Traci Pflaum</a:t>
            </a:r>
          </a:p>
          <a:p>
            <a:r>
              <a:rPr lang="en-US" dirty="0" smtClean="0"/>
              <a:t>May 1, 2013</a:t>
            </a:r>
          </a:p>
          <a:p>
            <a:r>
              <a:rPr lang="en-US" dirty="0" smtClean="0"/>
              <a:t>STAT 512</a:t>
            </a:r>
            <a:endParaRPr lang="en-US" dirty="0"/>
          </a:p>
        </p:txBody>
      </p:sp>
      <p:sp>
        <p:nvSpPr>
          <p:cNvPr id="2" name="Title 1"/>
          <p:cNvSpPr>
            <a:spLocks noGrp="1"/>
          </p:cNvSpPr>
          <p:nvPr>
            <p:ph type="ctrTitle"/>
          </p:nvPr>
        </p:nvSpPr>
        <p:spPr>
          <a:xfrm>
            <a:off x="685800" y="304800"/>
            <a:ext cx="7772400" cy="2457450"/>
          </a:xfrm>
        </p:spPr>
        <p:txBody>
          <a:bodyPr>
            <a:normAutofit fontScale="90000"/>
          </a:bodyPr>
          <a:lstStyle/>
          <a:p>
            <a:r>
              <a:rPr lang="en-US" b="1" dirty="0">
                <a:solidFill>
                  <a:schemeClr val="accent1">
                    <a:lumMod val="75000"/>
                  </a:schemeClr>
                </a:solidFill>
              </a:rPr>
              <a:t>Factors Affecting the Sale Price of Condominium Units Sold at Public Auction</a:t>
            </a:r>
            <a:r>
              <a:rPr lang="en-US" dirty="0">
                <a:solidFill>
                  <a:schemeClr val="accent1">
                    <a:lumMod val="75000"/>
                  </a:schemeClr>
                </a:solidFill>
              </a:rPr>
              <a:t/>
            </a:r>
            <a:br>
              <a:rPr lang="en-US" dirty="0">
                <a:solidFill>
                  <a:schemeClr val="accent1">
                    <a:lumMod val="75000"/>
                  </a:schemeClr>
                </a:solidFill>
              </a:rPr>
            </a:br>
            <a:endParaRPr lang="en-US" dirty="0">
              <a:solidFill>
                <a:schemeClr val="accent1">
                  <a:lumMod val="75000"/>
                </a:schemeClr>
              </a:solidFill>
            </a:endParaRPr>
          </a:p>
        </p:txBody>
      </p:sp>
    </p:spTree>
    <p:extLst>
      <p:ext uri="{BB962C8B-B14F-4D97-AF65-F5344CB8AC3E}">
        <p14:creationId xmlns:p14="http://schemas.microsoft.com/office/powerpoint/2010/main" val="695060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Stepwise Regression: Forward Selection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77500" lnSpcReduction="20000"/>
              </a:bodyPr>
              <a:lstStyle/>
              <a:p>
                <a:pPr marL="0" indent="0" algn="ctr">
                  <a:buNone/>
                </a:pPr>
                <a:endParaRPr lang="en-US" dirty="0" smtClean="0"/>
              </a:p>
              <a:p>
                <a:pPr marL="0" indent="0" algn="ctr">
                  <a:buNone/>
                </a:pPr>
                <a:r>
                  <a:rPr lang="en-US" dirty="0" smtClean="0"/>
                  <a:t>Using the forward selection process, we go through the following steps:</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 </m:t>
                      </m:r>
                      <m:r>
                        <a:rPr lang="en-US" i="1">
                          <a:latin typeface="Cambria Math"/>
                        </a:rPr>
                        <m:t>𝑦</m:t>
                      </m:r>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0</m:t>
                          </m:r>
                        </m:sub>
                      </m:sSub>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𝑦</m:t>
                      </m:r>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3</m:t>
                          </m:r>
                        </m:sub>
                      </m:sSub>
                      <m:sSub>
                        <m:sSubPr>
                          <m:ctrlPr>
                            <a:rPr lang="en-US" i="1">
                              <a:latin typeface="Cambria Math"/>
                            </a:rPr>
                          </m:ctrlPr>
                        </m:sSubPr>
                        <m:e>
                          <m:r>
                            <a:rPr lang="en-US" i="1">
                              <a:latin typeface="Cambria Math"/>
                            </a:rPr>
                            <m:t>𝑥</m:t>
                          </m:r>
                        </m:e>
                        <m:sub>
                          <m:r>
                            <a:rPr lang="en-US" i="1">
                              <a:latin typeface="Cambria Math"/>
                            </a:rPr>
                            <m:t>3</m:t>
                          </m:r>
                        </m:sub>
                      </m:sSub>
                    </m:oMath>
                  </m:oMathPara>
                </a14:m>
                <a:endParaRPr lang="en-US" i="1" dirty="0" smtClean="0">
                  <a:latin typeface="Cambria Math"/>
                </a:endParaRPr>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𝑦</m:t>
                      </m:r>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3</m:t>
                          </m:r>
                        </m:sub>
                      </m:sSub>
                      <m:sSub>
                        <m:sSubPr>
                          <m:ctrlPr>
                            <a:rPr lang="en-US" i="1">
                              <a:latin typeface="Cambria Math"/>
                            </a:rPr>
                          </m:ctrlPr>
                        </m:sSubPr>
                        <m:e>
                          <m:r>
                            <a:rPr lang="en-US" i="1">
                              <a:latin typeface="Cambria Math"/>
                            </a:rPr>
                            <m:t>𝑥</m:t>
                          </m:r>
                        </m:e>
                        <m:sub>
                          <m:r>
                            <a:rPr lang="en-US" i="1">
                              <a:latin typeface="Cambria Math"/>
                            </a:rPr>
                            <m:t>3</m:t>
                          </m:r>
                        </m:sub>
                      </m:sSub>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𝑦</m:t>
                      </m:r>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2</m:t>
                          </m:r>
                        </m:sub>
                      </m:sSub>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3</m:t>
                          </m:r>
                        </m:sub>
                      </m:sSub>
                      <m:sSub>
                        <m:sSubPr>
                          <m:ctrlPr>
                            <a:rPr lang="en-US" i="1">
                              <a:latin typeface="Cambria Math"/>
                            </a:rPr>
                          </m:ctrlPr>
                        </m:sSubPr>
                        <m:e>
                          <m:r>
                            <a:rPr lang="en-US" i="1">
                              <a:latin typeface="Cambria Math"/>
                            </a:rPr>
                            <m:t>𝑥</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4</m:t>
                          </m:r>
                        </m:sub>
                      </m:sSub>
                      <m:sSub>
                        <m:sSubPr>
                          <m:ctrlPr>
                            <a:rPr lang="en-US" i="1">
                              <a:latin typeface="Cambria Math"/>
                            </a:rPr>
                          </m:ctrlPr>
                        </m:sSubPr>
                        <m:e>
                          <m:r>
                            <a:rPr lang="en-US" i="1">
                              <a:latin typeface="Cambria Math"/>
                            </a:rPr>
                            <m:t>𝑥</m:t>
                          </m:r>
                        </m:e>
                        <m:sub>
                          <m:r>
                            <a:rPr lang="en-US" i="1">
                              <a:latin typeface="Cambria Math"/>
                            </a:rPr>
                            <m:t>4</m:t>
                          </m:r>
                        </m:sub>
                      </m:sSub>
                    </m:oMath>
                  </m:oMathPara>
                </a14:m>
                <a:endParaRPr lang="en-US" dirty="0"/>
              </a:p>
              <a:p>
                <a:pPr marL="0" indent="0" algn="ctr">
                  <a:buNone/>
                </a:pPr>
                <a:endParaRPr lang="en-US" dirty="0" smtClean="0"/>
              </a:p>
              <a:p>
                <a:pPr marL="0" indent="0" algn="ctr">
                  <a:buNone/>
                </a:pPr>
                <a:r>
                  <a:rPr lang="en-US" dirty="0"/>
                  <a:t>W</a:t>
                </a:r>
                <a:r>
                  <a:rPr lang="en-US" dirty="0" smtClean="0"/>
                  <a:t>e find our model to be </a:t>
                </a:r>
                <a:endParaRPr lang="en-US" i="1" dirty="0" smtClean="0"/>
              </a:p>
              <a:p>
                <a:pPr marL="0" indent="0" algn="ctr">
                  <a:buNone/>
                </a:pPr>
                <a14:m>
                  <m:oMath xmlns:m="http://schemas.openxmlformats.org/officeDocument/2006/math">
                    <m:r>
                      <a:rPr lang="en-US" sz="2900" i="1">
                        <a:latin typeface="Cambria Math"/>
                      </a:rPr>
                      <m:t>𝑦</m:t>
                    </m:r>
                    <m:r>
                      <a:rPr lang="en-US" sz="2900" i="1">
                        <a:latin typeface="Cambria Math"/>
                      </a:rPr>
                      <m:t>=185.193−3.736∗</m:t>
                    </m:r>
                    <m:sSub>
                      <m:sSubPr>
                        <m:ctrlPr>
                          <a:rPr lang="en-US" sz="2900" i="1">
                            <a:latin typeface="Cambria Math"/>
                          </a:rPr>
                        </m:ctrlPr>
                      </m:sSubPr>
                      <m:e>
                        <m:r>
                          <a:rPr lang="en-US" sz="2900" i="1">
                            <a:latin typeface="Cambria Math"/>
                          </a:rPr>
                          <m:t>𝑥</m:t>
                        </m:r>
                      </m:e>
                      <m:sub>
                        <m:r>
                          <a:rPr lang="en-US" sz="2900" i="1">
                            <a:latin typeface="Cambria Math"/>
                          </a:rPr>
                          <m:t>1</m:t>
                        </m:r>
                      </m:sub>
                    </m:sSub>
                    <m:r>
                      <a:rPr lang="en-US" sz="2900" i="1">
                        <a:latin typeface="Cambria Math"/>
                      </a:rPr>
                      <m:t>+1.679∗</m:t>
                    </m:r>
                    <m:sSub>
                      <m:sSubPr>
                        <m:ctrlPr>
                          <a:rPr lang="en-US" sz="2900" i="1">
                            <a:latin typeface="Cambria Math"/>
                          </a:rPr>
                        </m:ctrlPr>
                      </m:sSubPr>
                      <m:e>
                        <m:r>
                          <a:rPr lang="en-US" sz="2900" i="1">
                            <a:latin typeface="Cambria Math"/>
                          </a:rPr>
                          <m:t>𝑥</m:t>
                        </m:r>
                      </m:e>
                      <m:sub>
                        <m:r>
                          <a:rPr lang="en-US" sz="2900" i="1">
                            <a:latin typeface="Cambria Math"/>
                          </a:rPr>
                          <m:t>2</m:t>
                        </m:r>
                      </m:sub>
                    </m:sSub>
                    <m:r>
                      <a:rPr lang="en-US" sz="2900" i="1">
                        <a:latin typeface="Cambria Math"/>
                      </a:rPr>
                      <m:t>+40.335∗</m:t>
                    </m:r>
                    <m:sSub>
                      <m:sSubPr>
                        <m:ctrlPr>
                          <a:rPr lang="en-US" sz="2900" i="1">
                            <a:latin typeface="Cambria Math"/>
                          </a:rPr>
                        </m:ctrlPr>
                      </m:sSubPr>
                      <m:e>
                        <m:r>
                          <a:rPr lang="en-US" sz="2900" i="1">
                            <a:latin typeface="Cambria Math"/>
                          </a:rPr>
                          <m:t>𝑥</m:t>
                        </m:r>
                      </m:e>
                      <m:sub>
                        <m:r>
                          <a:rPr lang="en-US" sz="2900" i="1">
                            <a:latin typeface="Cambria Math"/>
                          </a:rPr>
                          <m:t>3</m:t>
                        </m:r>
                      </m:sub>
                    </m:sSub>
                    <m:r>
                      <a:rPr lang="en-US" sz="2900" i="1">
                        <a:latin typeface="Cambria Math"/>
                      </a:rPr>
                      <m:t>−32.450∗</m:t>
                    </m:r>
                    <m:sSub>
                      <m:sSubPr>
                        <m:ctrlPr>
                          <a:rPr lang="en-US" sz="2900" i="1">
                            <a:latin typeface="Cambria Math"/>
                          </a:rPr>
                        </m:ctrlPr>
                      </m:sSubPr>
                      <m:e>
                        <m:r>
                          <a:rPr lang="en-US" sz="2900" i="1">
                            <a:latin typeface="Cambria Math"/>
                          </a:rPr>
                          <m:t>𝑥</m:t>
                        </m:r>
                      </m:e>
                      <m:sub>
                        <m:r>
                          <a:rPr lang="en-US" sz="2900" i="1">
                            <a:latin typeface="Cambria Math"/>
                          </a:rPr>
                          <m:t>4</m:t>
                        </m:r>
                      </m:sub>
                    </m:sSub>
                    <m:r>
                      <a:rPr lang="en-US" sz="2900" b="0" i="0" smtClean="0">
                        <a:latin typeface="Cambria Math"/>
                      </a:rPr>
                      <m:t>.</m:t>
                    </m:r>
                  </m:oMath>
                </a14:m>
                <a:r>
                  <a:rPr lang="en-US" sz="2900" dirty="0"/>
                  <a:t> </a:t>
                </a:r>
                <a:endParaRPr lang="en-US" sz="2900" dirty="0" smtClean="0"/>
              </a:p>
              <a:p>
                <a:pPr marL="0" indent="0">
                  <a:buNone/>
                </a:pPr>
                <a:endParaRPr lang="en-US" dirty="0"/>
              </a:p>
              <a:p>
                <a:pPr marL="0" indent="0" algn="ctr">
                  <a:buNone/>
                </a:pPr>
                <a:r>
                  <a:rPr lang="en-US" dirty="0" smtClean="0"/>
                  <a:t>Note that this matches the model we found using backwards elimination, and is the same as our model2.</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7593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77500" lnSpcReduction="20000"/>
              </a:bodyPr>
              <a:lstStyle/>
              <a:p>
                <a:pPr marL="0" indent="0" algn="ctr">
                  <a:buNone/>
                </a:pPr>
                <a:r>
                  <a:rPr lang="en-US" sz="4000" dirty="0" smtClean="0"/>
                  <a:t>We find the following when considering our new model:</a:t>
                </a:r>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a:rPr>
                        <m:t>𝑦</m:t>
                      </m:r>
                      <m:r>
                        <a:rPr lang="en-US" i="1" smtClean="0">
                          <a:latin typeface="Cambria Math"/>
                        </a:rPr>
                        <m:t>=185.193−3.736∗</m:t>
                      </m:r>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+1.679∗</m:t>
                      </m:r>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+40.335∗</m:t>
                      </m:r>
                      <m:sSub>
                        <m:sSubPr>
                          <m:ctrlPr>
                            <a:rPr lang="en-US" i="1">
                              <a:latin typeface="Cambria Math"/>
                            </a:rPr>
                          </m:ctrlPr>
                        </m:sSubPr>
                        <m:e>
                          <m:r>
                            <a:rPr lang="en-US" i="1">
                              <a:latin typeface="Cambria Math"/>
                            </a:rPr>
                            <m:t>𝑥</m:t>
                          </m:r>
                        </m:e>
                        <m:sub>
                          <m:r>
                            <a:rPr lang="en-US" i="1">
                              <a:latin typeface="Cambria Math"/>
                            </a:rPr>
                            <m:t>3</m:t>
                          </m:r>
                        </m:sub>
                      </m:sSub>
                      <m:r>
                        <a:rPr lang="en-US" i="1">
                          <a:latin typeface="Cambria Math"/>
                        </a:rPr>
                        <m:t>−32.450∗</m:t>
                      </m:r>
                      <m:sSub>
                        <m:sSubPr>
                          <m:ctrlPr>
                            <a:rPr lang="en-US" i="1">
                              <a:latin typeface="Cambria Math"/>
                            </a:rPr>
                          </m:ctrlPr>
                        </m:sSubPr>
                        <m:e>
                          <m:r>
                            <a:rPr lang="en-US" i="1">
                              <a:latin typeface="Cambria Math"/>
                            </a:rPr>
                            <m:t>𝑥</m:t>
                          </m:r>
                        </m:e>
                        <m:sub>
                          <m:r>
                            <a:rPr lang="en-US" i="1">
                              <a:latin typeface="Cambria Math"/>
                            </a:rPr>
                            <m:t>4</m:t>
                          </m:r>
                        </m:sub>
                      </m:sSub>
                    </m:oMath>
                  </m:oMathPara>
                </a14:m>
                <a:endParaRPr lang="en-US" dirty="0" smtClean="0"/>
              </a:p>
              <a:p>
                <a:pPr marL="0" indent="0" algn="ctr">
                  <a:buNone/>
                </a:pPr>
                <a:endParaRPr lang="en-US" dirty="0" smtClean="0"/>
              </a:p>
              <a:p>
                <a:pPr marL="0" indent="0" algn="ctr">
                  <a:buNone/>
                </a:pPr>
                <a:r>
                  <a:rPr lang="en-US" sz="4000" dirty="0" smtClean="0"/>
                  <a:t>Looking at the summary of the model, we </a:t>
                </a:r>
                <a:r>
                  <a:rPr lang="en-US" sz="4000" dirty="0"/>
                  <a:t>see that </a:t>
                </a:r>
                <a:r>
                  <a:rPr lang="en-US" sz="4000" dirty="0" smtClean="0"/>
                  <a:t>all the </a:t>
                </a:r>
                <a14:m>
                  <m:oMath xmlns:m="http://schemas.openxmlformats.org/officeDocument/2006/math">
                    <m:r>
                      <a:rPr lang="en-US" sz="4000" i="1">
                        <a:latin typeface="Cambria Math"/>
                      </a:rPr>
                      <m:t>𝑝</m:t>
                    </m:r>
                  </m:oMath>
                </a14:m>
                <a:r>
                  <a:rPr lang="en-US" sz="4000" dirty="0"/>
                  <a:t>-</a:t>
                </a:r>
                <a:r>
                  <a:rPr lang="en-US" sz="4000" dirty="0" smtClean="0"/>
                  <a:t>values are less than </a:t>
                </a:r>
                <a14:m>
                  <m:oMath xmlns:m="http://schemas.openxmlformats.org/officeDocument/2006/math">
                    <m:r>
                      <a:rPr lang="en-US" sz="4000" i="1">
                        <a:latin typeface="Cambria Math"/>
                      </a:rPr>
                      <m:t>𝛼</m:t>
                    </m:r>
                    <m:r>
                      <a:rPr lang="en-US" sz="4000" i="1">
                        <a:latin typeface="Cambria Math"/>
                      </a:rPr>
                      <m:t>=0.05</m:t>
                    </m:r>
                  </m:oMath>
                </a14:m>
                <a:r>
                  <a:rPr lang="en-US" sz="4000" dirty="0" smtClean="0"/>
                  <a:t>.</a:t>
                </a:r>
              </a:p>
              <a:p>
                <a:pPr marL="0" indent="0" algn="ctr">
                  <a:buNone/>
                </a:pPr>
                <a:endParaRPr lang="en-US" sz="4000" dirty="0"/>
              </a:p>
              <a:p>
                <a:pPr marL="0" indent="0" algn="ctr">
                  <a:buNone/>
                </a:pPr>
                <a:r>
                  <a:rPr lang="en-US" sz="4000" dirty="0" smtClean="0"/>
                  <a:t>We also find </a:t>
                </a:r>
                <a:r>
                  <a:rPr lang="en-US" sz="4000" dirty="0"/>
                  <a:t>that </a:t>
                </a:r>
                <a:r>
                  <a:rPr lang="en-US" sz="4000" dirty="0" smtClean="0"/>
                  <a:t>our </a:t>
                </a:r>
                <a:r>
                  <a:rPr lang="en-US" sz="4000" dirty="0"/>
                  <a:t>new model (model2) has </a:t>
                </a:r>
                <a14:m>
                  <m:oMath xmlns:m="http://schemas.openxmlformats.org/officeDocument/2006/math">
                    <m:sSup>
                      <m:sSupPr>
                        <m:ctrlPr>
                          <a:rPr lang="en-US" sz="4000" i="1">
                            <a:latin typeface="Cambria Math"/>
                          </a:rPr>
                        </m:ctrlPr>
                      </m:sSupPr>
                      <m:e>
                        <m:r>
                          <a:rPr lang="en-US" sz="4000" i="1">
                            <a:latin typeface="Cambria Math"/>
                          </a:rPr>
                          <m:t>𝑅</m:t>
                        </m:r>
                      </m:e>
                      <m:sup>
                        <m:r>
                          <a:rPr lang="en-US" sz="4000" i="1">
                            <a:latin typeface="Cambria Math"/>
                          </a:rPr>
                          <m:t>2</m:t>
                        </m:r>
                      </m:sup>
                    </m:sSup>
                    <m:r>
                      <a:rPr lang="en-US" sz="4000" i="1">
                        <a:latin typeface="Cambria Math"/>
                      </a:rPr>
                      <m:t>=0.4908</m:t>
                    </m:r>
                  </m:oMath>
                </a14:m>
                <a:r>
                  <a:rPr lang="en-US" sz="4000" dirty="0"/>
                  <a:t> and </a:t>
                </a:r>
                <a14:m>
                  <m:oMath xmlns:m="http://schemas.openxmlformats.org/officeDocument/2006/math">
                    <m:sSubSup>
                      <m:sSubSupPr>
                        <m:ctrlPr>
                          <a:rPr lang="en-US" sz="4000" i="1">
                            <a:latin typeface="Cambria Math"/>
                          </a:rPr>
                        </m:ctrlPr>
                      </m:sSubSupPr>
                      <m:e>
                        <m:r>
                          <a:rPr lang="en-US" sz="4000" i="1">
                            <a:latin typeface="Cambria Math"/>
                          </a:rPr>
                          <m:t>𝑅</m:t>
                        </m:r>
                      </m:e>
                      <m:sub>
                        <m:r>
                          <a:rPr lang="en-US" sz="4000" i="1">
                            <a:latin typeface="Cambria Math"/>
                          </a:rPr>
                          <m:t>𝑎𝑑𝑗</m:t>
                        </m:r>
                      </m:sub>
                      <m:sup>
                        <m:r>
                          <a:rPr lang="en-US" sz="4000" i="1">
                            <a:latin typeface="Cambria Math"/>
                          </a:rPr>
                          <m:t>2</m:t>
                        </m:r>
                      </m:sup>
                    </m:sSubSup>
                    <m:r>
                      <a:rPr lang="en-US" sz="4000" i="1">
                        <a:latin typeface="Cambria Math"/>
                      </a:rPr>
                      <m:t>=0.4808</m:t>
                    </m:r>
                  </m:oMath>
                </a14:m>
                <a:r>
                  <a:rPr lang="en-US" sz="4000"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215" t="-3733" r="-1075"/>
                </a:stretch>
              </a:blipFill>
            </p:spPr>
            <p:txBody>
              <a:bodyPr/>
              <a:lstStyle/>
              <a:p>
                <a:r>
                  <a:rPr lang="en-US">
                    <a:noFill/>
                  </a:rPr>
                  <a:t> </a:t>
                </a:r>
              </a:p>
            </p:txBody>
          </p:sp>
        </mc:Fallback>
      </mc:AlternateContent>
    </p:spTree>
    <p:extLst>
      <p:ext uri="{BB962C8B-B14F-4D97-AF65-F5344CB8AC3E}">
        <p14:creationId xmlns:p14="http://schemas.microsoft.com/office/powerpoint/2010/main" val="391376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Confidence Intervals for Model 2</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a:t>Furthermore, we find the following 95% confidence intervals for our model</a:t>
            </a:r>
            <a:r>
              <a:rPr lang="en-US" dirty="0" smtClean="0"/>
              <a:t>:</a:t>
            </a:r>
          </a:p>
          <a:p>
            <a:pPr marL="0" indent="0">
              <a:buNone/>
            </a:pPr>
            <a:endParaRPr lang="en-US" dirty="0"/>
          </a:p>
          <a:p>
            <a:pPr marL="0" indent="0">
              <a:buNone/>
            </a:pPr>
            <a:r>
              <a:rPr lang="en-US" dirty="0"/>
              <a:t>&gt; </a:t>
            </a:r>
            <a:r>
              <a:rPr lang="en-US" dirty="0" err="1"/>
              <a:t>confint</a:t>
            </a:r>
            <a:r>
              <a:rPr lang="en-US" dirty="0"/>
              <a:t>(model2,level=.95)</a:t>
            </a:r>
          </a:p>
          <a:p>
            <a:pPr marL="0" indent="0">
              <a:buNone/>
            </a:pPr>
            <a:r>
              <a:rPr lang="en-US" dirty="0"/>
              <a:t>                  2.5 %     97.5 %</a:t>
            </a:r>
          </a:p>
          <a:p>
            <a:pPr marL="0" indent="0">
              <a:buNone/>
            </a:pPr>
            <a:r>
              <a:rPr lang="en-US" dirty="0"/>
              <a:t>(Intercept) 175.2484319 195.137913</a:t>
            </a:r>
          </a:p>
          <a:p>
            <a:pPr marL="0" indent="0">
              <a:buNone/>
            </a:pPr>
            <a:r>
              <a:rPr lang="en-US" dirty="0"/>
              <a:t>x1           -5.2078384  -2.264059</a:t>
            </a:r>
          </a:p>
          <a:p>
            <a:pPr marL="0" indent="0">
              <a:buNone/>
            </a:pPr>
            <a:r>
              <a:rPr lang="en-US" dirty="0"/>
              <a:t>x2            0.9464422   2.412165</a:t>
            </a:r>
          </a:p>
          <a:p>
            <a:pPr marL="0" indent="0">
              <a:buNone/>
            </a:pPr>
            <a:r>
              <a:rPr lang="en-US" dirty="0"/>
              <a:t>x3           33.5129064  47.156537</a:t>
            </a:r>
          </a:p>
          <a:p>
            <a:pPr marL="0" indent="0">
              <a:buNone/>
            </a:pPr>
            <a:r>
              <a:rPr lang="en-US" dirty="0"/>
              <a:t>x4          -51.3548256 -13.544476</a:t>
            </a:r>
          </a:p>
          <a:p>
            <a:endParaRPr lang="en-US" dirty="0"/>
          </a:p>
        </p:txBody>
      </p:sp>
    </p:spTree>
    <p:extLst>
      <p:ext uri="{BB962C8B-B14F-4D97-AF65-F5344CB8AC3E}">
        <p14:creationId xmlns:p14="http://schemas.microsoft.com/office/powerpoint/2010/main" val="257431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Plot of the Residuals:</a:t>
            </a:r>
            <a:br>
              <a:rPr lang="en-US" dirty="0" smtClean="0"/>
            </a:br>
            <a:r>
              <a:rPr lang="en-US" dirty="0" smtClean="0"/>
              <a:t>Full Model vs. Model 2</a:t>
            </a:r>
            <a:endParaRPr lang="en-US" dirty="0"/>
          </a:p>
        </p:txBody>
      </p:sp>
      <p:pic>
        <p:nvPicPr>
          <p:cNvPr id="4" name="Picture 3"/>
          <p:cNvPicPr/>
          <p:nvPr/>
        </p:nvPicPr>
        <p:blipFill>
          <a:blip r:embed="rId2"/>
          <a:stretch>
            <a:fillRect/>
          </a:stretch>
        </p:blipFill>
        <p:spPr>
          <a:xfrm>
            <a:off x="228600" y="2362200"/>
            <a:ext cx="4305300" cy="4295775"/>
          </a:xfrm>
          <a:prstGeom prst="rect">
            <a:avLst/>
          </a:prstGeom>
        </p:spPr>
      </p:pic>
      <p:pic>
        <p:nvPicPr>
          <p:cNvPr id="5" name="Picture 4"/>
          <p:cNvPicPr/>
          <p:nvPr/>
        </p:nvPicPr>
        <p:blipFill>
          <a:blip r:embed="rId3"/>
          <a:stretch>
            <a:fillRect/>
          </a:stretch>
        </p:blipFill>
        <p:spPr>
          <a:xfrm>
            <a:off x="4419600" y="2307770"/>
            <a:ext cx="4305300" cy="4295775"/>
          </a:xfrm>
          <a:prstGeom prst="rect">
            <a:avLst/>
          </a:prstGeom>
        </p:spPr>
      </p:pic>
      <p:sp>
        <p:nvSpPr>
          <p:cNvPr id="6" name="TextBox 5"/>
          <p:cNvSpPr txBox="1"/>
          <p:nvPr/>
        </p:nvSpPr>
        <p:spPr>
          <a:xfrm>
            <a:off x="228600" y="1947763"/>
            <a:ext cx="7848600" cy="461665"/>
          </a:xfrm>
          <a:prstGeom prst="rect">
            <a:avLst/>
          </a:prstGeom>
          <a:noFill/>
        </p:spPr>
        <p:txBody>
          <a:bodyPr wrap="square" rtlCol="0">
            <a:spAutoFit/>
          </a:bodyPr>
          <a:lstStyle/>
          <a:p>
            <a:r>
              <a:rPr lang="en-US" dirty="0" smtClean="0"/>
              <a:t>	          </a:t>
            </a:r>
            <a:r>
              <a:rPr lang="en-US" sz="2400" dirty="0" smtClean="0"/>
              <a:t>Full Model                           	   Model 2</a:t>
            </a:r>
            <a:endParaRPr lang="en-US" sz="2400" dirty="0"/>
          </a:p>
        </p:txBody>
      </p:sp>
    </p:spTree>
    <p:extLst>
      <p:ext uri="{BB962C8B-B14F-4D97-AF65-F5344CB8AC3E}">
        <p14:creationId xmlns:p14="http://schemas.microsoft.com/office/powerpoint/2010/main" val="307900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Comparing AIC and BIC Values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lgn="ctr">
              <a:buNone/>
            </a:pPr>
            <a:r>
              <a:rPr lang="en-US" dirty="0" smtClean="0"/>
              <a:t>AIC(</a:t>
            </a:r>
            <a:r>
              <a:rPr lang="en-US" dirty="0" err="1" smtClean="0"/>
              <a:t>fullmodel</a:t>
            </a:r>
            <a:r>
              <a:rPr lang="en-US" dirty="0" smtClean="0"/>
              <a:t>)		AIC(model2)</a:t>
            </a:r>
          </a:p>
          <a:p>
            <a:pPr marL="0" indent="0" algn="ctr">
              <a:buNone/>
            </a:pPr>
            <a:endParaRPr lang="en-US" dirty="0"/>
          </a:p>
          <a:p>
            <a:pPr marL="0" indent="0" algn="ctr">
              <a:buNone/>
            </a:pPr>
            <a:r>
              <a:rPr lang="en-US" dirty="0"/>
              <a:t>[1] </a:t>
            </a:r>
            <a:r>
              <a:rPr lang="en-US" dirty="0" smtClean="0"/>
              <a:t>1936.266			[1] 1935.714</a:t>
            </a:r>
          </a:p>
          <a:p>
            <a:pPr marL="0" indent="0" algn="ctr">
              <a:buNone/>
            </a:pPr>
            <a:endParaRPr lang="en-US" dirty="0"/>
          </a:p>
          <a:p>
            <a:pPr marL="0" indent="0" algn="ctr">
              <a:buNone/>
            </a:pPr>
            <a:r>
              <a:rPr lang="en-US" dirty="0" smtClean="0"/>
              <a:t>BIC(</a:t>
            </a:r>
            <a:r>
              <a:rPr lang="en-US" dirty="0" err="1" smtClean="0"/>
              <a:t>fullmodel</a:t>
            </a:r>
            <a:r>
              <a:rPr lang="en-US" dirty="0" smtClean="0"/>
              <a:t>)		BIC(model2)</a:t>
            </a:r>
          </a:p>
          <a:p>
            <a:pPr marL="0" indent="0" algn="ctr">
              <a:buNone/>
            </a:pPr>
            <a:endParaRPr lang="en-US" dirty="0"/>
          </a:p>
          <a:p>
            <a:pPr marL="0" indent="0" algn="ctr">
              <a:buNone/>
            </a:pPr>
            <a:r>
              <a:rPr lang="en-US" dirty="0"/>
              <a:t>[1] </a:t>
            </a:r>
            <a:r>
              <a:rPr lang="en-US" dirty="0" smtClean="0"/>
              <a:t>1959.663			[1</a:t>
            </a:r>
            <a:r>
              <a:rPr lang="en-US" dirty="0"/>
              <a:t>] </a:t>
            </a:r>
            <a:r>
              <a:rPr lang="en-US" dirty="0" smtClean="0"/>
              <a:t>1955.768</a:t>
            </a:r>
          </a:p>
          <a:p>
            <a:pPr marL="0" indent="0" algn="ctr">
              <a:buNone/>
            </a:pPr>
            <a:endParaRPr lang="en-US" dirty="0"/>
          </a:p>
          <a:p>
            <a:pPr marL="0" indent="0" algn="ctr">
              <a:buNone/>
            </a:pPr>
            <a:r>
              <a:rPr lang="en-US" dirty="0"/>
              <a:t>Comparing our AIC and BIC values from our full model to our new model (model2), we see that both our AIC and BIC values decrease slightly when switching to our new model.</a:t>
            </a:r>
          </a:p>
        </p:txBody>
      </p:sp>
    </p:spTree>
    <p:extLst>
      <p:ext uri="{BB962C8B-B14F-4D97-AF65-F5344CB8AC3E}">
        <p14:creationId xmlns:p14="http://schemas.microsoft.com/office/powerpoint/2010/main" val="56716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Subsets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r>
                  <a:rPr lang="en-US" dirty="0" smtClean="0"/>
                  <a:t>Our five subsets are</a:t>
                </a:r>
              </a:p>
              <a:p>
                <a:pPr marL="0" indent="0">
                  <a:buNone/>
                </a:pPr>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1: </m:t>
                      </m:r>
                      <m:r>
                        <a:rPr lang="en-US" sz="2400" i="1">
                          <a:latin typeface="Cambria Math"/>
                        </a:rPr>
                        <m:t>𝑦</m:t>
                      </m:r>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3</m:t>
                          </m:r>
                        </m:sub>
                      </m:sSub>
                      <m:sSub>
                        <m:sSubPr>
                          <m:ctrlPr>
                            <a:rPr lang="en-US" sz="2400" i="1">
                              <a:latin typeface="Cambria Math"/>
                            </a:rPr>
                          </m:ctrlPr>
                        </m:sSubPr>
                        <m:e>
                          <m:r>
                            <a:rPr lang="en-US" sz="2400" i="1">
                              <a:latin typeface="Cambria Math"/>
                            </a:rPr>
                            <m:t>𝑥</m:t>
                          </m:r>
                        </m:e>
                        <m:sub>
                          <m:r>
                            <a:rPr lang="en-US" sz="2400" i="1">
                              <a:latin typeface="Cambria Math"/>
                            </a:rPr>
                            <m:t>3</m:t>
                          </m:r>
                        </m:sub>
                      </m:sSub>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2: </m:t>
                      </m:r>
                      <m:r>
                        <a:rPr lang="en-US" sz="2400" i="1">
                          <a:latin typeface="Cambria Math"/>
                        </a:rPr>
                        <m:t>𝑦</m:t>
                      </m:r>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1</m:t>
                          </m:r>
                        </m:sub>
                      </m:sSub>
                      <m:sSub>
                        <m:sSubPr>
                          <m:ctrlPr>
                            <a:rPr lang="en-US" sz="2400" i="1">
                              <a:latin typeface="Cambria Math"/>
                            </a:rPr>
                          </m:ctrlPr>
                        </m:sSubPr>
                        <m:e>
                          <m:r>
                            <a:rPr lang="en-US" sz="2400" i="1">
                              <a:latin typeface="Cambria Math"/>
                            </a:rPr>
                            <m:t>𝑥</m:t>
                          </m:r>
                        </m:e>
                        <m:sub>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3</m:t>
                          </m:r>
                        </m:sub>
                      </m:sSub>
                      <m:sSub>
                        <m:sSubPr>
                          <m:ctrlPr>
                            <a:rPr lang="en-US" sz="2400" i="1">
                              <a:latin typeface="Cambria Math"/>
                            </a:rPr>
                          </m:ctrlPr>
                        </m:sSubPr>
                        <m:e>
                          <m:r>
                            <a:rPr lang="en-US" sz="2400" i="1">
                              <a:latin typeface="Cambria Math"/>
                            </a:rPr>
                            <m:t>𝑥</m:t>
                          </m:r>
                        </m:e>
                        <m:sub>
                          <m:r>
                            <a:rPr lang="en-US" sz="2400" i="1">
                              <a:latin typeface="Cambria Math"/>
                            </a:rPr>
                            <m:t>3</m:t>
                          </m:r>
                        </m:sub>
                      </m:sSub>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3: </m:t>
                      </m:r>
                      <m:r>
                        <a:rPr lang="en-US" sz="2400" i="1">
                          <a:latin typeface="Cambria Math"/>
                        </a:rPr>
                        <m:t>𝑦</m:t>
                      </m:r>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1</m:t>
                          </m:r>
                        </m:sub>
                      </m:sSub>
                      <m:sSub>
                        <m:sSubPr>
                          <m:ctrlPr>
                            <a:rPr lang="en-US" sz="2400" i="1">
                              <a:latin typeface="Cambria Math"/>
                            </a:rPr>
                          </m:ctrlPr>
                        </m:sSubPr>
                        <m:e>
                          <m:r>
                            <a:rPr lang="en-US" sz="2400" i="1">
                              <a:latin typeface="Cambria Math"/>
                            </a:rPr>
                            <m:t>𝑥</m:t>
                          </m:r>
                        </m:e>
                        <m:sub>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2</m:t>
                          </m:r>
                        </m:sub>
                      </m:sSub>
                      <m:sSub>
                        <m:sSubPr>
                          <m:ctrlPr>
                            <a:rPr lang="en-US" sz="2400" i="1">
                              <a:latin typeface="Cambria Math"/>
                            </a:rPr>
                          </m:ctrlPr>
                        </m:sSubPr>
                        <m:e>
                          <m:r>
                            <a:rPr lang="en-US" sz="2400" i="1">
                              <a:latin typeface="Cambria Math"/>
                            </a:rPr>
                            <m:t>𝑥</m:t>
                          </m:r>
                        </m:e>
                        <m:sub>
                          <m:r>
                            <a:rPr lang="en-US" sz="2400" i="1">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3</m:t>
                          </m:r>
                        </m:sub>
                      </m:sSub>
                      <m:sSub>
                        <m:sSubPr>
                          <m:ctrlPr>
                            <a:rPr lang="en-US" sz="2400" i="1">
                              <a:latin typeface="Cambria Math"/>
                            </a:rPr>
                          </m:ctrlPr>
                        </m:sSubPr>
                        <m:e>
                          <m:r>
                            <a:rPr lang="en-US" sz="2400" i="1">
                              <a:latin typeface="Cambria Math"/>
                            </a:rPr>
                            <m:t>𝑥</m:t>
                          </m:r>
                        </m:e>
                        <m:sub>
                          <m:r>
                            <a:rPr lang="en-US" sz="2400" i="1">
                              <a:latin typeface="Cambria Math"/>
                            </a:rPr>
                            <m:t>3</m:t>
                          </m:r>
                        </m:sub>
                      </m:sSub>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4: </m:t>
                      </m:r>
                      <m:r>
                        <a:rPr lang="en-US" sz="2400" i="1">
                          <a:latin typeface="Cambria Math"/>
                        </a:rPr>
                        <m:t>𝑦</m:t>
                      </m:r>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1</m:t>
                          </m:r>
                        </m:sub>
                      </m:sSub>
                      <m:sSub>
                        <m:sSubPr>
                          <m:ctrlPr>
                            <a:rPr lang="en-US" sz="2400" i="1">
                              <a:latin typeface="Cambria Math"/>
                            </a:rPr>
                          </m:ctrlPr>
                        </m:sSubPr>
                        <m:e>
                          <m:r>
                            <a:rPr lang="en-US" sz="2400" i="1">
                              <a:latin typeface="Cambria Math"/>
                            </a:rPr>
                            <m:t>𝑥</m:t>
                          </m:r>
                        </m:e>
                        <m:sub>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2</m:t>
                          </m:r>
                        </m:sub>
                      </m:sSub>
                      <m:sSub>
                        <m:sSubPr>
                          <m:ctrlPr>
                            <a:rPr lang="en-US" sz="2400" i="1">
                              <a:latin typeface="Cambria Math"/>
                            </a:rPr>
                          </m:ctrlPr>
                        </m:sSubPr>
                        <m:e>
                          <m:r>
                            <a:rPr lang="en-US" sz="2400" i="1">
                              <a:latin typeface="Cambria Math"/>
                            </a:rPr>
                            <m:t>𝑥</m:t>
                          </m:r>
                        </m:e>
                        <m:sub>
                          <m:r>
                            <a:rPr lang="en-US" sz="2400" i="1">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3</m:t>
                          </m:r>
                        </m:sub>
                      </m:sSub>
                      <m:sSub>
                        <m:sSubPr>
                          <m:ctrlPr>
                            <a:rPr lang="en-US" sz="2400" i="1">
                              <a:latin typeface="Cambria Math"/>
                            </a:rPr>
                          </m:ctrlPr>
                        </m:sSubPr>
                        <m:e>
                          <m:r>
                            <a:rPr lang="en-US" sz="2400" i="1">
                              <a:latin typeface="Cambria Math"/>
                            </a:rPr>
                            <m:t>𝑥</m:t>
                          </m:r>
                        </m:e>
                        <m:sub>
                          <m:r>
                            <a:rPr lang="en-US" sz="2400" i="1">
                              <a:latin typeface="Cambria Math"/>
                            </a:rPr>
                            <m:t>3</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4</m:t>
                          </m:r>
                        </m:sub>
                      </m:sSub>
                      <m:sSub>
                        <m:sSubPr>
                          <m:ctrlPr>
                            <a:rPr lang="en-US" sz="2400" i="1">
                              <a:latin typeface="Cambria Math"/>
                            </a:rPr>
                          </m:ctrlPr>
                        </m:sSubPr>
                        <m:e>
                          <m:r>
                            <a:rPr lang="en-US" sz="2400" i="1">
                              <a:latin typeface="Cambria Math"/>
                            </a:rPr>
                            <m:t>𝑥</m:t>
                          </m:r>
                        </m:e>
                        <m:sub>
                          <m:r>
                            <a:rPr lang="en-US" sz="2400" i="1">
                              <a:latin typeface="Cambria Math"/>
                            </a:rPr>
                            <m:t>4</m:t>
                          </m:r>
                        </m:sub>
                      </m:sSub>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5: </m:t>
                      </m:r>
                      <m:r>
                        <a:rPr lang="en-US" sz="2400" i="1">
                          <a:latin typeface="Cambria Math"/>
                        </a:rPr>
                        <m:t>𝑦</m:t>
                      </m:r>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0</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1</m:t>
                          </m:r>
                        </m:sub>
                      </m:sSub>
                      <m:sSub>
                        <m:sSubPr>
                          <m:ctrlPr>
                            <a:rPr lang="en-US" sz="2400" i="1">
                              <a:latin typeface="Cambria Math"/>
                            </a:rPr>
                          </m:ctrlPr>
                        </m:sSubPr>
                        <m:e>
                          <m:r>
                            <a:rPr lang="en-US" sz="2400" i="1">
                              <a:latin typeface="Cambria Math"/>
                            </a:rPr>
                            <m:t>𝑥</m:t>
                          </m:r>
                        </m:e>
                        <m:sub>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2</m:t>
                          </m:r>
                        </m:sub>
                      </m:sSub>
                      <m:sSub>
                        <m:sSubPr>
                          <m:ctrlPr>
                            <a:rPr lang="en-US" sz="2400" i="1">
                              <a:latin typeface="Cambria Math"/>
                            </a:rPr>
                          </m:ctrlPr>
                        </m:sSubPr>
                        <m:e>
                          <m:r>
                            <a:rPr lang="en-US" sz="2400" i="1">
                              <a:latin typeface="Cambria Math"/>
                            </a:rPr>
                            <m:t>𝑥</m:t>
                          </m:r>
                        </m:e>
                        <m:sub>
                          <m:r>
                            <a:rPr lang="en-US" sz="2400" i="1">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3</m:t>
                          </m:r>
                        </m:sub>
                      </m:sSub>
                      <m:sSub>
                        <m:sSubPr>
                          <m:ctrlPr>
                            <a:rPr lang="en-US" sz="2400" i="1">
                              <a:latin typeface="Cambria Math"/>
                            </a:rPr>
                          </m:ctrlPr>
                        </m:sSubPr>
                        <m:e>
                          <m:r>
                            <a:rPr lang="en-US" sz="2400" i="1">
                              <a:latin typeface="Cambria Math"/>
                            </a:rPr>
                            <m:t>𝑥</m:t>
                          </m:r>
                        </m:e>
                        <m:sub>
                          <m:r>
                            <a:rPr lang="en-US" sz="2400" i="1">
                              <a:latin typeface="Cambria Math"/>
                            </a:rPr>
                            <m:t>3</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4</m:t>
                          </m:r>
                        </m:sub>
                      </m:sSub>
                      <m:sSub>
                        <m:sSubPr>
                          <m:ctrlPr>
                            <a:rPr lang="en-US" sz="2400" i="1">
                              <a:latin typeface="Cambria Math"/>
                            </a:rPr>
                          </m:ctrlPr>
                        </m:sSubPr>
                        <m:e>
                          <m:r>
                            <a:rPr lang="en-US" sz="2400" i="1">
                              <a:latin typeface="Cambria Math"/>
                            </a:rPr>
                            <m:t>𝑥</m:t>
                          </m:r>
                        </m:e>
                        <m:sub>
                          <m:r>
                            <a:rPr lang="en-US" sz="2400" i="1">
                              <a:latin typeface="Cambria Math"/>
                            </a:rPr>
                            <m:t>4</m:t>
                          </m:r>
                        </m:sub>
                      </m:sSub>
                      <m:r>
                        <a:rPr lang="en-US" sz="2400" i="1">
                          <a:latin typeface="Cambria Math"/>
                        </a:rPr>
                        <m:t>+</m:t>
                      </m:r>
                      <m:sSub>
                        <m:sSubPr>
                          <m:ctrlPr>
                            <a:rPr lang="en-US" sz="2400" i="1">
                              <a:latin typeface="Cambria Math"/>
                            </a:rPr>
                          </m:ctrlPr>
                        </m:sSubPr>
                        <m:e>
                          <m:r>
                            <a:rPr lang="en-US" sz="2400" i="1">
                              <a:latin typeface="Cambria Math"/>
                            </a:rPr>
                            <m:t>𝛽</m:t>
                          </m:r>
                        </m:e>
                        <m:sub>
                          <m:r>
                            <a:rPr lang="en-US" sz="2400" i="1">
                              <a:latin typeface="Cambria Math"/>
                            </a:rPr>
                            <m:t>5</m:t>
                          </m:r>
                        </m:sub>
                      </m:sSub>
                      <m:sSub>
                        <m:sSubPr>
                          <m:ctrlPr>
                            <a:rPr lang="en-US" sz="2400" i="1">
                              <a:latin typeface="Cambria Math"/>
                            </a:rPr>
                          </m:ctrlPr>
                        </m:sSubPr>
                        <m:e>
                          <m:r>
                            <a:rPr lang="en-US" sz="2400" i="1">
                              <a:latin typeface="Cambria Math"/>
                            </a:rPr>
                            <m:t>𝑥</m:t>
                          </m:r>
                        </m:e>
                        <m:sub>
                          <m:r>
                            <a:rPr lang="en-US" sz="2400" i="1">
                              <a:latin typeface="Cambria Math"/>
                            </a:rPr>
                            <m:t>5</m:t>
                          </m:r>
                        </m:sub>
                      </m:sSub>
                    </m:oMath>
                  </m:oMathPara>
                </a14:m>
                <a:endParaRPr lang="en-US" sz="2400" dirty="0"/>
              </a:p>
              <a:p>
                <a:pPr marL="0" indent="0">
                  <a:buNone/>
                </a:pPr>
                <a:endParaRPr lang="en-US" dirty="0" smtClean="0"/>
              </a:p>
              <a:p>
                <a:pPr marL="0" indent="0" algn="ctr">
                  <a:buNone/>
                </a:pPr>
                <a:r>
                  <a:rPr lang="en-US" dirty="0" smtClean="0"/>
                  <a:t>Now let’s see how they compare!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362" t="-1200"/>
                </a:stretch>
              </a:blipFill>
            </p:spPr>
            <p:txBody>
              <a:bodyPr/>
              <a:lstStyle/>
              <a:p>
                <a:r>
                  <a:rPr lang="en-US">
                    <a:noFill/>
                  </a:rPr>
                  <a:t> </a:t>
                </a:r>
              </a:p>
            </p:txBody>
          </p:sp>
        </mc:Fallback>
      </mc:AlternateContent>
    </p:spTree>
    <p:extLst>
      <p:ext uri="{BB962C8B-B14F-4D97-AF65-F5344CB8AC3E}">
        <p14:creationId xmlns:p14="http://schemas.microsoft.com/office/powerpoint/2010/main" val="1925651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bSup>
                      <m:sSubSupPr>
                        <m:ctrlPr>
                          <a:rPr lang="en-US" i="1" smtClean="0">
                            <a:latin typeface="Cambria Math"/>
                          </a:rPr>
                        </m:ctrlPr>
                      </m:sSubSupPr>
                      <m:e>
                        <m:sSup>
                          <m:sSupPr>
                            <m:ctrlPr>
                              <a:rPr lang="en-US" b="0" i="1" smtClean="0">
                                <a:latin typeface="Cambria Math"/>
                              </a:rPr>
                            </m:ctrlPr>
                          </m:sSupPr>
                          <m:e>
                            <m:r>
                              <a:rPr lang="en-US" b="0" i="1" smtClean="0">
                                <a:latin typeface="Cambria Math"/>
                              </a:rPr>
                              <m:t>𝑅</m:t>
                            </m:r>
                          </m:e>
                          <m:sup>
                            <m:r>
                              <a:rPr lang="en-US" b="0" i="1" smtClean="0">
                                <a:latin typeface="Cambria Math"/>
                              </a:rPr>
                              <m:t>2</m:t>
                            </m:r>
                          </m:sup>
                        </m:sSup>
                      </m:e>
                      <m:sub>
                        <m:r>
                          <a:rPr lang="en-US" b="0" i="1" smtClean="0">
                            <a:latin typeface="Cambria Math"/>
                          </a:rPr>
                          <m:t>𝑎𝑑𝑗</m:t>
                        </m:r>
                      </m:sub>
                      <m:sup>
                        <m:r>
                          <a:rPr lang="en-US" b="0" i="1" smtClean="0">
                            <a:latin typeface="Cambria Math"/>
                          </a:rPr>
                          <m:t> </m:t>
                        </m:r>
                      </m:sup>
                    </m:sSubSup>
                  </m:oMath>
                </a14:m>
                <a:r>
                  <a:rPr lang="en-US" dirty="0" smtClean="0"/>
                  <a:t> Test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209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buNone/>
                </a:pPr>
                <a:r>
                  <a:rPr lang="en-US" dirty="0" smtClean="0"/>
                  <a:t>&gt; summary(subset)$adjr2</a:t>
                </a:r>
              </a:p>
              <a:p>
                <a:pPr marL="0" indent="0">
                  <a:buNone/>
                </a:pPr>
                <a:r>
                  <a:rPr lang="en-US" dirty="0"/>
                  <a:t>[1] 0.3318751 0.3975743 0.4543554 0.4808283 </a:t>
                </a:r>
                <a:r>
                  <a:rPr lang="en-US" dirty="0" smtClean="0"/>
                  <a:t>0.4818724</a:t>
                </a:r>
              </a:p>
              <a:p>
                <a:pPr marL="0" indent="0">
                  <a:buNone/>
                </a:pPr>
                <a:endParaRPr lang="en-US" dirty="0"/>
              </a:p>
              <a:p>
                <a:pPr marL="0" indent="0">
                  <a:buNone/>
                </a:pPr>
                <a:r>
                  <a:rPr lang="en-US" dirty="0"/>
                  <a:t>From this, we find that our best models are</a:t>
                </a:r>
                <a:endParaRPr lang="en-US" dirty="0" smtClean="0"/>
              </a:p>
              <a:p>
                <a:pPr marL="0" indent="0">
                  <a:buNone/>
                </a:pPr>
                <a14:m>
                  <m:oMath xmlns:m="http://schemas.openxmlformats.org/officeDocument/2006/math">
                    <m:r>
                      <a:rPr lang="en-US" i="1">
                        <a:latin typeface="Cambria Math"/>
                      </a:rPr>
                      <m:t>𝑦</m:t>
                    </m:r>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2</m:t>
                        </m:r>
                      </m:sub>
                    </m:sSub>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3</m:t>
                        </m:r>
                      </m:sub>
                    </m:sSub>
                    <m:sSub>
                      <m:sSubPr>
                        <m:ctrlPr>
                          <a:rPr lang="en-US" i="1">
                            <a:latin typeface="Cambria Math"/>
                          </a:rPr>
                        </m:ctrlPr>
                      </m:sSubPr>
                      <m:e>
                        <m:r>
                          <a:rPr lang="en-US" i="1">
                            <a:latin typeface="Cambria Math"/>
                          </a:rPr>
                          <m:t>𝑥</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4</m:t>
                        </m:r>
                      </m:sub>
                    </m:sSub>
                    <m:sSub>
                      <m:sSubPr>
                        <m:ctrlPr>
                          <a:rPr lang="en-US" i="1">
                            <a:latin typeface="Cambria Math"/>
                          </a:rPr>
                        </m:ctrlPr>
                      </m:sSubPr>
                      <m:e>
                        <m:r>
                          <a:rPr lang="en-US" i="1">
                            <a:latin typeface="Cambria Math"/>
                          </a:rPr>
                          <m:t>𝑥</m:t>
                        </m:r>
                      </m:e>
                      <m:sub>
                        <m:r>
                          <a:rPr lang="en-US" i="1">
                            <a:latin typeface="Cambria Math"/>
                          </a:rPr>
                          <m:t>4</m:t>
                        </m:r>
                      </m:sub>
                    </m:sSub>
                    <m:r>
                      <a:rPr lang="en-US" b="0" i="0" smtClean="0">
                        <a:latin typeface="Cambria Math"/>
                      </a:rPr>
                      <m:t> </m:t>
                    </m:r>
                  </m:oMath>
                </a14:m>
                <a:r>
                  <a:rPr lang="en-US" dirty="0"/>
                  <a:t>and </a:t>
                </a:r>
                <a14:m>
                  <m:oMath xmlns:m="http://schemas.openxmlformats.org/officeDocument/2006/math">
                    <m:r>
                      <a:rPr lang="en-US" i="1">
                        <a:latin typeface="Cambria Math"/>
                      </a:rPr>
                      <m:t>𝑦</m:t>
                    </m:r>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2</m:t>
                        </m:r>
                      </m:sub>
                    </m:sSub>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3</m:t>
                        </m:r>
                      </m:sub>
                    </m:sSub>
                    <m:sSub>
                      <m:sSubPr>
                        <m:ctrlPr>
                          <a:rPr lang="en-US" i="1">
                            <a:latin typeface="Cambria Math"/>
                          </a:rPr>
                        </m:ctrlPr>
                      </m:sSubPr>
                      <m:e>
                        <m:r>
                          <a:rPr lang="en-US" i="1">
                            <a:latin typeface="Cambria Math"/>
                          </a:rPr>
                          <m:t>𝑥</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4</m:t>
                        </m:r>
                      </m:sub>
                    </m:sSub>
                    <m:sSub>
                      <m:sSubPr>
                        <m:ctrlPr>
                          <a:rPr lang="en-US" i="1">
                            <a:latin typeface="Cambria Math"/>
                          </a:rPr>
                        </m:ctrlPr>
                      </m:sSubPr>
                      <m:e>
                        <m:r>
                          <a:rPr lang="en-US" i="1">
                            <a:latin typeface="Cambria Math"/>
                          </a:rPr>
                          <m:t>𝑥</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5</m:t>
                        </m:r>
                      </m:sub>
                    </m:sSub>
                    <m:sSub>
                      <m:sSubPr>
                        <m:ctrlPr>
                          <a:rPr lang="en-US" i="1">
                            <a:latin typeface="Cambria Math"/>
                          </a:rPr>
                        </m:ctrlPr>
                      </m:sSubPr>
                      <m:e>
                        <m:r>
                          <a:rPr lang="en-US" i="1">
                            <a:latin typeface="Cambria Math"/>
                          </a:rPr>
                          <m:t>𝑥</m:t>
                        </m:r>
                      </m:e>
                      <m:sub>
                        <m:r>
                          <a:rPr lang="en-US" i="1">
                            <a:latin typeface="Cambria Math"/>
                          </a:rPr>
                          <m:t>5</m:t>
                        </m:r>
                      </m:sub>
                    </m:sSub>
                  </m:oMath>
                </a14:m>
                <a:r>
                  <a:rPr lang="en-US" dirty="0" smtClean="0"/>
                  <a:t>.</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1362" t="-1200"/>
                </a:stretch>
              </a:blipFill>
            </p:spPr>
            <p:txBody>
              <a:bodyPr/>
              <a:lstStyle/>
              <a:p>
                <a:r>
                  <a:rPr lang="en-US">
                    <a:noFill/>
                  </a:rPr>
                  <a:t> </a:t>
                </a:r>
              </a:p>
            </p:txBody>
          </p:sp>
        </mc:Fallback>
      </mc:AlternateContent>
    </p:spTree>
    <p:extLst>
      <p:ext uri="{BB962C8B-B14F-4D97-AF65-F5344CB8AC3E}">
        <p14:creationId xmlns:p14="http://schemas.microsoft.com/office/powerpoint/2010/main" val="273571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b>
                      <m:sSubPr>
                        <m:ctrlPr>
                          <a:rPr lang="en-US" i="1" smtClean="0">
                            <a:latin typeface="Cambria Math"/>
                          </a:rPr>
                        </m:ctrlPr>
                      </m:sSubPr>
                      <m:e>
                        <m:r>
                          <a:rPr lang="en-US" b="0" i="1" smtClean="0">
                            <a:latin typeface="Cambria Math"/>
                          </a:rPr>
                          <m:t>𝐶</m:t>
                        </m:r>
                      </m:e>
                      <m:sub>
                        <m:r>
                          <a:rPr lang="en-US" b="0" i="1" smtClean="0">
                            <a:latin typeface="Cambria Math"/>
                          </a:rPr>
                          <m:t>𝑝</m:t>
                        </m:r>
                      </m:sub>
                    </m:sSub>
                    <m:r>
                      <a:rPr lang="en-US" b="0" i="1" smtClean="0">
                        <a:latin typeface="Cambria Math"/>
                      </a:rPr>
                      <m:t> </m:t>
                    </m:r>
                  </m:oMath>
                </a14:m>
                <a:r>
                  <a:rPr lang="en-US" dirty="0" smtClean="0"/>
                  <a:t>Test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21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buNone/>
                </a:pPr>
                <a:r>
                  <a:rPr lang="en-US" dirty="0"/>
                  <a:t>&gt; summary(subset)$</a:t>
                </a:r>
                <a:r>
                  <a:rPr lang="en-US" dirty="0" err="1"/>
                  <a:t>cp</a:t>
                </a:r>
                <a:endParaRPr lang="en-US" dirty="0"/>
              </a:p>
              <a:p>
                <a:pPr marL="0" indent="0">
                  <a:buNone/>
                </a:pPr>
                <a:r>
                  <a:rPr lang="en-US" dirty="0"/>
                  <a:t>[1] 61.92622 36.51569 14.88725  5.41107  </a:t>
                </a:r>
                <a:r>
                  <a:rPr lang="en-US" dirty="0" smtClean="0"/>
                  <a:t>6.00000</a:t>
                </a:r>
              </a:p>
              <a:p>
                <a:pPr marL="0" indent="0">
                  <a:buNone/>
                </a:pPr>
                <a:endParaRPr lang="en-US" dirty="0"/>
              </a:p>
              <a:p>
                <a:pPr marL="0" indent="0" algn="ctr">
                  <a:buNone/>
                </a:pPr>
                <a:r>
                  <a:rPr lang="en-US" dirty="0"/>
                  <a:t>From this, we find that our best model is </a:t>
                </a:r>
                <a14:m>
                  <m:oMath xmlns:m="http://schemas.openxmlformats.org/officeDocument/2006/math">
                    <m:r>
                      <a:rPr lang="en-US" i="1">
                        <a:latin typeface="Cambria Math"/>
                      </a:rPr>
                      <m:t>𝑦</m:t>
                    </m:r>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2</m:t>
                        </m:r>
                      </m:sub>
                    </m:sSub>
                    <m:sSub>
                      <m:sSubPr>
                        <m:ctrlPr>
                          <a:rPr lang="en-US" i="1">
                            <a:latin typeface="Cambria Math"/>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3</m:t>
                        </m:r>
                      </m:sub>
                    </m:sSub>
                    <m:sSub>
                      <m:sSubPr>
                        <m:ctrlPr>
                          <a:rPr lang="en-US" i="1">
                            <a:latin typeface="Cambria Math"/>
                          </a:rPr>
                        </m:ctrlPr>
                      </m:sSubPr>
                      <m:e>
                        <m:r>
                          <a:rPr lang="en-US" i="1">
                            <a:latin typeface="Cambria Math"/>
                          </a:rPr>
                          <m:t>𝑥</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𝛽</m:t>
                        </m:r>
                      </m:e>
                      <m:sub>
                        <m:r>
                          <a:rPr lang="en-US" i="1">
                            <a:latin typeface="Cambria Math"/>
                          </a:rPr>
                          <m:t>4</m:t>
                        </m:r>
                      </m:sub>
                    </m:sSub>
                    <m:sSub>
                      <m:sSubPr>
                        <m:ctrlPr>
                          <a:rPr lang="en-US" i="1">
                            <a:latin typeface="Cambria Math"/>
                          </a:rPr>
                        </m:ctrlPr>
                      </m:sSubPr>
                      <m:e>
                        <m:r>
                          <a:rPr lang="en-US" i="1">
                            <a:latin typeface="Cambria Math"/>
                          </a:rPr>
                          <m:t>𝑥</m:t>
                        </m:r>
                      </m:e>
                      <m:sub>
                        <m:r>
                          <a:rPr lang="en-US" i="1">
                            <a:latin typeface="Cambria Math"/>
                          </a:rPr>
                          <m:t>4</m:t>
                        </m:r>
                      </m:sub>
                    </m:sSub>
                  </m:oMath>
                </a14:m>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1362" t="-1200"/>
                </a:stretch>
              </a:blipFill>
            </p:spPr>
            <p:txBody>
              <a:bodyPr/>
              <a:lstStyle/>
              <a:p>
                <a:r>
                  <a:rPr lang="en-US">
                    <a:noFill/>
                  </a:rPr>
                  <a:t> </a:t>
                </a:r>
              </a:p>
            </p:txBody>
          </p:sp>
        </mc:Fallback>
      </mc:AlternateContent>
    </p:spTree>
    <p:extLst>
      <p:ext uri="{BB962C8B-B14F-4D97-AF65-F5344CB8AC3E}">
        <p14:creationId xmlns:p14="http://schemas.microsoft.com/office/powerpoint/2010/main" val="378951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Subsets BIC Criterion</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1625" y="1697536"/>
            <a:ext cx="4038600" cy="4029665"/>
          </a:xfrm>
        </p:spPr>
      </p:pic>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a:bodyPr>
              <a:lstStyle/>
              <a:p>
                <a:pPr marL="0" indent="0" algn="ctr">
                  <a:buNone/>
                </a:pPr>
                <a:endParaRPr lang="en-US" dirty="0" smtClean="0"/>
              </a:p>
              <a:p>
                <a:pPr marL="0" indent="0" algn="ctr">
                  <a:buNone/>
                </a:pPr>
                <a:endParaRPr lang="en-US" dirty="0"/>
              </a:p>
              <a:p>
                <a:pPr marL="0" indent="0" algn="ctr">
                  <a:buNone/>
                </a:pPr>
                <a:r>
                  <a:rPr lang="en-US" dirty="0" smtClean="0"/>
                  <a:t>This </a:t>
                </a:r>
                <a:r>
                  <a:rPr lang="en-US" dirty="0"/>
                  <a:t>once again gives us the model </a:t>
                </a:r>
                <a:endParaRPr lang="en-US" i="1" dirty="0" smtClean="0"/>
              </a:p>
              <a:p>
                <a:pPr marL="0" indent="0">
                  <a:buNone/>
                </a:pPr>
                <a:endParaRPr lang="en-US" i="1" dirty="0" smtClean="0"/>
              </a:p>
              <a:p>
                <a:pPr marL="0" indent="0" algn="ctr">
                  <a:buNone/>
                </a:pPr>
                <a14:m>
                  <m:oMath xmlns:m="http://schemas.openxmlformats.org/officeDocument/2006/math">
                    <m:r>
                      <a:rPr lang="en-US" sz="2400" i="1">
                        <a:latin typeface="Cambria Math"/>
                      </a:rPr>
                      <m:t>𝑦</m:t>
                    </m:r>
                    <m:r>
                      <a:rPr lang="en-US" sz="2400" i="1">
                        <a:latin typeface="Cambria Math"/>
                      </a:rPr>
                      <m:t>=185.193−3.736∗</m:t>
                    </m:r>
                    <m:sSub>
                      <m:sSubPr>
                        <m:ctrlPr>
                          <a:rPr lang="en-US" sz="2400" i="1">
                            <a:latin typeface="Cambria Math"/>
                          </a:rPr>
                        </m:ctrlPr>
                      </m:sSubPr>
                      <m:e>
                        <m:r>
                          <a:rPr lang="en-US" sz="2400" i="1">
                            <a:latin typeface="Cambria Math"/>
                          </a:rPr>
                          <m:t>𝑥</m:t>
                        </m:r>
                      </m:e>
                      <m:sub>
                        <m:r>
                          <a:rPr lang="en-US" sz="2400" i="1">
                            <a:latin typeface="Cambria Math"/>
                          </a:rPr>
                          <m:t>1</m:t>
                        </m:r>
                      </m:sub>
                    </m:sSub>
                    <m:r>
                      <a:rPr lang="en-US" sz="2400" i="1">
                        <a:latin typeface="Cambria Math"/>
                      </a:rPr>
                      <m:t>+1.679∗</m:t>
                    </m:r>
                    <m:sSub>
                      <m:sSubPr>
                        <m:ctrlPr>
                          <a:rPr lang="en-US" sz="2400" i="1">
                            <a:latin typeface="Cambria Math"/>
                          </a:rPr>
                        </m:ctrlPr>
                      </m:sSubPr>
                      <m:e>
                        <m:r>
                          <a:rPr lang="en-US" sz="2400" i="1">
                            <a:latin typeface="Cambria Math"/>
                          </a:rPr>
                          <m:t>𝑥</m:t>
                        </m:r>
                      </m:e>
                      <m:sub>
                        <m:r>
                          <a:rPr lang="en-US" sz="2400" i="1">
                            <a:latin typeface="Cambria Math"/>
                          </a:rPr>
                          <m:t>2</m:t>
                        </m:r>
                      </m:sub>
                    </m:sSub>
                    <m:r>
                      <a:rPr lang="en-US" sz="2400" i="1">
                        <a:latin typeface="Cambria Math"/>
                      </a:rPr>
                      <m:t>+40.335∗</m:t>
                    </m:r>
                    <m:sSub>
                      <m:sSubPr>
                        <m:ctrlPr>
                          <a:rPr lang="en-US" sz="2400" i="1">
                            <a:latin typeface="Cambria Math"/>
                          </a:rPr>
                        </m:ctrlPr>
                      </m:sSubPr>
                      <m:e>
                        <m:r>
                          <a:rPr lang="en-US" sz="2400" i="1">
                            <a:latin typeface="Cambria Math"/>
                          </a:rPr>
                          <m:t>𝑥</m:t>
                        </m:r>
                      </m:e>
                      <m:sub>
                        <m:r>
                          <a:rPr lang="en-US" sz="2400" i="1">
                            <a:latin typeface="Cambria Math"/>
                          </a:rPr>
                          <m:t>3</m:t>
                        </m:r>
                      </m:sub>
                    </m:sSub>
                    <m:r>
                      <a:rPr lang="en-US" sz="2400" i="1">
                        <a:latin typeface="Cambria Math"/>
                      </a:rPr>
                      <m:t>−32.450∗</m:t>
                    </m:r>
                    <m:sSub>
                      <m:sSubPr>
                        <m:ctrlPr>
                          <a:rPr lang="en-US" sz="2400" i="1">
                            <a:latin typeface="Cambria Math"/>
                          </a:rPr>
                        </m:ctrlPr>
                      </m:sSubPr>
                      <m:e>
                        <m:r>
                          <a:rPr lang="en-US" sz="2400" i="1">
                            <a:latin typeface="Cambria Math"/>
                          </a:rPr>
                          <m:t>𝑥</m:t>
                        </m:r>
                      </m:e>
                      <m:sub>
                        <m:r>
                          <a:rPr lang="en-US" sz="2400" i="1">
                            <a:latin typeface="Cambria Math"/>
                          </a:rPr>
                          <m:t>4</m:t>
                        </m:r>
                      </m:sub>
                    </m:sSub>
                  </m:oMath>
                </a14:m>
                <a:r>
                  <a:rPr lang="en-US" sz="2400" dirty="0"/>
                  <a:t>.</a:t>
                </a:r>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09417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34400" cy="758952"/>
          </a:xfrm>
        </p:spPr>
        <p:txBody>
          <a:bodyPr>
            <a:normAutofit fontScale="90000"/>
          </a:bodyPr>
          <a:lstStyle/>
          <a:p>
            <a:r>
              <a:rPr lang="en-US" b="1" dirty="0" smtClean="0"/>
              <a:t/>
            </a:r>
            <a:br>
              <a:rPr lang="en-US" b="1" dirty="0" smtClean="0"/>
            </a:br>
            <a:r>
              <a:rPr lang="en-US" b="1" dirty="0" smtClean="0"/>
              <a:t>A </a:t>
            </a:r>
            <a:r>
              <a:rPr lang="en-US" b="1" dirty="0"/>
              <a:t>Quick </a:t>
            </a:r>
            <a:r>
              <a:rPr lang="en-US" b="1" dirty="0" smtClean="0"/>
              <a:t>Discussion of Other</a:t>
            </a:r>
            <a:br>
              <a:rPr lang="en-US" b="1" dirty="0" smtClean="0"/>
            </a:br>
            <a:r>
              <a:rPr lang="en-US" b="1" dirty="0" smtClean="0"/>
              <a:t> </a:t>
            </a:r>
            <a:r>
              <a:rPr lang="en-US" b="1" dirty="0"/>
              <a:t>(More Complex) Models</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a:bodyPr>
              <a:lstStyle/>
              <a:p>
                <a:pPr marL="0" indent="0">
                  <a:buNone/>
                </a:pPr>
                <a:r>
                  <a:rPr lang="en-US" dirty="0" smtClean="0"/>
                  <a:t>This model accounts </a:t>
                </a:r>
                <a:r>
                  <a:rPr lang="en-US" dirty="0"/>
                  <a:t>for the interaction between our first two variables (floor height and distance from elevator). </a:t>
                </a:r>
                <a:endParaRPr lang="en-US" dirty="0" smtClean="0"/>
              </a:p>
              <a:p>
                <a:pPr marL="0" indent="0">
                  <a:buNone/>
                </a:pPr>
                <a:endParaRPr lang="en-US" sz="2000" dirty="0" smtClean="0"/>
              </a:p>
              <a:p>
                <a:pPr marL="0" indent="0">
                  <a:buNone/>
                </a:pPr>
                <a:r>
                  <a:rPr lang="en-US" sz="2000" dirty="0"/>
                  <a:t>lm(formula = y ~ x1 + x2 + x1 * x2 + x3 + x4 + x5)</a:t>
                </a:r>
              </a:p>
              <a:p>
                <a:pPr marL="0" indent="0">
                  <a:buNone/>
                </a:pPr>
                <a:r>
                  <a:rPr lang="en-US" sz="2000" dirty="0"/>
                  <a:t> </a:t>
                </a:r>
              </a:p>
              <a:p>
                <a:pPr marL="0" indent="0">
                  <a:buNone/>
                </a:pPr>
                <a:r>
                  <a:rPr lang="en-US" sz="2000" dirty="0"/>
                  <a:t>Coefficients:</a:t>
                </a:r>
              </a:p>
              <a:p>
                <a:pPr marL="0" indent="0">
                  <a:buNone/>
                </a:pPr>
                <a:r>
                  <a:rPr lang="en-US" sz="2000" dirty="0"/>
                  <a:t>(Intercept)           x1           x2           x3           x4           x5        x1:x2  </a:t>
                </a:r>
              </a:p>
              <a:p>
                <a:pPr marL="0" indent="0">
                  <a:buNone/>
                </a:pPr>
                <a:r>
                  <a:rPr lang="en-US" sz="2000" dirty="0"/>
                  <a:t>   171.4985      -1.1542       3.2161      40.6880     -32.5318       3.8800      -</a:t>
                </a:r>
                <a:r>
                  <a:rPr lang="en-US" sz="2000" dirty="0" smtClean="0"/>
                  <a:t>0.3315</a:t>
                </a:r>
              </a:p>
              <a:p>
                <a:pPr marL="0" indent="0">
                  <a:buNone/>
                </a:pPr>
                <a:endParaRPr lang="en-US" sz="2000" dirty="0"/>
              </a:p>
              <a:p>
                <a:pPr marL="0" indent="0" algn="ctr">
                  <a:buNone/>
                </a:pPr>
                <a:r>
                  <a:rPr lang="en-US" sz="2400" dirty="0"/>
                  <a:t>With this model, our </a:t>
                </a:r>
                <a14:m>
                  <m:oMath xmlns:m="http://schemas.openxmlformats.org/officeDocument/2006/math">
                    <m:sSup>
                      <m:sSupPr>
                        <m:ctrlPr>
                          <a:rPr lang="en-US" sz="2400" i="1">
                            <a:latin typeface="Cambria Math"/>
                          </a:rPr>
                        </m:ctrlPr>
                      </m:sSupPr>
                      <m:e>
                        <m:r>
                          <a:rPr lang="en-US" sz="2400" i="1">
                            <a:latin typeface="Cambria Math"/>
                          </a:rPr>
                          <m:t>𝑅</m:t>
                        </m:r>
                      </m:e>
                      <m:sup>
                        <m:r>
                          <a:rPr lang="en-US" sz="2400" i="1">
                            <a:latin typeface="Cambria Math"/>
                          </a:rPr>
                          <m:t>2</m:t>
                        </m:r>
                      </m:sup>
                    </m:sSup>
                    <m:r>
                      <a:rPr lang="en-US" sz="2400" i="1">
                        <a:latin typeface="Cambria Math"/>
                      </a:rPr>
                      <m:t>=0.5042</m:t>
                    </m:r>
                  </m:oMath>
                </a14:m>
                <a:r>
                  <a:rPr lang="en-US" sz="2400" dirty="0"/>
                  <a:t> and </a:t>
                </a:r>
                <a14:m>
                  <m:oMath xmlns:m="http://schemas.openxmlformats.org/officeDocument/2006/math">
                    <m:sSubSup>
                      <m:sSubSupPr>
                        <m:ctrlPr>
                          <a:rPr lang="en-US" sz="2400" i="1">
                            <a:latin typeface="Cambria Math"/>
                          </a:rPr>
                        </m:ctrlPr>
                      </m:sSubSupPr>
                      <m:e>
                        <m:r>
                          <a:rPr lang="en-US" sz="2400" i="1">
                            <a:latin typeface="Cambria Math"/>
                          </a:rPr>
                          <m:t>𝑅</m:t>
                        </m:r>
                      </m:e>
                      <m:sub>
                        <m:r>
                          <a:rPr lang="en-US" sz="2400" i="1">
                            <a:latin typeface="Cambria Math"/>
                          </a:rPr>
                          <m:t>𝑎𝑑𝑗</m:t>
                        </m:r>
                      </m:sub>
                      <m:sup>
                        <m:r>
                          <a:rPr lang="en-US" sz="2400" i="1">
                            <a:latin typeface="Cambria Math"/>
                          </a:rPr>
                          <m:t>2</m:t>
                        </m:r>
                      </m:sup>
                    </m:sSubSup>
                    <m:r>
                      <a:rPr lang="en-US" sz="2400" i="1">
                        <a:latin typeface="Cambria Math"/>
                      </a:rPr>
                      <m:t>=0.4895</m:t>
                    </m:r>
                  </m:oMath>
                </a14:m>
                <a:r>
                  <a:rPr lang="en-US" sz="2400" dirty="0"/>
                  <a:t>.</a:t>
                </a:r>
              </a:p>
              <a:p>
                <a:pPr marL="0" indent="0">
                  <a:buNone/>
                </a:pPr>
                <a:r>
                  <a:rPr lang="en-US" sz="2000" dirty="0" smtClean="0"/>
                  <a:t>  </a:t>
                </a:r>
                <a:endParaRPr lang="en-US" sz="2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219" t="-1067"/>
                </a:stretch>
              </a:blipFill>
            </p:spPr>
            <p:txBody>
              <a:bodyPr/>
              <a:lstStyle/>
              <a:p>
                <a:r>
                  <a:rPr lang="en-US">
                    <a:noFill/>
                  </a:rPr>
                  <a:t> </a:t>
                </a:r>
              </a:p>
            </p:txBody>
          </p:sp>
        </mc:Fallback>
      </mc:AlternateContent>
    </p:spTree>
    <p:extLst>
      <p:ext uri="{BB962C8B-B14F-4D97-AF65-F5344CB8AC3E}">
        <p14:creationId xmlns:p14="http://schemas.microsoft.com/office/powerpoint/2010/main" val="193913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Objective</a:t>
            </a:r>
            <a:endParaRPr lang="en-US" dirty="0"/>
          </a:p>
        </p:txBody>
      </p:sp>
      <p:sp>
        <p:nvSpPr>
          <p:cNvPr id="3" name="Content Placeholder 2"/>
          <p:cNvSpPr>
            <a:spLocks noGrp="1"/>
          </p:cNvSpPr>
          <p:nvPr>
            <p:ph sz="quarter" idx="1"/>
          </p:nvPr>
        </p:nvSpPr>
        <p:spPr/>
        <p:txBody>
          <a:bodyPr/>
          <a:lstStyle/>
          <a:p>
            <a:pPr marL="0" indent="0">
              <a:buNone/>
            </a:pPr>
            <a:r>
              <a:rPr lang="en-US" dirty="0" smtClean="0"/>
              <a:t>Our </a:t>
            </a:r>
            <a:r>
              <a:rPr lang="en-US" dirty="0"/>
              <a:t>objective is to show how regression analysis can be used to develop a model relating sales price of condominium units to a set of independent variables, and to show how the model can be used to reveal some interesting relationships among these variables</a:t>
            </a:r>
          </a:p>
          <a:p>
            <a:endParaRPr lang="en-US" dirty="0"/>
          </a:p>
        </p:txBody>
      </p:sp>
    </p:spTree>
    <p:extLst>
      <p:ext uri="{BB962C8B-B14F-4D97-AF65-F5344CB8AC3E}">
        <p14:creationId xmlns:p14="http://schemas.microsoft.com/office/powerpoint/2010/main" val="2587893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758952"/>
          </a:xfrm>
        </p:spPr>
        <p:txBody>
          <a:bodyPr>
            <a:normAutofit fontScale="90000"/>
          </a:bodyPr>
          <a:lstStyle/>
          <a:p>
            <a:r>
              <a:rPr lang="en-US" b="1" dirty="0" smtClean="0"/>
              <a:t>Further Discussion of Other</a:t>
            </a:r>
            <a:br>
              <a:rPr lang="en-US" b="1" dirty="0" smtClean="0"/>
            </a:br>
            <a:r>
              <a:rPr lang="en-US" b="1" dirty="0" smtClean="0"/>
              <a:t> (More Complex)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pPr marL="0" indent="0" algn="ctr">
                  <a:buNone/>
                </a:pPr>
                <a:r>
                  <a:rPr lang="en-US" dirty="0" smtClean="0"/>
                  <a:t>This next model considers the interaction of the previous model with the view of the ocean.</a:t>
                </a:r>
              </a:p>
              <a:p>
                <a:pPr marL="0" indent="0">
                  <a:buNone/>
                </a:pPr>
                <a:endParaRPr lang="en-US" sz="2400" dirty="0"/>
              </a:p>
              <a:p>
                <a:pPr marL="0" indent="0">
                  <a:buNone/>
                </a:pPr>
                <a:r>
                  <a:rPr lang="en-US" sz="2400" dirty="0"/>
                  <a:t>lm(formula = y ~ x1 + x2 + x1 * x2 + x1 * x1 + x2 * x2 + x3 + </a:t>
                </a:r>
              </a:p>
              <a:p>
                <a:pPr marL="0" indent="0">
                  <a:buNone/>
                </a:pPr>
                <a:r>
                  <a:rPr lang="en-US" sz="2400" dirty="0"/>
                  <a:t>    x4 + x5 + (x1 + x2 + x1 * x2 + x1 * x1 + x2 * x2) * x3)</a:t>
                </a:r>
              </a:p>
              <a:p>
                <a:pPr marL="0" indent="0">
                  <a:buNone/>
                </a:pPr>
                <a:r>
                  <a:rPr lang="en-US" sz="2400" dirty="0"/>
                  <a:t> </a:t>
                </a:r>
              </a:p>
              <a:p>
                <a:pPr marL="0" indent="0">
                  <a:buNone/>
                </a:pPr>
                <a:r>
                  <a:rPr lang="en-US" sz="2400" dirty="0"/>
                  <a:t>Coefficients:</a:t>
                </a:r>
              </a:p>
              <a:p>
                <a:pPr marL="0" indent="0">
                  <a:buNone/>
                </a:pPr>
                <a:r>
                  <a:rPr lang="en-US" sz="2400" dirty="0"/>
                  <a:t>(Intercept)           x1           x2           x3           x4           x5        x1:x2  </a:t>
                </a:r>
              </a:p>
              <a:p>
                <a:pPr marL="0" indent="0">
                  <a:buNone/>
                </a:pPr>
                <a:r>
                  <a:rPr lang="en-US" sz="2400" dirty="0"/>
                  <a:t>   167.3210       1.0353       2.1587      50.3409     -31.5052       2.8762      -0.2472  </a:t>
                </a:r>
              </a:p>
              <a:p>
                <a:pPr marL="0" indent="0">
                  <a:buNone/>
                </a:pPr>
                <a:r>
                  <a:rPr lang="en-US" sz="2400" dirty="0"/>
                  <a:t>      x1:x3        x2:x3     x1:x2:x3  </a:t>
                </a:r>
              </a:p>
              <a:p>
                <a:pPr marL="0" indent="0">
                  <a:buNone/>
                </a:pPr>
                <a:r>
                  <a:rPr lang="en-US" sz="2400" dirty="0"/>
                  <a:t>    -4.6382       2.0049      -0.1335  </a:t>
                </a:r>
                <a:endParaRPr lang="en-US" sz="2400" dirty="0" smtClean="0"/>
              </a:p>
              <a:p>
                <a:pPr marL="0" indent="0">
                  <a:buNone/>
                </a:pPr>
                <a:endParaRPr lang="en-US" sz="2400" dirty="0" smtClean="0"/>
              </a:p>
              <a:p>
                <a:pPr marL="0" indent="0" algn="ctr">
                  <a:buNone/>
                </a:pPr>
                <a:r>
                  <a:rPr lang="en-US" sz="2800" dirty="0" smtClean="0"/>
                  <a:t>With this model, our </a:t>
                </a:r>
                <a14:m>
                  <m:oMath xmlns:m="http://schemas.openxmlformats.org/officeDocument/2006/math">
                    <m:sSup>
                      <m:sSupPr>
                        <m:ctrlPr>
                          <a:rPr lang="en-US" sz="2800" i="1">
                            <a:latin typeface="Cambria Math"/>
                          </a:rPr>
                        </m:ctrlPr>
                      </m:sSupPr>
                      <m:e>
                        <m:r>
                          <a:rPr lang="en-US" sz="2800" i="1">
                            <a:latin typeface="Cambria Math"/>
                          </a:rPr>
                          <m:t>𝑅</m:t>
                        </m:r>
                      </m:e>
                      <m:sup>
                        <m:r>
                          <a:rPr lang="en-US" sz="2800" i="1">
                            <a:latin typeface="Cambria Math"/>
                          </a:rPr>
                          <m:t>2</m:t>
                        </m:r>
                      </m:sup>
                    </m:sSup>
                    <m:r>
                      <a:rPr lang="en-US" sz="2800" i="1">
                        <a:latin typeface="Cambria Math"/>
                      </a:rPr>
                      <m:t>=0.5</m:t>
                    </m:r>
                    <m:r>
                      <a:rPr lang="en-US" sz="2800" b="0" i="1" smtClean="0">
                        <a:latin typeface="Cambria Math"/>
                      </a:rPr>
                      <m:t>524</m:t>
                    </m:r>
                  </m:oMath>
                </a14:m>
                <a:r>
                  <a:rPr lang="en-US" sz="2800" dirty="0"/>
                  <a:t> and </a:t>
                </a:r>
                <a14:m>
                  <m:oMath xmlns:m="http://schemas.openxmlformats.org/officeDocument/2006/math">
                    <m:sSubSup>
                      <m:sSubSupPr>
                        <m:ctrlPr>
                          <a:rPr lang="en-US" sz="2800" i="1">
                            <a:latin typeface="Cambria Math"/>
                          </a:rPr>
                        </m:ctrlPr>
                      </m:sSubSupPr>
                      <m:e>
                        <m:r>
                          <a:rPr lang="en-US" sz="2800" i="1">
                            <a:latin typeface="Cambria Math"/>
                          </a:rPr>
                          <m:t>𝑅</m:t>
                        </m:r>
                      </m:e>
                      <m:sub>
                        <m:r>
                          <a:rPr lang="en-US" sz="2800" i="1">
                            <a:latin typeface="Cambria Math"/>
                          </a:rPr>
                          <m:t>𝑎𝑑𝑗</m:t>
                        </m:r>
                      </m:sub>
                      <m:sup>
                        <m:r>
                          <a:rPr lang="en-US" sz="2800" i="1">
                            <a:latin typeface="Cambria Math"/>
                          </a:rPr>
                          <m:t>2</m:t>
                        </m:r>
                      </m:sup>
                    </m:sSubSup>
                    <m:r>
                      <a:rPr lang="en-US" sz="2800" i="1">
                        <a:latin typeface="Cambria Math"/>
                      </a:rPr>
                      <m:t>=0.</m:t>
                    </m:r>
                    <m:r>
                      <a:rPr lang="en-US" sz="2800" b="0" i="1" smtClean="0">
                        <a:latin typeface="Cambria Math"/>
                      </a:rPr>
                      <m:t>5321</m:t>
                    </m:r>
                  </m:oMath>
                </a14:m>
                <a:r>
                  <a:rPr lang="en-US" sz="2800" dirty="0" smtClean="0"/>
                  <a:t>.</a:t>
                </a:r>
                <a:endParaRPr lang="en-US" sz="2800" dirty="0"/>
              </a:p>
              <a:p>
                <a:pPr marL="0" indent="0">
                  <a:buNone/>
                </a:pPr>
                <a:endParaRPr lang="en-US" sz="2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89" t="-2400" r="-1147"/>
                </a:stretch>
              </a:blipFill>
            </p:spPr>
            <p:txBody>
              <a:bodyPr/>
              <a:lstStyle/>
              <a:p>
                <a:r>
                  <a:rPr lang="en-US">
                    <a:noFill/>
                  </a:rPr>
                  <a:t> </a:t>
                </a:r>
              </a:p>
            </p:txBody>
          </p:sp>
        </mc:Fallback>
      </mc:AlternateContent>
    </p:spTree>
    <p:extLst>
      <p:ext uri="{BB962C8B-B14F-4D97-AF65-F5344CB8AC3E}">
        <p14:creationId xmlns:p14="http://schemas.microsoft.com/office/powerpoint/2010/main" val="1684801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758952"/>
          </a:xfrm>
        </p:spPr>
        <p:txBody>
          <a:bodyPr>
            <a:normAutofit fontScale="90000"/>
          </a:bodyPr>
          <a:lstStyle/>
          <a:p>
            <a:r>
              <a:rPr lang="en-US" dirty="0" smtClean="0"/>
              <a:t>Applying Backwards Elimination to the Previous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lgn="ctr">
                  <a:buNone/>
                </a:pPr>
                <a:r>
                  <a:rPr lang="en-US" dirty="0"/>
                  <a:t>If we apply the backwards elimination method, we find a new </a:t>
                </a:r>
                <a:r>
                  <a:rPr lang="en-US" dirty="0" smtClean="0"/>
                  <a:t>model.</a:t>
                </a:r>
              </a:p>
              <a:p>
                <a:pPr marL="0" indent="0" algn="ctr">
                  <a:buNone/>
                </a:pPr>
                <a:endParaRPr lang="en-US" dirty="0"/>
              </a:p>
              <a:p>
                <a:pPr marL="0" indent="0">
                  <a:buNone/>
                </a:pPr>
                <a:r>
                  <a:rPr lang="en-US" sz="1800" dirty="0"/>
                  <a:t>lm(formula = y ~ x1 + x2 + x3 + x4 + x1:x2 + x1:x3 + x2:x3)</a:t>
                </a:r>
              </a:p>
              <a:p>
                <a:pPr marL="0" indent="0">
                  <a:buNone/>
                </a:pPr>
                <a:r>
                  <a:rPr lang="en-US" sz="1800" dirty="0"/>
                  <a:t> </a:t>
                </a:r>
              </a:p>
              <a:p>
                <a:pPr marL="0" indent="0">
                  <a:buNone/>
                </a:pPr>
                <a:r>
                  <a:rPr lang="en-US" sz="1800" dirty="0"/>
                  <a:t>Coefficients:</a:t>
                </a:r>
              </a:p>
              <a:p>
                <a:pPr marL="0" indent="0">
                  <a:buNone/>
                </a:pPr>
                <a:r>
                  <a:rPr lang="en-US" sz="1800" dirty="0"/>
                  <a:t>(Intercept)           x1           x2           x3           x4        x1:x2        </a:t>
                </a:r>
                <a:r>
                  <a:rPr lang="en-US" sz="1800" dirty="0" smtClean="0"/>
                  <a:t>x1:x3	 x2:x3</a:t>
                </a:r>
                <a:endParaRPr lang="en-US" sz="1800" dirty="0"/>
              </a:p>
              <a:p>
                <a:pPr marL="0" indent="0">
                  <a:buNone/>
                </a:pPr>
                <a:r>
                  <a:rPr lang="en-US" sz="1800" dirty="0"/>
                  <a:t>   165.6768       1.7250       2.4412      55.0855     -31.3306      -0.3266      -</a:t>
                </a:r>
                <a:r>
                  <a:rPr lang="en-US" sz="1800" dirty="0" smtClean="0"/>
                  <a:t>5.7519   </a:t>
                </a:r>
                <a:r>
                  <a:rPr lang="en-US" sz="1800" dirty="0"/>
                  <a:t>1.4535  </a:t>
                </a:r>
              </a:p>
              <a:p>
                <a:pPr marL="0" indent="0">
                  <a:buNone/>
                </a:pPr>
                <a:r>
                  <a:rPr lang="en-US" dirty="0"/>
                  <a:t>With this model, our </a:t>
                </a:r>
                <a14:m>
                  <m:oMath xmlns:m="http://schemas.openxmlformats.org/officeDocument/2006/math">
                    <m:sSup>
                      <m:sSupPr>
                        <m:ctrlPr>
                          <a:rPr lang="en-US" i="1">
                            <a:latin typeface="Cambria Math"/>
                          </a:rPr>
                        </m:ctrlPr>
                      </m:sSupPr>
                      <m:e>
                        <m:r>
                          <a:rPr lang="en-US" i="1">
                            <a:latin typeface="Cambria Math"/>
                          </a:rPr>
                          <m:t>𝑅</m:t>
                        </m:r>
                      </m:e>
                      <m:sup>
                        <m:r>
                          <a:rPr lang="en-US" i="1">
                            <a:latin typeface="Cambria Math"/>
                          </a:rPr>
                          <m:t>2</m:t>
                        </m:r>
                      </m:sup>
                    </m:sSup>
                    <m:r>
                      <a:rPr lang="en-US" i="1">
                        <a:latin typeface="Cambria Math"/>
                      </a:rPr>
                      <m:t>=0.5506</m:t>
                    </m:r>
                  </m:oMath>
                </a14:m>
                <a:r>
                  <a:rPr lang="en-US" dirty="0"/>
                  <a:t> and </a:t>
                </a:r>
                <a14:m>
                  <m:oMath xmlns:m="http://schemas.openxmlformats.org/officeDocument/2006/math">
                    <m:sSubSup>
                      <m:sSubSupPr>
                        <m:ctrlPr>
                          <a:rPr lang="en-US" i="1">
                            <a:latin typeface="Cambria Math"/>
                          </a:rPr>
                        </m:ctrlPr>
                      </m:sSubSupPr>
                      <m:e>
                        <m:r>
                          <a:rPr lang="en-US" i="1">
                            <a:latin typeface="Cambria Math"/>
                          </a:rPr>
                          <m:t>𝑅</m:t>
                        </m:r>
                      </m:e>
                      <m:sub>
                        <m:r>
                          <a:rPr lang="en-US" i="1">
                            <a:latin typeface="Cambria Math"/>
                          </a:rPr>
                          <m:t>𝑎𝑑𝑗</m:t>
                        </m:r>
                      </m:sub>
                      <m:sup>
                        <m:r>
                          <a:rPr lang="en-US" i="1">
                            <a:latin typeface="Cambria Math"/>
                          </a:rPr>
                          <m:t>2</m:t>
                        </m:r>
                      </m:sup>
                    </m:sSubSup>
                    <m:r>
                      <a:rPr lang="en-US" i="1">
                        <a:latin typeface="Cambria Math"/>
                      </a:rPr>
                      <m:t>=0.535</m:t>
                    </m:r>
                  </m:oMath>
                </a14:m>
                <a:r>
                  <a:rPr lang="en-US" dirty="0"/>
                  <a:t>.</a:t>
                </a: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362" t="-1200" r="-2151"/>
                </a:stretch>
              </a:blipFill>
            </p:spPr>
            <p:txBody>
              <a:bodyPr/>
              <a:lstStyle/>
              <a:p>
                <a:r>
                  <a:rPr lang="en-US">
                    <a:noFill/>
                  </a:rPr>
                  <a:t> </a:t>
                </a:r>
              </a:p>
            </p:txBody>
          </p:sp>
        </mc:Fallback>
      </mc:AlternateContent>
    </p:spTree>
    <p:extLst>
      <p:ext uri="{BB962C8B-B14F-4D97-AF65-F5344CB8AC3E}">
        <p14:creationId xmlns:p14="http://schemas.microsoft.com/office/powerpoint/2010/main" val="327748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Further Examination of </a:t>
            </a:r>
            <a:br>
              <a:rPr lang="en-US" dirty="0" smtClean="0"/>
            </a:br>
            <a:r>
              <a:rPr lang="en-US" dirty="0" smtClean="0"/>
              <a:t>Our New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47500" lnSpcReduction="20000"/>
              </a:bodyPr>
              <a:lstStyle/>
              <a:p>
                <a:pPr marL="0" indent="0" algn="ctr">
                  <a:buNone/>
                </a:pPr>
                <a:r>
                  <a:rPr lang="en-US" sz="5900" dirty="0"/>
                  <a:t>Though the three previous models </a:t>
                </a:r>
                <a:r>
                  <a:rPr lang="en-US" sz="5900" dirty="0" smtClean="0"/>
                  <a:t>appear better </a:t>
                </a:r>
                <a:r>
                  <a:rPr lang="en-US" sz="5900" dirty="0"/>
                  <a:t>when we simply look at their </a:t>
                </a:r>
                <a14:m>
                  <m:oMath xmlns:m="http://schemas.openxmlformats.org/officeDocument/2006/math">
                    <m:sSup>
                      <m:sSupPr>
                        <m:ctrlPr>
                          <a:rPr lang="en-US" sz="5900" i="1">
                            <a:latin typeface="Cambria Math"/>
                          </a:rPr>
                        </m:ctrlPr>
                      </m:sSupPr>
                      <m:e>
                        <m:r>
                          <a:rPr lang="en-US" sz="5900" i="1">
                            <a:latin typeface="Cambria Math"/>
                          </a:rPr>
                          <m:t>𝑅</m:t>
                        </m:r>
                      </m:e>
                      <m:sup>
                        <m:r>
                          <a:rPr lang="en-US" sz="5900" i="1">
                            <a:latin typeface="Cambria Math"/>
                          </a:rPr>
                          <m:t>2</m:t>
                        </m:r>
                      </m:sup>
                    </m:sSup>
                  </m:oMath>
                </a14:m>
                <a:r>
                  <a:rPr lang="en-US" sz="5900" dirty="0"/>
                  <a:t> values, let’s look at the </a:t>
                </a:r>
                <a:r>
                  <a:rPr lang="en-US" sz="5900" dirty="0" smtClean="0"/>
                  <a:t>VIFs:</a:t>
                </a:r>
              </a:p>
              <a:p>
                <a:pPr marL="0" indent="0" algn="ctr">
                  <a:buNone/>
                </a:pPr>
                <a:endParaRPr lang="en-US" dirty="0"/>
              </a:p>
              <a:p>
                <a:pPr marL="0" indent="0">
                  <a:buNone/>
                </a:pPr>
                <a:r>
                  <a:rPr lang="en-US" dirty="0"/>
                  <a:t>&gt; </a:t>
                </a:r>
                <a:r>
                  <a:rPr lang="en-US" dirty="0" err="1"/>
                  <a:t>vif</a:t>
                </a:r>
                <a:r>
                  <a:rPr lang="en-US" dirty="0"/>
                  <a:t>(</a:t>
                </a:r>
                <a:r>
                  <a:rPr lang="en-US" dirty="0" err="1"/>
                  <a:t>testmodel</a:t>
                </a:r>
                <a:r>
                  <a:rPr lang="en-US" dirty="0"/>
                  <a:t>)</a:t>
                </a:r>
              </a:p>
              <a:p>
                <a:pPr marL="0" indent="0">
                  <a:buNone/>
                </a:pPr>
                <a:r>
                  <a:rPr lang="en-US" dirty="0"/>
                  <a:t>      x1       x2       x3       x4       x5    x1:x2 </a:t>
                </a:r>
              </a:p>
              <a:p>
                <a:pPr marL="0" indent="0">
                  <a:buNone/>
                </a:pPr>
                <a:r>
                  <a:rPr lang="en-US" dirty="0"/>
                  <a:t>4.212546 5.093668 1.050721 1.043826 1.032370 </a:t>
                </a:r>
                <a:r>
                  <a:rPr lang="en-US" dirty="0" smtClean="0"/>
                  <a:t>7.859969</a:t>
                </a:r>
              </a:p>
              <a:p>
                <a:pPr marL="0" indent="0">
                  <a:buNone/>
                </a:pPr>
                <a:endParaRPr lang="en-US" dirty="0"/>
              </a:p>
              <a:p>
                <a:pPr marL="0" indent="0">
                  <a:buNone/>
                </a:pPr>
                <a:r>
                  <a:rPr lang="en-US" dirty="0"/>
                  <a:t>&gt; </a:t>
                </a:r>
                <a:r>
                  <a:rPr lang="en-US" dirty="0" err="1"/>
                  <a:t>vif</a:t>
                </a:r>
                <a:r>
                  <a:rPr lang="en-US" dirty="0"/>
                  <a:t>(model)</a:t>
                </a:r>
              </a:p>
              <a:p>
                <a:pPr marL="0" indent="0">
                  <a:buNone/>
                </a:pPr>
                <a:r>
                  <a:rPr lang="en-US" dirty="0"/>
                  <a:t>       x1        x2        x3        x4        x5     x1:x2     x1:x3     x2:x3  x1:x2:x3 </a:t>
                </a:r>
              </a:p>
              <a:p>
                <a:pPr marL="0" indent="0">
                  <a:buNone/>
                </a:pPr>
                <a:r>
                  <a:rPr lang="en-US" dirty="0"/>
                  <a:t> 8.786407 10.594227 21.386408  1.052496  1.057215 17.391258 25.856879 27.313072 </a:t>
                </a:r>
                <a:r>
                  <a:rPr lang="en-US" dirty="0" smtClean="0"/>
                  <a:t>32.081593</a:t>
                </a:r>
              </a:p>
              <a:p>
                <a:pPr marL="0" indent="0">
                  <a:buNone/>
                </a:pPr>
                <a:endParaRPr lang="en-US" dirty="0"/>
              </a:p>
              <a:p>
                <a:pPr marL="0" indent="0">
                  <a:buNone/>
                </a:pPr>
                <a:r>
                  <a:rPr lang="en-US" dirty="0"/>
                  <a:t>&gt; </a:t>
                </a:r>
                <a:r>
                  <a:rPr lang="en-US" dirty="0" err="1"/>
                  <a:t>vif</a:t>
                </a:r>
                <a:r>
                  <a:rPr lang="en-US" dirty="0"/>
                  <a:t>(model7)</a:t>
                </a:r>
              </a:p>
              <a:p>
                <a:pPr marL="0" indent="0">
                  <a:buNone/>
                </a:pPr>
                <a:r>
                  <a:rPr lang="en-US" dirty="0"/>
                  <a:t>      x1       x2       x3       x4    x1:x2    x1:x3    x2:x3 </a:t>
                </a:r>
              </a:p>
              <a:p>
                <a:pPr marL="0" indent="0">
                  <a:buNone/>
                </a:pPr>
                <a:r>
                  <a:rPr lang="en-US" dirty="0"/>
                  <a:t>5.062573 6.049960 8.462880 1.051517 7.874293 6.130519 </a:t>
                </a:r>
                <a:r>
                  <a:rPr lang="en-US" dirty="0" smtClean="0"/>
                  <a:t>5.480274</a:t>
                </a:r>
              </a:p>
              <a:p>
                <a:pPr marL="0" indent="0">
                  <a:buNone/>
                </a:pPr>
                <a:endParaRPr lang="en-US" dirty="0"/>
              </a:p>
              <a:p>
                <a:pPr marL="0" indent="0">
                  <a:buNone/>
                </a:pPr>
                <a:r>
                  <a:rPr lang="en-US" sz="4200" dirty="0" smtClean="0"/>
                  <a:t>We </a:t>
                </a:r>
                <a:r>
                  <a:rPr lang="en-US" sz="4200" dirty="0"/>
                  <a:t>have a serious </a:t>
                </a:r>
                <a:r>
                  <a:rPr lang="en-US" sz="4200" dirty="0" err="1"/>
                  <a:t>multicollinearity</a:t>
                </a:r>
                <a:r>
                  <a:rPr lang="en-US" sz="4200" dirty="0"/>
                  <a:t> </a:t>
                </a:r>
                <a:r>
                  <a:rPr lang="en-US" sz="4200" dirty="0" smtClean="0"/>
                  <a:t>problem with some of these!</a:t>
                </a:r>
              </a:p>
              <a:p>
                <a:pPr marL="0" indent="0">
                  <a:buNone/>
                </a:pPr>
                <a:endParaRPr lang="en-US" dirty="0"/>
              </a:p>
              <a:p>
                <a:pPr marL="0" indent="0" algn="ctr">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89" t="-3200" r="-573"/>
                </a:stretch>
              </a:blipFill>
            </p:spPr>
            <p:txBody>
              <a:bodyPr/>
              <a:lstStyle/>
              <a:p>
                <a:r>
                  <a:rPr lang="en-US">
                    <a:noFill/>
                  </a:rPr>
                  <a:t> </a:t>
                </a:r>
              </a:p>
            </p:txBody>
          </p:sp>
        </mc:Fallback>
      </mc:AlternateContent>
    </p:spTree>
    <p:extLst>
      <p:ext uri="{BB962C8B-B14F-4D97-AF65-F5344CB8AC3E}">
        <p14:creationId xmlns:p14="http://schemas.microsoft.com/office/powerpoint/2010/main" val="3328707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a:t>
            </a:r>
            <a:endParaRPr lang="en-US" dirty="0"/>
          </a:p>
        </p:txBody>
      </p:sp>
      <p:sp>
        <p:nvSpPr>
          <p:cNvPr id="3" name="Content Placeholder 2"/>
          <p:cNvSpPr>
            <a:spLocks noGrp="1"/>
          </p:cNvSpPr>
          <p:nvPr>
            <p:ph sz="quarter" idx="1"/>
          </p:nvPr>
        </p:nvSpPr>
        <p:spPr/>
        <p:txBody>
          <a:bodyPr>
            <a:normAutofit/>
          </a:bodyPr>
          <a:lstStyle/>
          <a:p>
            <a:pPr marL="0" indent="0" algn="ctr">
              <a:buNone/>
            </a:pPr>
            <a:r>
              <a:rPr lang="en-US" sz="4400" dirty="0" smtClean="0"/>
              <a:t>Recall </a:t>
            </a:r>
            <a:r>
              <a:rPr lang="en-US" sz="4400" dirty="0"/>
              <a:t>the principle of </a:t>
            </a:r>
            <a:r>
              <a:rPr lang="en-US" sz="4400" dirty="0" smtClean="0"/>
              <a:t>parsimony: the </a:t>
            </a:r>
            <a:r>
              <a:rPr lang="en-US" sz="4400" dirty="0"/>
              <a:t>principle that entities should not be multiplied needlessly; the simplest of two competing theories is to be preferred.</a:t>
            </a:r>
          </a:p>
        </p:txBody>
      </p:sp>
    </p:spTree>
    <p:extLst>
      <p:ext uri="{BB962C8B-B14F-4D97-AF65-F5344CB8AC3E}">
        <p14:creationId xmlns:p14="http://schemas.microsoft.com/office/powerpoint/2010/main" val="2683613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r>
                  <a:rPr lang="en-US" dirty="0" smtClean="0"/>
                  <a:t>Taking everything we’ve done into account, we </a:t>
                </a:r>
                <a:r>
                  <a:rPr lang="en-US" dirty="0"/>
                  <a:t>can conclude that our </a:t>
                </a:r>
                <a:r>
                  <a:rPr lang="en-US" dirty="0" smtClean="0"/>
                  <a:t>model2 best fits our data.</a:t>
                </a:r>
              </a:p>
              <a:p>
                <a:pPr marL="0" indent="0">
                  <a:buNone/>
                </a:pPr>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sz="2000" i="1">
                          <a:latin typeface="Cambria Math"/>
                        </a:rPr>
                        <m:t>𝑦</m:t>
                      </m:r>
                      <m:r>
                        <a:rPr lang="en-US" sz="2000" i="1">
                          <a:latin typeface="Cambria Math"/>
                        </a:rPr>
                        <m:t>=185.193−3.736∗</m:t>
                      </m:r>
                      <m:sSub>
                        <m:sSubPr>
                          <m:ctrlPr>
                            <a:rPr lang="en-US" sz="2000" i="1">
                              <a:latin typeface="Cambria Math"/>
                            </a:rPr>
                          </m:ctrlPr>
                        </m:sSubPr>
                        <m:e>
                          <m:r>
                            <a:rPr lang="en-US" sz="2000" i="1">
                              <a:latin typeface="Cambria Math"/>
                            </a:rPr>
                            <m:t>𝑥</m:t>
                          </m:r>
                        </m:e>
                        <m:sub>
                          <m:r>
                            <a:rPr lang="en-US" sz="2000" i="1">
                              <a:latin typeface="Cambria Math"/>
                            </a:rPr>
                            <m:t>1</m:t>
                          </m:r>
                        </m:sub>
                      </m:sSub>
                      <m:r>
                        <a:rPr lang="en-US" sz="2000" i="1">
                          <a:latin typeface="Cambria Math"/>
                        </a:rPr>
                        <m:t>+1.679∗</m:t>
                      </m:r>
                      <m:sSub>
                        <m:sSubPr>
                          <m:ctrlPr>
                            <a:rPr lang="en-US" sz="2000" i="1">
                              <a:latin typeface="Cambria Math"/>
                            </a:rPr>
                          </m:ctrlPr>
                        </m:sSubPr>
                        <m:e>
                          <m:r>
                            <a:rPr lang="en-US" sz="2000" i="1">
                              <a:latin typeface="Cambria Math"/>
                            </a:rPr>
                            <m:t>𝑥</m:t>
                          </m:r>
                        </m:e>
                        <m:sub>
                          <m:r>
                            <a:rPr lang="en-US" sz="2000" i="1">
                              <a:latin typeface="Cambria Math"/>
                            </a:rPr>
                            <m:t>2</m:t>
                          </m:r>
                        </m:sub>
                      </m:sSub>
                      <m:r>
                        <a:rPr lang="en-US" sz="2000" i="1">
                          <a:latin typeface="Cambria Math"/>
                        </a:rPr>
                        <m:t>+40.335∗</m:t>
                      </m:r>
                      <m:sSub>
                        <m:sSubPr>
                          <m:ctrlPr>
                            <a:rPr lang="en-US" sz="2000" i="1">
                              <a:latin typeface="Cambria Math"/>
                            </a:rPr>
                          </m:ctrlPr>
                        </m:sSubPr>
                        <m:e>
                          <m:r>
                            <a:rPr lang="en-US" sz="2000" i="1">
                              <a:latin typeface="Cambria Math"/>
                            </a:rPr>
                            <m:t>𝑥</m:t>
                          </m:r>
                        </m:e>
                        <m:sub>
                          <m:r>
                            <a:rPr lang="en-US" sz="2000" i="1">
                              <a:latin typeface="Cambria Math"/>
                            </a:rPr>
                            <m:t>3</m:t>
                          </m:r>
                        </m:sub>
                      </m:sSub>
                      <m:r>
                        <a:rPr lang="en-US" sz="2000" i="1">
                          <a:latin typeface="Cambria Math"/>
                        </a:rPr>
                        <m:t>−32.450∗</m:t>
                      </m:r>
                      <m:sSub>
                        <m:sSubPr>
                          <m:ctrlPr>
                            <a:rPr lang="en-US" sz="2000" i="1">
                              <a:latin typeface="Cambria Math"/>
                            </a:rPr>
                          </m:ctrlPr>
                        </m:sSubPr>
                        <m:e>
                          <m:r>
                            <a:rPr lang="en-US" sz="2000" i="1">
                              <a:latin typeface="Cambria Math"/>
                            </a:rPr>
                            <m:t>𝑥</m:t>
                          </m:r>
                        </m:e>
                        <m:sub>
                          <m:r>
                            <a:rPr lang="en-US" sz="2000" i="1">
                              <a:latin typeface="Cambria Math"/>
                            </a:rPr>
                            <m:t>4</m:t>
                          </m:r>
                        </m:sub>
                      </m:sSub>
                    </m:oMath>
                  </m:oMathPara>
                </a14:m>
                <a:endParaRPr lang="en-US" sz="2000" dirty="0" smtClean="0"/>
              </a:p>
              <a:p>
                <a:pPr marL="0" indent="0">
                  <a:buNone/>
                </a:pPr>
                <a:endParaRPr lang="en-US" sz="2000" dirty="0" smtClean="0"/>
              </a:p>
              <a:p>
                <a:pPr marL="0" indent="0" algn="ctr">
                  <a:buNone/>
                </a:pPr>
                <a:r>
                  <a:rPr lang="en-US" sz="2400" dirty="0" smtClean="0"/>
                  <a:t>This means that in our case study, all of our variables have a significant affect on the price a person was willing to pay for a condominium—except whether or not the condo was </a:t>
                </a:r>
              </a:p>
              <a:p>
                <a:pPr marL="0" indent="0" algn="ctr">
                  <a:buNone/>
                </a:pPr>
                <a:r>
                  <a:rPr lang="en-US" sz="2400" dirty="0" smtClean="0"/>
                  <a:t>pre-furnished.</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362" t="-1200" r="-1577"/>
                </a:stretch>
              </a:blipFill>
            </p:spPr>
            <p:txBody>
              <a:bodyPr/>
              <a:lstStyle/>
              <a:p>
                <a:r>
                  <a:rPr lang="en-US">
                    <a:noFill/>
                  </a:rPr>
                  <a:t> </a:t>
                </a:r>
              </a:p>
            </p:txBody>
          </p:sp>
        </mc:Fallback>
      </mc:AlternateContent>
    </p:spTree>
    <p:extLst>
      <p:ext uri="{BB962C8B-B14F-4D97-AF65-F5344CB8AC3E}">
        <p14:creationId xmlns:p14="http://schemas.microsoft.com/office/powerpoint/2010/main" val="3205501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Let’s Predict!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pPr marL="0" indent="0">
                  <a:buNone/>
                </a:pPr>
                <a:r>
                  <a:rPr lang="en-US" dirty="0" smtClean="0"/>
                  <a:t>Personally, I’d prefer a condo on the top floor, very close to the elevator, with a view of the ocean, and not an end unit (by the study’s definition).</a:t>
                </a:r>
              </a:p>
              <a:p>
                <a:pPr marL="0" indent="0">
                  <a:buNone/>
                </a:pPr>
                <a:endParaRPr lang="en-US" dirty="0"/>
              </a:p>
              <a:p>
                <a:pPr marL="0" indent="0" algn="ctr">
                  <a:buNone/>
                </a:pPr>
                <a:r>
                  <a:rPr lang="en-US" b="1" dirty="0" smtClean="0"/>
                  <a:t>What can I expect to pay?</a:t>
                </a:r>
              </a:p>
              <a:p>
                <a:pPr marL="0" indent="0">
                  <a:buNone/>
                </a:pPr>
                <a:endParaRPr lang="en-US" dirty="0"/>
              </a:p>
              <a:p>
                <a:pPr marL="0" indent="0">
                  <a:buNone/>
                </a:pPr>
                <a14:m>
                  <m:oMath xmlns:m="http://schemas.openxmlformats.org/officeDocument/2006/math">
                    <m:r>
                      <a:rPr lang="en-US" sz="2200" i="1" smtClean="0">
                        <a:latin typeface="Cambria Math"/>
                      </a:rPr>
                      <m:t>𝑦</m:t>
                    </m:r>
                    <m:r>
                      <a:rPr lang="en-US" sz="2200" i="1" smtClean="0">
                        <a:latin typeface="Cambria Math"/>
                      </a:rPr>
                      <m:t>=185.193−3.736∗8+1.679∗1+40.3</m:t>
                    </m:r>
                    <m:r>
                      <a:rPr lang="en-US" sz="2200" i="1">
                        <a:latin typeface="Cambria Math"/>
                      </a:rPr>
                      <m:t>35∗1−32.450∗0=</m:t>
                    </m:r>
                  </m:oMath>
                </a14:m>
                <a:r>
                  <a:rPr lang="en-US" sz="2200" dirty="0" smtClean="0"/>
                  <a:t> 197.319</a:t>
                </a:r>
              </a:p>
              <a:p>
                <a:pPr marL="0" indent="0">
                  <a:buNone/>
                </a:pPr>
                <a:endParaRPr lang="en-US" dirty="0"/>
              </a:p>
              <a:p>
                <a:pPr marL="0" indent="0">
                  <a:buNone/>
                </a:pPr>
                <a:r>
                  <a:rPr lang="en-US" dirty="0" smtClean="0"/>
                  <a:t>However, this is in hundreds of dollars, so we’re talking $19,731.90. At an auction! In 1979!</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362" t="-2000" b="-1867"/>
                </a:stretch>
              </a:blipFill>
            </p:spPr>
            <p:txBody>
              <a:bodyPr/>
              <a:lstStyle/>
              <a:p>
                <a:r>
                  <a:rPr lang="en-US">
                    <a:noFill/>
                  </a:rPr>
                  <a:t> </a:t>
                </a:r>
              </a:p>
            </p:txBody>
          </p:sp>
        </mc:Fallback>
      </mc:AlternateContent>
    </p:spTree>
    <p:extLst>
      <p:ext uri="{BB962C8B-B14F-4D97-AF65-F5344CB8AC3E}">
        <p14:creationId xmlns:p14="http://schemas.microsoft.com/office/powerpoint/2010/main" val="4284945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We’ve reached the end!</a:t>
            </a:r>
            <a:endParaRPr lang="en-US" dirty="0"/>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r>
              <a:rPr lang="en-US" sz="4800" smtClean="0"/>
              <a:t>Questions</a:t>
            </a:r>
            <a:r>
              <a:rPr lang="en-US" sz="4800" dirty="0" smtClean="0"/>
              <a:t>?</a:t>
            </a:r>
          </a:p>
          <a:p>
            <a:pPr marL="0" indent="0" algn="ctr">
              <a:buNone/>
            </a:pPr>
            <a:r>
              <a:rPr lang="en-US" sz="4800" dirty="0" smtClean="0"/>
              <a:t>Comments?</a:t>
            </a:r>
          </a:p>
          <a:p>
            <a:pPr marL="0" indent="0" algn="ctr">
              <a:buNone/>
            </a:pPr>
            <a:r>
              <a:rPr lang="en-US" sz="4800" dirty="0" smtClean="0"/>
              <a:t>Concerns?</a:t>
            </a:r>
            <a:endParaRPr lang="en-US" sz="4800" dirty="0"/>
          </a:p>
        </p:txBody>
      </p:sp>
    </p:spTree>
    <p:extLst>
      <p:ext uri="{BB962C8B-B14F-4D97-AF65-F5344CB8AC3E}">
        <p14:creationId xmlns:p14="http://schemas.microsoft.com/office/powerpoint/2010/main" val="97436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Problem</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a:t>The sales data were </a:t>
            </a:r>
            <a:r>
              <a:rPr lang="en-US" dirty="0" smtClean="0"/>
              <a:t>obtained in 1979 </a:t>
            </a:r>
            <a:r>
              <a:rPr lang="en-US" dirty="0"/>
              <a:t>for a new ocean side condominium complex consisting of two adjacent and connected buildings with eight floors each. The complex has 200 units of equal size. The building of the complex was finished during a recession, so the units were auctioned off. The units that weren’t sold were furnished and rented. Furthermore, the prices were entirely buyer-specified and hence, consumer oriented. Because of this, our data is specific to our problem—essentially, the price paid was the price the consumer thought was adequate for the commodities each unit supplied.</a:t>
            </a:r>
          </a:p>
          <a:p>
            <a:pPr marL="0" indent="0">
              <a:buNone/>
            </a:pPr>
            <a:endParaRPr lang="en-US" dirty="0"/>
          </a:p>
        </p:txBody>
      </p:sp>
    </p:spTree>
    <p:extLst>
      <p:ext uri="{BB962C8B-B14F-4D97-AF65-F5344CB8AC3E}">
        <p14:creationId xmlns:p14="http://schemas.microsoft.com/office/powerpoint/2010/main" val="116488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pPr marL="0" indent="0">
                  <a:buNone/>
                </a:pPr>
                <a:r>
                  <a:rPr lang="en-US" dirty="0" smtClean="0"/>
                  <a:t>In addition to the sales prices (measured in hundreds of dollars), the following data was recorded for each of the 106 units sold at auction:</a:t>
                </a:r>
              </a:p>
              <a:p>
                <a:pPr marL="0" indent="0">
                  <a:buNone/>
                </a:pPr>
                <a:endParaRPr lang="en-US" dirty="0"/>
              </a:p>
              <a:p>
                <a14:m>
                  <m:oMath xmlns:m="http://schemas.openxmlformats.org/officeDocument/2006/math">
                    <m:sSub>
                      <m:sSubPr>
                        <m:ctrlPr>
                          <a:rPr lang="en-US" i="1" smtClean="0">
                            <a:latin typeface="Cambria Math"/>
                          </a:rPr>
                        </m:ctrlPr>
                      </m:sSubPr>
                      <m:e>
                        <m:r>
                          <a:rPr lang="en-US" i="1">
                            <a:latin typeface="Cambria Math"/>
                          </a:rPr>
                          <m:t>𝑥</m:t>
                        </m:r>
                      </m:e>
                      <m:sub>
                        <m:r>
                          <a:rPr lang="en-US" i="1">
                            <a:latin typeface="Cambria Math"/>
                          </a:rPr>
                          <m:t>1</m:t>
                        </m:r>
                      </m:sub>
                    </m:sSub>
                  </m:oMath>
                </a14:m>
                <a:r>
                  <a:rPr lang="en-US" b="1" dirty="0" smtClean="0"/>
                  <a:t> </a:t>
                </a:r>
                <a:r>
                  <a:rPr lang="en-US" b="1" dirty="0"/>
                  <a:t>Floor Height</a:t>
                </a:r>
                <a:r>
                  <a:rPr lang="en-US" dirty="0"/>
                  <a:t>: </a:t>
                </a:r>
                <a14:m>
                  <m:oMath xmlns:m="http://schemas.openxmlformats.org/officeDocument/2006/math">
                    <m:sSub>
                      <m:sSubPr>
                        <m:ctrlPr>
                          <a:rPr lang="en-US" i="1" smtClean="0">
                            <a:latin typeface="Cambria Math"/>
                          </a:rPr>
                        </m:ctrlPr>
                      </m:sSubPr>
                      <m:e>
                        <m:r>
                          <a:rPr lang="en-US" i="1">
                            <a:latin typeface="Cambria Math"/>
                          </a:rPr>
                          <m:t>𝑥</m:t>
                        </m:r>
                      </m:e>
                      <m:sub>
                        <m:r>
                          <a:rPr lang="en-US" i="1">
                            <a:latin typeface="Cambria Math"/>
                          </a:rPr>
                          <m:t>1</m:t>
                        </m:r>
                      </m:sub>
                    </m:sSub>
                    <m:r>
                      <a:rPr lang="en-US" i="1" smtClean="0">
                        <a:latin typeface="Cambria Math"/>
                        <a:ea typeface="Cambria Math"/>
                      </a:rPr>
                      <m:t>∈</m:t>
                    </m:r>
                    <m:r>
                      <a:rPr lang="en-US" b="0" i="1" smtClean="0">
                        <a:latin typeface="Cambria Math"/>
                        <a:ea typeface="Cambria Math"/>
                      </a:rPr>
                      <m:t>{1,2,…,8}</m:t>
                    </m:r>
                  </m:oMath>
                </a14:m>
                <a:endParaRPr lang="en-US" dirty="0"/>
              </a:p>
              <a:p>
                <a14:m>
                  <m:oMath xmlns:m="http://schemas.openxmlformats.org/officeDocument/2006/math">
                    <m:sSub>
                      <m:sSubPr>
                        <m:ctrlPr>
                          <a:rPr lang="en-US" i="1" smtClean="0">
                            <a:latin typeface="Cambria Math"/>
                          </a:rPr>
                        </m:ctrlPr>
                      </m:sSubPr>
                      <m:e>
                        <m:r>
                          <a:rPr lang="en-US" i="1">
                            <a:latin typeface="Cambria Math"/>
                          </a:rPr>
                          <m:t>𝑥</m:t>
                        </m:r>
                      </m:e>
                      <m:sub>
                        <m:r>
                          <a:rPr lang="en-US" b="0" i="1" smtClean="0">
                            <a:latin typeface="Cambria Math"/>
                          </a:rPr>
                          <m:t>2</m:t>
                        </m:r>
                      </m:sub>
                    </m:sSub>
                    <m:r>
                      <a:rPr lang="en-US" b="0" i="1" smtClean="0">
                        <a:latin typeface="Cambria Math"/>
                      </a:rPr>
                      <m:t> </m:t>
                    </m:r>
                  </m:oMath>
                </a14:m>
                <a:r>
                  <a:rPr lang="en-US" b="1" dirty="0"/>
                  <a:t>Distance from Elevator</a:t>
                </a:r>
                <a:r>
                  <a:rPr lang="en-US" dirty="0"/>
                  <a:t>: </a:t>
                </a:r>
                <a14:m>
                  <m:oMath xmlns:m="http://schemas.openxmlformats.org/officeDocument/2006/math">
                    <m:sSub>
                      <m:sSubPr>
                        <m:ctrlPr>
                          <a:rPr lang="en-US" i="1" smtClean="0">
                            <a:latin typeface="Cambria Math"/>
                          </a:rPr>
                        </m:ctrlPr>
                      </m:sSubPr>
                      <m:e>
                        <m:r>
                          <a:rPr lang="en-US" i="1">
                            <a:latin typeface="Cambria Math"/>
                          </a:rPr>
                          <m:t>𝑥</m:t>
                        </m:r>
                      </m:e>
                      <m:sub>
                        <m:r>
                          <a:rPr lang="en-US" b="0" i="1" smtClean="0">
                            <a:latin typeface="Cambria Math"/>
                          </a:rPr>
                          <m:t>2</m:t>
                        </m:r>
                      </m:sub>
                    </m:sSub>
                    <m:r>
                      <a:rPr lang="en-US" i="1" smtClean="0">
                        <a:latin typeface="Cambria Math"/>
                        <a:ea typeface="Cambria Math"/>
                      </a:rPr>
                      <m:t>∈</m:t>
                    </m:r>
                    <m:r>
                      <a:rPr lang="en-US" b="0" i="1" smtClean="0">
                        <a:latin typeface="Cambria Math"/>
                        <a:ea typeface="Cambria Math"/>
                      </a:rPr>
                      <m:t>{1,2,…,15}</m:t>
                    </m:r>
                  </m:oMath>
                </a14:m>
                <a:endParaRPr lang="en-US" dirty="0"/>
              </a:p>
              <a:p>
                <a14:m>
                  <m:oMath xmlns:m="http://schemas.openxmlformats.org/officeDocument/2006/math">
                    <m:sSub>
                      <m:sSubPr>
                        <m:ctrlPr>
                          <a:rPr lang="en-US" i="1" smtClean="0">
                            <a:latin typeface="Cambria Math"/>
                          </a:rPr>
                        </m:ctrlPr>
                      </m:sSubPr>
                      <m:e>
                        <m:r>
                          <a:rPr lang="en-US" i="1">
                            <a:latin typeface="Cambria Math"/>
                          </a:rPr>
                          <m:t>𝑥</m:t>
                        </m:r>
                      </m:e>
                      <m:sub>
                        <m:r>
                          <a:rPr lang="en-US" b="0" i="1" smtClean="0">
                            <a:latin typeface="Cambria Math"/>
                          </a:rPr>
                          <m:t>3</m:t>
                        </m:r>
                      </m:sub>
                    </m:sSub>
                  </m:oMath>
                </a14:m>
                <a:r>
                  <a:rPr lang="en-US" b="1" dirty="0" smtClean="0"/>
                  <a:t> </a:t>
                </a:r>
                <a:r>
                  <a:rPr lang="en-US" b="1" dirty="0"/>
                  <a:t>View of Ocean</a:t>
                </a:r>
                <a:r>
                  <a:rPr lang="en-US" dirty="0"/>
                  <a:t>: </a:t>
                </a:r>
                <a:r>
                  <a:rPr lang="en-US" dirty="0" smtClean="0"/>
                  <a:t>Ocean view,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3</m:t>
                        </m:r>
                      </m:sub>
                    </m:sSub>
                    <m:r>
                      <a:rPr lang="en-US" i="1">
                        <a:latin typeface="Cambria Math"/>
                      </a:rPr>
                      <m:t>=1</m:t>
                    </m:r>
                  </m:oMath>
                </a14:m>
                <a:r>
                  <a:rPr lang="en-US" dirty="0"/>
                  <a:t>; </a:t>
                </a:r>
                <a:r>
                  <a:rPr lang="en-US" dirty="0" smtClean="0"/>
                  <a:t>parking lot,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3</m:t>
                        </m:r>
                      </m:sub>
                    </m:sSub>
                    <m:r>
                      <a:rPr lang="en-US" i="1">
                        <a:latin typeface="Cambria Math"/>
                      </a:rPr>
                      <m:t>=0</m:t>
                    </m:r>
                  </m:oMath>
                </a14:m>
                <a:r>
                  <a:rPr lang="en-US" dirty="0"/>
                  <a:t>.</a:t>
                </a:r>
              </a:p>
              <a:p>
                <a14:m>
                  <m:oMath xmlns:m="http://schemas.openxmlformats.org/officeDocument/2006/math">
                    <m:sSub>
                      <m:sSubPr>
                        <m:ctrlPr>
                          <a:rPr lang="en-US" i="1" smtClean="0">
                            <a:latin typeface="Cambria Math"/>
                          </a:rPr>
                        </m:ctrlPr>
                      </m:sSubPr>
                      <m:e>
                        <m:r>
                          <a:rPr lang="en-US" i="1">
                            <a:latin typeface="Cambria Math"/>
                          </a:rPr>
                          <m:t>𝑥</m:t>
                        </m:r>
                      </m:e>
                      <m:sub>
                        <m:r>
                          <a:rPr lang="en-US" b="0" i="1" smtClean="0">
                            <a:latin typeface="Cambria Math"/>
                          </a:rPr>
                          <m:t>4</m:t>
                        </m:r>
                      </m:sub>
                    </m:sSub>
                  </m:oMath>
                </a14:m>
                <a:r>
                  <a:rPr lang="en-US" b="1" dirty="0" smtClean="0"/>
                  <a:t> End Unit</a:t>
                </a:r>
                <a:r>
                  <a:rPr lang="en-US" dirty="0" smtClean="0"/>
                  <a:t>: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4</m:t>
                        </m:r>
                      </m:sub>
                    </m:sSub>
                    <m:r>
                      <a:rPr lang="en-US" i="1">
                        <a:latin typeface="Cambria Math"/>
                      </a:rPr>
                      <m:t>=1</m:t>
                    </m:r>
                  </m:oMath>
                </a14:m>
                <a:r>
                  <a:rPr lang="en-US" dirty="0"/>
                  <a:t> for end units</a:t>
                </a:r>
                <a:r>
                  <a:rPr lang="en-US" dirty="0" smtClean="0"/>
                  <a:t>,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4</m:t>
                        </m:r>
                      </m:sub>
                    </m:sSub>
                    <m:r>
                      <a:rPr lang="en-US" i="1">
                        <a:latin typeface="Cambria Math"/>
                      </a:rPr>
                      <m:t>=0</m:t>
                    </m:r>
                  </m:oMath>
                </a14:m>
                <a:r>
                  <a:rPr lang="en-US" dirty="0"/>
                  <a:t> </a:t>
                </a:r>
                <a:r>
                  <a:rPr lang="en-US" dirty="0" smtClean="0"/>
                  <a:t>otherwise</a:t>
                </a:r>
                <a:endParaRPr lang="en-US" dirty="0"/>
              </a:p>
              <a:p>
                <a14:m>
                  <m:oMath xmlns:m="http://schemas.openxmlformats.org/officeDocument/2006/math">
                    <m:sSub>
                      <m:sSubPr>
                        <m:ctrlPr>
                          <a:rPr lang="en-US" i="1" smtClean="0">
                            <a:latin typeface="Cambria Math"/>
                          </a:rPr>
                        </m:ctrlPr>
                      </m:sSubPr>
                      <m:e>
                        <m:r>
                          <a:rPr lang="en-US" i="1">
                            <a:latin typeface="Cambria Math"/>
                          </a:rPr>
                          <m:t>𝑥</m:t>
                        </m:r>
                      </m:e>
                      <m:sub>
                        <m:r>
                          <a:rPr lang="en-US" b="0" i="1" smtClean="0">
                            <a:latin typeface="Cambria Math"/>
                          </a:rPr>
                          <m:t>5</m:t>
                        </m:r>
                      </m:sub>
                    </m:sSub>
                  </m:oMath>
                </a14:m>
                <a:r>
                  <a:rPr lang="en-US" b="1" dirty="0" smtClean="0"/>
                  <a:t> </a:t>
                </a:r>
                <a:r>
                  <a:rPr lang="en-US" b="1" dirty="0"/>
                  <a:t>Furniture</a:t>
                </a:r>
                <a:r>
                  <a:rPr lang="en-US" dirty="0"/>
                  <a:t>: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5</m:t>
                        </m:r>
                      </m:sub>
                    </m:sSub>
                    <m:r>
                      <a:rPr lang="en-US" i="1">
                        <a:latin typeface="Cambria Math"/>
                      </a:rPr>
                      <m:t>=1</m:t>
                    </m:r>
                  </m:oMath>
                </a14:m>
                <a:r>
                  <a:rPr lang="en-US" dirty="0"/>
                  <a:t>  </a:t>
                </a:r>
                <a:r>
                  <a:rPr lang="en-US" dirty="0" smtClean="0"/>
                  <a:t>if furnished</a:t>
                </a:r>
                <a:r>
                  <a:rPr lang="en-US" dirty="0"/>
                  <a:t>,</a:t>
                </a:r>
                <a:r>
                  <a:rPr lang="en-US" dirty="0" smtClean="0"/>
                  <a:t> </a:t>
                </a:r>
                <a14:m>
                  <m:oMath xmlns:m="http://schemas.openxmlformats.org/officeDocument/2006/math">
                    <m:sSub>
                      <m:sSubPr>
                        <m:ctrlPr>
                          <a:rPr lang="en-US" i="1">
                            <a:latin typeface="Cambria Math"/>
                          </a:rPr>
                        </m:ctrlPr>
                      </m:sSubPr>
                      <m:e>
                        <m:r>
                          <a:rPr lang="en-US" i="1">
                            <a:latin typeface="Cambria Math"/>
                          </a:rPr>
                          <m:t>𝑥</m:t>
                        </m:r>
                      </m:e>
                      <m:sub>
                        <m:r>
                          <a:rPr lang="en-US" i="1">
                            <a:latin typeface="Cambria Math"/>
                          </a:rPr>
                          <m:t>5</m:t>
                        </m:r>
                      </m:sub>
                    </m:sSub>
                    <m:r>
                      <a:rPr lang="en-US" i="1">
                        <a:latin typeface="Cambria Math"/>
                      </a:rPr>
                      <m:t>=0</m:t>
                    </m:r>
                  </m:oMath>
                </a14:m>
                <a:r>
                  <a:rPr lang="en-US" dirty="0"/>
                  <a:t>  if not.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362" t="-2000" r="-860"/>
                </a:stretch>
              </a:blipFill>
            </p:spPr>
            <p:txBody>
              <a:bodyPr/>
              <a:lstStyle/>
              <a:p>
                <a:r>
                  <a:rPr lang="en-US">
                    <a:noFill/>
                  </a:rPr>
                  <a:t> </a:t>
                </a:r>
              </a:p>
            </p:txBody>
          </p:sp>
        </mc:Fallback>
      </mc:AlternateContent>
    </p:spTree>
    <p:extLst>
      <p:ext uri="{BB962C8B-B14F-4D97-AF65-F5344CB8AC3E}">
        <p14:creationId xmlns:p14="http://schemas.microsoft.com/office/powerpoint/2010/main" val="342265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Diagram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690946"/>
            <a:ext cx="8504238" cy="4244457"/>
          </a:xfrm>
        </p:spPr>
      </p:pic>
    </p:spTree>
    <p:extLst>
      <p:ext uri="{BB962C8B-B14F-4D97-AF65-F5344CB8AC3E}">
        <p14:creationId xmlns:p14="http://schemas.microsoft.com/office/powerpoint/2010/main" val="200980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Variables</a:t>
            </a:r>
            <a:endParaRPr lang="en-US" dirty="0"/>
          </a:p>
        </p:txBody>
      </p:sp>
      <p:sp>
        <p:nvSpPr>
          <p:cNvPr id="3" name="Content Placeholder 2"/>
          <p:cNvSpPr>
            <a:spLocks noGrp="1"/>
          </p:cNvSpPr>
          <p:nvPr>
            <p:ph sz="quarter" idx="1"/>
          </p:nvPr>
        </p:nvSpPr>
        <p:spPr/>
        <p:txBody>
          <a:bodyPr/>
          <a:lstStyle/>
          <a:p>
            <a:pPr marL="0" indent="0">
              <a:buNone/>
            </a:pPr>
            <a:r>
              <a:rPr lang="en-US" dirty="0"/>
              <a:t>Note that our case involves five independent variables. </a:t>
            </a:r>
            <a:endParaRPr lang="en-US" dirty="0" smtClean="0"/>
          </a:p>
          <a:p>
            <a:pPr marL="0" indent="0">
              <a:buNone/>
            </a:pPr>
            <a:endParaRPr lang="en-US" dirty="0" smtClean="0"/>
          </a:p>
          <a:p>
            <a:r>
              <a:rPr lang="en-US" dirty="0" smtClean="0"/>
              <a:t>Two </a:t>
            </a:r>
            <a:r>
              <a:rPr lang="en-US" dirty="0"/>
              <a:t>of these are quantitative (floor height and distance from elevator</a:t>
            </a:r>
            <a:r>
              <a:rPr lang="en-US" dirty="0" smtClean="0"/>
              <a:t>). </a:t>
            </a:r>
          </a:p>
          <a:p>
            <a:r>
              <a:rPr lang="en-US" dirty="0"/>
              <a:t>T</a:t>
            </a:r>
            <a:r>
              <a:rPr lang="en-US" dirty="0" smtClean="0"/>
              <a:t>hree </a:t>
            </a:r>
            <a:r>
              <a:rPr lang="en-US" dirty="0"/>
              <a:t>are qualitative (view of ocean, end unit, and furniture). </a:t>
            </a:r>
          </a:p>
        </p:txBody>
      </p:sp>
    </p:spTree>
    <p:extLst>
      <p:ext uri="{BB962C8B-B14F-4D97-AF65-F5344CB8AC3E}">
        <p14:creationId xmlns:p14="http://schemas.microsoft.com/office/powerpoint/2010/main" val="47805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r>
                  <a:rPr lang="en-US" sz="2400" dirty="0" smtClean="0"/>
                  <a:t>When considering all the variables, we find the following model:</a:t>
                </a:r>
              </a:p>
              <a:p>
                <a:pPr marL="0" indent="0">
                  <a:buNone/>
                </a:pPr>
                <a:endParaRPr lang="en-US" sz="1800" i="1" dirty="0"/>
              </a:p>
              <a:p>
                <a:pPr marL="0" indent="0">
                  <a:buNone/>
                </a:pPr>
                <a14:m>
                  <m:oMathPara xmlns:m="http://schemas.openxmlformats.org/officeDocument/2006/math">
                    <m:oMathParaPr>
                      <m:jc m:val="centerGroup"/>
                    </m:oMathParaPr>
                    <m:oMath xmlns:m="http://schemas.openxmlformats.org/officeDocument/2006/math">
                      <m:r>
                        <a:rPr lang="en-US" sz="1800" i="1" smtClean="0">
                          <a:latin typeface="Cambria Math"/>
                        </a:rPr>
                        <m:t>𝑦</m:t>
                      </m:r>
                      <m:r>
                        <a:rPr lang="en-US" sz="1800" i="1" smtClean="0">
                          <a:latin typeface="Cambria Math"/>
                        </a:rPr>
                        <m:t>=183.570−3.808∗</m:t>
                      </m:r>
                      <m:sSub>
                        <m:sSubPr>
                          <m:ctrlPr>
                            <a:rPr lang="en-US" sz="1800" i="1">
                              <a:latin typeface="Cambria Math"/>
                            </a:rPr>
                          </m:ctrlPr>
                        </m:sSubPr>
                        <m:e>
                          <m:r>
                            <a:rPr lang="en-US" sz="1800" i="1">
                              <a:latin typeface="Cambria Math"/>
                            </a:rPr>
                            <m:t>𝑥</m:t>
                          </m:r>
                        </m:e>
                        <m:sub>
                          <m:r>
                            <a:rPr lang="en-US" sz="1800" i="1">
                              <a:latin typeface="Cambria Math"/>
                            </a:rPr>
                            <m:t>1</m:t>
                          </m:r>
                        </m:sub>
                      </m:sSub>
                      <m:r>
                        <a:rPr lang="en-US" sz="1800" i="1">
                          <a:latin typeface="Cambria Math"/>
                        </a:rPr>
                        <m:t>+1.741∗</m:t>
                      </m:r>
                      <m:sSub>
                        <m:sSubPr>
                          <m:ctrlPr>
                            <a:rPr lang="en-US" sz="1800" i="1">
                              <a:latin typeface="Cambria Math"/>
                            </a:rPr>
                          </m:ctrlPr>
                        </m:sSubPr>
                        <m:e>
                          <m:r>
                            <a:rPr lang="en-US" sz="1800" i="1">
                              <a:latin typeface="Cambria Math"/>
                            </a:rPr>
                            <m:t>𝑥</m:t>
                          </m:r>
                        </m:e>
                        <m:sub>
                          <m:r>
                            <a:rPr lang="en-US" sz="1800" i="1">
                              <a:latin typeface="Cambria Math"/>
                            </a:rPr>
                            <m:t>2</m:t>
                          </m:r>
                        </m:sub>
                      </m:sSub>
                      <m:r>
                        <a:rPr lang="en-US" sz="1800" i="1">
                          <a:latin typeface="Cambria Math"/>
                        </a:rPr>
                        <m:t>+40.325∗</m:t>
                      </m:r>
                      <m:sSub>
                        <m:sSubPr>
                          <m:ctrlPr>
                            <a:rPr lang="en-US" sz="1800" i="1">
                              <a:latin typeface="Cambria Math"/>
                            </a:rPr>
                          </m:ctrlPr>
                        </m:sSubPr>
                        <m:e>
                          <m:r>
                            <a:rPr lang="en-US" sz="1800" i="1">
                              <a:latin typeface="Cambria Math"/>
                            </a:rPr>
                            <m:t>𝑥</m:t>
                          </m:r>
                        </m:e>
                        <m:sub>
                          <m:r>
                            <a:rPr lang="en-US" sz="1800" i="1">
                              <a:latin typeface="Cambria Math"/>
                            </a:rPr>
                            <m:t>3</m:t>
                          </m:r>
                        </m:sub>
                      </m:sSub>
                      <m:r>
                        <a:rPr lang="en-US" sz="1800" i="1">
                          <a:latin typeface="Cambria Math"/>
                        </a:rPr>
                        <m:t>−32.716∗</m:t>
                      </m:r>
                      <m:sSub>
                        <m:sSubPr>
                          <m:ctrlPr>
                            <a:rPr lang="en-US" sz="1800" i="1">
                              <a:latin typeface="Cambria Math"/>
                            </a:rPr>
                          </m:ctrlPr>
                        </m:sSubPr>
                        <m:e>
                          <m:r>
                            <a:rPr lang="en-US" sz="1800" i="1">
                              <a:latin typeface="Cambria Math"/>
                            </a:rPr>
                            <m:t>𝑥</m:t>
                          </m:r>
                        </m:e>
                        <m:sub>
                          <m:r>
                            <a:rPr lang="en-US" sz="1800" i="1">
                              <a:latin typeface="Cambria Math"/>
                            </a:rPr>
                            <m:t>4</m:t>
                          </m:r>
                        </m:sub>
                      </m:sSub>
                      <m:r>
                        <a:rPr lang="en-US" sz="1800" i="1">
                          <a:latin typeface="Cambria Math"/>
                        </a:rPr>
                        <m:t>+4.279∗</m:t>
                      </m:r>
                      <m:sSub>
                        <m:sSubPr>
                          <m:ctrlPr>
                            <a:rPr lang="en-US" sz="1800" i="1">
                              <a:latin typeface="Cambria Math"/>
                            </a:rPr>
                          </m:ctrlPr>
                        </m:sSubPr>
                        <m:e>
                          <m:r>
                            <a:rPr lang="en-US" sz="1800" i="1">
                              <a:latin typeface="Cambria Math"/>
                            </a:rPr>
                            <m:t>𝑥</m:t>
                          </m:r>
                        </m:e>
                        <m:sub>
                          <m:r>
                            <a:rPr lang="en-US" sz="1800" i="1">
                              <a:latin typeface="Cambria Math"/>
                            </a:rPr>
                            <m:t>5</m:t>
                          </m:r>
                        </m:sub>
                      </m:sSub>
                    </m:oMath>
                  </m:oMathPara>
                </a14:m>
                <a:endParaRPr lang="en-US" sz="1800" dirty="0" smtClean="0"/>
              </a:p>
              <a:p>
                <a:pPr marL="0" indent="0">
                  <a:buNone/>
                </a:pPr>
                <a:endParaRPr lang="en-US" sz="1800" dirty="0" smtClean="0"/>
              </a:p>
              <a:p>
                <a:pPr marL="0" indent="0" algn="ctr">
                  <a:buNone/>
                </a:pPr>
                <a:endParaRPr lang="en-US" sz="1700" dirty="0" smtClean="0"/>
              </a:p>
              <a:p>
                <a:pPr marL="0" indent="0" algn="ctr">
                  <a:buNone/>
                </a:pPr>
                <a:r>
                  <a:rPr lang="en-US" sz="2400" dirty="0"/>
                  <a:t>Looking at </a:t>
                </a:r>
                <a:r>
                  <a:rPr lang="en-US" sz="2400" dirty="0" smtClean="0"/>
                  <a:t>the summary of the model, we </a:t>
                </a:r>
                <a:r>
                  <a:rPr lang="en-US" sz="2400" dirty="0"/>
                  <a:t>see that only </a:t>
                </a:r>
                <a:endParaRPr lang="en-US" sz="2400" dirty="0" smtClean="0"/>
              </a:p>
              <a:p>
                <a:pPr marL="0" indent="0" algn="ctr">
                  <a:buNone/>
                </a:pPr>
                <a:r>
                  <a:rPr lang="en-US" sz="2400" dirty="0" smtClean="0"/>
                  <a:t>the </a:t>
                </a:r>
                <a14:m>
                  <m:oMath xmlns:m="http://schemas.openxmlformats.org/officeDocument/2006/math">
                    <m:r>
                      <a:rPr lang="en-US" sz="2400" i="1">
                        <a:latin typeface="Cambria Math"/>
                      </a:rPr>
                      <m:t>𝑝</m:t>
                    </m:r>
                  </m:oMath>
                </a14:m>
                <a:r>
                  <a:rPr lang="en-US" sz="2400" dirty="0"/>
                  <a:t>-value for </a:t>
                </a:r>
                <a14:m>
                  <m:oMath xmlns:m="http://schemas.openxmlformats.org/officeDocument/2006/math">
                    <m:sSub>
                      <m:sSubPr>
                        <m:ctrlPr>
                          <a:rPr lang="en-US" sz="2400" i="1">
                            <a:latin typeface="Cambria Math"/>
                          </a:rPr>
                        </m:ctrlPr>
                      </m:sSubPr>
                      <m:e>
                        <m:r>
                          <a:rPr lang="en-US" sz="2400" i="1">
                            <a:latin typeface="Cambria Math"/>
                          </a:rPr>
                          <m:t>𝑥</m:t>
                        </m:r>
                      </m:e>
                      <m:sub>
                        <m:r>
                          <a:rPr lang="en-US" sz="2400" i="1">
                            <a:latin typeface="Cambria Math"/>
                          </a:rPr>
                          <m:t>5</m:t>
                        </m:r>
                      </m:sub>
                    </m:sSub>
                    <m:r>
                      <a:rPr lang="en-US" sz="2400" i="1">
                        <a:latin typeface="Cambria Math"/>
                      </a:rPr>
                      <m:t>&gt;</m:t>
                    </m:r>
                    <m:r>
                      <a:rPr lang="en-US" sz="2400" i="1">
                        <a:latin typeface="Cambria Math"/>
                      </a:rPr>
                      <m:t>𝛼</m:t>
                    </m:r>
                    <m:r>
                      <a:rPr lang="en-US" sz="2400" i="1">
                        <a:latin typeface="Cambria Math"/>
                      </a:rPr>
                      <m:t>=0.05</m:t>
                    </m:r>
                  </m:oMath>
                </a14:m>
                <a:r>
                  <a:rPr lang="en-US" sz="2400" dirty="0" smtClean="0"/>
                  <a:t>.</a:t>
                </a:r>
              </a:p>
              <a:p>
                <a:pPr marL="0" indent="0" algn="ctr">
                  <a:buNone/>
                </a:pPr>
                <a:endParaRPr lang="en-US" sz="2400" dirty="0"/>
              </a:p>
              <a:p>
                <a:pPr marL="0" indent="0" algn="ctr">
                  <a:buNone/>
                </a:pPr>
                <a:r>
                  <a:rPr lang="en-US" sz="2400" dirty="0" smtClean="0"/>
                  <a:t>We also find </a:t>
                </a:r>
                <a:r>
                  <a:rPr lang="en-US" sz="2400" dirty="0"/>
                  <a:t>that our </a:t>
                </a:r>
                <a14:m>
                  <m:oMath xmlns:m="http://schemas.openxmlformats.org/officeDocument/2006/math">
                    <m:sSup>
                      <m:sSupPr>
                        <m:ctrlPr>
                          <a:rPr lang="en-US" sz="2400" i="1">
                            <a:latin typeface="Cambria Math"/>
                          </a:rPr>
                        </m:ctrlPr>
                      </m:sSupPr>
                      <m:e>
                        <m:r>
                          <a:rPr lang="en-US" sz="2400" i="1">
                            <a:latin typeface="Cambria Math"/>
                          </a:rPr>
                          <m:t>𝑅</m:t>
                        </m:r>
                      </m:e>
                      <m:sup>
                        <m:r>
                          <a:rPr lang="en-US" sz="2400" i="1">
                            <a:latin typeface="Cambria Math"/>
                          </a:rPr>
                          <m:t>2</m:t>
                        </m:r>
                      </m:sup>
                    </m:sSup>
                    <m:r>
                      <a:rPr lang="en-US" sz="2400" i="1">
                        <a:latin typeface="Cambria Math"/>
                      </a:rPr>
                      <m:t>=0.4943</m:t>
                    </m:r>
                  </m:oMath>
                </a14:m>
                <a:r>
                  <a:rPr lang="en-US" sz="2400" dirty="0"/>
                  <a:t> and </a:t>
                </a:r>
                <a14:m>
                  <m:oMath xmlns:m="http://schemas.openxmlformats.org/officeDocument/2006/math">
                    <m:sSubSup>
                      <m:sSubSupPr>
                        <m:ctrlPr>
                          <a:rPr lang="en-US" sz="2400" i="1">
                            <a:latin typeface="Cambria Math"/>
                          </a:rPr>
                        </m:ctrlPr>
                      </m:sSubSupPr>
                      <m:e>
                        <m:r>
                          <a:rPr lang="en-US" sz="2400" i="1">
                            <a:latin typeface="Cambria Math"/>
                          </a:rPr>
                          <m:t>𝑅</m:t>
                        </m:r>
                      </m:e>
                      <m:sub>
                        <m:r>
                          <a:rPr lang="en-US" sz="2400" i="1">
                            <a:latin typeface="Cambria Math"/>
                          </a:rPr>
                          <m:t>𝑎𝑑𝑗</m:t>
                        </m:r>
                      </m:sub>
                      <m:sup>
                        <m:r>
                          <a:rPr lang="en-US" sz="2400" i="1">
                            <a:latin typeface="Cambria Math"/>
                          </a:rPr>
                          <m:t>2</m:t>
                        </m:r>
                      </m:sup>
                    </m:sSubSup>
                    <m:r>
                      <a:rPr lang="en-US" sz="2400" i="1">
                        <a:latin typeface="Cambria Math"/>
                      </a:rPr>
                      <m:t>=0.4819</m:t>
                    </m:r>
                  </m:oMath>
                </a14:m>
                <a:r>
                  <a:rPr lang="en-US" sz="2400" dirty="0"/>
                  <a:t>.</a:t>
                </a:r>
              </a:p>
              <a:p>
                <a:pPr marL="0" indent="0" algn="ctr">
                  <a:buNone/>
                </a:pPr>
                <a:endParaRPr lang="en-US" sz="2400" dirty="0"/>
              </a:p>
              <a:p>
                <a:pPr marL="0" indent="0" algn="ctr">
                  <a:buNone/>
                </a:pPr>
                <a:endParaRPr lang="en-US" sz="1700" dirty="0"/>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147" t="-1067"/>
                </a:stretch>
              </a:blipFill>
            </p:spPr>
            <p:txBody>
              <a:bodyPr/>
              <a:lstStyle/>
              <a:p>
                <a:r>
                  <a:rPr lang="en-US">
                    <a:noFill/>
                  </a:rPr>
                  <a:t> </a:t>
                </a:r>
              </a:p>
            </p:txBody>
          </p:sp>
        </mc:Fallback>
      </mc:AlternateContent>
    </p:spTree>
    <p:extLst>
      <p:ext uri="{BB962C8B-B14F-4D97-AF65-F5344CB8AC3E}">
        <p14:creationId xmlns:p14="http://schemas.microsoft.com/office/powerpoint/2010/main" val="306602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Inflation Factors</a:t>
            </a:r>
            <a:endParaRPr lang="en-US" dirty="0"/>
          </a:p>
        </p:txBody>
      </p:sp>
      <p:sp>
        <p:nvSpPr>
          <p:cNvPr id="3" name="Content Placeholder 2"/>
          <p:cNvSpPr>
            <a:spLocks noGrp="1"/>
          </p:cNvSpPr>
          <p:nvPr>
            <p:ph sz="quarter" idx="1"/>
          </p:nvPr>
        </p:nvSpPr>
        <p:spPr/>
        <p:txBody>
          <a:bodyPr>
            <a:normAutofit/>
          </a:bodyPr>
          <a:lstStyle/>
          <a:p>
            <a:pPr marL="0" indent="0">
              <a:buNone/>
            </a:pPr>
            <a:endParaRPr lang="en-US" sz="2800" dirty="0" smtClean="0"/>
          </a:p>
          <a:p>
            <a:pPr marL="0" indent="0">
              <a:buNone/>
            </a:pPr>
            <a:r>
              <a:rPr lang="en-US" sz="2800" dirty="0" smtClean="0"/>
              <a:t>      x1       	    x2       	x3                </a:t>
            </a:r>
            <a:r>
              <a:rPr lang="en-US" sz="2800" dirty="0"/>
              <a:t>x4 </a:t>
            </a:r>
            <a:r>
              <a:rPr lang="en-US" sz="2800" dirty="0" smtClean="0"/>
              <a:t>	      </a:t>
            </a:r>
            <a:r>
              <a:rPr lang="en-US" sz="2800" dirty="0"/>
              <a:t>x5 </a:t>
            </a:r>
          </a:p>
          <a:p>
            <a:pPr marL="0" indent="0">
              <a:buNone/>
            </a:pPr>
            <a:r>
              <a:rPr lang="en-US" sz="2800" dirty="0"/>
              <a:t>1.012436 </a:t>
            </a:r>
            <a:r>
              <a:rPr lang="en-US" sz="2800" dirty="0" smtClean="0"/>
              <a:t>  1.042262   1.047818   1.043729   1.029194 </a:t>
            </a:r>
            <a:endParaRPr lang="en-US" sz="2800" dirty="0"/>
          </a:p>
          <a:p>
            <a:pPr marL="0" indent="0">
              <a:buNone/>
            </a:pPr>
            <a:endParaRPr lang="en-US" dirty="0" smtClean="0"/>
          </a:p>
          <a:p>
            <a:pPr marL="0" indent="0">
              <a:buNone/>
            </a:pPr>
            <a:r>
              <a:rPr lang="en-US" dirty="0" smtClean="0"/>
              <a:t>Since </a:t>
            </a:r>
            <a:r>
              <a:rPr lang="en-US" dirty="0"/>
              <a:t>all of our VIF values are less than 2, we can deduce that no serious </a:t>
            </a:r>
            <a:r>
              <a:rPr lang="en-US" dirty="0" err="1"/>
              <a:t>multicollinearity</a:t>
            </a:r>
            <a:r>
              <a:rPr lang="en-US" dirty="0"/>
              <a:t> problems exist.</a:t>
            </a:r>
          </a:p>
        </p:txBody>
      </p:sp>
    </p:spTree>
    <p:extLst>
      <p:ext uri="{BB962C8B-B14F-4D97-AF65-F5344CB8AC3E}">
        <p14:creationId xmlns:p14="http://schemas.microsoft.com/office/powerpoint/2010/main" val="277508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Stepwise </a:t>
            </a:r>
            <a:r>
              <a:rPr lang="en-US" dirty="0"/>
              <a:t>Regression: </a:t>
            </a:r>
            <a:r>
              <a:rPr lang="en-US" dirty="0" smtClean="0"/>
              <a:t>Backwards </a:t>
            </a:r>
            <a:r>
              <a:rPr lang="en-US" dirty="0"/>
              <a:t>Elimination</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r>
                  <a:rPr lang="en-US" dirty="0" smtClean="0"/>
                  <a:t>After </a:t>
                </a:r>
                <a:r>
                  <a:rPr lang="en-US" dirty="0"/>
                  <a:t>performing the backwards elimination method using the stepwise AIC test, we find our new model to be  </a:t>
                </a:r>
                <a:endParaRPr lang="en-US" i="1" dirty="0" smtClean="0"/>
              </a:p>
              <a:p>
                <a:pPr marL="0" indent="0">
                  <a:buNone/>
                </a:pPr>
                <a14:m>
                  <m:oMath xmlns:m="http://schemas.openxmlformats.org/officeDocument/2006/math">
                    <m:r>
                      <a:rPr lang="en-US" sz="2000" i="1">
                        <a:latin typeface="Cambria Math"/>
                      </a:rPr>
                      <m:t>𝑦</m:t>
                    </m:r>
                    <m:r>
                      <a:rPr lang="en-US" sz="2000" i="1">
                        <a:latin typeface="Cambria Math"/>
                      </a:rPr>
                      <m:t>=185.193−3.736∗</m:t>
                    </m:r>
                    <m:sSub>
                      <m:sSubPr>
                        <m:ctrlPr>
                          <a:rPr lang="en-US" sz="2000" i="1">
                            <a:latin typeface="Cambria Math"/>
                          </a:rPr>
                        </m:ctrlPr>
                      </m:sSubPr>
                      <m:e>
                        <m:r>
                          <a:rPr lang="en-US" sz="2000" i="1">
                            <a:latin typeface="Cambria Math"/>
                          </a:rPr>
                          <m:t>𝑥</m:t>
                        </m:r>
                      </m:e>
                      <m:sub>
                        <m:r>
                          <a:rPr lang="en-US" sz="2000" i="1">
                            <a:latin typeface="Cambria Math"/>
                          </a:rPr>
                          <m:t>1</m:t>
                        </m:r>
                      </m:sub>
                    </m:sSub>
                    <m:r>
                      <a:rPr lang="en-US" sz="2000" i="1">
                        <a:latin typeface="Cambria Math"/>
                      </a:rPr>
                      <m:t>+1.679∗</m:t>
                    </m:r>
                    <m:sSub>
                      <m:sSubPr>
                        <m:ctrlPr>
                          <a:rPr lang="en-US" sz="2000" i="1">
                            <a:latin typeface="Cambria Math"/>
                          </a:rPr>
                        </m:ctrlPr>
                      </m:sSubPr>
                      <m:e>
                        <m:r>
                          <a:rPr lang="en-US" sz="2000" i="1">
                            <a:latin typeface="Cambria Math"/>
                          </a:rPr>
                          <m:t>𝑥</m:t>
                        </m:r>
                      </m:e>
                      <m:sub>
                        <m:r>
                          <a:rPr lang="en-US" sz="2000" i="1">
                            <a:latin typeface="Cambria Math"/>
                          </a:rPr>
                          <m:t>2</m:t>
                        </m:r>
                      </m:sub>
                    </m:sSub>
                    <m:r>
                      <a:rPr lang="en-US" sz="2000" i="1">
                        <a:latin typeface="Cambria Math"/>
                      </a:rPr>
                      <m:t>+40.335∗</m:t>
                    </m:r>
                    <m:sSub>
                      <m:sSubPr>
                        <m:ctrlPr>
                          <a:rPr lang="en-US" sz="2000" i="1">
                            <a:latin typeface="Cambria Math"/>
                          </a:rPr>
                        </m:ctrlPr>
                      </m:sSubPr>
                      <m:e>
                        <m:r>
                          <a:rPr lang="en-US" sz="2000" i="1">
                            <a:latin typeface="Cambria Math"/>
                          </a:rPr>
                          <m:t>𝑥</m:t>
                        </m:r>
                      </m:e>
                      <m:sub>
                        <m:r>
                          <a:rPr lang="en-US" sz="2000" i="1">
                            <a:latin typeface="Cambria Math"/>
                          </a:rPr>
                          <m:t>3</m:t>
                        </m:r>
                      </m:sub>
                    </m:sSub>
                    <m:r>
                      <a:rPr lang="en-US" sz="2000" i="1">
                        <a:latin typeface="Cambria Math"/>
                      </a:rPr>
                      <m:t>−32.450∗</m:t>
                    </m:r>
                    <m:sSub>
                      <m:sSubPr>
                        <m:ctrlPr>
                          <a:rPr lang="en-US" sz="2000" i="1">
                            <a:latin typeface="Cambria Math"/>
                          </a:rPr>
                        </m:ctrlPr>
                      </m:sSubPr>
                      <m:e>
                        <m:r>
                          <a:rPr lang="en-US" sz="2000" i="1">
                            <a:latin typeface="Cambria Math"/>
                          </a:rPr>
                          <m:t>𝑥</m:t>
                        </m:r>
                      </m:e>
                      <m:sub>
                        <m:r>
                          <a:rPr lang="en-US" sz="2000" i="1">
                            <a:latin typeface="Cambria Math"/>
                          </a:rPr>
                          <m:t>4</m:t>
                        </m:r>
                      </m:sub>
                    </m:sSub>
                  </m:oMath>
                </a14:m>
                <a:r>
                  <a:rPr lang="en-US" dirty="0"/>
                  <a:t>. </a:t>
                </a:r>
                <a:endParaRPr lang="en-US" dirty="0" smtClean="0"/>
              </a:p>
              <a:p>
                <a:pPr marL="0" indent="0">
                  <a:buNone/>
                </a:pPr>
                <a:endParaRPr lang="en-US" dirty="0" smtClean="0"/>
              </a:p>
              <a:p>
                <a:pPr marL="0" indent="0" algn="ctr">
                  <a:buNone/>
                </a:pPr>
                <a:r>
                  <a:rPr lang="en-US" dirty="0" smtClean="0"/>
                  <a:t>Let’s </a:t>
                </a:r>
                <a:r>
                  <a:rPr lang="en-US" dirty="0"/>
                  <a:t>call this model2.</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r="-932"/>
                </a:stretch>
              </a:blipFill>
            </p:spPr>
            <p:txBody>
              <a:bodyPr/>
              <a:lstStyle/>
              <a:p>
                <a:r>
                  <a:rPr lang="en-US">
                    <a:noFill/>
                  </a:rPr>
                  <a:t> </a:t>
                </a:r>
              </a:p>
            </p:txBody>
          </p:sp>
        </mc:Fallback>
      </mc:AlternateContent>
    </p:spTree>
    <p:extLst>
      <p:ext uri="{BB962C8B-B14F-4D97-AF65-F5344CB8AC3E}">
        <p14:creationId xmlns:p14="http://schemas.microsoft.com/office/powerpoint/2010/main" val="34327377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261</TotalTime>
  <Words>1692</Words>
  <Application>Microsoft Office PowerPoint</Application>
  <PresentationFormat>On-screen Show (4:3)</PresentationFormat>
  <Paragraphs>189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Civic</vt:lpstr>
      <vt:lpstr>Factors Affecting the Sale Price of Condominium Units Sold at Public Auction </vt:lpstr>
      <vt:lpstr>Objective</vt:lpstr>
      <vt:lpstr>The Problem</vt:lpstr>
      <vt:lpstr>The Data</vt:lpstr>
      <vt:lpstr>Layout Diagram</vt:lpstr>
      <vt:lpstr>Independent Variables</vt:lpstr>
      <vt:lpstr>Full Model</vt:lpstr>
      <vt:lpstr>Variance Inflation Factors</vt:lpstr>
      <vt:lpstr>     Stepwise Regression: Backwards Elimination </vt:lpstr>
      <vt:lpstr>Stepwise Regression: Forward Selection</vt:lpstr>
      <vt:lpstr>Model 2</vt:lpstr>
      <vt:lpstr>Confidence Intervals for Model 2</vt:lpstr>
      <vt:lpstr>Plot of the Residuals: Full Model vs. Model 2</vt:lpstr>
      <vt:lpstr>Comparing AIC and BIC Values</vt:lpstr>
      <vt:lpstr>Best Subsets Analysis</vt:lpstr>
      <vt:lpstr>〖R^2〗_adj^  Test</vt:lpstr>
      <vt:lpstr>C_p  Test</vt:lpstr>
      <vt:lpstr>Subsets BIC Criterion</vt:lpstr>
      <vt:lpstr> A Quick Discussion of Other  (More Complex) Models </vt:lpstr>
      <vt:lpstr>Further Discussion of Other  (More Complex) Models</vt:lpstr>
      <vt:lpstr>Applying Backwards Elimination to the Previous Model</vt:lpstr>
      <vt:lpstr>Further Examination of  Our New Models</vt:lpstr>
      <vt:lpstr>Concluding</vt:lpstr>
      <vt:lpstr>Conclusion</vt:lpstr>
      <vt:lpstr>Now Let’s Predict!</vt:lpstr>
      <vt:lpstr>We’ve reached the end!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Traci</dc:creator>
  <cp:lastModifiedBy>Gokarna R. Aryal</cp:lastModifiedBy>
  <cp:revision>13</cp:revision>
  <dcterms:created xsi:type="dcterms:W3CDTF">2013-04-30T04:43:13Z</dcterms:created>
  <dcterms:modified xsi:type="dcterms:W3CDTF">2013-05-06T20:14:44Z</dcterms:modified>
</cp:coreProperties>
</file>