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10.png" ContentType="image/png"/>
  <Override PartName="/ppt/media/image7.png" ContentType="image/png"/>
  <Override PartName="/ppt/media/image8.png" ContentType="image/png"/>
  <Override PartName="/ppt/media/image9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</p:sldMasterIdLst>
  <p:notesMasterIdLst>
    <p:notesMasterId r:id="rId11"/>
  </p:notes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</p:sldIdLst>
  <p:sldSz cx="14630400" cy="8229600"/>
  <p:notesSz cx="8229600" cy="14630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notesMaster" Target="notesMasters/notesMaster1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Relationship Id="rId2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0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trike="noStrike" u="none">
                <a:solidFill>
                  <a:schemeClr val="dk1"/>
                </a:solidFill>
                <a:uFillTx/>
                <a:latin typeface="Calibri Light"/>
              </a:rPr>
              <a:t>Click to move the slide</a:t>
            </a:r>
            <a:endParaRPr b="0" lang="en-US" sz="4400" strike="noStrike" u="none">
              <a:solidFill>
                <a:schemeClr val="dk1"/>
              </a:solidFill>
              <a:uFillTx/>
              <a:latin typeface="Calibri Light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edit the notes format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2B449511-56A0-488F-A3FA-549B5764234D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BA112A9-EE6D-4671-854A-572E51039A50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6A6CF02-1F86-467A-AB67-9C284FA03503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C8A05DF-5447-4E40-8FAB-23E14AFA751D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C2D5B21-2A1E-4065-9D9C-5745D07BE3D4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E1D9D09-1133-4B8D-B770-76D6FEA58633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7267C07-B355-4F61-BC95-88F8B3E8504B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A4DB37D-B526-45B1-AC8F-7D0AE7D67B96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4EB2E7F-C878-414C-A84A-8E5EFD42C73D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0d0d0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1d1d1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 Light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Calibri Light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Outline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Fourth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0d0d0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1d1d1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7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 w="0">
            <a:noFill/>
          </a:ln>
        </p:spPr>
      </p:pic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 Light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Calibri Light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Outline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Fourth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0d0d0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1d1d1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2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 w="0">
            <a:noFill/>
          </a:ln>
        </p:spPr>
      </p:pic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 Light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Calibri Ligh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Outline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Fourth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0d0d0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1d1d1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7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 w="0">
            <a:noFill/>
          </a:ln>
        </p:spPr>
      </p:pic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 Light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Calibri Ligh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Outline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Fourth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0d0d0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1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1d1d1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2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 w="0">
            <a:noFill/>
          </a:ln>
        </p:spPr>
      </p:pic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 Light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Calibri Light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Outline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Fourth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0d0d0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6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1d1d1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7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 w="0">
            <a:noFill/>
          </a:ln>
        </p:spPr>
      </p:pic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 Light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Calibri Light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Outline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Fourth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0d0d0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1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1d1d1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32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 w="0">
            <a:noFill/>
          </a:ln>
        </p:spPr>
      </p:pic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 Light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Calibri Ligh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Outline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Fourth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0d0d0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6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1d1d1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37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 w="0"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 Light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Calibri Light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Outline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Fourth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3.png"/><Relationship Id="rId7" Type="http://schemas.openxmlformats.org/officeDocument/2006/relationships/slideLayout" Target="../slideLayouts/slideLayout6.xml"/><Relationship Id="rId8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8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6172200" cy="8229240"/>
          </a:xfrm>
          <a:prstGeom prst="rect">
            <a:avLst/>
          </a:prstGeom>
          <a:ln w="0">
            <a:noFill/>
          </a:ln>
        </p:spPr>
      </p:pic>
      <p:sp>
        <p:nvSpPr>
          <p:cNvPr id="47" name="Text 0"/>
          <p:cNvSpPr/>
          <p:nvPr/>
        </p:nvSpPr>
        <p:spPr>
          <a:xfrm>
            <a:off x="6280200" y="2113200"/>
            <a:ext cx="7556040" cy="195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7699"/>
              </a:lnSpc>
              <a:tabLst>
                <a:tab algn="l" pos="0"/>
              </a:tabLst>
            </a:pPr>
            <a:r>
              <a:rPr b="0" lang="en-US" sz="6150" strike="noStrike" u="none">
                <a:solidFill>
                  <a:srgbClr val="edede8"/>
                </a:solidFill>
                <a:uFillTx/>
                <a:latin typeface="Tomorrow Semi Bold"/>
                <a:ea typeface="Tomorrow Semi Bold"/>
              </a:rPr>
              <a:t>Exploiting XSS for Session Hijacking</a:t>
            </a:r>
            <a:endParaRPr b="0" lang="en-US" sz="6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" name="Text 1"/>
          <p:cNvSpPr/>
          <p:nvPr/>
        </p:nvSpPr>
        <p:spPr>
          <a:xfrm>
            <a:off x="6280200" y="4409640"/>
            <a:ext cx="7556040" cy="108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c9c9c0"/>
                </a:solidFill>
                <a:uFillTx/>
                <a:latin typeface="Tomorrow"/>
                <a:ea typeface="Tomorrow"/>
              </a:rPr>
              <a:t>This presentation explores how malicious scripts can be injected into websites, leading to the theft of user sessions and sensitive information. It is the answer response of CA3</a:t>
            </a:r>
            <a:endParaRPr b="0" lang="en-US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" name="Text 2"/>
          <p:cNvSpPr/>
          <p:nvPr/>
        </p:nvSpPr>
        <p:spPr>
          <a:xfrm>
            <a:off x="6280200" y="5753520"/>
            <a:ext cx="755604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1" lang="en-US" sz="1750" strike="noStrike" u="none">
                <a:solidFill>
                  <a:srgbClr val="c9c9c0"/>
                </a:solidFill>
                <a:uFillTx/>
                <a:latin typeface="Tomorrow"/>
                <a:ea typeface="Tomorrow"/>
              </a:rPr>
              <a:t>by: Avinash Sharma</a:t>
            </a:r>
            <a:endParaRPr b="0" lang="en-US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2"/>
          <a:stretch/>
        </p:blipFill>
        <p:spPr>
          <a:xfrm>
            <a:off x="12890520" y="7543800"/>
            <a:ext cx="1739880" cy="648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0"/>
          <p:cNvSpPr/>
          <p:nvPr/>
        </p:nvSpPr>
        <p:spPr>
          <a:xfrm>
            <a:off x="793800" y="2427840"/>
            <a:ext cx="10593720" cy="70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550"/>
              </a:lnSpc>
              <a:tabLst>
                <a:tab algn="l" pos="0"/>
              </a:tabLst>
            </a:pPr>
            <a:r>
              <a:rPr b="0" lang="en-US" sz="4450" strike="noStrike" u="none">
                <a:solidFill>
                  <a:srgbClr val="edede8"/>
                </a:solidFill>
                <a:uFillTx/>
                <a:latin typeface="Tomorrow Semi Bold"/>
                <a:ea typeface="Tomorrow Semi Bold"/>
              </a:rPr>
              <a:t>Definition: Cross-Site Scripting (XSS)</a:t>
            </a:r>
            <a:endParaRPr b="0" lang="en-US" sz="44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" name="Text 1"/>
          <p:cNvSpPr/>
          <p:nvPr/>
        </p:nvSpPr>
        <p:spPr>
          <a:xfrm>
            <a:off x="793800" y="3476880"/>
            <a:ext cx="13042440" cy="72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c9c9c0"/>
                </a:solidFill>
                <a:uFillTx/>
                <a:latin typeface="Tomorrow"/>
                <a:ea typeface="Tomorrow"/>
              </a:rPr>
              <a:t>XSS occurs when an attacker injects malicious scripts into a trusted website, which are then executed by other users' browsers, potentially giving the attacker access to their data or actions.</a:t>
            </a:r>
            <a:endParaRPr b="0" lang="en-US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" name="Text 2"/>
          <p:cNvSpPr/>
          <p:nvPr/>
        </p:nvSpPr>
        <p:spPr>
          <a:xfrm>
            <a:off x="793800" y="4457880"/>
            <a:ext cx="1304244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endParaRPr b="0" lang="en-US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" name="Text 3"/>
          <p:cNvSpPr/>
          <p:nvPr/>
        </p:nvSpPr>
        <p:spPr>
          <a:xfrm>
            <a:off x="793800" y="5076000"/>
            <a:ext cx="13042440" cy="72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c9c9c0"/>
                </a:solidFill>
                <a:uFillTx/>
                <a:latin typeface="Tomorrow"/>
                <a:ea typeface="Tomorrow"/>
              </a:rPr>
              <a:t>XSS or cross-site scripting refers to the action where an attacker tries to inject a malicious code into an in-secure website on order to steal cookies, steal data, etc. </a:t>
            </a:r>
            <a:endParaRPr b="0" lang="en-US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12890880" y="7543800"/>
            <a:ext cx="1739880" cy="648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 0"/>
          <p:cNvSpPr/>
          <p:nvPr/>
        </p:nvSpPr>
        <p:spPr>
          <a:xfrm>
            <a:off x="914400" y="1371600"/>
            <a:ext cx="5670360" cy="70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550"/>
              </a:lnSpc>
              <a:tabLst>
                <a:tab algn="l" pos="0"/>
              </a:tabLst>
            </a:pPr>
            <a:r>
              <a:rPr b="0" lang="en-US" sz="4450" strike="noStrike" u="sng">
                <a:solidFill>
                  <a:srgbClr val="edede8"/>
                </a:solidFill>
                <a:uFillTx/>
                <a:latin typeface="Tomorrow Semi Bold"/>
                <a:ea typeface="Tomorrow Semi Bold"/>
              </a:rPr>
              <a:t>Types of XSS</a:t>
            </a:r>
            <a:endParaRPr b="0" lang="en-US" sz="4450" strike="noStrike" u="sng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" name="Text 1"/>
          <p:cNvSpPr/>
          <p:nvPr/>
        </p:nvSpPr>
        <p:spPr>
          <a:xfrm>
            <a:off x="793800" y="3634200"/>
            <a:ext cx="283500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edede8"/>
                </a:solidFill>
                <a:uFillTx/>
                <a:latin typeface="Tomorrow Semi Bold"/>
                <a:ea typeface="Tomorrow Semi Bold"/>
              </a:rPr>
              <a:t>Stored XSS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" name="Text 2"/>
          <p:cNvSpPr/>
          <p:nvPr/>
        </p:nvSpPr>
        <p:spPr>
          <a:xfrm>
            <a:off x="793800" y="4215240"/>
            <a:ext cx="3977640" cy="108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c9c9c0"/>
                </a:solidFill>
                <a:uFillTx/>
                <a:latin typeface="Tomorrow"/>
                <a:ea typeface="Tomorrow"/>
              </a:rPr>
              <a:t>Malicious scripts are permanently stored on the server, triggered when users access affected pages.</a:t>
            </a:r>
            <a:endParaRPr b="0" lang="en-US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" name="Text 3"/>
          <p:cNvSpPr/>
          <p:nvPr/>
        </p:nvSpPr>
        <p:spPr>
          <a:xfrm>
            <a:off x="5333040" y="3634200"/>
            <a:ext cx="283500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edede8"/>
                </a:solidFill>
                <a:uFillTx/>
                <a:latin typeface="Tomorrow Semi Bold"/>
                <a:ea typeface="Tomorrow Semi Bold"/>
              </a:rPr>
              <a:t>Reflected XSS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" name="Text 4"/>
          <p:cNvSpPr/>
          <p:nvPr/>
        </p:nvSpPr>
        <p:spPr>
          <a:xfrm>
            <a:off x="5333040" y="4215240"/>
            <a:ext cx="3977640" cy="108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c9c9c0"/>
                </a:solidFill>
                <a:uFillTx/>
                <a:latin typeface="Tomorrow"/>
                <a:ea typeface="Tomorrow"/>
              </a:rPr>
              <a:t>Scripts are injected into requests, reflected back by the server, and executed in the user's browser.</a:t>
            </a:r>
            <a:endParaRPr b="0" lang="en-US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1" name="Text 5"/>
          <p:cNvSpPr/>
          <p:nvPr/>
        </p:nvSpPr>
        <p:spPr>
          <a:xfrm>
            <a:off x="9871920" y="3634200"/>
            <a:ext cx="283500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edede8"/>
                </a:solidFill>
                <a:uFillTx/>
                <a:latin typeface="Tomorrow Semi Bold"/>
                <a:ea typeface="Tomorrow Semi Bold"/>
              </a:rPr>
              <a:t>DOM-based XSS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2" name="Text 6"/>
          <p:cNvSpPr/>
          <p:nvPr/>
        </p:nvSpPr>
        <p:spPr>
          <a:xfrm>
            <a:off x="9871920" y="4215240"/>
            <a:ext cx="3977640" cy="145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c9c9c0"/>
                </a:solidFill>
                <a:uFillTx/>
                <a:latin typeface="Tomorrow"/>
                <a:ea typeface="Tomorrow"/>
              </a:rPr>
              <a:t>Scripts are injected into the DOM (Document Object Model) of a web page, exploited using browser features.</a:t>
            </a:r>
            <a:endParaRPr b="0" lang="en-US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12890880" y="7543800"/>
            <a:ext cx="1739880" cy="648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 0"/>
          <p:cNvSpPr/>
          <p:nvPr/>
        </p:nvSpPr>
        <p:spPr>
          <a:xfrm>
            <a:off x="793800" y="1699920"/>
            <a:ext cx="5670360" cy="70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550"/>
              </a:lnSpc>
              <a:tabLst>
                <a:tab algn="l" pos="0"/>
              </a:tabLst>
            </a:pPr>
            <a:r>
              <a:rPr b="0" lang="en-US" sz="4450" strike="noStrike" u="none">
                <a:solidFill>
                  <a:srgbClr val="edede8"/>
                </a:solidFill>
                <a:uFillTx/>
                <a:latin typeface="Tomorrow Semi Bold"/>
                <a:ea typeface="Tomorrow Semi Bold"/>
              </a:rPr>
              <a:t>Impact</a:t>
            </a:r>
            <a:endParaRPr b="0" lang="en-US" sz="44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5" name="Shape 1"/>
          <p:cNvSpPr/>
          <p:nvPr/>
        </p:nvSpPr>
        <p:spPr>
          <a:xfrm>
            <a:off x="793800" y="2748960"/>
            <a:ext cx="13042440" cy="3780360"/>
          </a:xfrm>
          <a:prstGeom prst="roundRect">
            <a:avLst>
              <a:gd name="adj" fmla="val 900"/>
            </a:avLst>
          </a:prstGeom>
          <a:noFill/>
          <a:ln w="7620">
            <a:solidFill>
              <a:srgbClr val="ffffff">
                <a:alpha val="24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" name="Shape 2"/>
          <p:cNvSpPr/>
          <p:nvPr/>
        </p:nvSpPr>
        <p:spPr>
          <a:xfrm>
            <a:off x="801360" y="2756520"/>
            <a:ext cx="13027320" cy="1013040"/>
          </a:xfrm>
          <a:prstGeom prst="rect">
            <a:avLst/>
          </a:prstGeom>
          <a:solidFill>
            <a:srgbClr val="ffffff">
              <a:alpha val="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" name="Text 3"/>
          <p:cNvSpPr/>
          <p:nvPr/>
        </p:nvSpPr>
        <p:spPr>
          <a:xfrm>
            <a:off x="1028160" y="2900160"/>
            <a:ext cx="605592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c9c9c0"/>
                </a:solidFill>
                <a:uFillTx/>
                <a:latin typeface="Tomorrow"/>
                <a:ea typeface="Tomorrow"/>
              </a:rPr>
              <a:t>Data Theft</a:t>
            </a:r>
            <a:endParaRPr b="0" lang="en-US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" name="Text 4"/>
          <p:cNvSpPr/>
          <p:nvPr/>
        </p:nvSpPr>
        <p:spPr>
          <a:xfrm>
            <a:off x="7545960" y="2900160"/>
            <a:ext cx="6055920" cy="72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c9c9c0"/>
                </a:solidFill>
                <a:uFillTx/>
                <a:latin typeface="Tomorrow"/>
                <a:ea typeface="Tomorrow"/>
              </a:rPr>
              <a:t>Stolen login credentials, cookies, and other sensitive data.</a:t>
            </a:r>
            <a:endParaRPr b="0" lang="en-US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9" name="Shape 5"/>
          <p:cNvSpPr/>
          <p:nvPr/>
        </p:nvSpPr>
        <p:spPr>
          <a:xfrm>
            <a:off x="801360" y="3769920"/>
            <a:ext cx="13027320" cy="1375920"/>
          </a:xfrm>
          <a:prstGeom prst="rect">
            <a:avLst/>
          </a:prstGeom>
          <a:solidFill>
            <a:srgbClr val="000000">
              <a:alpha val="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0" name="Text 6"/>
          <p:cNvSpPr/>
          <p:nvPr/>
        </p:nvSpPr>
        <p:spPr>
          <a:xfrm>
            <a:off x="1028160" y="3913560"/>
            <a:ext cx="605592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c9c9c0"/>
                </a:solidFill>
                <a:uFillTx/>
                <a:latin typeface="Tomorrow"/>
                <a:ea typeface="Tomorrow"/>
              </a:rPr>
              <a:t>User Impersonation</a:t>
            </a:r>
            <a:endParaRPr b="0" lang="en-US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1" name="Text 7"/>
          <p:cNvSpPr/>
          <p:nvPr/>
        </p:nvSpPr>
        <p:spPr>
          <a:xfrm>
            <a:off x="7545960" y="3913560"/>
            <a:ext cx="6055920" cy="108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c9c9c0"/>
                </a:solidFill>
                <a:uFillTx/>
                <a:latin typeface="Tomorrow"/>
                <a:ea typeface="Tomorrow"/>
              </a:rPr>
              <a:t>Attackers can perform actions on behalf of compromised users, potentially causing damage or financial loss.</a:t>
            </a:r>
            <a:endParaRPr b="0" lang="en-US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2" name="Shape 8"/>
          <p:cNvSpPr/>
          <p:nvPr/>
        </p:nvSpPr>
        <p:spPr>
          <a:xfrm>
            <a:off x="801360" y="5145840"/>
            <a:ext cx="13027320" cy="1375920"/>
          </a:xfrm>
          <a:prstGeom prst="rect">
            <a:avLst/>
          </a:prstGeom>
          <a:solidFill>
            <a:srgbClr val="ffffff">
              <a:alpha val="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3" name="Text 9"/>
          <p:cNvSpPr/>
          <p:nvPr/>
        </p:nvSpPr>
        <p:spPr>
          <a:xfrm>
            <a:off x="1028160" y="5289480"/>
            <a:ext cx="605592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c9c9c0"/>
                </a:solidFill>
                <a:uFillTx/>
                <a:latin typeface="Tomorrow"/>
                <a:ea typeface="Tomorrow"/>
              </a:rPr>
              <a:t>Session Hijacking</a:t>
            </a:r>
            <a:endParaRPr b="0" lang="en-US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4" name="Text 10"/>
          <p:cNvSpPr/>
          <p:nvPr/>
        </p:nvSpPr>
        <p:spPr>
          <a:xfrm>
            <a:off x="7545960" y="5289480"/>
            <a:ext cx="6055920" cy="108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c9c9c0"/>
                </a:solidFill>
                <a:uFillTx/>
                <a:latin typeface="Tomorrow"/>
                <a:ea typeface="Tomorrow"/>
              </a:rPr>
              <a:t>The currenlty logged in session of a valid user is taken over by a malicious user because of insecure access to session information</a:t>
            </a:r>
            <a:endParaRPr b="0" lang="en-US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1"/>
          <a:stretch/>
        </p:blipFill>
        <p:spPr>
          <a:xfrm>
            <a:off x="12890880" y="7543800"/>
            <a:ext cx="1739880" cy="648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 0"/>
          <p:cNvSpPr/>
          <p:nvPr/>
        </p:nvSpPr>
        <p:spPr>
          <a:xfrm>
            <a:off x="574920" y="451440"/>
            <a:ext cx="6411960" cy="5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4000"/>
              </a:lnSpc>
              <a:tabLst>
                <a:tab algn="l" pos="0"/>
              </a:tabLst>
            </a:pPr>
            <a:r>
              <a:rPr b="0" lang="en-US" sz="3200" strike="noStrike" u="none">
                <a:solidFill>
                  <a:srgbClr val="edede8"/>
                </a:solidFill>
                <a:uFillTx/>
                <a:latin typeface="Tomorrow Semi Bold"/>
                <a:ea typeface="Tomorrow Semi Bold"/>
              </a:rPr>
              <a:t>Session Hijacking through XSS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77" name="Image 0" descr="preencoded.png"/>
          <p:cNvPicPr/>
          <p:nvPr/>
        </p:nvPicPr>
        <p:blipFill>
          <a:blip r:embed="rId1"/>
          <a:stretch/>
        </p:blipFill>
        <p:spPr>
          <a:xfrm>
            <a:off x="574920" y="1211400"/>
            <a:ext cx="820800" cy="1313640"/>
          </a:xfrm>
          <a:prstGeom prst="rect">
            <a:avLst/>
          </a:prstGeom>
          <a:ln w="0">
            <a:noFill/>
          </a:ln>
        </p:spPr>
      </p:pic>
      <p:sp>
        <p:nvSpPr>
          <p:cNvPr id="78" name="Text 1"/>
          <p:cNvSpPr/>
          <p:nvPr/>
        </p:nvSpPr>
        <p:spPr>
          <a:xfrm>
            <a:off x="1642320" y="1375560"/>
            <a:ext cx="2126880" cy="25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001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rgbClr val="c9c9c0"/>
                </a:solidFill>
                <a:uFillTx/>
                <a:latin typeface="Tomorrow Semi Bold"/>
                <a:ea typeface="Tomorrow Semi Bold"/>
              </a:rPr>
              <a:t>Step 1: XSS Injection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" name="Text 2"/>
          <p:cNvSpPr/>
          <p:nvPr/>
        </p:nvSpPr>
        <p:spPr>
          <a:xfrm>
            <a:off x="1642320" y="1730520"/>
            <a:ext cx="12412800" cy="26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049"/>
              </a:lnSpc>
              <a:tabLst>
                <a:tab algn="l" pos="0"/>
              </a:tabLst>
            </a:pPr>
            <a:r>
              <a:rPr b="0" lang="en-US" sz="1250" strike="noStrike" u="none">
                <a:solidFill>
                  <a:srgbClr val="c9c9c0"/>
                </a:solidFill>
                <a:uFillTx/>
                <a:latin typeface="Tomorrow"/>
                <a:ea typeface="Tomorrow"/>
              </a:rPr>
              <a:t>Attackers inject malicious scripts into websites, potentially exploiting vulnerable forms or input fields.</a:t>
            </a:r>
            <a:endParaRPr b="0" lang="en-US" sz="12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80" name="Image 1" descr="preencoded.png"/>
          <p:cNvPicPr/>
          <p:nvPr/>
        </p:nvPicPr>
        <p:blipFill>
          <a:blip r:embed="rId2"/>
          <a:stretch/>
        </p:blipFill>
        <p:spPr>
          <a:xfrm>
            <a:off x="574920" y="2525040"/>
            <a:ext cx="820800" cy="1313640"/>
          </a:xfrm>
          <a:prstGeom prst="rect">
            <a:avLst/>
          </a:prstGeom>
          <a:ln w="0">
            <a:noFill/>
          </a:ln>
        </p:spPr>
      </p:pic>
      <p:sp>
        <p:nvSpPr>
          <p:cNvPr id="81" name="Text 3"/>
          <p:cNvSpPr/>
          <p:nvPr/>
        </p:nvSpPr>
        <p:spPr>
          <a:xfrm>
            <a:off x="1642320" y="2689200"/>
            <a:ext cx="2485800" cy="25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001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rgbClr val="c9c9c0"/>
                </a:solidFill>
                <a:uFillTx/>
                <a:latin typeface="Tomorrow Semi Bold"/>
                <a:ea typeface="Tomorrow Semi Bold"/>
              </a:rPr>
              <a:t>Step 2: Script Execution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2" name="Text 4"/>
          <p:cNvSpPr/>
          <p:nvPr/>
        </p:nvSpPr>
        <p:spPr>
          <a:xfrm>
            <a:off x="1642320" y="3044160"/>
            <a:ext cx="12412800" cy="26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049"/>
              </a:lnSpc>
              <a:tabLst>
                <a:tab algn="l" pos="0"/>
              </a:tabLst>
            </a:pPr>
            <a:r>
              <a:rPr b="0" lang="en-US" sz="1250" strike="noStrike" u="none">
                <a:solidFill>
                  <a:srgbClr val="c9c9c0"/>
                </a:solidFill>
                <a:uFillTx/>
                <a:latin typeface="Tomorrow"/>
                <a:ea typeface="Tomorrow"/>
              </a:rPr>
              <a:t>When users visit the compromised website, the malicious script is executed in their browser.</a:t>
            </a:r>
            <a:endParaRPr b="0" lang="en-US" sz="12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83" name="Image 2" descr="preencoded.png"/>
          <p:cNvPicPr/>
          <p:nvPr/>
        </p:nvPicPr>
        <p:blipFill>
          <a:blip r:embed="rId3"/>
          <a:stretch/>
        </p:blipFill>
        <p:spPr>
          <a:xfrm>
            <a:off x="574920" y="3839040"/>
            <a:ext cx="820800" cy="1313640"/>
          </a:xfrm>
          <a:prstGeom prst="rect">
            <a:avLst/>
          </a:prstGeom>
          <a:ln w="0">
            <a:noFill/>
          </a:ln>
        </p:spPr>
      </p:pic>
      <p:sp>
        <p:nvSpPr>
          <p:cNvPr id="84" name="Text 5"/>
          <p:cNvSpPr/>
          <p:nvPr/>
        </p:nvSpPr>
        <p:spPr>
          <a:xfrm>
            <a:off x="1642320" y="4003200"/>
            <a:ext cx="2052360" cy="25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001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rgbClr val="c9c9c0"/>
                </a:solidFill>
                <a:uFillTx/>
                <a:latin typeface="Tomorrow Semi Bold"/>
                <a:ea typeface="Tomorrow Semi Bold"/>
              </a:rPr>
              <a:t>Step 3: Cookie Theft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5" name="Text 6"/>
          <p:cNvSpPr/>
          <p:nvPr/>
        </p:nvSpPr>
        <p:spPr>
          <a:xfrm>
            <a:off x="1642320" y="4358160"/>
            <a:ext cx="12412800" cy="26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049"/>
              </a:lnSpc>
              <a:tabLst>
                <a:tab algn="l" pos="0"/>
              </a:tabLst>
            </a:pPr>
            <a:r>
              <a:rPr b="0" lang="en-US" sz="1250" strike="noStrike" u="none">
                <a:solidFill>
                  <a:srgbClr val="c9c9c0"/>
                </a:solidFill>
                <a:uFillTx/>
                <a:latin typeface="Tomorrow"/>
                <a:ea typeface="Tomorrow"/>
              </a:rPr>
              <a:t>The script steals the user's session cookies, which contain sensitive information used for authentication and authorization.</a:t>
            </a:r>
            <a:endParaRPr b="0" lang="en-US" sz="12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86" name="Image 3" descr="preencoded.png"/>
          <p:cNvPicPr/>
          <p:nvPr/>
        </p:nvPicPr>
        <p:blipFill>
          <a:blip r:embed="rId4"/>
          <a:stretch/>
        </p:blipFill>
        <p:spPr>
          <a:xfrm>
            <a:off x="574920" y="5152680"/>
            <a:ext cx="820800" cy="1313640"/>
          </a:xfrm>
          <a:prstGeom prst="rect">
            <a:avLst/>
          </a:prstGeom>
          <a:ln w="0">
            <a:noFill/>
          </a:ln>
        </p:spPr>
      </p:pic>
      <p:sp>
        <p:nvSpPr>
          <p:cNvPr id="87" name="Text 7"/>
          <p:cNvSpPr/>
          <p:nvPr/>
        </p:nvSpPr>
        <p:spPr>
          <a:xfrm>
            <a:off x="1642320" y="5316840"/>
            <a:ext cx="2630880" cy="25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001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rgbClr val="c9c9c0"/>
                </a:solidFill>
                <a:uFillTx/>
                <a:latin typeface="Tomorrow Semi Bold"/>
                <a:ea typeface="Tomorrow Semi Bold"/>
              </a:rPr>
              <a:t>Step 4: Session Hijacking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8" name="Text 8"/>
          <p:cNvSpPr/>
          <p:nvPr/>
        </p:nvSpPr>
        <p:spPr>
          <a:xfrm>
            <a:off x="1642320" y="5672160"/>
            <a:ext cx="12412800" cy="26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049"/>
              </a:lnSpc>
              <a:tabLst>
                <a:tab algn="l" pos="0"/>
              </a:tabLst>
            </a:pPr>
            <a:r>
              <a:rPr b="0" lang="en-US" sz="1250" strike="noStrike" u="none">
                <a:solidFill>
                  <a:srgbClr val="c9c9c0"/>
                </a:solidFill>
                <a:uFillTx/>
                <a:latin typeface="Tomorrow"/>
                <a:ea typeface="Tomorrow"/>
              </a:rPr>
              <a:t>The attacker uses the stolen cookies to impersonate the user, gaining access to their accounts and resources.</a:t>
            </a:r>
            <a:endParaRPr b="0" lang="en-US" sz="12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89" name="Image 4" descr="preencoded.png"/>
          <p:cNvPicPr/>
          <p:nvPr/>
        </p:nvPicPr>
        <p:blipFill>
          <a:blip r:embed="rId5"/>
          <a:stretch/>
        </p:blipFill>
        <p:spPr>
          <a:xfrm>
            <a:off x="574920" y="6466680"/>
            <a:ext cx="820800" cy="1313640"/>
          </a:xfrm>
          <a:prstGeom prst="rect">
            <a:avLst/>
          </a:prstGeom>
          <a:ln w="0">
            <a:noFill/>
          </a:ln>
        </p:spPr>
      </p:pic>
      <p:sp>
        <p:nvSpPr>
          <p:cNvPr id="90" name="Text 9"/>
          <p:cNvSpPr/>
          <p:nvPr/>
        </p:nvSpPr>
        <p:spPr>
          <a:xfrm>
            <a:off x="1642320" y="6630840"/>
            <a:ext cx="2800800" cy="25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001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rgbClr val="c9c9c0"/>
                </a:solidFill>
                <a:uFillTx/>
                <a:latin typeface="Tomorrow Semi Bold"/>
                <a:ea typeface="Tomorrow Semi Bold"/>
              </a:rPr>
              <a:t>Step 5: Persist The Session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1" name="Text 10"/>
          <p:cNvSpPr/>
          <p:nvPr/>
        </p:nvSpPr>
        <p:spPr>
          <a:xfrm>
            <a:off x="1642320" y="6985800"/>
            <a:ext cx="12412800" cy="26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049"/>
              </a:lnSpc>
              <a:tabLst>
                <a:tab algn="l" pos="0"/>
              </a:tabLst>
            </a:pPr>
            <a:r>
              <a:rPr b="0" lang="en-US" sz="1250" strike="noStrike" u="none">
                <a:solidFill>
                  <a:srgbClr val="c9c9c0"/>
                </a:solidFill>
                <a:uFillTx/>
                <a:latin typeface="Tomorrow"/>
                <a:ea typeface="Tomorrow"/>
              </a:rPr>
              <a:t>The attacker can then act as the legitimate user until the session cookies expires, in some cases, it can be </a:t>
            </a:r>
            <a:r>
              <a:rPr b="1" lang="en-US" sz="1250" strike="noStrike" u="none">
                <a:solidFill>
                  <a:srgbClr val="c9c9c0"/>
                </a:solidFill>
                <a:uFillTx/>
                <a:latin typeface="Tomorrow"/>
                <a:ea typeface="Tomorrow"/>
              </a:rPr>
              <a:t>never expiring session cookie!</a:t>
            </a:r>
            <a:endParaRPr b="0" lang="en-US" sz="12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2" name="Text 11"/>
          <p:cNvSpPr/>
          <p:nvPr/>
        </p:nvSpPr>
        <p:spPr>
          <a:xfrm>
            <a:off x="1642320" y="7346880"/>
            <a:ext cx="12412800" cy="26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049"/>
              </a:lnSpc>
              <a:tabLst>
                <a:tab algn="l" pos="0"/>
              </a:tabLst>
            </a:pPr>
            <a:endParaRPr b="0" lang="en-US" sz="12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6"/>
          <a:stretch/>
        </p:blipFill>
        <p:spPr>
          <a:xfrm>
            <a:off x="12890880" y="7543800"/>
            <a:ext cx="1739880" cy="648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Image 0" descr="preencoded.png"/>
          <p:cNvPicPr/>
          <p:nvPr/>
        </p:nvPicPr>
        <p:blipFill>
          <a:blip r:embed="rId1"/>
          <a:stretch/>
        </p:blipFill>
        <p:spPr>
          <a:xfrm>
            <a:off x="1600200" y="457200"/>
            <a:ext cx="10704600" cy="6030360"/>
          </a:xfrm>
          <a:prstGeom prst="rect">
            <a:avLst/>
          </a:prstGeom>
          <a:ln w="0">
            <a:noFill/>
          </a:ln>
        </p:spPr>
      </p:pic>
      <p:sp>
        <p:nvSpPr>
          <p:cNvPr id="95" name="Text 0"/>
          <p:cNvSpPr/>
          <p:nvPr/>
        </p:nvSpPr>
        <p:spPr>
          <a:xfrm>
            <a:off x="673560" y="6776640"/>
            <a:ext cx="13282560" cy="92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r>
              <a:rPr b="0" lang="en-US" sz="1500" strike="noStrike" u="none">
                <a:solidFill>
                  <a:srgbClr val="c9c9c0"/>
                </a:solidFill>
                <a:uFillTx/>
                <a:latin typeface="Tomorrow"/>
                <a:ea typeface="Tomorrow"/>
              </a:rPr>
              <a:t>Above picture explains XSS and how it can be used for many things including </a:t>
            </a:r>
            <a:r>
              <a:rPr b="1" lang="en-US" sz="1500" strike="noStrike" u="none">
                <a:solidFill>
                  <a:srgbClr val="c9c9c0"/>
                </a:solidFill>
                <a:uFillTx/>
                <a:latin typeface="Tomorrow"/>
                <a:ea typeface="Tomorrow"/>
              </a:rPr>
              <a:t>Session Hijacking</a:t>
            </a:r>
            <a:r>
              <a:rPr b="0" lang="en-US" sz="1500" strike="noStrike" u="none">
                <a:solidFill>
                  <a:srgbClr val="c9c9c0"/>
                </a:solidFill>
                <a:uFillTx/>
                <a:latin typeface="Tomorrow"/>
                <a:ea typeface="Tomorrow"/>
              </a:rPr>
              <a:t>.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ts val="2401"/>
              </a:lnSpc>
              <a:tabLst>
                <a:tab algn="l" pos="0"/>
              </a:tabLst>
            </a:pPr>
            <a:r>
              <a:rPr b="0" lang="en-US" sz="1500" strike="noStrike" u="none">
                <a:solidFill>
                  <a:srgbClr val="c9c9c0"/>
                </a:solidFill>
                <a:uFillTx/>
                <a:latin typeface="Tomorrow"/>
                <a:ea typeface="Tomorrow"/>
              </a:rPr>
              <a:t>The Malicious actor adds a comment which actually loads a </a:t>
            </a:r>
            <a:r>
              <a:rPr b="1" lang="en-US" sz="1500" strike="noStrike" u="none">
                <a:solidFill>
                  <a:srgbClr val="c9c9c0"/>
                </a:solidFill>
                <a:uFillTx/>
                <a:latin typeface="Tomorrow"/>
                <a:ea typeface="Tomorrow"/>
              </a:rPr>
              <a:t>shady script, </a:t>
            </a:r>
            <a:r>
              <a:rPr b="0" lang="en-US" sz="1500" strike="noStrike" u="none">
                <a:solidFill>
                  <a:srgbClr val="c9c9c0"/>
                </a:solidFill>
                <a:uFillTx/>
                <a:latin typeface="Tomorrow"/>
                <a:ea typeface="Tomorrow"/>
              </a:rPr>
              <a:t>which might be stealing session cookies, and other things and uploading it to, for example, the hacker's website. 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2"/>
          <a:stretch/>
        </p:blipFill>
        <p:spPr>
          <a:xfrm>
            <a:off x="12890880" y="7543800"/>
            <a:ext cx="1739880" cy="648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Image 0" descr="preencoded.png"/>
          <p:cNvPicPr/>
          <p:nvPr/>
        </p:nvPicPr>
        <p:blipFill>
          <a:blip r:embed="rId1"/>
          <a:stretch/>
        </p:blipFill>
        <p:spPr>
          <a:xfrm>
            <a:off x="457200" y="1143000"/>
            <a:ext cx="6858000" cy="5715000"/>
          </a:xfrm>
          <a:prstGeom prst="rect">
            <a:avLst/>
          </a:prstGeom>
          <a:ln w="0">
            <a:noFill/>
          </a:ln>
        </p:spPr>
      </p:pic>
      <p:sp>
        <p:nvSpPr>
          <p:cNvPr id="98" name="Text 0"/>
          <p:cNvSpPr/>
          <p:nvPr/>
        </p:nvSpPr>
        <p:spPr>
          <a:xfrm>
            <a:off x="7599600" y="2325960"/>
            <a:ext cx="5670360" cy="70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550"/>
              </a:lnSpc>
              <a:tabLst>
                <a:tab algn="l" pos="0"/>
              </a:tabLst>
            </a:pPr>
            <a:r>
              <a:rPr b="0" lang="en-US" sz="4450" strike="noStrike" u="none">
                <a:solidFill>
                  <a:srgbClr val="edede8"/>
                </a:solidFill>
                <a:uFillTx/>
                <a:latin typeface="Tomorrow Semi Bold"/>
                <a:ea typeface="Tomorrow Semi Bold"/>
              </a:rPr>
              <a:t>Looking for Cookies</a:t>
            </a:r>
            <a:endParaRPr b="0" lang="en-US" sz="44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9" name="Text 1"/>
          <p:cNvSpPr/>
          <p:nvPr/>
        </p:nvSpPr>
        <p:spPr>
          <a:xfrm>
            <a:off x="7599600" y="3261600"/>
            <a:ext cx="6244200" cy="72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r>
              <a:rPr b="0" lang="en-US" sz="1750" strike="noStrike" u="none">
                <a:solidFill>
                  <a:srgbClr val="c9c9c0"/>
                </a:solidFill>
                <a:uFillTx/>
                <a:latin typeface="Tomorrow"/>
                <a:ea typeface="Tomorrow"/>
              </a:rPr>
              <a:t>Here we can see some cookies for a legitimate user.</a:t>
            </a:r>
            <a:endParaRPr b="0" lang="en-US" sz="175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ts val="2849"/>
              </a:lnSpc>
              <a:tabLst>
                <a:tab algn="l" pos="0"/>
              </a:tabLst>
            </a:pPr>
            <a:endParaRPr b="0" lang="en-US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0" name="Shape 2"/>
          <p:cNvSpPr/>
          <p:nvPr/>
        </p:nvSpPr>
        <p:spPr>
          <a:xfrm>
            <a:off x="7599600" y="4242600"/>
            <a:ext cx="6244200" cy="702720"/>
          </a:xfrm>
          <a:prstGeom prst="roundRect">
            <a:avLst>
              <a:gd name="adj" fmla="val 4840"/>
            </a:avLst>
          </a:prstGeom>
          <a:solidFill>
            <a:srgbClr val="27272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1" name="Shape 3"/>
          <p:cNvSpPr/>
          <p:nvPr/>
        </p:nvSpPr>
        <p:spPr>
          <a:xfrm>
            <a:off x="7588080" y="4242600"/>
            <a:ext cx="6266880" cy="702720"/>
          </a:xfrm>
          <a:prstGeom prst="roundRect">
            <a:avLst>
              <a:gd name="adj" fmla="val 4840"/>
            </a:avLst>
          </a:prstGeom>
          <a:solidFill>
            <a:srgbClr val="27272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2" name="Text 4"/>
          <p:cNvSpPr/>
          <p:nvPr/>
        </p:nvSpPr>
        <p:spPr>
          <a:xfrm>
            <a:off x="7814880" y="4412520"/>
            <a:ext cx="581328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c9c9c0"/>
                </a:solidFill>
                <a:highlight>
                  <a:srgbClr val="272725"/>
                </a:highlight>
                <a:uFillTx/>
                <a:latin typeface="Consolas"/>
                <a:ea typeface="Consolas"/>
              </a:rPr>
              <a:t>document.cookie</a:t>
            </a:r>
            <a:endParaRPr b="0" lang="en-US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3" name="Text 5"/>
          <p:cNvSpPr/>
          <p:nvPr/>
        </p:nvSpPr>
        <p:spPr>
          <a:xfrm>
            <a:off x="7599600" y="5200560"/>
            <a:ext cx="6244200" cy="72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c9c9c0"/>
                </a:solidFill>
                <a:uFillTx/>
                <a:latin typeface="Tomorrow"/>
                <a:ea typeface="Tomorrow"/>
              </a:rPr>
              <a:t>above command  can be used to get cookie from a logged in session</a:t>
            </a:r>
            <a:endParaRPr b="0" lang="en-US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2"/>
          <a:stretch/>
        </p:blipFill>
        <p:spPr>
          <a:xfrm>
            <a:off x="12890880" y="7543800"/>
            <a:ext cx="1739880" cy="648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 0"/>
          <p:cNvSpPr/>
          <p:nvPr/>
        </p:nvSpPr>
        <p:spPr>
          <a:xfrm>
            <a:off x="793800" y="2238120"/>
            <a:ext cx="5670360" cy="70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550"/>
              </a:lnSpc>
              <a:tabLst>
                <a:tab algn="l" pos="0"/>
              </a:tabLst>
            </a:pPr>
            <a:r>
              <a:rPr b="0" lang="en-US" sz="4450" strike="noStrike" u="none">
                <a:solidFill>
                  <a:srgbClr val="edede8"/>
                </a:solidFill>
                <a:uFillTx/>
                <a:latin typeface="Tomorrow Semi Bold"/>
                <a:ea typeface="Tomorrow Semi Bold"/>
              </a:rPr>
              <a:t>How it all works</a:t>
            </a:r>
            <a:endParaRPr b="0" lang="en-US" sz="44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6" name="Text 1"/>
          <p:cNvSpPr/>
          <p:nvPr/>
        </p:nvSpPr>
        <p:spPr>
          <a:xfrm>
            <a:off x="793800" y="3400560"/>
            <a:ext cx="1304244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endParaRPr b="0" lang="en-US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7" name="Text 2"/>
          <p:cNvSpPr/>
          <p:nvPr/>
        </p:nvSpPr>
        <p:spPr>
          <a:xfrm>
            <a:off x="793800" y="4018320"/>
            <a:ext cx="1304244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c9c9c0"/>
                </a:solidFill>
                <a:uFillTx/>
                <a:latin typeface="Tomorrow"/>
                <a:ea typeface="Tomorrow"/>
              </a:rPr>
              <a:t>The attacker setups a </a:t>
            </a:r>
            <a:r>
              <a:rPr b="1" lang="en-US" sz="1750" strike="noStrike" u="none">
                <a:solidFill>
                  <a:srgbClr val="c9c9c0"/>
                </a:solidFill>
                <a:uFillTx/>
                <a:latin typeface="Tomorrow"/>
                <a:ea typeface="Tomorrow"/>
              </a:rPr>
              <a:t>c2-server or website </a:t>
            </a:r>
            <a:r>
              <a:rPr b="0" lang="en-US" sz="1750" strike="noStrike" u="none">
                <a:solidFill>
                  <a:srgbClr val="c9c9c0"/>
                </a:solidFill>
                <a:uFillTx/>
                <a:latin typeface="Tomorrow"/>
                <a:ea typeface="Tomorrow"/>
              </a:rPr>
              <a:t>which takes </a:t>
            </a:r>
            <a:r>
              <a:rPr b="1" i="1" lang="en-US" sz="1750" strike="noStrike" u="none">
                <a:solidFill>
                  <a:srgbClr val="c9c9c0"/>
                </a:solidFill>
                <a:uFillTx/>
                <a:latin typeface="Tomorrow"/>
                <a:ea typeface="Tomorrow"/>
              </a:rPr>
              <a:t>?cookies</a:t>
            </a:r>
            <a:r>
              <a:rPr b="1" lang="en-US" sz="1750" strike="noStrike" u="none">
                <a:solidFill>
                  <a:srgbClr val="c9c9c0"/>
                </a:solidFill>
                <a:uFillTx/>
                <a:latin typeface="Tomorrow"/>
                <a:ea typeface="Tomorrow"/>
              </a:rPr>
              <a:t> </a:t>
            </a:r>
            <a:r>
              <a:rPr b="0" lang="en-US" sz="1750" strike="noStrike" u="none">
                <a:solidFill>
                  <a:srgbClr val="c9c9c0"/>
                </a:solidFill>
                <a:uFillTx/>
                <a:latin typeface="Tomorrow"/>
                <a:ea typeface="Tomorrow"/>
              </a:rPr>
              <a:t> paramater</a:t>
            </a:r>
            <a:endParaRPr b="0" lang="en-US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8" name="Text 3"/>
          <p:cNvSpPr/>
          <p:nvPr/>
        </p:nvSpPr>
        <p:spPr>
          <a:xfrm>
            <a:off x="793800" y="4460760"/>
            <a:ext cx="13042440" cy="72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c9c9c0"/>
                </a:solidFill>
                <a:uFillTx/>
                <a:latin typeface="Tomorrow"/>
                <a:ea typeface="Tomorrow"/>
              </a:rPr>
              <a:t>The attacker comments his malicious link and injects it into the comment/Forum page so that whenever someone visits the forum, the link steals the users cookies with </a:t>
            </a:r>
            <a:r>
              <a:rPr b="1" i="1" lang="en-US" sz="1750" strike="noStrike" u="none">
                <a:solidFill>
                  <a:srgbClr val="c9c9c0"/>
                </a:solidFill>
                <a:uFillTx/>
                <a:latin typeface="Tomorrow"/>
                <a:ea typeface="Tomorrow"/>
              </a:rPr>
              <a:t>document.cookie</a:t>
            </a:r>
            <a:r>
              <a:rPr b="1" lang="en-US" sz="1750" strike="noStrike" u="none">
                <a:solidFill>
                  <a:srgbClr val="c9c9c0"/>
                </a:solidFill>
                <a:uFillTx/>
                <a:latin typeface="Tomorrow"/>
                <a:ea typeface="Tomorrow"/>
              </a:rPr>
              <a:t> </a:t>
            </a:r>
            <a:r>
              <a:rPr b="0" lang="en-US" sz="1750" strike="noStrike" u="none">
                <a:solidFill>
                  <a:srgbClr val="c9c9c0"/>
                </a:solidFill>
                <a:uFillTx/>
                <a:latin typeface="Tomorrow"/>
                <a:ea typeface="Tomorrow"/>
              </a:rPr>
              <a:t>and uploads it to attacker's website</a:t>
            </a:r>
            <a:endParaRPr b="0" lang="en-US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9" name="Text 4"/>
          <p:cNvSpPr/>
          <p:nvPr/>
        </p:nvSpPr>
        <p:spPr>
          <a:xfrm>
            <a:off x="793800" y="5265720"/>
            <a:ext cx="13042440" cy="72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c9c9c0"/>
                </a:solidFill>
                <a:uFillTx/>
                <a:latin typeface="Tomorrow"/>
                <a:ea typeface="Tomorrow"/>
              </a:rPr>
              <a:t>The attacker then retrieves the cookies from his own site and impersonates different users, hence </a:t>
            </a:r>
            <a:r>
              <a:rPr b="1" lang="en-US" sz="1750" strike="noStrike" u="none">
                <a:solidFill>
                  <a:srgbClr val="c9c9c0"/>
                </a:solidFill>
                <a:uFillTx/>
                <a:latin typeface="Tomorrow"/>
                <a:ea typeface="Tomorrow"/>
              </a:rPr>
              <a:t>Hijacking</a:t>
            </a:r>
            <a:r>
              <a:rPr b="0" lang="en-US" sz="1750" strike="noStrike" u="none">
                <a:solidFill>
                  <a:srgbClr val="c9c9c0"/>
                </a:solidFill>
                <a:uFillTx/>
                <a:latin typeface="Tomorrow"/>
                <a:ea typeface="Tomorrow"/>
              </a:rPr>
              <a:t> their session</a:t>
            </a:r>
            <a:endParaRPr b="0" lang="en-US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12890880" y="7543800"/>
            <a:ext cx="1739880" cy="648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LibreOffice/24.8.2.1$Linux_X86_64 LibreOffice_project/480$Build-1</Application>
  <AppVersion>15.0000</AppVersion>
  <Words>0</Words>
  <Paragraphs>0</Paragraphs>
  <Company>PptxGenJS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2024-11-13T04:46:45Z</dcterms:created>
  <dc:creator>PptxGenJS</dc:creator>
  <dc:description/>
  <dc:language>en-US</dc:language>
  <cp:lastModifiedBy/>
  <dcterms:modified xsi:type="dcterms:W3CDTF">2024-11-13T10:21:12Z</dcterms:modified>
  <cp:revision>3</cp:revision>
  <dc:subject>PptxGenJS Presentation</dc:subject>
  <dc:title>PptxGenJS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8</vt:i4>
  </property>
  <property fmtid="{D5CDD505-2E9C-101B-9397-08002B2CF9AE}" pid="3" name="PresentationFormat">
    <vt:lpwstr>On-screen Show (16:9)</vt:lpwstr>
  </property>
  <property fmtid="{D5CDD505-2E9C-101B-9397-08002B2CF9AE}" pid="4" name="Slides">
    <vt:i4>8</vt:i4>
  </property>
</Properties>
</file>