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83" r:id="rId11"/>
    <p:sldId id="284" r:id="rId12"/>
    <p:sldId id="282" r:id="rId13"/>
    <p:sldId id="265" r:id="rId14"/>
    <p:sldId id="266" r:id="rId15"/>
    <p:sldId id="267" r:id="rId16"/>
    <p:sldId id="268" r:id="rId17"/>
    <p:sldId id="293" r:id="rId18"/>
    <p:sldId id="294" r:id="rId19"/>
    <p:sldId id="295" r:id="rId20"/>
    <p:sldId id="296" r:id="rId21"/>
    <p:sldId id="297" r:id="rId22"/>
    <p:sldId id="298" r:id="rId23"/>
    <p:sldId id="299" r:id="rId24"/>
    <p:sldId id="300" r:id="rId25"/>
    <p:sldId id="301" r:id="rId26"/>
    <p:sldId id="302" r:id="rId27"/>
    <p:sldId id="303" r:id="rId28"/>
    <p:sldId id="304" r:id="rId29"/>
    <p:sldId id="305" r:id="rId30"/>
    <p:sldId id="276" r:id="rId31"/>
    <p:sldId id="277" r:id="rId32"/>
    <p:sldId id="278" r:id="rId33"/>
    <p:sldId id="279" r:id="rId34"/>
    <p:sldId id="280" r:id="rId35"/>
    <p:sldId id="281" r:id="rId36"/>
    <p:sldId id="290" r:id="rId37"/>
    <p:sldId id="285" r:id="rId38"/>
    <p:sldId id="289" r:id="rId39"/>
    <p:sldId id="286" r:id="rId40"/>
    <p:sldId id="269" r:id="rId41"/>
    <p:sldId id="270" r:id="rId42"/>
    <p:sldId id="271" r:id="rId43"/>
    <p:sldId id="272" r:id="rId44"/>
    <p:sldId id="273" r:id="rId45"/>
    <p:sldId id="274" r:id="rId46"/>
    <p:sldId id="287" r:id="rId47"/>
    <p:sldId id="288" r:id="rId48"/>
    <p:sldId id="291" r:id="rId49"/>
    <p:sldId id="292" r:id="rId50"/>
    <p:sldId id="306" r:id="rId51"/>
    <p:sldId id="307" r:id="rId52"/>
    <p:sldId id="308" r:id="rId53"/>
    <p:sldId id="310" r:id="rId54"/>
    <p:sldId id="311" r:id="rId55"/>
    <p:sldId id="312" r:id="rId56"/>
    <p:sldId id="309" r:id="rId57"/>
    <p:sldId id="313" r:id="rId58"/>
    <p:sldId id="318" r:id="rId59"/>
    <p:sldId id="319" r:id="rId60"/>
    <p:sldId id="320" r:id="rId61"/>
    <p:sldId id="321" r:id="rId62"/>
    <p:sldId id="314" r:id="rId63"/>
    <p:sldId id="315" r:id="rId64"/>
    <p:sldId id="316" r:id="rId65"/>
    <p:sldId id="317" r:id="rId66"/>
    <p:sldId id="322" r:id="rId67"/>
    <p:sldId id="323" r:id="rId68"/>
    <p:sldId id="324" r:id="rId69"/>
    <p:sldId id="336" r:id="rId70"/>
    <p:sldId id="337" r:id="rId71"/>
    <p:sldId id="338" r:id="rId72"/>
    <p:sldId id="339" r:id="rId73"/>
    <p:sldId id="340" r:id="rId74"/>
    <p:sldId id="325" r:id="rId75"/>
    <p:sldId id="326" r:id="rId76"/>
    <p:sldId id="327" r:id="rId77"/>
    <p:sldId id="329" r:id="rId78"/>
    <p:sldId id="328" r:id="rId79"/>
    <p:sldId id="330" r:id="rId80"/>
    <p:sldId id="331" r:id="rId81"/>
    <p:sldId id="332" r:id="rId82"/>
    <p:sldId id="333" r:id="rId83"/>
    <p:sldId id="334" r:id="rId84"/>
    <p:sldId id="335" r:id="rId8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020" autoAdjust="0"/>
    <p:restoredTop sz="94660"/>
  </p:normalViewPr>
  <p:slideViewPr>
    <p:cSldViewPr snapToGrid="0">
      <p:cViewPr varScale="1">
        <p:scale>
          <a:sx n="75" d="100"/>
          <a:sy n="75" d="100"/>
        </p:scale>
        <p:origin x="441" y="2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4DF1E-CF21-9D48-10D7-89DEBF50B1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615E6D5-607F-E151-EAFB-CB42EF97D1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BDFE172-A1D8-D995-548E-B7E2C62EC26F}"/>
              </a:ext>
            </a:extLst>
          </p:cNvPr>
          <p:cNvSpPr>
            <a:spLocks noGrp="1"/>
          </p:cNvSpPr>
          <p:nvPr>
            <p:ph type="dt" sz="half" idx="10"/>
          </p:nvPr>
        </p:nvSpPr>
        <p:spPr/>
        <p:txBody>
          <a:bodyPr/>
          <a:lstStyle/>
          <a:p>
            <a:fld id="{DE232D99-EEF0-4FB8-BFAE-AD52172A3E48}" type="datetimeFigureOut">
              <a:rPr lang="en-IN" smtClean="0"/>
              <a:t>12-08-2024</a:t>
            </a:fld>
            <a:endParaRPr lang="en-IN"/>
          </a:p>
        </p:txBody>
      </p:sp>
      <p:sp>
        <p:nvSpPr>
          <p:cNvPr id="5" name="Footer Placeholder 4">
            <a:extLst>
              <a:ext uri="{FF2B5EF4-FFF2-40B4-BE49-F238E27FC236}">
                <a16:creationId xmlns:a16="http://schemas.microsoft.com/office/drawing/2014/main" id="{9250AF4A-673F-6780-F9FB-A67BF667A5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D996E6-B611-2403-6AF5-ABF2324BC0C6}"/>
              </a:ext>
            </a:extLst>
          </p:cNvPr>
          <p:cNvSpPr>
            <a:spLocks noGrp="1"/>
          </p:cNvSpPr>
          <p:nvPr>
            <p:ph type="sldNum" sz="quarter" idx="12"/>
          </p:nvPr>
        </p:nvSpPr>
        <p:spPr/>
        <p:txBody>
          <a:bodyPr/>
          <a:lstStyle/>
          <a:p>
            <a:fld id="{E326655A-88F5-4137-A3DD-BC381703BB7B}" type="slidenum">
              <a:rPr lang="en-IN" smtClean="0"/>
              <a:t>‹#›</a:t>
            </a:fld>
            <a:endParaRPr lang="en-IN"/>
          </a:p>
        </p:txBody>
      </p:sp>
    </p:spTree>
    <p:extLst>
      <p:ext uri="{BB962C8B-B14F-4D97-AF65-F5344CB8AC3E}">
        <p14:creationId xmlns:p14="http://schemas.microsoft.com/office/powerpoint/2010/main" val="1439418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81BF9-A533-89E6-7284-B77262A5816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0E41FF6-7C9E-64AD-0627-3F5E2B3112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616EC1-FEE1-8EDB-453D-2DAD3BE960D5}"/>
              </a:ext>
            </a:extLst>
          </p:cNvPr>
          <p:cNvSpPr>
            <a:spLocks noGrp="1"/>
          </p:cNvSpPr>
          <p:nvPr>
            <p:ph type="dt" sz="half" idx="10"/>
          </p:nvPr>
        </p:nvSpPr>
        <p:spPr/>
        <p:txBody>
          <a:bodyPr/>
          <a:lstStyle/>
          <a:p>
            <a:fld id="{DE232D99-EEF0-4FB8-BFAE-AD52172A3E48}" type="datetimeFigureOut">
              <a:rPr lang="en-IN" smtClean="0"/>
              <a:t>12-08-2024</a:t>
            </a:fld>
            <a:endParaRPr lang="en-IN"/>
          </a:p>
        </p:txBody>
      </p:sp>
      <p:sp>
        <p:nvSpPr>
          <p:cNvPr id="5" name="Footer Placeholder 4">
            <a:extLst>
              <a:ext uri="{FF2B5EF4-FFF2-40B4-BE49-F238E27FC236}">
                <a16:creationId xmlns:a16="http://schemas.microsoft.com/office/drawing/2014/main" id="{F3652A24-8914-656F-48D4-72E0CD41B0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A8812A-256D-86BC-07BB-2101D949E6D6}"/>
              </a:ext>
            </a:extLst>
          </p:cNvPr>
          <p:cNvSpPr>
            <a:spLocks noGrp="1"/>
          </p:cNvSpPr>
          <p:nvPr>
            <p:ph type="sldNum" sz="quarter" idx="12"/>
          </p:nvPr>
        </p:nvSpPr>
        <p:spPr/>
        <p:txBody>
          <a:bodyPr/>
          <a:lstStyle/>
          <a:p>
            <a:fld id="{E326655A-88F5-4137-A3DD-BC381703BB7B}" type="slidenum">
              <a:rPr lang="en-IN" smtClean="0"/>
              <a:t>‹#›</a:t>
            </a:fld>
            <a:endParaRPr lang="en-IN"/>
          </a:p>
        </p:txBody>
      </p:sp>
    </p:spTree>
    <p:extLst>
      <p:ext uri="{BB962C8B-B14F-4D97-AF65-F5344CB8AC3E}">
        <p14:creationId xmlns:p14="http://schemas.microsoft.com/office/powerpoint/2010/main" val="3328805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F57E64-4C54-016C-981C-B7A8EF51E46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42B5689-FF93-48C0-5E89-EE1AF521FF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3D64DF-8414-5CBC-A689-8F23013ACAC5}"/>
              </a:ext>
            </a:extLst>
          </p:cNvPr>
          <p:cNvSpPr>
            <a:spLocks noGrp="1"/>
          </p:cNvSpPr>
          <p:nvPr>
            <p:ph type="dt" sz="half" idx="10"/>
          </p:nvPr>
        </p:nvSpPr>
        <p:spPr/>
        <p:txBody>
          <a:bodyPr/>
          <a:lstStyle/>
          <a:p>
            <a:fld id="{DE232D99-EEF0-4FB8-BFAE-AD52172A3E48}" type="datetimeFigureOut">
              <a:rPr lang="en-IN" smtClean="0"/>
              <a:t>12-08-2024</a:t>
            </a:fld>
            <a:endParaRPr lang="en-IN"/>
          </a:p>
        </p:txBody>
      </p:sp>
      <p:sp>
        <p:nvSpPr>
          <p:cNvPr id="5" name="Footer Placeholder 4">
            <a:extLst>
              <a:ext uri="{FF2B5EF4-FFF2-40B4-BE49-F238E27FC236}">
                <a16:creationId xmlns:a16="http://schemas.microsoft.com/office/drawing/2014/main" id="{28B8E525-71BA-0DFF-D118-8868059951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0633DE-7310-1106-0C93-E8E7286F66E5}"/>
              </a:ext>
            </a:extLst>
          </p:cNvPr>
          <p:cNvSpPr>
            <a:spLocks noGrp="1"/>
          </p:cNvSpPr>
          <p:nvPr>
            <p:ph type="sldNum" sz="quarter" idx="12"/>
          </p:nvPr>
        </p:nvSpPr>
        <p:spPr/>
        <p:txBody>
          <a:bodyPr/>
          <a:lstStyle/>
          <a:p>
            <a:fld id="{E326655A-88F5-4137-A3DD-BC381703BB7B}" type="slidenum">
              <a:rPr lang="en-IN" smtClean="0"/>
              <a:t>‹#›</a:t>
            </a:fld>
            <a:endParaRPr lang="en-IN"/>
          </a:p>
        </p:txBody>
      </p:sp>
    </p:spTree>
    <p:extLst>
      <p:ext uri="{BB962C8B-B14F-4D97-AF65-F5344CB8AC3E}">
        <p14:creationId xmlns:p14="http://schemas.microsoft.com/office/powerpoint/2010/main" val="2082732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F94FE-7835-B921-F41C-531DFD1ED36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7356CD-E9A0-38BB-8C1F-7FE50F399D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CD228F-1399-8194-0027-7DA574EE6595}"/>
              </a:ext>
            </a:extLst>
          </p:cNvPr>
          <p:cNvSpPr>
            <a:spLocks noGrp="1"/>
          </p:cNvSpPr>
          <p:nvPr>
            <p:ph type="dt" sz="half" idx="10"/>
          </p:nvPr>
        </p:nvSpPr>
        <p:spPr/>
        <p:txBody>
          <a:bodyPr/>
          <a:lstStyle/>
          <a:p>
            <a:fld id="{DE232D99-EEF0-4FB8-BFAE-AD52172A3E48}" type="datetimeFigureOut">
              <a:rPr lang="en-IN" smtClean="0"/>
              <a:t>12-08-2024</a:t>
            </a:fld>
            <a:endParaRPr lang="en-IN"/>
          </a:p>
        </p:txBody>
      </p:sp>
      <p:sp>
        <p:nvSpPr>
          <p:cNvPr id="5" name="Footer Placeholder 4">
            <a:extLst>
              <a:ext uri="{FF2B5EF4-FFF2-40B4-BE49-F238E27FC236}">
                <a16:creationId xmlns:a16="http://schemas.microsoft.com/office/drawing/2014/main" id="{71AE6313-7449-0296-9E40-57C67932A4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2C83D4-70BD-DC85-FA15-A17E9F6B395F}"/>
              </a:ext>
            </a:extLst>
          </p:cNvPr>
          <p:cNvSpPr>
            <a:spLocks noGrp="1"/>
          </p:cNvSpPr>
          <p:nvPr>
            <p:ph type="sldNum" sz="quarter" idx="12"/>
          </p:nvPr>
        </p:nvSpPr>
        <p:spPr/>
        <p:txBody>
          <a:bodyPr/>
          <a:lstStyle/>
          <a:p>
            <a:fld id="{E326655A-88F5-4137-A3DD-BC381703BB7B}" type="slidenum">
              <a:rPr lang="en-IN" smtClean="0"/>
              <a:t>‹#›</a:t>
            </a:fld>
            <a:endParaRPr lang="en-IN"/>
          </a:p>
        </p:txBody>
      </p:sp>
    </p:spTree>
    <p:extLst>
      <p:ext uri="{BB962C8B-B14F-4D97-AF65-F5344CB8AC3E}">
        <p14:creationId xmlns:p14="http://schemas.microsoft.com/office/powerpoint/2010/main" val="4058216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2B789-C505-9146-CDEE-AC81C786D2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BC97158-0C71-654C-C202-569EA6B700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8C98EB-2AEF-864E-E1DA-0035A419251E}"/>
              </a:ext>
            </a:extLst>
          </p:cNvPr>
          <p:cNvSpPr>
            <a:spLocks noGrp="1"/>
          </p:cNvSpPr>
          <p:nvPr>
            <p:ph type="dt" sz="half" idx="10"/>
          </p:nvPr>
        </p:nvSpPr>
        <p:spPr/>
        <p:txBody>
          <a:bodyPr/>
          <a:lstStyle/>
          <a:p>
            <a:fld id="{DE232D99-EEF0-4FB8-BFAE-AD52172A3E48}" type="datetimeFigureOut">
              <a:rPr lang="en-IN" smtClean="0"/>
              <a:t>12-08-2024</a:t>
            </a:fld>
            <a:endParaRPr lang="en-IN"/>
          </a:p>
        </p:txBody>
      </p:sp>
      <p:sp>
        <p:nvSpPr>
          <p:cNvPr id="5" name="Footer Placeholder 4">
            <a:extLst>
              <a:ext uri="{FF2B5EF4-FFF2-40B4-BE49-F238E27FC236}">
                <a16:creationId xmlns:a16="http://schemas.microsoft.com/office/drawing/2014/main" id="{25035BC3-8D10-66DF-7769-798E11D792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E27940-CFDD-A1D0-4A88-DEA3E4F2BD4A}"/>
              </a:ext>
            </a:extLst>
          </p:cNvPr>
          <p:cNvSpPr>
            <a:spLocks noGrp="1"/>
          </p:cNvSpPr>
          <p:nvPr>
            <p:ph type="sldNum" sz="quarter" idx="12"/>
          </p:nvPr>
        </p:nvSpPr>
        <p:spPr/>
        <p:txBody>
          <a:bodyPr/>
          <a:lstStyle/>
          <a:p>
            <a:fld id="{E326655A-88F5-4137-A3DD-BC381703BB7B}" type="slidenum">
              <a:rPr lang="en-IN" smtClean="0"/>
              <a:t>‹#›</a:t>
            </a:fld>
            <a:endParaRPr lang="en-IN"/>
          </a:p>
        </p:txBody>
      </p:sp>
    </p:spTree>
    <p:extLst>
      <p:ext uri="{BB962C8B-B14F-4D97-AF65-F5344CB8AC3E}">
        <p14:creationId xmlns:p14="http://schemas.microsoft.com/office/powerpoint/2010/main" val="157697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E5594-28BD-4762-41E9-020C574B146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41C011C-FD0B-CF0D-EBFE-D8487BBBC1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821A1A2-60E3-647B-CA23-0D1AD6CA88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A3F2495-F821-E8B5-C491-D7317D01D29B}"/>
              </a:ext>
            </a:extLst>
          </p:cNvPr>
          <p:cNvSpPr>
            <a:spLocks noGrp="1"/>
          </p:cNvSpPr>
          <p:nvPr>
            <p:ph type="dt" sz="half" idx="10"/>
          </p:nvPr>
        </p:nvSpPr>
        <p:spPr/>
        <p:txBody>
          <a:bodyPr/>
          <a:lstStyle/>
          <a:p>
            <a:fld id="{DE232D99-EEF0-4FB8-BFAE-AD52172A3E48}" type="datetimeFigureOut">
              <a:rPr lang="en-IN" smtClean="0"/>
              <a:t>12-08-2024</a:t>
            </a:fld>
            <a:endParaRPr lang="en-IN"/>
          </a:p>
        </p:txBody>
      </p:sp>
      <p:sp>
        <p:nvSpPr>
          <p:cNvPr id="6" name="Footer Placeholder 5">
            <a:extLst>
              <a:ext uri="{FF2B5EF4-FFF2-40B4-BE49-F238E27FC236}">
                <a16:creationId xmlns:a16="http://schemas.microsoft.com/office/drawing/2014/main" id="{C767F81F-B1D9-FEC4-123C-6E7B7C82448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D34A48-6CE5-BEA8-167A-82B7DE66AA92}"/>
              </a:ext>
            </a:extLst>
          </p:cNvPr>
          <p:cNvSpPr>
            <a:spLocks noGrp="1"/>
          </p:cNvSpPr>
          <p:nvPr>
            <p:ph type="sldNum" sz="quarter" idx="12"/>
          </p:nvPr>
        </p:nvSpPr>
        <p:spPr/>
        <p:txBody>
          <a:bodyPr/>
          <a:lstStyle/>
          <a:p>
            <a:fld id="{E326655A-88F5-4137-A3DD-BC381703BB7B}" type="slidenum">
              <a:rPr lang="en-IN" smtClean="0"/>
              <a:t>‹#›</a:t>
            </a:fld>
            <a:endParaRPr lang="en-IN"/>
          </a:p>
        </p:txBody>
      </p:sp>
    </p:spTree>
    <p:extLst>
      <p:ext uri="{BB962C8B-B14F-4D97-AF65-F5344CB8AC3E}">
        <p14:creationId xmlns:p14="http://schemas.microsoft.com/office/powerpoint/2010/main" val="3065472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0CD87-0300-20D8-1C2D-F2CC4EFC09B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866A53F-6EFD-DAF2-46FA-9307A1A759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E502CA-E859-49C6-CAF8-F07FB8C883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3432369-1681-8045-0984-311868A3F6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651BC5-252B-ED35-B6CE-649A1755DF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79513F0-4B9E-3F8E-42B3-161EB965B163}"/>
              </a:ext>
            </a:extLst>
          </p:cNvPr>
          <p:cNvSpPr>
            <a:spLocks noGrp="1"/>
          </p:cNvSpPr>
          <p:nvPr>
            <p:ph type="dt" sz="half" idx="10"/>
          </p:nvPr>
        </p:nvSpPr>
        <p:spPr/>
        <p:txBody>
          <a:bodyPr/>
          <a:lstStyle/>
          <a:p>
            <a:fld id="{DE232D99-EEF0-4FB8-BFAE-AD52172A3E48}" type="datetimeFigureOut">
              <a:rPr lang="en-IN" smtClean="0"/>
              <a:t>12-08-2024</a:t>
            </a:fld>
            <a:endParaRPr lang="en-IN"/>
          </a:p>
        </p:txBody>
      </p:sp>
      <p:sp>
        <p:nvSpPr>
          <p:cNvPr id="8" name="Footer Placeholder 7">
            <a:extLst>
              <a:ext uri="{FF2B5EF4-FFF2-40B4-BE49-F238E27FC236}">
                <a16:creationId xmlns:a16="http://schemas.microsoft.com/office/drawing/2014/main" id="{4E4192F0-1C5E-44AE-23DB-C17451DE0B5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FAB192E-09F0-BDD7-6B10-6E59EACE5AF1}"/>
              </a:ext>
            </a:extLst>
          </p:cNvPr>
          <p:cNvSpPr>
            <a:spLocks noGrp="1"/>
          </p:cNvSpPr>
          <p:nvPr>
            <p:ph type="sldNum" sz="quarter" idx="12"/>
          </p:nvPr>
        </p:nvSpPr>
        <p:spPr/>
        <p:txBody>
          <a:bodyPr/>
          <a:lstStyle/>
          <a:p>
            <a:fld id="{E326655A-88F5-4137-A3DD-BC381703BB7B}" type="slidenum">
              <a:rPr lang="en-IN" smtClean="0"/>
              <a:t>‹#›</a:t>
            </a:fld>
            <a:endParaRPr lang="en-IN"/>
          </a:p>
        </p:txBody>
      </p:sp>
    </p:spTree>
    <p:extLst>
      <p:ext uri="{BB962C8B-B14F-4D97-AF65-F5344CB8AC3E}">
        <p14:creationId xmlns:p14="http://schemas.microsoft.com/office/powerpoint/2010/main" val="1623985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8640E-6BB1-F5E1-777B-74DC4AE2A83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CB6FFC8-60FF-E755-E1ED-7126E0CC3157}"/>
              </a:ext>
            </a:extLst>
          </p:cNvPr>
          <p:cNvSpPr>
            <a:spLocks noGrp="1"/>
          </p:cNvSpPr>
          <p:nvPr>
            <p:ph type="dt" sz="half" idx="10"/>
          </p:nvPr>
        </p:nvSpPr>
        <p:spPr/>
        <p:txBody>
          <a:bodyPr/>
          <a:lstStyle/>
          <a:p>
            <a:fld id="{DE232D99-EEF0-4FB8-BFAE-AD52172A3E48}" type="datetimeFigureOut">
              <a:rPr lang="en-IN" smtClean="0"/>
              <a:t>12-08-2024</a:t>
            </a:fld>
            <a:endParaRPr lang="en-IN"/>
          </a:p>
        </p:txBody>
      </p:sp>
      <p:sp>
        <p:nvSpPr>
          <p:cNvPr id="4" name="Footer Placeholder 3">
            <a:extLst>
              <a:ext uri="{FF2B5EF4-FFF2-40B4-BE49-F238E27FC236}">
                <a16:creationId xmlns:a16="http://schemas.microsoft.com/office/drawing/2014/main" id="{0D757D22-10BC-F5E6-ED97-2A0247673C3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3499E23-6D2D-B9D5-EF12-4229282CA267}"/>
              </a:ext>
            </a:extLst>
          </p:cNvPr>
          <p:cNvSpPr>
            <a:spLocks noGrp="1"/>
          </p:cNvSpPr>
          <p:nvPr>
            <p:ph type="sldNum" sz="quarter" idx="12"/>
          </p:nvPr>
        </p:nvSpPr>
        <p:spPr/>
        <p:txBody>
          <a:bodyPr/>
          <a:lstStyle/>
          <a:p>
            <a:fld id="{E326655A-88F5-4137-A3DD-BC381703BB7B}" type="slidenum">
              <a:rPr lang="en-IN" smtClean="0"/>
              <a:t>‹#›</a:t>
            </a:fld>
            <a:endParaRPr lang="en-IN"/>
          </a:p>
        </p:txBody>
      </p:sp>
    </p:spTree>
    <p:extLst>
      <p:ext uri="{BB962C8B-B14F-4D97-AF65-F5344CB8AC3E}">
        <p14:creationId xmlns:p14="http://schemas.microsoft.com/office/powerpoint/2010/main" val="2969381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16B4F2-1E7E-0B3C-ECD3-96B02442E470}"/>
              </a:ext>
            </a:extLst>
          </p:cNvPr>
          <p:cNvSpPr>
            <a:spLocks noGrp="1"/>
          </p:cNvSpPr>
          <p:nvPr>
            <p:ph type="dt" sz="half" idx="10"/>
          </p:nvPr>
        </p:nvSpPr>
        <p:spPr/>
        <p:txBody>
          <a:bodyPr/>
          <a:lstStyle/>
          <a:p>
            <a:fld id="{DE232D99-EEF0-4FB8-BFAE-AD52172A3E48}" type="datetimeFigureOut">
              <a:rPr lang="en-IN" smtClean="0"/>
              <a:t>12-08-2024</a:t>
            </a:fld>
            <a:endParaRPr lang="en-IN"/>
          </a:p>
        </p:txBody>
      </p:sp>
      <p:sp>
        <p:nvSpPr>
          <p:cNvPr id="3" name="Footer Placeholder 2">
            <a:extLst>
              <a:ext uri="{FF2B5EF4-FFF2-40B4-BE49-F238E27FC236}">
                <a16:creationId xmlns:a16="http://schemas.microsoft.com/office/drawing/2014/main" id="{C56812B4-37C8-DEC8-990E-0F6A8092515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ED61F51-AE2C-6456-E2FE-DBF5D92A5C8A}"/>
              </a:ext>
            </a:extLst>
          </p:cNvPr>
          <p:cNvSpPr>
            <a:spLocks noGrp="1"/>
          </p:cNvSpPr>
          <p:nvPr>
            <p:ph type="sldNum" sz="quarter" idx="12"/>
          </p:nvPr>
        </p:nvSpPr>
        <p:spPr/>
        <p:txBody>
          <a:bodyPr/>
          <a:lstStyle/>
          <a:p>
            <a:fld id="{E326655A-88F5-4137-A3DD-BC381703BB7B}" type="slidenum">
              <a:rPr lang="en-IN" smtClean="0"/>
              <a:t>‹#›</a:t>
            </a:fld>
            <a:endParaRPr lang="en-IN"/>
          </a:p>
        </p:txBody>
      </p:sp>
    </p:spTree>
    <p:extLst>
      <p:ext uri="{BB962C8B-B14F-4D97-AF65-F5344CB8AC3E}">
        <p14:creationId xmlns:p14="http://schemas.microsoft.com/office/powerpoint/2010/main" val="2100423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06899-1347-440F-14B4-9F37EBAB97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68F77DD-E813-4A58-B114-2B4D9F4B71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0874987-B58C-1A56-317A-FC1EE50060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5A4216-EC0C-B29D-6515-AA5224EDFFEA}"/>
              </a:ext>
            </a:extLst>
          </p:cNvPr>
          <p:cNvSpPr>
            <a:spLocks noGrp="1"/>
          </p:cNvSpPr>
          <p:nvPr>
            <p:ph type="dt" sz="half" idx="10"/>
          </p:nvPr>
        </p:nvSpPr>
        <p:spPr/>
        <p:txBody>
          <a:bodyPr/>
          <a:lstStyle/>
          <a:p>
            <a:fld id="{DE232D99-EEF0-4FB8-BFAE-AD52172A3E48}" type="datetimeFigureOut">
              <a:rPr lang="en-IN" smtClean="0"/>
              <a:t>12-08-2024</a:t>
            </a:fld>
            <a:endParaRPr lang="en-IN"/>
          </a:p>
        </p:txBody>
      </p:sp>
      <p:sp>
        <p:nvSpPr>
          <p:cNvPr id="6" name="Footer Placeholder 5">
            <a:extLst>
              <a:ext uri="{FF2B5EF4-FFF2-40B4-BE49-F238E27FC236}">
                <a16:creationId xmlns:a16="http://schemas.microsoft.com/office/drawing/2014/main" id="{EDA6D595-9150-E5D5-7B04-0E9297FA714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D9F0AD-110D-0CB2-9D23-1D7EFAA3A0AB}"/>
              </a:ext>
            </a:extLst>
          </p:cNvPr>
          <p:cNvSpPr>
            <a:spLocks noGrp="1"/>
          </p:cNvSpPr>
          <p:nvPr>
            <p:ph type="sldNum" sz="quarter" idx="12"/>
          </p:nvPr>
        </p:nvSpPr>
        <p:spPr/>
        <p:txBody>
          <a:bodyPr/>
          <a:lstStyle/>
          <a:p>
            <a:fld id="{E326655A-88F5-4137-A3DD-BC381703BB7B}" type="slidenum">
              <a:rPr lang="en-IN" smtClean="0"/>
              <a:t>‹#›</a:t>
            </a:fld>
            <a:endParaRPr lang="en-IN"/>
          </a:p>
        </p:txBody>
      </p:sp>
    </p:spTree>
    <p:extLst>
      <p:ext uri="{BB962C8B-B14F-4D97-AF65-F5344CB8AC3E}">
        <p14:creationId xmlns:p14="http://schemas.microsoft.com/office/powerpoint/2010/main" val="3977864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DDCD7-F9B5-3919-F2AA-9D51410969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D6239F5-2B48-33A8-3F2E-23E3AD6458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92125F9-6A26-446E-511A-50E0B2F68C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B6BC9B-358B-C5C0-2982-0CBA6C705BDD}"/>
              </a:ext>
            </a:extLst>
          </p:cNvPr>
          <p:cNvSpPr>
            <a:spLocks noGrp="1"/>
          </p:cNvSpPr>
          <p:nvPr>
            <p:ph type="dt" sz="half" idx="10"/>
          </p:nvPr>
        </p:nvSpPr>
        <p:spPr/>
        <p:txBody>
          <a:bodyPr/>
          <a:lstStyle/>
          <a:p>
            <a:fld id="{DE232D99-EEF0-4FB8-BFAE-AD52172A3E48}" type="datetimeFigureOut">
              <a:rPr lang="en-IN" smtClean="0"/>
              <a:t>12-08-2024</a:t>
            </a:fld>
            <a:endParaRPr lang="en-IN"/>
          </a:p>
        </p:txBody>
      </p:sp>
      <p:sp>
        <p:nvSpPr>
          <p:cNvPr id="6" name="Footer Placeholder 5">
            <a:extLst>
              <a:ext uri="{FF2B5EF4-FFF2-40B4-BE49-F238E27FC236}">
                <a16:creationId xmlns:a16="http://schemas.microsoft.com/office/drawing/2014/main" id="{099ECD21-408D-F9C7-2E9C-46C3CE62862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C1C937D-6EAD-A2CC-FAE1-43FD4A9E1EC2}"/>
              </a:ext>
            </a:extLst>
          </p:cNvPr>
          <p:cNvSpPr>
            <a:spLocks noGrp="1"/>
          </p:cNvSpPr>
          <p:nvPr>
            <p:ph type="sldNum" sz="quarter" idx="12"/>
          </p:nvPr>
        </p:nvSpPr>
        <p:spPr/>
        <p:txBody>
          <a:bodyPr/>
          <a:lstStyle/>
          <a:p>
            <a:fld id="{E326655A-88F5-4137-A3DD-BC381703BB7B}" type="slidenum">
              <a:rPr lang="en-IN" smtClean="0"/>
              <a:t>‹#›</a:t>
            </a:fld>
            <a:endParaRPr lang="en-IN"/>
          </a:p>
        </p:txBody>
      </p:sp>
    </p:spTree>
    <p:extLst>
      <p:ext uri="{BB962C8B-B14F-4D97-AF65-F5344CB8AC3E}">
        <p14:creationId xmlns:p14="http://schemas.microsoft.com/office/powerpoint/2010/main" val="1958488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EC3640-4C66-814C-2852-2C12531BF1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4DB7C90-1CFA-039D-5829-CB7C2363BF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253AA1-1310-F917-8B4E-69DBCE8D1D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232D99-EEF0-4FB8-BFAE-AD52172A3E48}" type="datetimeFigureOut">
              <a:rPr lang="en-IN" smtClean="0"/>
              <a:t>12-08-2024</a:t>
            </a:fld>
            <a:endParaRPr lang="en-IN"/>
          </a:p>
        </p:txBody>
      </p:sp>
      <p:sp>
        <p:nvSpPr>
          <p:cNvPr id="5" name="Footer Placeholder 4">
            <a:extLst>
              <a:ext uri="{FF2B5EF4-FFF2-40B4-BE49-F238E27FC236}">
                <a16:creationId xmlns:a16="http://schemas.microsoft.com/office/drawing/2014/main" id="{7EEBF77C-58D5-B931-1B1B-63C8C9E06E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70FE1BB-BC68-E5E8-D26D-86AC127298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26655A-88F5-4137-A3DD-BC381703BB7B}" type="slidenum">
              <a:rPr lang="en-IN" smtClean="0"/>
              <a:t>‹#›</a:t>
            </a:fld>
            <a:endParaRPr lang="en-IN"/>
          </a:p>
        </p:txBody>
      </p:sp>
    </p:spTree>
    <p:extLst>
      <p:ext uri="{BB962C8B-B14F-4D97-AF65-F5344CB8AC3E}">
        <p14:creationId xmlns:p14="http://schemas.microsoft.com/office/powerpoint/2010/main" val="8695414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www.geeksforgeeks.org/cryptography-introduction-to-crypto-terminologies/"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8.sv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8.sv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43.sv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https://www.geeksforgeeks.org/ipsec-architecture/"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hyperlink" Target="https://www.cloudflare.com/learning/network-layer/what-is-a-protocol/" TargetMode="External"/><Relationship Id="rId2" Type="http://schemas.openxmlformats.org/officeDocument/2006/relationships/hyperlink" Target="https://www.cloudflare.com/learning/ssl/what-is-encryption/" TargetMode="External"/><Relationship Id="rId1" Type="http://schemas.openxmlformats.org/officeDocument/2006/relationships/slideLayout" Target="../slideLayouts/slideLayout2.xml"/><Relationship Id="rId6" Type="http://schemas.openxmlformats.org/officeDocument/2006/relationships/hyperlink" Target="https://www.cloudflare.com/learning/ddos/glossary/hypertext-transfer-protocol-http/" TargetMode="External"/><Relationship Id="rId5" Type="http://schemas.openxmlformats.org/officeDocument/2006/relationships/hyperlink" Target="https://www.cloudflare.com/learning/ssl/what-is-https/" TargetMode="External"/><Relationship Id="rId4" Type="http://schemas.openxmlformats.org/officeDocument/2006/relationships/hyperlink" Target="https://www.cloudflare.com/learning/ssl/transport-layer-security-tls/" TargetMode="External"/></Relationships>
</file>

<file path=ppt/slides/_rels/slide7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hyperlink" Target="https://www.cloudflare.com/learning/ssl/what-happens-in-a-tls-handshake/" TargetMode="External"/><Relationship Id="rId2" Type="http://schemas.openxmlformats.org/officeDocument/2006/relationships/hyperlink" Target="https://www.cloudflare.com/learning/privacy/what-is-data-privacy/" TargetMode="Externa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 sign-on figures">
            <a:extLst>
              <a:ext uri="{FF2B5EF4-FFF2-40B4-BE49-F238E27FC236}">
                <a16:creationId xmlns:a16="http://schemas.microsoft.com/office/drawing/2014/main" id="{13AB2520-685B-BCCA-85FB-FA0ADB7D0CD0}"/>
              </a:ext>
            </a:extLst>
          </p:cNvPr>
          <p:cNvPicPr>
            <a:picLocks noChangeAspect="1"/>
          </p:cNvPicPr>
          <p:nvPr/>
        </p:nvPicPr>
        <p:blipFill rotWithShape="1">
          <a:blip r:embed="rId2"/>
          <a:srcRect t="11325" b="3770"/>
          <a:stretch/>
        </p:blipFill>
        <p:spPr>
          <a:xfrm>
            <a:off x="20" y="10"/>
            <a:ext cx="12191980" cy="6857990"/>
          </a:xfrm>
          <a:prstGeom prst="rect">
            <a:avLst/>
          </a:prstGeom>
        </p:spPr>
      </p:pic>
      <p:sp useBgFill="1">
        <p:nvSpPr>
          <p:cNvPr id="8" name="Rectangle 7">
            <a:extLst>
              <a:ext uri="{FF2B5EF4-FFF2-40B4-BE49-F238E27FC236}">
                <a16:creationId xmlns:a16="http://schemas.microsoft.com/office/drawing/2014/main" id="{8870DEF6-46A2-D4F8-8BE6-91165D93E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3934" y="1860919"/>
            <a:ext cx="4975280" cy="3108645"/>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CD36C0-B9AB-9438-DC5E-0123F71E3265}"/>
              </a:ext>
            </a:extLst>
          </p:cNvPr>
          <p:cNvSpPr>
            <a:spLocks noGrp="1"/>
          </p:cNvSpPr>
          <p:nvPr>
            <p:ph type="ctrTitle"/>
          </p:nvPr>
        </p:nvSpPr>
        <p:spPr>
          <a:xfrm>
            <a:off x="2090528" y="2299176"/>
            <a:ext cx="4131368" cy="1571164"/>
          </a:xfrm>
        </p:spPr>
        <p:txBody>
          <a:bodyPr anchor="t">
            <a:normAutofit/>
          </a:bodyPr>
          <a:lstStyle/>
          <a:p>
            <a:pPr algn="l"/>
            <a:r>
              <a:rPr lang="en-IN" sz="3600"/>
              <a:t>Cryptography</a:t>
            </a:r>
          </a:p>
        </p:txBody>
      </p:sp>
      <p:cxnSp>
        <p:nvCxnSpPr>
          <p:cNvPr id="10" name="Straight Connector 9">
            <a:extLst>
              <a:ext uri="{FF2B5EF4-FFF2-40B4-BE49-F238E27FC236}">
                <a16:creationId xmlns:a16="http://schemas.microsoft.com/office/drawing/2014/main" id="{522632D6-DED9-FDEC-FD9F-09FF0A4544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3170" y="403477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5046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Freeform: Shape 11">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4" name="Graphic 6" descr="Encryption">
            <a:extLst>
              <a:ext uri="{FF2B5EF4-FFF2-40B4-BE49-F238E27FC236}">
                <a16:creationId xmlns:a16="http://schemas.microsoft.com/office/drawing/2014/main" id="{4844494C-F309-BE98-A087-5E5DBB864AA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41053" y="953955"/>
            <a:ext cx="4777381" cy="47773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14" name="Arc 13">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62281CD-5274-4355-A59B-5F882AA1830B}"/>
              </a:ext>
            </a:extLst>
          </p:cNvPr>
          <p:cNvSpPr>
            <a:spLocks noGrp="1"/>
          </p:cNvSpPr>
          <p:nvPr>
            <p:ph type="title"/>
          </p:nvPr>
        </p:nvSpPr>
        <p:spPr>
          <a:xfrm>
            <a:off x="838201" y="479493"/>
            <a:ext cx="5257800" cy="1325563"/>
          </a:xfrm>
        </p:spPr>
        <p:txBody>
          <a:bodyPr>
            <a:normAutofit/>
          </a:bodyPr>
          <a:lstStyle/>
          <a:p>
            <a:r>
              <a:rPr lang="en-GB" sz="3700" b="1" i="0">
                <a:effectLst/>
                <a:latin typeface="Nunito" pitchFamily="2" charset="0"/>
              </a:rPr>
              <a:t>Characteristics of Public Encryption key:</a:t>
            </a:r>
            <a:r>
              <a:rPr lang="en-GB" sz="3700" b="0" i="0">
                <a:effectLst/>
                <a:latin typeface="Nunito" pitchFamily="2" charset="0"/>
              </a:rPr>
              <a:t> </a:t>
            </a:r>
            <a:endParaRPr lang="en-IN" sz="3700"/>
          </a:p>
        </p:txBody>
      </p:sp>
      <p:sp>
        <p:nvSpPr>
          <p:cNvPr id="25" name="Content Placeholder 2">
            <a:extLst>
              <a:ext uri="{FF2B5EF4-FFF2-40B4-BE49-F238E27FC236}">
                <a16:creationId xmlns:a16="http://schemas.microsoft.com/office/drawing/2014/main" id="{135486F2-808C-D005-AFF3-7780A9FC8FB9}"/>
              </a:ext>
            </a:extLst>
          </p:cNvPr>
          <p:cNvSpPr>
            <a:spLocks noGrp="1"/>
          </p:cNvSpPr>
          <p:nvPr>
            <p:ph idx="1"/>
          </p:nvPr>
        </p:nvSpPr>
        <p:spPr>
          <a:xfrm>
            <a:off x="838200" y="1984443"/>
            <a:ext cx="5924549" cy="4192520"/>
          </a:xfrm>
        </p:spPr>
        <p:txBody>
          <a:bodyPr>
            <a:noAutofit/>
          </a:bodyPr>
          <a:lstStyle/>
          <a:p>
            <a:pPr algn="just" fontAlgn="base">
              <a:buFont typeface="Arial" panose="020B0604020202020204" pitchFamily="34" charset="0"/>
              <a:buChar char="•"/>
            </a:pPr>
            <a:r>
              <a:rPr lang="en-GB" sz="2000" b="0" i="0" dirty="0">
                <a:effectLst/>
                <a:latin typeface="Arial" panose="020B0604020202020204" pitchFamily="34" charset="0"/>
                <a:cs typeface="Arial" panose="020B0604020202020204" pitchFamily="34" charset="0"/>
              </a:rPr>
              <a:t>Public key Encryption is important because it is infeasible to determine the decryption key given only the knowledge of the cryptographic algorithm and encryption key.</a:t>
            </a:r>
          </a:p>
          <a:p>
            <a:pPr algn="just" fontAlgn="base">
              <a:buFont typeface="Arial" panose="020B0604020202020204" pitchFamily="34" charset="0"/>
              <a:buChar char="•"/>
            </a:pPr>
            <a:r>
              <a:rPr lang="en-GB" sz="2000" b="0" i="0" dirty="0">
                <a:effectLst/>
                <a:latin typeface="Arial" panose="020B0604020202020204" pitchFamily="34" charset="0"/>
                <a:cs typeface="Arial" panose="020B0604020202020204" pitchFamily="34" charset="0"/>
              </a:rPr>
              <a:t>Either of the two keys (Public and Private key) can be used for encryption with other key used for decryption.</a:t>
            </a:r>
          </a:p>
          <a:p>
            <a:pPr algn="just" fontAlgn="base">
              <a:buFont typeface="Arial" panose="020B0604020202020204" pitchFamily="34" charset="0"/>
              <a:buChar char="•"/>
            </a:pPr>
            <a:r>
              <a:rPr lang="en-GB" sz="2000" b="0" i="0" dirty="0">
                <a:effectLst/>
                <a:latin typeface="Arial" panose="020B0604020202020204" pitchFamily="34" charset="0"/>
                <a:cs typeface="Arial" panose="020B0604020202020204" pitchFamily="34" charset="0"/>
              </a:rPr>
              <a:t>Due to Public key cryptosystem, public keys can be freely shared, allowing users an easy and convenient method for encrypting content and verifying digital signatures, and private keys can be kept secret, ensuring only the owners of the private keys can decrypt content and create digital signatures.</a:t>
            </a:r>
          </a:p>
          <a:p>
            <a:pPr algn="just"/>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84632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3D8E8-AFDA-464D-6A9B-9BA7D693C5F0}"/>
              </a:ext>
            </a:extLst>
          </p:cNvPr>
          <p:cNvSpPr>
            <a:spLocks noGrp="1"/>
          </p:cNvSpPr>
          <p:nvPr>
            <p:ph type="title"/>
          </p:nvPr>
        </p:nvSpPr>
        <p:spPr>
          <a:xfrm>
            <a:off x="876693" y="-75573"/>
            <a:ext cx="3455821" cy="1616203"/>
          </a:xfrm>
        </p:spPr>
        <p:txBody>
          <a:bodyPr anchor="b">
            <a:normAutofit/>
          </a:bodyPr>
          <a:lstStyle/>
          <a:p>
            <a:r>
              <a:rPr lang="en-IN" sz="3200" b="1" i="0" dirty="0">
                <a:effectLst/>
                <a:latin typeface="Nunito" pitchFamily="2" charset="0"/>
              </a:rPr>
              <a:t>Example</a:t>
            </a:r>
            <a:endParaRPr lang="en-IN" sz="3200" dirty="0"/>
          </a:p>
        </p:txBody>
      </p:sp>
      <p:sp>
        <p:nvSpPr>
          <p:cNvPr id="3" name="Content Placeholder 2">
            <a:extLst>
              <a:ext uri="{FF2B5EF4-FFF2-40B4-BE49-F238E27FC236}">
                <a16:creationId xmlns:a16="http://schemas.microsoft.com/office/drawing/2014/main" id="{E829466D-8CE4-799E-12C4-F8B3130DA8B1}"/>
              </a:ext>
            </a:extLst>
          </p:cNvPr>
          <p:cNvSpPr>
            <a:spLocks noGrp="1"/>
          </p:cNvSpPr>
          <p:nvPr>
            <p:ph idx="1"/>
          </p:nvPr>
        </p:nvSpPr>
        <p:spPr>
          <a:xfrm>
            <a:off x="567478" y="1803637"/>
            <a:ext cx="4493384" cy="3447832"/>
          </a:xfrm>
        </p:spPr>
        <p:txBody>
          <a:bodyPr anchor="t">
            <a:noAutofit/>
          </a:bodyPr>
          <a:lstStyle/>
          <a:p>
            <a:r>
              <a:rPr lang="en-GB" sz="2000" b="0" i="0" dirty="0">
                <a:effectLst/>
                <a:latin typeface="Nunito" pitchFamily="2" charset="0"/>
              </a:rPr>
              <a:t>Public keys of every user are present in the Public key Register. If B wants to send a confidential message to C, then B encrypt the message using C Public key. When C receives the message from B then C can decrypt it using its own Private key. No other recipient other than C can decrypt the message because only C know C’s private key. </a:t>
            </a:r>
            <a:endParaRPr lang="en-IN" sz="2000" dirty="0"/>
          </a:p>
        </p:txBody>
      </p:sp>
      <p:pic>
        <p:nvPicPr>
          <p:cNvPr id="2050" name="Picture 2">
            <a:extLst>
              <a:ext uri="{FF2B5EF4-FFF2-40B4-BE49-F238E27FC236}">
                <a16:creationId xmlns:a16="http://schemas.microsoft.com/office/drawing/2014/main" id="{18A081DD-C292-4034-4F3B-2F694854484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70077" y="2157837"/>
            <a:ext cx="6389346" cy="3034939"/>
          </a:xfrm>
          <a:prstGeom prst="rect">
            <a:avLst/>
          </a:prstGeom>
          <a:noFill/>
          <a:extLst>
            <a:ext uri="{909E8E84-426E-40DD-AFC4-6F175D3DCCD1}">
              <a14:hiddenFill xmlns:a14="http://schemas.microsoft.com/office/drawing/2010/main">
                <a:solidFill>
                  <a:srgbClr val="FFFFFF"/>
                </a:solidFill>
              </a14:hiddenFill>
            </a:ext>
          </a:extLst>
        </p:spPr>
      </p:pic>
      <p:grpSp>
        <p:nvGrpSpPr>
          <p:cNvPr id="2062" name="Group 2061">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2063" name="Rectangle 2062">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4" name="Rectangle 2063">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58773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8BF97064-514C-C920-7683-A636510D4C3D}"/>
              </a:ext>
            </a:extLst>
          </p:cNvPr>
          <p:cNvGraphicFramePr>
            <a:graphicFrameLocks noGrp="1"/>
          </p:cNvGraphicFramePr>
          <p:nvPr>
            <p:ph idx="1"/>
            <p:extLst>
              <p:ext uri="{D42A27DB-BD31-4B8C-83A1-F6EECF244321}">
                <p14:modId xmlns:p14="http://schemas.microsoft.com/office/powerpoint/2010/main" val="88743890"/>
              </p:ext>
            </p:extLst>
          </p:nvPr>
        </p:nvGraphicFramePr>
        <p:xfrm>
          <a:off x="705012" y="643467"/>
          <a:ext cx="10781976" cy="5571066"/>
        </p:xfrm>
        <a:graphic>
          <a:graphicData uri="http://schemas.openxmlformats.org/drawingml/2006/table">
            <a:tbl>
              <a:tblPr firstRow="1" bandRow="1">
                <a:tableStyleId>{8EC20E35-A176-4012-BC5E-935CFFF8708E}</a:tableStyleId>
              </a:tblPr>
              <a:tblGrid>
                <a:gridCol w="2598283">
                  <a:extLst>
                    <a:ext uri="{9D8B030D-6E8A-4147-A177-3AD203B41FA5}">
                      <a16:colId xmlns:a16="http://schemas.microsoft.com/office/drawing/2014/main" val="535743921"/>
                    </a:ext>
                  </a:extLst>
                </a:gridCol>
                <a:gridCol w="4009264">
                  <a:extLst>
                    <a:ext uri="{9D8B030D-6E8A-4147-A177-3AD203B41FA5}">
                      <a16:colId xmlns:a16="http://schemas.microsoft.com/office/drawing/2014/main" val="1055963730"/>
                    </a:ext>
                  </a:extLst>
                </a:gridCol>
                <a:gridCol w="4174429">
                  <a:extLst>
                    <a:ext uri="{9D8B030D-6E8A-4147-A177-3AD203B41FA5}">
                      <a16:colId xmlns:a16="http://schemas.microsoft.com/office/drawing/2014/main" val="3940272552"/>
                    </a:ext>
                  </a:extLst>
                </a:gridCol>
              </a:tblGrid>
              <a:tr h="818842">
                <a:tc>
                  <a:txBody>
                    <a:bodyPr/>
                    <a:lstStyle/>
                    <a:p>
                      <a:pPr algn="l" fontAlgn="ctr"/>
                      <a:r>
                        <a:rPr lang="en-IN" sz="1900" b="1" dirty="0">
                          <a:effectLst/>
                        </a:rPr>
                        <a:t> Basis</a:t>
                      </a:r>
                      <a:endParaRPr lang="en-IN" sz="1900" b="0" dirty="0">
                        <a:effectLst/>
                      </a:endParaRPr>
                    </a:p>
                  </a:txBody>
                  <a:tcPr marL="70785" marR="70785" marT="99099" marB="99099" anchor="ctr"/>
                </a:tc>
                <a:tc>
                  <a:txBody>
                    <a:bodyPr/>
                    <a:lstStyle/>
                    <a:p>
                      <a:pPr algn="l" fontAlgn="ctr"/>
                      <a:r>
                        <a:rPr lang="en-IN" sz="1900" b="0" dirty="0">
                          <a:effectLst/>
                        </a:rPr>
                        <a:t>                           </a:t>
                      </a:r>
                      <a:r>
                        <a:rPr lang="en-IN" sz="1900" b="1" dirty="0">
                          <a:effectLst/>
                        </a:rPr>
                        <a:t>Private Key Encryption</a:t>
                      </a:r>
                      <a:endParaRPr lang="en-IN" sz="1900" b="0" dirty="0">
                        <a:effectLst/>
                      </a:endParaRPr>
                    </a:p>
                  </a:txBody>
                  <a:tcPr marL="70785" marR="70785" marT="99099" marB="99099" anchor="ctr"/>
                </a:tc>
                <a:tc>
                  <a:txBody>
                    <a:bodyPr/>
                    <a:lstStyle/>
                    <a:p>
                      <a:pPr algn="l" fontAlgn="ctr"/>
                      <a:r>
                        <a:rPr lang="en-IN" sz="1900" b="1" dirty="0">
                          <a:effectLst/>
                        </a:rPr>
                        <a:t>                 Public-Key Encryption</a:t>
                      </a:r>
                      <a:endParaRPr lang="en-IN" sz="1900" b="0" dirty="0">
                        <a:effectLst/>
                      </a:endParaRPr>
                    </a:p>
                  </a:txBody>
                  <a:tcPr marL="70785" marR="70785" marT="99099" marB="99099" anchor="ctr"/>
                </a:tc>
                <a:extLst>
                  <a:ext uri="{0D108BD9-81ED-4DB2-BD59-A6C34878D82A}">
                    <a16:rowId xmlns:a16="http://schemas.microsoft.com/office/drawing/2014/main" val="4192302055"/>
                  </a:ext>
                </a:extLst>
              </a:tr>
              <a:tr h="2234542">
                <a:tc>
                  <a:txBody>
                    <a:bodyPr/>
                    <a:lstStyle/>
                    <a:p>
                      <a:pPr algn="l" fontAlgn="ctr"/>
                      <a:r>
                        <a:rPr lang="en-IN" sz="1900" b="0">
                          <a:effectLst/>
                        </a:rPr>
                        <a:t>Required for Work:</a:t>
                      </a:r>
                    </a:p>
                  </a:txBody>
                  <a:tcPr marL="70785" marR="70785" marT="99099" marB="99099" anchor="ctr"/>
                </a:tc>
                <a:tc>
                  <a:txBody>
                    <a:bodyPr/>
                    <a:lstStyle/>
                    <a:p>
                      <a:pPr algn="l" fontAlgn="base">
                        <a:buFont typeface="Arial" panose="020B0604020202020204" pitchFamily="34" charset="0"/>
                        <a:buChar char="•"/>
                      </a:pPr>
                      <a:r>
                        <a:rPr lang="en-GB" sz="1900" b="0" dirty="0">
                          <a:effectLst/>
                        </a:rPr>
                        <a:t>Same algorithm with the same key is used for encryption and decryption.</a:t>
                      </a:r>
                    </a:p>
                    <a:p>
                      <a:pPr algn="l" fontAlgn="base">
                        <a:buFont typeface="Arial" panose="020B0604020202020204" pitchFamily="34" charset="0"/>
                        <a:buChar char="•"/>
                      </a:pPr>
                      <a:r>
                        <a:rPr lang="en-GB" sz="1900" b="0" dirty="0">
                          <a:effectLst/>
                        </a:rPr>
                        <a:t>The sender and receiver must share the algorithm and key.</a:t>
                      </a:r>
                    </a:p>
                  </a:txBody>
                  <a:tcPr marL="70785" marR="70785" marT="99099" marB="99099" anchor="ctr"/>
                </a:tc>
                <a:tc>
                  <a:txBody>
                    <a:bodyPr/>
                    <a:lstStyle/>
                    <a:p>
                      <a:pPr algn="l" fontAlgn="base">
                        <a:buFont typeface="Arial" panose="020B0604020202020204" pitchFamily="34" charset="0"/>
                        <a:buChar char="•"/>
                      </a:pPr>
                      <a:r>
                        <a:rPr lang="en-GB" sz="1900" b="0">
                          <a:effectLst/>
                        </a:rPr>
                        <a:t>One algorithm is used for encryption and a related algorithm decryption with pair of keys, one for encryption and other for decryption.</a:t>
                      </a:r>
                    </a:p>
                    <a:p>
                      <a:pPr algn="l" fontAlgn="base">
                        <a:buFont typeface="Arial" panose="020B0604020202020204" pitchFamily="34" charset="0"/>
                        <a:buChar char="•"/>
                      </a:pPr>
                      <a:r>
                        <a:rPr lang="en-GB" sz="1900" b="0">
                          <a:effectLst/>
                        </a:rPr>
                        <a:t>Receiver and Sender must each have one of the matched pair of keys (not identical) .</a:t>
                      </a:r>
                    </a:p>
                  </a:txBody>
                  <a:tcPr marL="70785" marR="70785" marT="99099" marB="99099" anchor="ctr"/>
                </a:tc>
                <a:extLst>
                  <a:ext uri="{0D108BD9-81ED-4DB2-BD59-A6C34878D82A}">
                    <a16:rowId xmlns:a16="http://schemas.microsoft.com/office/drawing/2014/main" val="811693699"/>
                  </a:ext>
                </a:extLst>
              </a:tr>
              <a:tr h="2517682">
                <a:tc>
                  <a:txBody>
                    <a:bodyPr/>
                    <a:lstStyle/>
                    <a:p>
                      <a:pPr algn="l" fontAlgn="ctr"/>
                      <a:r>
                        <a:rPr lang="en-IN" sz="1900" b="0">
                          <a:effectLst/>
                        </a:rPr>
                        <a:t>Required for Security:</a:t>
                      </a:r>
                    </a:p>
                  </a:txBody>
                  <a:tcPr marL="70785" marR="70785" marT="99099" marB="99099" anchor="ctr"/>
                </a:tc>
                <a:tc>
                  <a:txBody>
                    <a:bodyPr/>
                    <a:lstStyle/>
                    <a:p>
                      <a:pPr algn="l" fontAlgn="base">
                        <a:buFont typeface="Arial" panose="020B0604020202020204" pitchFamily="34" charset="0"/>
                        <a:buChar char="•"/>
                      </a:pPr>
                      <a:r>
                        <a:rPr lang="en-GB" sz="1900" b="0" dirty="0">
                          <a:effectLst/>
                        </a:rPr>
                        <a:t>Key must be kept secret.</a:t>
                      </a:r>
                    </a:p>
                    <a:p>
                      <a:pPr algn="l" fontAlgn="base">
                        <a:buFont typeface="Arial" panose="020B0604020202020204" pitchFamily="34" charset="0"/>
                        <a:buChar char="•"/>
                      </a:pPr>
                      <a:r>
                        <a:rPr lang="en-GB" sz="1900" b="0" dirty="0">
                          <a:effectLst/>
                        </a:rPr>
                        <a:t>If the key is secret, it is very impossible to decipher message.</a:t>
                      </a:r>
                    </a:p>
                    <a:p>
                      <a:pPr algn="l" fontAlgn="base">
                        <a:buFont typeface="Arial" panose="020B0604020202020204" pitchFamily="34" charset="0"/>
                        <a:buChar char="•"/>
                      </a:pPr>
                      <a:r>
                        <a:rPr lang="en-GB" sz="1900" b="0" dirty="0">
                          <a:effectLst/>
                        </a:rPr>
                        <a:t>Knowledge of the algorithm plus samples of ciphertext must be impractical to determine  the key.</a:t>
                      </a:r>
                    </a:p>
                  </a:txBody>
                  <a:tcPr marL="70785" marR="70785" marT="99099" marB="99099" anchor="ctr"/>
                </a:tc>
                <a:tc>
                  <a:txBody>
                    <a:bodyPr/>
                    <a:lstStyle/>
                    <a:p>
                      <a:pPr algn="l" fontAlgn="base">
                        <a:buFont typeface="Arial" panose="020B0604020202020204" pitchFamily="34" charset="0"/>
                        <a:buChar char="•"/>
                      </a:pPr>
                      <a:r>
                        <a:rPr lang="en-GB" sz="1900" b="0" dirty="0">
                          <a:effectLst/>
                        </a:rPr>
                        <a:t>One of the two keys must be kept secret.</a:t>
                      </a:r>
                    </a:p>
                    <a:p>
                      <a:pPr algn="l" fontAlgn="base">
                        <a:buFont typeface="Arial" panose="020B0604020202020204" pitchFamily="34" charset="0"/>
                        <a:buChar char="•"/>
                      </a:pPr>
                      <a:r>
                        <a:rPr lang="en-GB" sz="1900" b="0" dirty="0">
                          <a:effectLst/>
                        </a:rPr>
                        <a:t>If one of the key is kept secret, it is very impossible to decipher message.</a:t>
                      </a:r>
                    </a:p>
                    <a:p>
                      <a:pPr algn="l" fontAlgn="base">
                        <a:buFont typeface="Arial" panose="020B0604020202020204" pitchFamily="34" charset="0"/>
                        <a:buChar char="•"/>
                      </a:pPr>
                      <a:r>
                        <a:rPr lang="en-GB" sz="1900" b="0" dirty="0">
                          <a:effectLst/>
                        </a:rPr>
                        <a:t>Knowledge of the algorithm plus one of the keys plus samples of ciphertext must be impractical to determine the other key.</a:t>
                      </a:r>
                    </a:p>
                  </a:txBody>
                  <a:tcPr marL="70785" marR="70785" marT="99099" marB="99099" anchor="ctr"/>
                </a:tc>
                <a:extLst>
                  <a:ext uri="{0D108BD9-81ED-4DB2-BD59-A6C34878D82A}">
                    <a16:rowId xmlns:a16="http://schemas.microsoft.com/office/drawing/2014/main" val="1747463273"/>
                  </a:ext>
                </a:extLst>
              </a:tr>
            </a:tbl>
          </a:graphicData>
        </a:graphic>
      </p:graphicFrame>
    </p:spTree>
    <p:extLst>
      <p:ext uri="{BB962C8B-B14F-4D97-AF65-F5344CB8AC3E}">
        <p14:creationId xmlns:p14="http://schemas.microsoft.com/office/powerpoint/2010/main" val="2943587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9"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244529-972E-816C-F55C-0C2F398E2918}"/>
              </a:ext>
            </a:extLst>
          </p:cNvPr>
          <p:cNvSpPr>
            <a:spLocks noGrp="1"/>
          </p:cNvSpPr>
          <p:nvPr>
            <p:ph type="title"/>
          </p:nvPr>
        </p:nvSpPr>
        <p:spPr>
          <a:xfrm>
            <a:off x="804274" y="483816"/>
            <a:ext cx="4977976" cy="1454051"/>
          </a:xfrm>
        </p:spPr>
        <p:txBody>
          <a:bodyPr>
            <a:normAutofit/>
          </a:bodyPr>
          <a:lstStyle/>
          <a:p>
            <a:r>
              <a:rPr lang="en-IN" sz="3600" dirty="0">
                <a:solidFill>
                  <a:schemeClr val="tx2"/>
                </a:solidFill>
              </a:rPr>
              <a:t>Key Terms</a:t>
            </a:r>
          </a:p>
        </p:txBody>
      </p:sp>
      <p:sp>
        <p:nvSpPr>
          <p:cNvPr id="3" name="Content Placeholder 2">
            <a:extLst>
              <a:ext uri="{FF2B5EF4-FFF2-40B4-BE49-F238E27FC236}">
                <a16:creationId xmlns:a16="http://schemas.microsoft.com/office/drawing/2014/main" id="{EBB42241-5E77-53EF-317B-CF16CD391AC9}"/>
              </a:ext>
            </a:extLst>
          </p:cNvPr>
          <p:cNvSpPr>
            <a:spLocks noGrp="1"/>
          </p:cNvSpPr>
          <p:nvPr>
            <p:ph idx="1"/>
          </p:nvPr>
        </p:nvSpPr>
        <p:spPr>
          <a:xfrm>
            <a:off x="804672" y="2421682"/>
            <a:ext cx="4977578" cy="3639289"/>
          </a:xfrm>
        </p:spPr>
        <p:txBody>
          <a:bodyPr anchor="ctr">
            <a:noAutofit/>
          </a:bodyPr>
          <a:lstStyle/>
          <a:p>
            <a:r>
              <a:rPr lang="en-IN" sz="2000">
                <a:solidFill>
                  <a:schemeClr val="tx2"/>
                </a:solidFill>
                <a:latin typeface="Arial" panose="020B0604020202020204" pitchFamily="34" charset="0"/>
                <a:cs typeface="Arial" panose="020B0604020202020204" pitchFamily="34" charset="0"/>
              </a:rPr>
              <a:t>Cryptography : </a:t>
            </a:r>
            <a:r>
              <a:rPr lang="en-GB" sz="2000" b="0" i="0">
                <a:solidFill>
                  <a:schemeClr val="tx2"/>
                </a:solidFill>
                <a:effectLst/>
                <a:latin typeface="Arial" panose="020B0604020202020204" pitchFamily="34" charset="0"/>
                <a:cs typeface="Arial" panose="020B0604020202020204" pitchFamily="34" charset="0"/>
              </a:rPr>
              <a:t>Cryptography is the process of hiding or coding information so that only the person a message was intended for can read it. </a:t>
            </a:r>
          </a:p>
          <a:p>
            <a:r>
              <a:rPr lang="en-GB" sz="2000">
                <a:solidFill>
                  <a:schemeClr val="tx2"/>
                </a:solidFill>
                <a:latin typeface="Arial" panose="020B0604020202020204" pitchFamily="34" charset="0"/>
                <a:cs typeface="Arial" panose="020B0604020202020204" pitchFamily="34" charset="0"/>
              </a:rPr>
              <a:t>PlainText : </a:t>
            </a:r>
            <a:r>
              <a:rPr lang="en-GB" sz="2000" b="0" i="0">
                <a:solidFill>
                  <a:schemeClr val="tx2"/>
                </a:solidFill>
                <a:effectLst/>
                <a:latin typeface="Arial" panose="020B0604020202020204" pitchFamily="34" charset="0"/>
                <a:cs typeface="Arial" panose="020B0604020202020204" pitchFamily="34" charset="0"/>
              </a:rPr>
              <a:t>plaintext is usually ordinary readable text before it is encrypted into ciphertext.</a:t>
            </a:r>
          </a:p>
          <a:p>
            <a:r>
              <a:rPr lang="en-IN" sz="2000">
                <a:solidFill>
                  <a:schemeClr val="tx2"/>
                </a:solidFill>
                <a:latin typeface="Arial" panose="020B0604020202020204" pitchFamily="34" charset="0"/>
                <a:cs typeface="Arial" panose="020B0604020202020204" pitchFamily="34" charset="0"/>
              </a:rPr>
              <a:t>Ciphertext : </a:t>
            </a:r>
            <a:r>
              <a:rPr lang="en-GB" sz="2000">
                <a:solidFill>
                  <a:schemeClr val="tx2"/>
                </a:solidFill>
                <a:latin typeface="Arial" panose="020B0604020202020204" pitchFamily="34" charset="0"/>
                <a:cs typeface="Arial" panose="020B0604020202020204" pitchFamily="34" charset="0"/>
              </a:rPr>
              <a:t>Ciphertext is encrypted text transformed from plaintext using an encryption algorithm. Ciphertext can't be read until it has been converted into plaintext</a:t>
            </a:r>
          </a:p>
          <a:p>
            <a:r>
              <a:rPr lang="en-GB" sz="2000">
                <a:solidFill>
                  <a:schemeClr val="tx2"/>
                </a:solidFill>
                <a:latin typeface="Arial" panose="020B0604020202020204" pitchFamily="34" charset="0"/>
                <a:cs typeface="Arial" panose="020B0604020202020204" pitchFamily="34" charset="0"/>
              </a:rPr>
              <a:t>Cipher : A</a:t>
            </a:r>
            <a:r>
              <a:rPr lang="en-GB" sz="2000" b="0" i="0">
                <a:solidFill>
                  <a:schemeClr val="tx2"/>
                </a:solidFill>
                <a:effectLst/>
                <a:latin typeface="Arial" panose="020B0604020202020204" pitchFamily="34" charset="0"/>
                <a:cs typeface="Arial" panose="020B0604020202020204" pitchFamily="34" charset="0"/>
              </a:rPr>
              <a:t> cipher is an algorithm for encrypting and decrypting data.</a:t>
            </a:r>
          </a:p>
          <a:p>
            <a:endParaRPr lang="en-IN" sz="2000" dirty="0">
              <a:solidFill>
                <a:schemeClr val="tx2"/>
              </a:solidFill>
              <a:latin typeface="Arial" panose="020B0604020202020204" pitchFamily="34" charset="0"/>
              <a:cs typeface="Arial" panose="020B0604020202020204" pitchFamily="34" charset="0"/>
            </a:endParaRPr>
          </a:p>
        </p:txBody>
      </p:sp>
      <p:grpSp>
        <p:nvGrpSpPr>
          <p:cNvPr id="21"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22"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5" name="Graphic 6" descr="Key">
            <a:extLst>
              <a:ext uri="{FF2B5EF4-FFF2-40B4-BE49-F238E27FC236}">
                <a16:creationId xmlns:a16="http://schemas.microsoft.com/office/drawing/2014/main" id="{7167A7F3-5D8A-CF2D-9E73-EDAAEFD55ED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791092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Key">
            <a:extLst>
              <a:ext uri="{FF2B5EF4-FFF2-40B4-BE49-F238E27FC236}">
                <a16:creationId xmlns:a16="http://schemas.microsoft.com/office/drawing/2014/main" id="{D3E07C5E-54F9-87A5-3018-3A3A6297AC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C4455FF2-95B6-BA50-E74F-AD2D890ADA83}"/>
              </a:ext>
            </a:extLst>
          </p:cNvPr>
          <p:cNvSpPr>
            <a:spLocks noGrp="1"/>
          </p:cNvSpPr>
          <p:nvPr>
            <p:ph idx="1"/>
          </p:nvPr>
        </p:nvSpPr>
        <p:spPr>
          <a:xfrm>
            <a:off x="6096000" y="2091898"/>
            <a:ext cx="4977578" cy="3639289"/>
          </a:xfrm>
        </p:spPr>
        <p:txBody>
          <a:bodyPr anchor="ctr">
            <a:normAutofit/>
          </a:bodyPr>
          <a:lstStyle/>
          <a:p>
            <a:r>
              <a:rPr lang="en-GB" sz="2000" b="0" i="0" dirty="0">
                <a:solidFill>
                  <a:schemeClr val="tx2"/>
                </a:solidFill>
                <a:effectLst/>
                <a:latin typeface="Arial" panose="020B0604020202020204" pitchFamily="34" charset="0"/>
                <a:cs typeface="Arial" panose="020B0604020202020204" pitchFamily="34" charset="0"/>
              </a:rPr>
              <a:t>Key : key is a string of characters used within an encryption algorithm for altering data so that it appears random.</a:t>
            </a:r>
          </a:p>
          <a:p>
            <a:r>
              <a:rPr lang="en-GB" sz="2000" dirty="0">
                <a:solidFill>
                  <a:schemeClr val="tx2"/>
                </a:solidFill>
                <a:latin typeface="Arial" panose="020B0604020202020204" pitchFamily="34" charset="0"/>
                <a:cs typeface="Arial" panose="020B0604020202020204" pitchFamily="34" charset="0"/>
              </a:rPr>
              <a:t>Cryptanalysis : Cryptanalysis is the study of the cryptographic algorithm and the breaking of those secret codes. The person practicing Cryptanalysis is called a Cryptanalyst.</a:t>
            </a:r>
            <a:endParaRPr lang="en-IN" sz="2000" dirty="0">
              <a:solidFill>
                <a:schemeClr val="tx2"/>
              </a:solidFill>
              <a:latin typeface="Arial" panose="020B0604020202020204" pitchFamily="34" charset="0"/>
              <a:cs typeface="Arial" panose="020B0604020202020204" pitchFamily="34" charset="0"/>
            </a:endParaRP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7992862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Isosceles Triangle 3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 program&#10;&#10;Description automatically generated">
            <a:extLst>
              <a:ext uri="{FF2B5EF4-FFF2-40B4-BE49-F238E27FC236}">
                <a16:creationId xmlns:a16="http://schemas.microsoft.com/office/drawing/2014/main" id="{47F5A82C-A9BE-8246-5E6B-F3EAB2E6FF73}"/>
              </a:ext>
            </a:extLst>
          </p:cNvPr>
          <p:cNvPicPr>
            <a:picLocks noGrp="1" noChangeAspect="1"/>
          </p:cNvPicPr>
          <p:nvPr>
            <p:ph idx="1"/>
          </p:nvPr>
        </p:nvPicPr>
        <p:blipFill rotWithShape="1">
          <a:blip r:embed="rId2">
            <a:extLst>
              <a:ext uri="{BEBA8EAE-BF5A-486C-A8C5-ECC9F3942E4B}">
                <a14:imgProps xmlns:a14="http://schemas.microsoft.com/office/drawing/2010/main">
                  <a14:imgLayer r:embed="rId3">
                    <a14:imgEffect>
                      <a14:sharpenSoften amount="87000"/>
                    </a14:imgEffect>
                    <a14:imgEffect>
                      <a14:colorTemperature colorTemp="3866"/>
                    </a14:imgEffect>
                    <a14:imgEffect>
                      <a14:saturation sat="400000"/>
                    </a14:imgEffect>
                    <a14:imgEffect>
                      <a14:brightnessContrast bright="10000" contrast="92000"/>
                    </a14:imgEffect>
                  </a14:imgLayer>
                </a14:imgProps>
              </a:ext>
              <a:ext uri="{28A0092B-C50C-407E-A947-70E740481C1C}">
                <a14:useLocalDpi xmlns:a14="http://schemas.microsoft.com/office/drawing/2010/main" val="0"/>
              </a:ext>
            </a:extLst>
          </a:blip>
          <a:srcRect b="10256"/>
          <a:stretch/>
        </p:blipFill>
        <p:spPr>
          <a:xfrm>
            <a:off x="757980" y="434906"/>
            <a:ext cx="10771080" cy="6041495"/>
          </a:xfrm>
          <a:prstGeom prst="rect">
            <a:avLst/>
          </a:prstGeom>
          <a:ln>
            <a:noFill/>
          </a:ln>
        </p:spPr>
      </p:pic>
      <p:sp>
        <p:nvSpPr>
          <p:cNvPr id="33" name="Isosceles Triangle 3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7893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BD9462-8422-B3AE-E0AD-7662EA30F364}"/>
              </a:ext>
            </a:extLst>
          </p:cNvPr>
          <p:cNvSpPr>
            <a:spLocks noGrp="1"/>
          </p:cNvSpPr>
          <p:nvPr>
            <p:ph type="title"/>
          </p:nvPr>
        </p:nvSpPr>
        <p:spPr>
          <a:xfrm>
            <a:off x="686834" y="1153572"/>
            <a:ext cx="3200400" cy="4461163"/>
          </a:xfrm>
        </p:spPr>
        <p:txBody>
          <a:bodyPr>
            <a:normAutofit/>
          </a:bodyPr>
          <a:lstStyle/>
          <a:p>
            <a:r>
              <a:rPr lang="en-IN" dirty="0">
                <a:solidFill>
                  <a:srgbClr val="FFFFFF"/>
                </a:solidFill>
              </a:rPr>
              <a:t>Hash Functions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96512B2-2634-5C13-0F88-79A8E3B7CA9F}"/>
              </a:ext>
            </a:extLst>
          </p:cNvPr>
          <p:cNvSpPr>
            <a:spLocks noGrp="1"/>
          </p:cNvSpPr>
          <p:nvPr>
            <p:ph idx="1"/>
          </p:nvPr>
        </p:nvSpPr>
        <p:spPr>
          <a:xfrm>
            <a:off x="4447308" y="591344"/>
            <a:ext cx="6906491" cy="5585619"/>
          </a:xfrm>
        </p:spPr>
        <p:txBody>
          <a:bodyPr anchor="ctr">
            <a:normAutofit/>
          </a:bodyPr>
          <a:lstStyle/>
          <a:p>
            <a:r>
              <a:rPr lang="en-GB" b="1" i="0">
                <a:effectLst/>
                <a:latin typeface="Nunito" pitchFamily="2" charset="0"/>
              </a:rPr>
              <a:t>Hash Functions:</a:t>
            </a:r>
            <a:r>
              <a:rPr lang="en-GB" b="0" i="0">
                <a:effectLst/>
                <a:latin typeface="Nunito" pitchFamily="2" charset="0"/>
              </a:rPr>
              <a:t> There is no usage of any key in this algorithm. A hash value with fixed length is calculated as per the plain text which makes it impossible for contents of plain text to be recovered. Many operating systems use hash functions to encrypt passwords.</a:t>
            </a:r>
          </a:p>
          <a:p>
            <a:endParaRPr lang="en-IN" dirty="0"/>
          </a:p>
        </p:txBody>
      </p:sp>
    </p:spTree>
    <p:extLst>
      <p:ext uri="{BB962C8B-B14F-4D97-AF65-F5344CB8AC3E}">
        <p14:creationId xmlns:p14="http://schemas.microsoft.com/office/powerpoint/2010/main" val="37603890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A52A64-125A-F8C6-8E0E-0D453937423C}"/>
              </a:ext>
            </a:extLst>
          </p:cNvPr>
          <p:cNvSpPr>
            <a:spLocks noGrp="1"/>
          </p:cNvSpPr>
          <p:nvPr>
            <p:ph idx="1"/>
          </p:nvPr>
        </p:nvSpPr>
        <p:spPr/>
        <p:txBody>
          <a:bodyPr/>
          <a:lstStyle/>
          <a:p>
            <a:pPr algn="just"/>
            <a:r>
              <a:rPr lang="en-GB" b="0" i="0" dirty="0">
                <a:solidFill>
                  <a:srgbClr val="000000"/>
                </a:solidFill>
                <a:effectLst/>
                <a:latin typeface="Nunito" pitchFamily="2" charset="0"/>
              </a:rPr>
              <a:t>Hash functions are extremely useful and appear in almost all information security applications.</a:t>
            </a:r>
          </a:p>
          <a:p>
            <a:pPr algn="just"/>
            <a:r>
              <a:rPr lang="en-GB" b="0" i="0" dirty="0">
                <a:solidFill>
                  <a:srgbClr val="000000"/>
                </a:solidFill>
                <a:effectLst/>
                <a:latin typeface="Nunito" pitchFamily="2" charset="0"/>
              </a:rPr>
              <a:t>A hash function is a mathematical function that converts a numerical input value into another compressed numerical value. The input to the hash function is of arbitrary length but output is always of fixed length.</a:t>
            </a:r>
          </a:p>
          <a:p>
            <a:pPr algn="just"/>
            <a:r>
              <a:rPr lang="en-GB" b="0" i="0" dirty="0">
                <a:solidFill>
                  <a:srgbClr val="000000"/>
                </a:solidFill>
                <a:effectLst/>
                <a:latin typeface="Nunito" pitchFamily="2" charset="0"/>
              </a:rPr>
              <a:t>Values returned by a hash function are called </a:t>
            </a:r>
            <a:r>
              <a:rPr lang="en-GB" b="1" i="0" dirty="0">
                <a:solidFill>
                  <a:srgbClr val="000000"/>
                </a:solidFill>
                <a:effectLst/>
                <a:latin typeface="Nunito" pitchFamily="2" charset="0"/>
              </a:rPr>
              <a:t>message digest</a:t>
            </a:r>
            <a:r>
              <a:rPr lang="en-GB" b="0" i="0" dirty="0">
                <a:solidFill>
                  <a:srgbClr val="000000"/>
                </a:solidFill>
                <a:effectLst/>
                <a:latin typeface="Nunito" pitchFamily="2" charset="0"/>
              </a:rPr>
              <a:t> or simply </a:t>
            </a:r>
            <a:r>
              <a:rPr lang="en-GB" b="1" i="0" dirty="0">
                <a:solidFill>
                  <a:srgbClr val="000000"/>
                </a:solidFill>
                <a:effectLst/>
                <a:latin typeface="Nunito" pitchFamily="2" charset="0"/>
              </a:rPr>
              <a:t>hash values</a:t>
            </a:r>
            <a:r>
              <a:rPr lang="en-GB" b="0" i="0" dirty="0">
                <a:solidFill>
                  <a:srgbClr val="000000"/>
                </a:solidFill>
                <a:effectLst/>
                <a:latin typeface="Nunito" pitchFamily="2" charset="0"/>
              </a:rPr>
              <a:t>. The following picture illustrated hash function </a:t>
            </a:r>
          </a:p>
          <a:p>
            <a:endParaRPr lang="en-IN" dirty="0"/>
          </a:p>
        </p:txBody>
      </p:sp>
    </p:spTree>
    <p:extLst>
      <p:ext uri="{BB962C8B-B14F-4D97-AF65-F5344CB8AC3E}">
        <p14:creationId xmlns:p14="http://schemas.microsoft.com/office/powerpoint/2010/main" val="21514855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3" name="Freeform: Shape 103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5" name="Rectangle 103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Freeform: Shape 103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1" name="Isosceles Triangle 104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ash Functions">
            <a:extLst>
              <a:ext uri="{FF2B5EF4-FFF2-40B4-BE49-F238E27FC236}">
                <a16:creationId xmlns:a16="http://schemas.microsoft.com/office/drawing/2014/main" id="{EE24B37F-D4BA-761C-ACD8-A5FC365D67F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144890" y="643467"/>
            <a:ext cx="7902219" cy="557106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043" name="Isosceles Triangle 104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9902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9E8A7C-379B-2F44-D4C0-6B3A6E0AE586}"/>
              </a:ext>
            </a:extLst>
          </p:cNvPr>
          <p:cNvSpPr>
            <a:spLocks noGrp="1"/>
          </p:cNvSpPr>
          <p:nvPr>
            <p:ph type="title"/>
          </p:nvPr>
        </p:nvSpPr>
        <p:spPr>
          <a:xfrm>
            <a:off x="838200" y="365125"/>
            <a:ext cx="10515600" cy="1325563"/>
          </a:xfrm>
        </p:spPr>
        <p:txBody>
          <a:bodyPr>
            <a:normAutofit/>
          </a:bodyPr>
          <a:lstStyle/>
          <a:p>
            <a:r>
              <a:rPr lang="en-IN" sz="5400" b="0" i="0">
                <a:effectLst/>
                <a:latin typeface="Heebo" pitchFamily="2" charset="-79"/>
                <a:cs typeface="Heebo" pitchFamily="2" charset="-79"/>
              </a:rPr>
              <a:t>Features of Hash Functions</a:t>
            </a:r>
            <a:endParaRPr lang="en-IN"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45970E4-9B95-12CD-ED41-125DF811EDC2}"/>
              </a:ext>
            </a:extLst>
          </p:cNvPr>
          <p:cNvSpPr>
            <a:spLocks noGrp="1"/>
          </p:cNvSpPr>
          <p:nvPr>
            <p:ph idx="1"/>
          </p:nvPr>
        </p:nvSpPr>
        <p:spPr>
          <a:xfrm>
            <a:off x="838200" y="1929384"/>
            <a:ext cx="10515600" cy="4251960"/>
          </a:xfrm>
        </p:spPr>
        <p:txBody>
          <a:bodyPr>
            <a:normAutofit/>
          </a:bodyPr>
          <a:lstStyle/>
          <a:p>
            <a:pPr marL="0" indent="0">
              <a:buNone/>
            </a:pPr>
            <a:r>
              <a:rPr lang="en-GB" sz="2200" b="1" i="0">
                <a:effectLst/>
                <a:latin typeface="Nunito" pitchFamily="2" charset="0"/>
              </a:rPr>
              <a:t>Fixed Length Output (Hash Value)</a:t>
            </a:r>
            <a:endParaRPr lang="en-GB" sz="2200" b="0" i="0">
              <a:effectLst/>
              <a:latin typeface="Nunito" pitchFamily="2" charset="0"/>
            </a:endParaRPr>
          </a:p>
          <a:p>
            <a:pPr lvl="1"/>
            <a:r>
              <a:rPr lang="en-GB" sz="2200" b="0" i="0">
                <a:effectLst/>
                <a:latin typeface="Nunito" pitchFamily="2" charset="0"/>
              </a:rPr>
              <a:t>Hash function coverts data of arbitrary length to a fixed length. This process is often referred to as </a:t>
            </a:r>
            <a:r>
              <a:rPr lang="en-GB" sz="2200" b="1" i="0">
                <a:effectLst/>
                <a:latin typeface="Nunito" pitchFamily="2" charset="0"/>
              </a:rPr>
              <a:t>hashing the data</a:t>
            </a:r>
            <a:r>
              <a:rPr lang="en-GB" sz="2200" b="0" i="0">
                <a:effectLst/>
                <a:latin typeface="Nunito" pitchFamily="2" charset="0"/>
              </a:rPr>
              <a:t>.</a:t>
            </a:r>
          </a:p>
          <a:p>
            <a:pPr lvl="1"/>
            <a:r>
              <a:rPr lang="en-GB" sz="2200" b="0" i="0">
                <a:effectLst/>
                <a:latin typeface="Nunito" pitchFamily="2" charset="0"/>
              </a:rPr>
              <a:t>In general, the hash is much smaller than the input data, hence hash functions are sometimes called </a:t>
            </a:r>
            <a:r>
              <a:rPr lang="en-GB" sz="2200" b="1" i="0">
                <a:effectLst/>
                <a:latin typeface="Nunito" pitchFamily="2" charset="0"/>
              </a:rPr>
              <a:t>compression functions</a:t>
            </a:r>
            <a:r>
              <a:rPr lang="en-GB" sz="2200" b="0" i="0">
                <a:effectLst/>
                <a:latin typeface="Nunito" pitchFamily="2" charset="0"/>
              </a:rPr>
              <a:t>.</a:t>
            </a:r>
          </a:p>
          <a:p>
            <a:pPr lvl="1"/>
            <a:r>
              <a:rPr lang="en-GB" sz="2200" b="0" i="0">
                <a:effectLst/>
                <a:latin typeface="Nunito" pitchFamily="2" charset="0"/>
              </a:rPr>
              <a:t>Since a hash is a smaller representation of a larger data, it is also referred to as a </a:t>
            </a:r>
            <a:r>
              <a:rPr lang="en-GB" sz="2200" b="1" i="0">
                <a:effectLst/>
                <a:latin typeface="Nunito" pitchFamily="2" charset="0"/>
              </a:rPr>
              <a:t>digest</a:t>
            </a:r>
            <a:r>
              <a:rPr lang="en-GB" sz="2200" b="0" i="0">
                <a:effectLst/>
                <a:latin typeface="Nunito" pitchFamily="2" charset="0"/>
              </a:rPr>
              <a:t>.</a:t>
            </a:r>
          </a:p>
          <a:p>
            <a:pPr lvl="1"/>
            <a:r>
              <a:rPr lang="en-GB" sz="2200" b="0" i="0">
                <a:effectLst/>
                <a:latin typeface="Nunito" pitchFamily="2" charset="0"/>
              </a:rPr>
              <a:t>Hash function with n bit output is referred to as an </a:t>
            </a:r>
            <a:r>
              <a:rPr lang="en-GB" sz="2200" b="1" i="0">
                <a:effectLst/>
                <a:latin typeface="Nunito" pitchFamily="2" charset="0"/>
              </a:rPr>
              <a:t>n-bit hash function</a:t>
            </a:r>
            <a:r>
              <a:rPr lang="en-GB" sz="2200" b="0" i="0">
                <a:effectLst/>
                <a:latin typeface="Nunito" pitchFamily="2" charset="0"/>
              </a:rPr>
              <a:t>. Popular hash functions generate values between 160 and 512 bits</a:t>
            </a:r>
          </a:p>
          <a:p>
            <a:pPr lvl="1"/>
            <a:endParaRPr lang="en-IN" sz="2200"/>
          </a:p>
        </p:txBody>
      </p:sp>
    </p:spTree>
    <p:extLst>
      <p:ext uri="{BB962C8B-B14F-4D97-AF65-F5344CB8AC3E}">
        <p14:creationId xmlns:p14="http://schemas.microsoft.com/office/powerpoint/2010/main" val="2567224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27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diagram of keys and gears&#10;&#10;Description automatically generated">
            <a:extLst>
              <a:ext uri="{FF2B5EF4-FFF2-40B4-BE49-F238E27FC236}">
                <a16:creationId xmlns:a16="http://schemas.microsoft.com/office/drawing/2014/main" id="{AEA923E4-7064-4EC6-44A9-0C194DDF304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3552" b="11186"/>
          <a:stretch/>
        </p:blipFill>
        <p:spPr>
          <a:xfrm>
            <a:off x="868756" y="643467"/>
            <a:ext cx="10454487" cy="5571066"/>
          </a:xfrm>
          <a:prstGeom prst="rect">
            <a:avLst/>
          </a:prstGeom>
        </p:spPr>
      </p:pic>
    </p:spTree>
    <p:extLst>
      <p:ext uri="{BB962C8B-B14F-4D97-AF65-F5344CB8AC3E}">
        <p14:creationId xmlns:p14="http://schemas.microsoft.com/office/powerpoint/2010/main" val="10272566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31B1424-BBA4-A8F5-D294-6F3B6CA5B74A}"/>
              </a:ext>
            </a:extLst>
          </p:cNvPr>
          <p:cNvSpPr>
            <a:spLocks noGrp="1"/>
          </p:cNvSpPr>
          <p:nvPr>
            <p:ph idx="1"/>
          </p:nvPr>
        </p:nvSpPr>
        <p:spPr>
          <a:xfrm>
            <a:off x="838200" y="1929384"/>
            <a:ext cx="10515600" cy="4251960"/>
          </a:xfrm>
        </p:spPr>
        <p:txBody>
          <a:bodyPr>
            <a:normAutofit/>
          </a:bodyPr>
          <a:lstStyle/>
          <a:p>
            <a:pPr marL="0" indent="0">
              <a:buNone/>
            </a:pPr>
            <a:r>
              <a:rPr lang="en-GB" sz="2200" b="1" i="0">
                <a:effectLst/>
                <a:latin typeface="Nunito" pitchFamily="2" charset="0"/>
              </a:rPr>
              <a:t>Efficiency of Operation</a:t>
            </a:r>
            <a:endParaRPr lang="en-GB" sz="2200" b="0" i="0">
              <a:effectLst/>
              <a:latin typeface="Nunito" pitchFamily="2" charset="0"/>
            </a:endParaRPr>
          </a:p>
          <a:p>
            <a:pPr marL="742950" lvl="1" indent="-285750">
              <a:buFont typeface="Arial" panose="020B0604020202020204" pitchFamily="34" charset="0"/>
              <a:buChar char="•"/>
            </a:pPr>
            <a:r>
              <a:rPr lang="en-GB" sz="2200" b="0" i="0">
                <a:effectLst/>
                <a:latin typeface="Nunito" pitchFamily="2" charset="0"/>
              </a:rPr>
              <a:t>Generally for any hash function h with input x, computation of h(x) is a fast operation.</a:t>
            </a:r>
          </a:p>
          <a:p>
            <a:pPr marL="742950" lvl="1" indent="-285750">
              <a:buFont typeface="Arial" panose="020B0604020202020204" pitchFamily="34" charset="0"/>
              <a:buChar char="•"/>
            </a:pPr>
            <a:r>
              <a:rPr lang="en-GB" sz="2200" b="0" i="0">
                <a:effectLst/>
                <a:latin typeface="Nunito" pitchFamily="2" charset="0"/>
              </a:rPr>
              <a:t>Computationally hash functions are much faster than a symmetric encryption.</a:t>
            </a:r>
          </a:p>
          <a:p>
            <a:endParaRPr lang="en-IN" sz="2200"/>
          </a:p>
        </p:txBody>
      </p:sp>
    </p:spTree>
    <p:extLst>
      <p:ext uri="{BB962C8B-B14F-4D97-AF65-F5344CB8AC3E}">
        <p14:creationId xmlns:p14="http://schemas.microsoft.com/office/powerpoint/2010/main" val="41945941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DDA04E3-8E2E-63AF-7815-E5395B86C6B7}"/>
              </a:ext>
            </a:extLst>
          </p:cNvPr>
          <p:cNvSpPr>
            <a:spLocks noGrp="1"/>
          </p:cNvSpPr>
          <p:nvPr>
            <p:ph type="title"/>
          </p:nvPr>
        </p:nvSpPr>
        <p:spPr>
          <a:xfrm>
            <a:off x="838200" y="365125"/>
            <a:ext cx="10515600" cy="1325563"/>
          </a:xfrm>
        </p:spPr>
        <p:txBody>
          <a:bodyPr>
            <a:normAutofit/>
          </a:bodyPr>
          <a:lstStyle/>
          <a:p>
            <a:r>
              <a:rPr lang="en-IN" b="0" i="0">
                <a:effectLst/>
                <a:latin typeface="Heebo" pitchFamily="2" charset="-79"/>
                <a:cs typeface="Heebo" pitchFamily="2" charset="-79"/>
              </a:rPr>
              <a:t>Properties of Hash Functions</a:t>
            </a:r>
            <a:br>
              <a:rPr lang="en-IN" b="0" i="0">
                <a:effectLst/>
                <a:latin typeface="Heebo" pitchFamily="2" charset="-79"/>
                <a:cs typeface="Heebo" pitchFamily="2" charset="-79"/>
              </a:rPr>
            </a:br>
            <a:endParaRPr lang="en-IN"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CF4D4AB-AB05-B633-8EF8-1CD668B503F9}"/>
              </a:ext>
            </a:extLst>
          </p:cNvPr>
          <p:cNvSpPr>
            <a:spLocks noGrp="1"/>
          </p:cNvSpPr>
          <p:nvPr>
            <p:ph idx="1"/>
          </p:nvPr>
        </p:nvSpPr>
        <p:spPr>
          <a:xfrm>
            <a:off x="838200" y="1825625"/>
            <a:ext cx="10515600" cy="4351338"/>
          </a:xfrm>
        </p:spPr>
        <p:txBody>
          <a:bodyPr>
            <a:normAutofit/>
          </a:bodyPr>
          <a:lstStyle/>
          <a:p>
            <a:pPr>
              <a:buFont typeface="Arial" panose="020B0604020202020204" pitchFamily="34" charset="0"/>
              <a:buChar char="•"/>
            </a:pPr>
            <a:r>
              <a:rPr lang="en-GB" b="1" i="0">
                <a:effectLst/>
                <a:latin typeface="Nunito" pitchFamily="2" charset="0"/>
              </a:rPr>
              <a:t>Pre-Image Resistance</a:t>
            </a:r>
            <a:endParaRPr lang="en-GB" b="0" i="0">
              <a:effectLst/>
              <a:latin typeface="Nunito" pitchFamily="2" charset="0"/>
            </a:endParaRPr>
          </a:p>
          <a:p>
            <a:pPr marL="742950" lvl="1" indent="-285750">
              <a:buFont typeface="Arial" panose="020B0604020202020204" pitchFamily="34" charset="0"/>
              <a:buChar char="•"/>
            </a:pPr>
            <a:r>
              <a:rPr lang="en-GB" b="0" i="0">
                <a:effectLst/>
                <a:latin typeface="Nunito" pitchFamily="2" charset="0"/>
              </a:rPr>
              <a:t>This property means that it should be computationally hard to reverse a hash function.</a:t>
            </a:r>
          </a:p>
          <a:p>
            <a:pPr marL="742950" lvl="1" indent="-285750">
              <a:buFont typeface="Arial" panose="020B0604020202020204" pitchFamily="34" charset="0"/>
              <a:buChar char="•"/>
            </a:pPr>
            <a:r>
              <a:rPr lang="en-GB" b="0" i="0">
                <a:effectLst/>
                <a:latin typeface="Nunito" pitchFamily="2" charset="0"/>
              </a:rPr>
              <a:t>In other words, if a hash function h produced a hash value z, then it should be a difficult process to find any input value x that hashes to z.</a:t>
            </a:r>
          </a:p>
          <a:p>
            <a:pPr marL="742950" lvl="1" indent="-285750">
              <a:buFont typeface="Arial" panose="020B0604020202020204" pitchFamily="34" charset="0"/>
              <a:buChar char="•"/>
            </a:pPr>
            <a:r>
              <a:rPr lang="en-GB" b="0" i="0">
                <a:effectLst/>
                <a:latin typeface="Nunito" pitchFamily="2" charset="0"/>
              </a:rPr>
              <a:t>This property protects against an attacker who only has a hash value and is trying to find the input.</a:t>
            </a:r>
          </a:p>
          <a:p>
            <a:endParaRPr lang="en-IN" dirty="0"/>
          </a:p>
        </p:txBody>
      </p:sp>
    </p:spTree>
    <p:extLst>
      <p:ext uri="{BB962C8B-B14F-4D97-AF65-F5344CB8AC3E}">
        <p14:creationId xmlns:p14="http://schemas.microsoft.com/office/powerpoint/2010/main" val="41325901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C8E0EA3-3996-0E83-2424-3E2BB6C6DB93}"/>
              </a:ext>
            </a:extLst>
          </p:cNvPr>
          <p:cNvSpPr>
            <a:spLocks noGrp="1"/>
          </p:cNvSpPr>
          <p:nvPr>
            <p:ph idx="1"/>
          </p:nvPr>
        </p:nvSpPr>
        <p:spPr>
          <a:xfrm>
            <a:off x="838200" y="1825625"/>
            <a:ext cx="10515600" cy="4351338"/>
          </a:xfrm>
        </p:spPr>
        <p:txBody>
          <a:bodyPr>
            <a:normAutofit/>
          </a:bodyPr>
          <a:lstStyle/>
          <a:p>
            <a:pPr>
              <a:buFont typeface="Arial" panose="020B0604020202020204" pitchFamily="34" charset="0"/>
              <a:buChar char="•"/>
            </a:pPr>
            <a:r>
              <a:rPr lang="en-GB" b="1" i="0">
                <a:effectLst/>
                <a:latin typeface="Nunito" pitchFamily="2" charset="0"/>
              </a:rPr>
              <a:t>Second Pre-Image Resistance</a:t>
            </a:r>
            <a:endParaRPr lang="en-GB" b="0" i="0">
              <a:effectLst/>
              <a:latin typeface="Nunito" pitchFamily="2" charset="0"/>
            </a:endParaRPr>
          </a:p>
          <a:p>
            <a:pPr marL="742950" lvl="1" indent="-285750">
              <a:buFont typeface="Arial" panose="020B0604020202020204" pitchFamily="34" charset="0"/>
              <a:buChar char="•"/>
            </a:pPr>
            <a:r>
              <a:rPr lang="en-GB" b="0" i="0">
                <a:effectLst/>
                <a:latin typeface="Nunito" pitchFamily="2" charset="0"/>
              </a:rPr>
              <a:t>This property means given an input and its hash, it should be hard to find a different input with the same hash.</a:t>
            </a:r>
          </a:p>
          <a:p>
            <a:pPr marL="742950" lvl="1" indent="-285750">
              <a:buFont typeface="Arial" panose="020B0604020202020204" pitchFamily="34" charset="0"/>
              <a:buChar char="•"/>
            </a:pPr>
            <a:r>
              <a:rPr lang="en-GB" b="0" i="0">
                <a:effectLst/>
                <a:latin typeface="Nunito" pitchFamily="2" charset="0"/>
              </a:rPr>
              <a:t>In other words, if a hash function h for an input x produces hash value h(x), then it should be difficult to find any other input value y such that h(y) = h(x).</a:t>
            </a:r>
          </a:p>
          <a:p>
            <a:pPr marL="742950" lvl="1" indent="-285750">
              <a:buFont typeface="Arial" panose="020B0604020202020204" pitchFamily="34" charset="0"/>
              <a:buChar char="•"/>
            </a:pPr>
            <a:r>
              <a:rPr lang="en-GB" b="0" i="0">
                <a:effectLst/>
                <a:latin typeface="Nunito" pitchFamily="2" charset="0"/>
              </a:rPr>
              <a:t>This property of hash function protects against an attacker who has an input value and its hash, and wants to substitute different value as legitimate value in place of original input value.</a:t>
            </a:r>
          </a:p>
          <a:p>
            <a:endParaRPr lang="en-IN" dirty="0"/>
          </a:p>
        </p:txBody>
      </p:sp>
    </p:spTree>
    <p:extLst>
      <p:ext uri="{BB962C8B-B14F-4D97-AF65-F5344CB8AC3E}">
        <p14:creationId xmlns:p14="http://schemas.microsoft.com/office/powerpoint/2010/main" val="3619108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01AE4FD-2A48-2BA9-E013-7ADC248E87BE}"/>
              </a:ext>
            </a:extLst>
          </p:cNvPr>
          <p:cNvSpPr>
            <a:spLocks noGrp="1"/>
          </p:cNvSpPr>
          <p:nvPr>
            <p:ph idx="1"/>
          </p:nvPr>
        </p:nvSpPr>
        <p:spPr>
          <a:xfrm>
            <a:off x="838200" y="1929384"/>
            <a:ext cx="10515600" cy="4251960"/>
          </a:xfrm>
        </p:spPr>
        <p:txBody>
          <a:bodyPr>
            <a:normAutofit/>
          </a:bodyPr>
          <a:lstStyle/>
          <a:p>
            <a:pPr>
              <a:buFont typeface="Arial" panose="020B0604020202020204" pitchFamily="34" charset="0"/>
              <a:buChar char="•"/>
            </a:pPr>
            <a:r>
              <a:rPr lang="en-GB" sz="2000" b="1" i="0" dirty="0">
                <a:effectLst/>
                <a:latin typeface="Nunito" pitchFamily="2" charset="0"/>
              </a:rPr>
              <a:t>Collision Resistance</a:t>
            </a:r>
            <a:endParaRPr lang="en-GB" sz="2000" b="0" i="0" dirty="0">
              <a:effectLst/>
              <a:latin typeface="Nunito" pitchFamily="2" charset="0"/>
            </a:endParaRPr>
          </a:p>
          <a:p>
            <a:pPr marL="742950" lvl="1" indent="-285750">
              <a:buFont typeface="Arial" panose="020B0604020202020204" pitchFamily="34" charset="0"/>
              <a:buChar char="•"/>
            </a:pPr>
            <a:r>
              <a:rPr lang="en-GB" sz="2000" b="0" i="0" dirty="0">
                <a:effectLst/>
                <a:latin typeface="Nunito" pitchFamily="2" charset="0"/>
              </a:rPr>
              <a:t>This property means it should be hard to find two different inputs of any length that result in the same hash. This property is also referred to as collision free hash function.</a:t>
            </a:r>
          </a:p>
          <a:p>
            <a:pPr marL="742950" lvl="1" indent="-285750">
              <a:buFont typeface="Arial" panose="020B0604020202020204" pitchFamily="34" charset="0"/>
              <a:buChar char="•"/>
            </a:pPr>
            <a:r>
              <a:rPr lang="en-GB" sz="2000" b="0" i="0" dirty="0">
                <a:effectLst/>
                <a:latin typeface="Nunito" pitchFamily="2" charset="0"/>
              </a:rPr>
              <a:t>In other words, for a hash function h, it is hard to find any two different inputs x and y such that h(x) = h(y).</a:t>
            </a:r>
          </a:p>
          <a:p>
            <a:pPr marL="742950" lvl="1" indent="-285750">
              <a:buFont typeface="Arial" panose="020B0604020202020204" pitchFamily="34" charset="0"/>
              <a:buChar char="•"/>
            </a:pPr>
            <a:r>
              <a:rPr lang="en-GB" sz="2000" b="0" i="0" dirty="0">
                <a:effectLst/>
                <a:latin typeface="Nunito" pitchFamily="2" charset="0"/>
              </a:rPr>
              <a:t>Since, hash function is compressing function with fixed hash length, it is impossible for a hash function not to have collisions. This property of collision free only confirms that these collisions should be hard to find.</a:t>
            </a:r>
          </a:p>
          <a:p>
            <a:pPr marL="742950" lvl="1" indent="-285750">
              <a:buFont typeface="Arial" panose="020B0604020202020204" pitchFamily="34" charset="0"/>
              <a:buChar char="•"/>
            </a:pPr>
            <a:r>
              <a:rPr lang="en-GB" sz="2000" b="0" i="0" dirty="0">
                <a:effectLst/>
                <a:latin typeface="Nunito" pitchFamily="2" charset="0"/>
              </a:rPr>
              <a:t>This property makes it very difficult for an attacker to find two input values with the same hash.</a:t>
            </a:r>
          </a:p>
          <a:p>
            <a:pPr marL="742950" lvl="1" indent="-285750">
              <a:buFont typeface="Arial" panose="020B0604020202020204" pitchFamily="34" charset="0"/>
              <a:buChar char="•"/>
            </a:pPr>
            <a:r>
              <a:rPr lang="en-GB" sz="2000" b="0" i="0" dirty="0">
                <a:effectLst/>
                <a:latin typeface="Nunito" pitchFamily="2" charset="0"/>
              </a:rPr>
              <a:t>Also, if a hash function is collision-resistant </a:t>
            </a:r>
            <a:r>
              <a:rPr lang="en-GB" sz="2000" b="1" i="0" dirty="0">
                <a:effectLst/>
                <a:latin typeface="Nunito" pitchFamily="2" charset="0"/>
              </a:rPr>
              <a:t>then it is second pre-image resistant.</a:t>
            </a:r>
            <a:endParaRPr lang="en-GB" sz="2000" b="0" i="0" dirty="0">
              <a:effectLst/>
              <a:latin typeface="Nunito" pitchFamily="2" charset="0"/>
            </a:endParaRPr>
          </a:p>
          <a:p>
            <a:endParaRPr lang="en-IN" sz="2000" dirty="0"/>
          </a:p>
        </p:txBody>
      </p:sp>
    </p:spTree>
    <p:extLst>
      <p:ext uri="{BB962C8B-B14F-4D97-AF65-F5344CB8AC3E}">
        <p14:creationId xmlns:p14="http://schemas.microsoft.com/office/powerpoint/2010/main" val="36103779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A30726-BFF9-95CF-EA76-AA805AECFA7F}"/>
              </a:ext>
            </a:extLst>
          </p:cNvPr>
          <p:cNvSpPr>
            <a:spLocks noGrp="1"/>
          </p:cNvSpPr>
          <p:nvPr>
            <p:ph type="title"/>
          </p:nvPr>
        </p:nvSpPr>
        <p:spPr>
          <a:xfrm>
            <a:off x="838200" y="365125"/>
            <a:ext cx="10515600" cy="1325563"/>
          </a:xfrm>
        </p:spPr>
        <p:txBody>
          <a:bodyPr>
            <a:normAutofit/>
          </a:bodyPr>
          <a:lstStyle/>
          <a:p>
            <a:r>
              <a:rPr lang="en-IN" sz="4200" b="0" i="0">
                <a:effectLst/>
                <a:latin typeface="Heebo" pitchFamily="2" charset="-79"/>
                <a:cs typeface="Heebo" pitchFamily="2" charset="-79"/>
              </a:rPr>
              <a:t>Applications of Hash Functions</a:t>
            </a:r>
            <a:br>
              <a:rPr lang="en-IN" sz="4200" b="0" i="0">
                <a:effectLst/>
                <a:latin typeface="Heebo" pitchFamily="2" charset="-79"/>
                <a:cs typeface="Heebo" pitchFamily="2" charset="-79"/>
              </a:rPr>
            </a:br>
            <a:endParaRPr lang="en-IN" sz="42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4CB9B64-673A-CF25-4034-4CBDD7115C00}"/>
              </a:ext>
            </a:extLst>
          </p:cNvPr>
          <p:cNvSpPr>
            <a:spLocks noGrp="1"/>
          </p:cNvSpPr>
          <p:nvPr>
            <p:ph idx="1"/>
          </p:nvPr>
        </p:nvSpPr>
        <p:spPr>
          <a:xfrm>
            <a:off x="838200" y="1929384"/>
            <a:ext cx="10515600" cy="4251960"/>
          </a:xfrm>
        </p:spPr>
        <p:txBody>
          <a:bodyPr>
            <a:normAutofit/>
          </a:bodyPr>
          <a:lstStyle/>
          <a:p>
            <a:pPr marL="0" indent="0">
              <a:buNone/>
            </a:pPr>
            <a:r>
              <a:rPr lang="en-GB" sz="2200" b="0" i="0" dirty="0">
                <a:effectLst/>
                <a:latin typeface="Heebo" pitchFamily="2" charset="-79"/>
                <a:cs typeface="Heebo" pitchFamily="2" charset="-79"/>
              </a:rPr>
              <a:t>Password Storage</a:t>
            </a:r>
          </a:p>
          <a:p>
            <a:r>
              <a:rPr lang="en-GB" sz="2200" b="0" i="0" dirty="0">
                <a:effectLst/>
                <a:latin typeface="Nunito" pitchFamily="2" charset="0"/>
              </a:rPr>
              <a:t>Hash functions provide protection to password storage.</a:t>
            </a:r>
          </a:p>
          <a:p>
            <a:pPr>
              <a:buFont typeface="Arial" panose="020B0604020202020204" pitchFamily="34" charset="0"/>
              <a:buChar char="•"/>
            </a:pPr>
            <a:r>
              <a:rPr lang="en-GB" sz="2200" b="0" i="0" dirty="0">
                <a:effectLst/>
                <a:latin typeface="Nunito" pitchFamily="2" charset="0"/>
              </a:rPr>
              <a:t>Instead of storing password in clear, mostly all logon processes store the hash values of passwords in the file.</a:t>
            </a:r>
          </a:p>
          <a:p>
            <a:pPr>
              <a:buFont typeface="Arial" panose="020B0604020202020204" pitchFamily="34" charset="0"/>
              <a:buChar char="•"/>
            </a:pPr>
            <a:r>
              <a:rPr lang="en-GB" sz="2200" b="0" i="0" dirty="0">
                <a:effectLst/>
                <a:latin typeface="Nunito" pitchFamily="2" charset="0"/>
              </a:rPr>
              <a:t>An intruder can only see the hashes of passwords, even if he accessed the password. He can neither logon using hash nor can he derive the password from hash value since hash function possesses the property of pre-image resistance.</a:t>
            </a:r>
          </a:p>
          <a:p>
            <a:endParaRPr lang="en-IN" sz="2200" dirty="0"/>
          </a:p>
        </p:txBody>
      </p:sp>
    </p:spTree>
    <p:extLst>
      <p:ext uri="{BB962C8B-B14F-4D97-AF65-F5344CB8AC3E}">
        <p14:creationId xmlns:p14="http://schemas.microsoft.com/office/powerpoint/2010/main" val="31348456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8F6074-E4CC-27EA-3BC6-78ED4769CDCA}"/>
              </a:ext>
            </a:extLst>
          </p:cNvPr>
          <p:cNvSpPr>
            <a:spLocks noGrp="1"/>
          </p:cNvSpPr>
          <p:nvPr>
            <p:ph idx="1"/>
          </p:nvPr>
        </p:nvSpPr>
        <p:spPr>
          <a:xfrm>
            <a:off x="698500" y="638175"/>
            <a:ext cx="10515600" cy="4351338"/>
          </a:xfrm>
        </p:spPr>
        <p:txBody>
          <a:bodyPr/>
          <a:lstStyle/>
          <a:p>
            <a:pPr marL="0" indent="0">
              <a:buNone/>
            </a:pPr>
            <a:r>
              <a:rPr lang="en-IN" b="0" i="0" dirty="0">
                <a:effectLst/>
                <a:latin typeface="Heebo" pitchFamily="2" charset="-79"/>
                <a:cs typeface="Heebo" pitchFamily="2" charset="-79"/>
              </a:rPr>
              <a:t>Data Integrity Check</a:t>
            </a:r>
          </a:p>
          <a:p>
            <a:r>
              <a:rPr lang="en-GB" b="0" i="0" dirty="0">
                <a:solidFill>
                  <a:srgbClr val="000000"/>
                </a:solidFill>
                <a:effectLst/>
                <a:latin typeface="Nunito" pitchFamily="2" charset="0"/>
              </a:rPr>
              <a:t>Data integrity check is a most common application of the hash functions. It is used to generate the checksums on data files. This application provides assurance to the user about correctness of the data.</a:t>
            </a:r>
            <a:endParaRPr lang="en-IN" dirty="0"/>
          </a:p>
        </p:txBody>
      </p:sp>
      <p:pic>
        <p:nvPicPr>
          <p:cNvPr id="2050" name="Picture 2" descr="Data Integrity Check">
            <a:extLst>
              <a:ext uri="{FF2B5EF4-FFF2-40B4-BE49-F238E27FC236}">
                <a16:creationId xmlns:a16="http://schemas.microsoft.com/office/drawing/2014/main" id="{4C4665CC-811E-F68B-05B6-9371892DCD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4371" y="3197225"/>
            <a:ext cx="8291286" cy="29070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14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9970E40-D1CB-E92B-339D-5B621D3AFBB4}"/>
              </a:ext>
            </a:extLst>
          </p:cNvPr>
          <p:cNvSpPr>
            <a:spLocks noGrp="1"/>
          </p:cNvSpPr>
          <p:nvPr>
            <p:ph idx="1"/>
          </p:nvPr>
        </p:nvSpPr>
        <p:spPr>
          <a:xfrm>
            <a:off x="838200" y="1929384"/>
            <a:ext cx="10515600" cy="4251960"/>
          </a:xfrm>
        </p:spPr>
        <p:txBody>
          <a:bodyPr>
            <a:normAutofit/>
          </a:bodyPr>
          <a:lstStyle/>
          <a:p>
            <a:r>
              <a:rPr lang="en-GB" sz="2200" b="0" i="0">
                <a:effectLst/>
                <a:latin typeface="Nunito" pitchFamily="2" charset="0"/>
              </a:rPr>
              <a:t>The integrity check helps the user to detect any changes made to original file. It however, does not provide any assurance about originality. The attacker, instead of modifying file data, can change the entire file and compute all together new hash and send to the receiver. This integrity check application is useful only if the user is sure about the originality of file.</a:t>
            </a:r>
            <a:endParaRPr lang="en-IN" sz="2200"/>
          </a:p>
        </p:txBody>
      </p:sp>
    </p:spTree>
    <p:extLst>
      <p:ext uri="{BB962C8B-B14F-4D97-AF65-F5344CB8AC3E}">
        <p14:creationId xmlns:p14="http://schemas.microsoft.com/office/powerpoint/2010/main" val="42182045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D4E66D-603E-4948-1CD5-EA3F4CE2E3E6}"/>
              </a:ext>
            </a:extLst>
          </p:cNvPr>
          <p:cNvSpPr>
            <a:spLocks noGrp="1"/>
          </p:cNvSpPr>
          <p:nvPr>
            <p:ph type="title"/>
          </p:nvPr>
        </p:nvSpPr>
        <p:spPr>
          <a:xfrm>
            <a:off x="838200" y="365125"/>
            <a:ext cx="10515600" cy="1325563"/>
          </a:xfrm>
        </p:spPr>
        <p:txBody>
          <a:bodyPr>
            <a:normAutofit/>
          </a:bodyPr>
          <a:lstStyle/>
          <a:p>
            <a:r>
              <a:rPr lang="en-IN" sz="4200" b="0" i="0">
                <a:effectLst/>
                <a:latin typeface="Heebo" pitchFamily="2" charset="-79"/>
                <a:cs typeface="Heebo" pitchFamily="2" charset="-79"/>
              </a:rPr>
              <a:t>Popular Hash Functions</a:t>
            </a:r>
            <a:br>
              <a:rPr lang="en-IN" sz="4200" b="0" i="0">
                <a:effectLst/>
                <a:latin typeface="Heebo" pitchFamily="2" charset="-79"/>
                <a:cs typeface="Heebo" pitchFamily="2" charset="-79"/>
              </a:rPr>
            </a:br>
            <a:endParaRPr lang="en-IN" sz="42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21CF8A7-3A9E-07C4-ED03-9A6F0CD2EE52}"/>
              </a:ext>
            </a:extLst>
          </p:cNvPr>
          <p:cNvSpPr>
            <a:spLocks noGrp="1"/>
          </p:cNvSpPr>
          <p:nvPr>
            <p:ph idx="1"/>
          </p:nvPr>
        </p:nvSpPr>
        <p:spPr>
          <a:xfrm>
            <a:off x="838200" y="1929384"/>
            <a:ext cx="10515600" cy="4251960"/>
          </a:xfrm>
        </p:spPr>
        <p:txBody>
          <a:bodyPr>
            <a:normAutofit/>
          </a:bodyPr>
          <a:lstStyle/>
          <a:p>
            <a:pPr marL="0" indent="0">
              <a:buNone/>
            </a:pPr>
            <a:r>
              <a:rPr lang="en-GB" sz="2200" b="0" i="0">
                <a:effectLst/>
                <a:latin typeface="Heebo" pitchFamily="2" charset="-79"/>
                <a:cs typeface="Heebo" pitchFamily="2" charset="-79"/>
              </a:rPr>
              <a:t>Message Digest (MD)</a:t>
            </a:r>
          </a:p>
          <a:p>
            <a:r>
              <a:rPr lang="en-GB" sz="2200" b="0" i="0">
                <a:effectLst/>
                <a:latin typeface="Nunito" pitchFamily="2" charset="0"/>
              </a:rPr>
              <a:t>MD5 was most popular and widely used hash function for quite some years.</a:t>
            </a:r>
          </a:p>
          <a:p>
            <a:pPr>
              <a:buFont typeface="Arial" panose="020B0604020202020204" pitchFamily="34" charset="0"/>
              <a:buChar char="•"/>
            </a:pPr>
            <a:r>
              <a:rPr lang="en-GB" sz="2200" b="0" i="0">
                <a:effectLst/>
                <a:latin typeface="Nunito" pitchFamily="2" charset="0"/>
              </a:rPr>
              <a:t>The MD family comprises of hash functions MD2, MD4, MD5 and MD6. It was adopted as Internet Standard RFC 1321. It is a 128-bit hash function.</a:t>
            </a:r>
          </a:p>
          <a:p>
            <a:pPr>
              <a:buFont typeface="Arial" panose="020B0604020202020204" pitchFamily="34" charset="0"/>
              <a:buChar char="•"/>
            </a:pPr>
            <a:r>
              <a:rPr lang="en-GB" sz="2200" b="0" i="0">
                <a:effectLst/>
                <a:latin typeface="Nunito" pitchFamily="2" charset="0"/>
              </a:rPr>
              <a:t>MD5 digests have been widely used in the software world to provide assurance about integrity of transferred file. For example, file servers often provide a pre-computed MD5 checksum for the files, so that a user can compare the checksum of the downloaded file to it.</a:t>
            </a:r>
          </a:p>
          <a:p>
            <a:pPr>
              <a:buFont typeface="Arial" panose="020B0604020202020204" pitchFamily="34" charset="0"/>
              <a:buChar char="•"/>
            </a:pPr>
            <a:r>
              <a:rPr lang="en-GB" sz="2200" b="0" i="0">
                <a:effectLst/>
                <a:latin typeface="Nunito" pitchFamily="2" charset="0"/>
              </a:rPr>
              <a:t>In 2004, collisions were found in MD5. An analytical attack was reported to be successful only in an hour by using computer cluster. This collision attack resulted in compromised MD5 and hence it is no longer recommended for use.</a:t>
            </a:r>
          </a:p>
          <a:p>
            <a:endParaRPr lang="en-IN" sz="2200"/>
          </a:p>
        </p:txBody>
      </p:sp>
    </p:spTree>
    <p:extLst>
      <p:ext uri="{BB962C8B-B14F-4D97-AF65-F5344CB8AC3E}">
        <p14:creationId xmlns:p14="http://schemas.microsoft.com/office/powerpoint/2010/main" val="5239882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3E94618-5E2D-1F54-7C9F-C8FE08EE65B8}"/>
              </a:ext>
            </a:extLst>
          </p:cNvPr>
          <p:cNvSpPr>
            <a:spLocks noGrp="1"/>
          </p:cNvSpPr>
          <p:nvPr>
            <p:ph idx="1"/>
          </p:nvPr>
        </p:nvSpPr>
        <p:spPr>
          <a:xfrm>
            <a:off x="838200" y="1929384"/>
            <a:ext cx="10515600" cy="4251960"/>
          </a:xfrm>
        </p:spPr>
        <p:txBody>
          <a:bodyPr>
            <a:normAutofit/>
          </a:bodyPr>
          <a:lstStyle/>
          <a:p>
            <a:r>
              <a:rPr lang="en-GB" sz="2200" b="0" i="0">
                <a:effectLst/>
                <a:latin typeface="Heebo" pitchFamily="2" charset="-79"/>
                <a:cs typeface="Heebo" pitchFamily="2" charset="-79"/>
              </a:rPr>
              <a:t>Secure Hash Function (SHA)</a:t>
            </a:r>
          </a:p>
          <a:p>
            <a:r>
              <a:rPr lang="en-GB" sz="2200" b="0" i="0">
                <a:effectLst/>
                <a:latin typeface="Nunito" pitchFamily="2" charset="0"/>
              </a:rPr>
              <a:t>Family of SHA comprise of four SHA algorithms; SHA-0, SHA-1, SHA-2, and SHA-3. Though from same family, there are structurally different.</a:t>
            </a:r>
          </a:p>
          <a:p>
            <a:pPr>
              <a:buFont typeface="Arial" panose="020B0604020202020204" pitchFamily="34" charset="0"/>
              <a:buChar char="•"/>
            </a:pPr>
            <a:r>
              <a:rPr lang="en-GB" sz="2200" b="0" i="0">
                <a:effectLst/>
                <a:latin typeface="Nunito" pitchFamily="2" charset="0"/>
              </a:rPr>
              <a:t>The original version is SHA-0, a 160-bit hash function, was published by the National Institute of Standards and Technology (NIST) in 1993. It had few weaknesses and did not become very popular. Later in 1995, SHA-1 was designed to correct alleged weaknesses of SHA-0.</a:t>
            </a:r>
          </a:p>
          <a:p>
            <a:pPr>
              <a:buFont typeface="Arial" panose="020B0604020202020204" pitchFamily="34" charset="0"/>
              <a:buChar char="•"/>
            </a:pPr>
            <a:r>
              <a:rPr lang="en-GB" sz="2200" b="0" i="0">
                <a:effectLst/>
                <a:latin typeface="Nunito" pitchFamily="2" charset="0"/>
              </a:rPr>
              <a:t>SHA-1 is the most widely used of the existing SHA hash functions. It is employed in several widely used applications and protocols including Secure Socket Layer (SSL) security.</a:t>
            </a:r>
          </a:p>
          <a:p>
            <a:pPr>
              <a:buFont typeface="Arial" panose="020B0604020202020204" pitchFamily="34" charset="0"/>
              <a:buChar char="•"/>
            </a:pPr>
            <a:r>
              <a:rPr lang="en-GB" sz="2200" b="0" i="0">
                <a:effectLst/>
                <a:latin typeface="Nunito" pitchFamily="2" charset="0"/>
              </a:rPr>
              <a:t>In 2005, a method was found for uncovering collisions for SHA-1 within practical time frame making long-term employability of SHA-1 doubtful.</a:t>
            </a:r>
          </a:p>
          <a:p>
            <a:endParaRPr lang="en-IN" sz="2200"/>
          </a:p>
        </p:txBody>
      </p:sp>
    </p:spTree>
    <p:extLst>
      <p:ext uri="{BB962C8B-B14F-4D97-AF65-F5344CB8AC3E}">
        <p14:creationId xmlns:p14="http://schemas.microsoft.com/office/powerpoint/2010/main" val="8664191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4104801-D432-1BAC-F2CA-FA153FE23FC3}"/>
              </a:ext>
            </a:extLst>
          </p:cNvPr>
          <p:cNvSpPr>
            <a:spLocks noGrp="1"/>
          </p:cNvSpPr>
          <p:nvPr>
            <p:ph idx="1"/>
          </p:nvPr>
        </p:nvSpPr>
        <p:spPr>
          <a:xfrm>
            <a:off x="838200" y="1929384"/>
            <a:ext cx="10515600" cy="4251960"/>
          </a:xfrm>
        </p:spPr>
        <p:txBody>
          <a:bodyPr>
            <a:normAutofit/>
          </a:bodyPr>
          <a:lstStyle/>
          <a:p>
            <a:pPr>
              <a:buFont typeface="Arial" panose="020B0604020202020204" pitchFamily="34" charset="0"/>
              <a:buChar char="•"/>
            </a:pPr>
            <a:r>
              <a:rPr lang="en-GB" sz="2200" b="0" i="0">
                <a:effectLst/>
                <a:latin typeface="Nunito" pitchFamily="2" charset="0"/>
              </a:rPr>
              <a:t>SHA-2 family has four further SHA variants, SHA-224, SHA-256, SHA-384, and SHA-512 depending up on number of bits in their hash value. No successful attacks have yet been reported on SHA-2 hash function.</a:t>
            </a:r>
          </a:p>
          <a:p>
            <a:pPr>
              <a:buFont typeface="Arial" panose="020B0604020202020204" pitchFamily="34" charset="0"/>
              <a:buChar char="•"/>
            </a:pPr>
            <a:r>
              <a:rPr lang="en-GB" sz="2200" b="0" i="0">
                <a:effectLst/>
                <a:latin typeface="Nunito" pitchFamily="2" charset="0"/>
              </a:rPr>
              <a:t>Though SHA-2 is a strong hash function. Though significantly different, its basic design is still follows design of SHA-1. Hence, NIST called for new competitive hash function designs.</a:t>
            </a:r>
          </a:p>
          <a:p>
            <a:pPr>
              <a:buFont typeface="Arial" panose="020B0604020202020204" pitchFamily="34" charset="0"/>
              <a:buChar char="•"/>
            </a:pPr>
            <a:r>
              <a:rPr lang="en-GB" sz="2200" b="0" i="0">
                <a:effectLst/>
                <a:latin typeface="Nunito" pitchFamily="2" charset="0"/>
              </a:rPr>
              <a:t>In October 2012, the NIST chose the Keccak algorithm as the new SHA-3 standard. Keccak offers many benefits, such as efficient performance and good resistance for attacks.</a:t>
            </a:r>
          </a:p>
          <a:p>
            <a:endParaRPr lang="en-IN" sz="2200"/>
          </a:p>
        </p:txBody>
      </p:sp>
    </p:spTree>
    <p:extLst>
      <p:ext uri="{BB962C8B-B14F-4D97-AF65-F5344CB8AC3E}">
        <p14:creationId xmlns:p14="http://schemas.microsoft.com/office/powerpoint/2010/main" val="1112357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Arc 1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647ABB5-D13F-92D8-3ECD-6354353F736B}"/>
              </a:ext>
            </a:extLst>
          </p:cNvPr>
          <p:cNvSpPr>
            <a:spLocks noGrp="1"/>
          </p:cNvSpPr>
          <p:nvPr>
            <p:ph type="title"/>
          </p:nvPr>
        </p:nvSpPr>
        <p:spPr>
          <a:xfrm>
            <a:off x="5894962" y="479493"/>
            <a:ext cx="5458838" cy="1325563"/>
          </a:xfrm>
        </p:spPr>
        <p:txBody>
          <a:bodyPr>
            <a:normAutofit/>
          </a:bodyPr>
          <a:lstStyle/>
          <a:p>
            <a:r>
              <a:rPr lang="en-IN"/>
              <a:t>Definition</a:t>
            </a:r>
            <a:endParaRPr lang="en-IN" dirty="0"/>
          </a:p>
        </p:txBody>
      </p:sp>
      <p:sp>
        <p:nvSpPr>
          <p:cNvPr id="14" name="Freeform: Shape 1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Lock">
            <a:extLst>
              <a:ext uri="{FF2B5EF4-FFF2-40B4-BE49-F238E27FC236}">
                <a16:creationId xmlns:a16="http://schemas.microsoft.com/office/drawing/2014/main" id="{39786030-3F0E-613D-58F3-6B28DE83884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3182" y="955437"/>
            <a:ext cx="4777381" cy="47773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B30DBFC8-7F52-3730-D86B-F9EDBF3A1C41}"/>
              </a:ext>
            </a:extLst>
          </p:cNvPr>
          <p:cNvSpPr>
            <a:spLocks noGrp="1"/>
          </p:cNvSpPr>
          <p:nvPr>
            <p:ph idx="1"/>
          </p:nvPr>
        </p:nvSpPr>
        <p:spPr>
          <a:xfrm>
            <a:off x="5894962" y="1984443"/>
            <a:ext cx="5458838" cy="4192520"/>
          </a:xfrm>
        </p:spPr>
        <p:txBody>
          <a:bodyPr>
            <a:normAutofit/>
          </a:bodyPr>
          <a:lstStyle/>
          <a:p>
            <a:r>
              <a:rPr lang="en-GB" sz="2600" b="0" i="0" u="sng">
                <a:effectLst/>
                <a:latin typeface="Nunito" pitchFamily="2" charset="0"/>
                <a:hlinkClick r:id="rId4"/>
              </a:rPr>
              <a:t>Cryptography</a:t>
            </a:r>
            <a:r>
              <a:rPr lang="en-GB" sz="2600" b="0" i="0">
                <a:effectLst/>
                <a:latin typeface="Nunito" pitchFamily="2" charset="0"/>
              </a:rPr>
              <a:t> is technique of securing information and communications through use of codes so that only those person for whom the information is intended can understand it and process it. Thus preventing unauthorized access to information. The prefix “crypt” means “hidden” and suffix “</a:t>
            </a:r>
            <a:r>
              <a:rPr lang="en-GB" sz="2600" b="0" i="0" err="1">
                <a:effectLst/>
                <a:latin typeface="Nunito" pitchFamily="2" charset="0"/>
              </a:rPr>
              <a:t>graphy</a:t>
            </a:r>
            <a:r>
              <a:rPr lang="en-GB" sz="2600" b="0" i="0">
                <a:effectLst/>
                <a:latin typeface="Nunito" pitchFamily="2" charset="0"/>
              </a:rPr>
              <a:t>” means “writing”.</a:t>
            </a:r>
            <a:endParaRPr lang="en-IN" sz="2600"/>
          </a:p>
        </p:txBody>
      </p:sp>
    </p:spTree>
    <p:extLst>
      <p:ext uri="{BB962C8B-B14F-4D97-AF65-F5344CB8AC3E}">
        <p14:creationId xmlns:p14="http://schemas.microsoft.com/office/powerpoint/2010/main" val="4341151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5EC496-5016-FB1C-98D4-275E56F9E12D}"/>
              </a:ext>
            </a:extLst>
          </p:cNvPr>
          <p:cNvSpPr>
            <a:spLocks noGrp="1"/>
          </p:cNvSpPr>
          <p:nvPr>
            <p:ph type="title"/>
          </p:nvPr>
        </p:nvSpPr>
        <p:spPr>
          <a:xfrm>
            <a:off x="686834" y="1153572"/>
            <a:ext cx="3200400" cy="4461163"/>
          </a:xfrm>
        </p:spPr>
        <p:txBody>
          <a:bodyPr>
            <a:normAutofit/>
          </a:bodyPr>
          <a:lstStyle/>
          <a:p>
            <a:r>
              <a:rPr lang="en-GB" sz="4100">
                <a:solidFill>
                  <a:srgbClr val="FFFFFF"/>
                </a:solidFill>
              </a:rPr>
              <a:t>Applications Of Cryptography</a:t>
            </a:r>
            <a:endParaRPr lang="en-IN" sz="410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2CEAF68-FCED-F585-D8E3-C200033A45AB}"/>
              </a:ext>
            </a:extLst>
          </p:cNvPr>
          <p:cNvSpPr>
            <a:spLocks noGrp="1"/>
          </p:cNvSpPr>
          <p:nvPr>
            <p:ph idx="1"/>
          </p:nvPr>
        </p:nvSpPr>
        <p:spPr>
          <a:xfrm>
            <a:off x="4447308" y="591344"/>
            <a:ext cx="6906491" cy="5585619"/>
          </a:xfrm>
        </p:spPr>
        <p:txBody>
          <a:bodyPr anchor="ctr">
            <a:normAutofit/>
          </a:bodyPr>
          <a:lstStyle/>
          <a:p>
            <a:pPr fontAlgn="base"/>
            <a:r>
              <a:rPr lang="en-GB" sz="2400" b="1" i="0" dirty="0">
                <a:effectLst/>
                <a:latin typeface="Nunito" pitchFamily="2" charset="0"/>
              </a:rPr>
              <a:t>Computer passwords: </a:t>
            </a:r>
            <a:r>
              <a:rPr lang="en-GB" sz="2400" b="0" i="0" dirty="0">
                <a:effectLst/>
                <a:latin typeface="Nunito" pitchFamily="2" charset="0"/>
              </a:rPr>
              <a:t>Cryptography is widely utilized in computer security, particularly when creating and maintaining passwords. When a user logs in, their password is hashed and compared to the hash that was previously stored. Passwords are hashed and encrypted before being stored. In this technique, the passwords are encrypted so that even if a hacker gains access to the password database, they cannot read the passwords.</a:t>
            </a:r>
          </a:p>
          <a:p>
            <a:pPr fontAlgn="base"/>
            <a:r>
              <a:rPr lang="en-GB" sz="2400" b="1" i="0" dirty="0">
                <a:effectLst/>
                <a:latin typeface="Nunito" pitchFamily="2" charset="0"/>
              </a:rPr>
              <a:t>Digital Currencies:</a:t>
            </a:r>
            <a:r>
              <a:rPr lang="en-GB" sz="2400" b="0" i="0" dirty="0">
                <a:effectLst/>
                <a:latin typeface="Nunito" pitchFamily="2" charset="0"/>
              </a:rPr>
              <a:t> To safeguard transactions and prevent fraud, digital currencies like Bitcoin also use cryptography. Complex algorithms and cryptographic keys are used to safeguard transactions, making it nearly hard to tamper with or forge the transactions. </a:t>
            </a:r>
          </a:p>
          <a:p>
            <a:endParaRPr lang="en-IN" sz="2400" dirty="0"/>
          </a:p>
        </p:txBody>
      </p:sp>
    </p:spTree>
    <p:extLst>
      <p:ext uri="{BB962C8B-B14F-4D97-AF65-F5344CB8AC3E}">
        <p14:creationId xmlns:p14="http://schemas.microsoft.com/office/powerpoint/2010/main" val="6935438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9E5DCE7-B733-6D6A-12A9-4133C6610DB6}"/>
              </a:ext>
            </a:extLst>
          </p:cNvPr>
          <p:cNvSpPr>
            <a:spLocks noGrp="1"/>
          </p:cNvSpPr>
          <p:nvPr>
            <p:ph idx="1"/>
          </p:nvPr>
        </p:nvSpPr>
        <p:spPr>
          <a:xfrm>
            <a:off x="4447308" y="591344"/>
            <a:ext cx="6906491" cy="5585619"/>
          </a:xfrm>
        </p:spPr>
        <p:txBody>
          <a:bodyPr anchor="ctr">
            <a:normAutofit/>
          </a:bodyPr>
          <a:lstStyle/>
          <a:p>
            <a:pPr fontAlgn="base"/>
            <a:r>
              <a:rPr lang="en-GB" sz="2200" b="1" i="0" dirty="0">
                <a:effectLst/>
                <a:latin typeface="Nunito" pitchFamily="2" charset="0"/>
              </a:rPr>
              <a:t>Secure web browsing:</a:t>
            </a:r>
            <a:r>
              <a:rPr lang="en-GB" sz="2200" b="0" i="0" dirty="0">
                <a:effectLst/>
                <a:latin typeface="Nunito" pitchFamily="2" charset="0"/>
              </a:rPr>
              <a:t> Online browsing security is provided by the use of cryptography, which shields users from eavesdropping and man-in-the-middle assaults. Public key cryptography is used by the Secure Sockets Layer (SSL) and Transport Layer Security (TLS) protocols to encrypt data sent between the web server and the client, establishing a secure channel for communication.</a:t>
            </a:r>
          </a:p>
          <a:p>
            <a:pPr fontAlgn="base"/>
            <a:r>
              <a:rPr lang="en-GB" sz="2200" b="1" i="0" dirty="0">
                <a:effectLst/>
                <a:latin typeface="Nunito" pitchFamily="2" charset="0"/>
              </a:rPr>
              <a:t>Electronic signatures: </a:t>
            </a:r>
            <a:r>
              <a:rPr lang="en-GB" sz="2200" b="0" i="0" dirty="0">
                <a:effectLst/>
                <a:latin typeface="Nunito" pitchFamily="2" charset="0"/>
              </a:rPr>
              <a:t>Electronic signatures serve as the digital equivalent of a handwritten signature and are used to sign documents. Digital signatures are created using cryptography and can be validated using public key cryptography. In many nations, electronic signatures are enforceable by law, and their use is expanding quickly. </a:t>
            </a:r>
          </a:p>
          <a:p>
            <a:endParaRPr lang="en-IN" sz="2200" dirty="0"/>
          </a:p>
        </p:txBody>
      </p:sp>
    </p:spTree>
    <p:extLst>
      <p:ext uri="{BB962C8B-B14F-4D97-AF65-F5344CB8AC3E}">
        <p14:creationId xmlns:p14="http://schemas.microsoft.com/office/powerpoint/2010/main" val="38008157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A04D2BF-32B2-D05A-6E05-3684ECCF0FBC}"/>
              </a:ext>
            </a:extLst>
          </p:cNvPr>
          <p:cNvSpPr>
            <a:spLocks noGrp="1"/>
          </p:cNvSpPr>
          <p:nvPr>
            <p:ph idx="1"/>
          </p:nvPr>
        </p:nvSpPr>
        <p:spPr>
          <a:xfrm>
            <a:off x="4447308" y="591344"/>
            <a:ext cx="6906491" cy="5585619"/>
          </a:xfrm>
        </p:spPr>
        <p:txBody>
          <a:bodyPr anchor="ctr">
            <a:normAutofit/>
          </a:bodyPr>
          <a:lstStyle/>
          <a:p>
            <a:pPr fontAlgn="base"/>
            <a:r>
              <a:rPr lang="en-GB" sz="2400" b="1" i="0" dirty="0">
                <a:effectLst/>
                <a:latin typeface="Nunito" pitchFamily="2" charset="0"/>
              </a:rPr>
              <a:t>Authentication:</a:t>
            </a:r>
            <a:r>
              <a:rPr lang="en-GB" sz="2400" b="0" i="0" dirty="0">
                <a:effectLst/>
                <a:latin typeface="Nunito" pitchFamily="2" charset="0"/>
              </a:rPr>
              <a:t> Cryptography is used for authentication in many different situations, such as when accessing a bank account, logging into a computer, or using a secure network. Cryptographic methods are employed by authentication protocols to confirm the user’s identity and confirm that they have the required access rights to the resource.</a:t>
            </a:r>
          </a:p>
          <a:p>
            <a:pPr fontAlgn="base"/>
            <a:r>
              <a:rPr lang="en-GB" sz="2400" b="1" i="0" dirty="0">
                <a:effectLst/>
                <a:latin typeface="Nunito" pitchFamily="2" charset="0"/>
              </a:rPr>
              <a:t>Cryptocurrencies: </a:t>
            </a:r>
            <a:r>
              <a:rPr lang="en-GB" sz="2400" b="0" i="0" dirty="0">
                <a:effectLst/>
                <a:latin typeface="Nunito" pitchFamily="2" charset="0"/>
              </a:rPr>
              <a:t>Cryptography is heavily used by cryptocurrencies like Bitcoin and Ethereum to safeguard transactions, thwart fraud, and maintain the network’s integrity. Complex algorithms and cryptographic keys are used to safeguard transactions, making it nearly hard to tamper with or forge the transactions. </a:t>
            </a:r>
          </a:p>
          <a:p>
            <a:endParaRPr lang="en-IN" sz="2400" dirty="0"/>
          </a:p>
        </p:txBody>
      </p:sp>
    </p:spTree>
    <p:extLst>
      <p:ext uri="{BB962C8B-B14F-4D97-AF65-F5344CB8AC3E}">
        <p14:creationId xmlns:p14="http://schemas.microsoft.com/office/powerpoint/2010/main" val="32194560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Freeform: Shape 11">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BD19EC9-3F2C-76AD-CC8E-74E10ACD0773}"/>
              </a:ext>
            </a:extLst>
          </p:cNvPr>
          <p:cNvSpPr>
            <a:spLocks noGrp="1"/>
          </p:cNvSpPr>
          <p:nvPr>
            <p:ph idx="1"/>
          </p:nvPr>
        </p:nvSpPr>
        <p:spPr>
          <a:xfrm>
            <a:off x="838200" y="1825625"/>
            <a:ext cx="5393361" cy="4351338"/>
          </a:xfrm>
        </p:spPr>
        <p:txBody>
          <a:bodyPr>
            <a:normAutofit/>
          </a:bodyPr>
          <a:lstStyle/>
          <a:p>
            <a:r>
              <a:rPr lang="en-GB" sz="2400" b="1" i="0">
                <a:effectLst/>
                <a:latin typeface="Nunito" pitchFamily="2" charset="0"/>
              </a:rPr>
              <a:t>End-to-End Encryption: </a:t>
            </a:r>
            <a:r>
              <a:rPr lang="en-GB" sz="2400" b="0" i="0">
                <a:effectLst/>
                <a:latin typeface="Nunito" pitchFamily="2" charset="0"/>
              </a:rPr>
              <a:t>End-to-end encryption is used to protect two-way communications like video conversations, instant messages, and email. Even if the message is encrypted, it assures that only the intended receivers can read the message.  End-to-end encryption is widely used in communication apps like WhatsApp and Signal, and it provides a high level of security and privacy for users.</a:t>
            </a:r>
          </a:p>
          <a:p>
            <a:endParaRPr lang="en-IN" sz="2400"/>
          </a:p>
        </p:txBody>
      </p:sp>
      <p:sp>
        <p:nvSpPr>
          <p:cNvPr id="14" name="Oval 13">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Lock">
            <a:extLst>
              <a:ext uri="{FF2B5EF4-FFF2-40B4-BE49-F238E27FC236}">
                <a16:creationId xmlns:a16="http://schemas.microsoft.com/office/drawing/2014/main" id="{04E73CFF-A8CF-8251-8287-A06441B2EA1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87184" y="1216485"/>
            <a:ext cx="3781051" cy="37810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16" name="Freeform: Shape 15">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37495716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EB613B36-BB87-6BBB-D3A2-9943F0D54EA9}"/>
              </a:ext>
            </a:extLst>
          </p:cNvPr>
          <p:cNvSpPr>
            <a:spLocks noGrp="1"/>
          </p:cNvSpPr>
          <p:nvPr>
            <p:ph type="title"/>
          </p:nvPr>
        </p:nvSpPr>
        <p:spPr>
          <a:xfrm>
            <a:off x="838200" y="365125"/>
            <a:ext cx="5393361" cy="1325563"/>
          </a:xfrm>
        </p:spPr>
        <p:txBody>
          <a:bodyPr>
            <a:normAutofit/>
          </a:bodyPr>
          <a:lstStyle/>
          <a:p>
            <a:r>
              <a:rPr lang="en-GB"/>
              <a:t>Adventages</a:t>
            </a:r>
            <a:endParaRPr lang="en-IN"/>
          </a:p>
        </p:txBody>
      </p:sp>
      <p:sp>
        <p:nvSpPr>
          <p:cNvPr id="24" name="Freeform: Shape 23">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A74C830-1CA2-98AA-6166-3A4FFE269A39}"/>
              </a:ext>
            </a:extLst>
          </p:cNvPr>
          <p:cNvSpPr>
            <a:spLocks noGrp="1"/>
          </p:cNvSpPr>
          <p:nvPr>
            <p:ph idx="1"/>
          </p:nvPr>
        </p:nvSpPr>
        <p:spPr>
          <a:xfrm>
            <a:off x="838200" y="1825625"/>
            <a:ext cx="5393361" cy="4351338"/>
          </a:xfrm>
        </p:spPr>
        <p:txBody>
          <a:bodyPr>
            <a:normAutofit/>
          </a:bodyPr>
          <a:lstStyle/>
          <a:p>
            <a:pPr fontAlgn="base"/>
            <a:r>
              <a:rPr lang="en-GB" sz="2200" b="1" i="0" dirty="0">
                <a:effectLst/>
                <a:latin typeface="Nunito" pitchFamily="2" charset="0"/>
              </a:rPr>
              <a:t>Access Control:</a:t>
            </a:r>
            <a:r>
              <a:rPr lang="en-GB" sz="2200" b="0" i="0" dirty="0">
                <a:effectLst/>
                <a:latin typeface="Nunito" pitchFamily="2" charset="0"/>
              </a:rPr>
              <a:t> Cryptography can be used for access control to ensure that only parties with the proper permissions have access to a resource. Only those with the correct decryption key can access the resource thanks to encryption.</a:t>
            </a:r>
          </a:p>
          <a:p>
            <a:pPr fontAlgn="base"/>
            <a:r>
              <a:rPr lang="en-GB" sz="2200" b="1" i="0" dirty="0">
                <a:effectLst/>
                <a:latin typeface="Nunito" pitchFamily="2" charset="0"/>
              </a:rPr>
              <a:t>Secure Communication:</a:t>
            </a:r>
            <a:r>
              <a:rPr lang="en-GB" sz="2200" b="0" i="0" dirty="0">
                <a:effectLst/>
                <a:latin typeface="Nunito" pitchFamily="2" charset="0"/>
              </a:rPr>
              <a:t> For secure online communication, cryptography is crucial. It offers secure mechanisms for transmitting private information like passwords, bank account numbers, and other sensitive data over the internet.</a:t>
            </a:r>
          </a:p>
          <a:p>
            <a:endParaRPr lang="en-IN" sz="2200" dirty="0"/>
          </a:p>
        </p:txBody>
      </p:sp>
      <p:sp>
        <p:nvSpPr>
          <p:cNvPr id="26" name="Oval 25">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Lock">
            <a:extLst>
              <a:ext uri="{FF2B5EF4-FFF2-40B4-BE49-F238E27FC236}">
                <a16:creationId xmlns:a16="http://schemas.microsoft.com/office/drawing/2014/main" id="{2A6C8F5C-1EBB-FC1E-7433-E172EE702CB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87184" y="1216485"/>
            <a:ext cx="3781051" cy="37810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28" name="Freeform: Shape 27">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30" name="Straight Connector 29">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32" name="Freeform: Shape 31">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6" name="Freeform: Shape 35">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33062095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41E5E542-6892-D506-5D58-6E602394A5C9}"/>
              </a:ext>
            </a:extLst>
          </p:cNvPr>
          <p:cNvSpPr>
            <a:spLocks noGrp="1"/>
          </p:cNvSpPr>
          <p:nvPr>
            <p:ph type="title"/>
          </p:nvPr>
        </p:nvSpPr>
        <p:spPr>
          <a:xfrm>
            <a:off x="640080" y="1243013"/>
            <a:ext cx="3855720" cy="4371974"/>
          </a:xfrm>
        </p:spPr>
        <p:txBody>
          <a:bodyPr>
            <a:normAutofit/>
          </a:bodyPr>
          <a:lstStyle/>
          <a:p>
            <a:r>
              <a:rPr lang="en-GB" sz="3600">
                <a:solidFill>
                  <a:schemeClr val="tx2"/>
                </a:solidFill>
              </a:rPr>
              <a:t>Adventages</a:t>
            </a:r>
            <a:endParaRPr lang="en-IN" sz="3600">
              <a:solidFill>
                <a:schemeClr val="tx2"/>
              </a:solidFill>
            </a:endParaRPr>
          </a:p>
        </p:txBody>
      </p:sp>
      <p:sp>
        <p:nvSpPr>
          <p:cNvPr id="3" name="Content Placeholder 2">
            <a:extLst>
              <a:ext uri="{FF2B5EF4-FFF2-40B4-BE49-F238E27FC236}">
                <a16:creationId xmlns:a16="http://schemas.microsoft.com/office/drawing/2014/main" id="{F6E025C9-1549-E83C-1CA7-33B8339568F4}"/>
              </a:ext>
            </a:extLst>
          </p:cNvPr>
          <p:cNvSpPr>
            <a:spLocks noGrp="1"/>
          </p:cNvSpPr>
          <p:nvPr>
            <p:ph idx="1"/>
          </p:nvPr>
        </p:nvSpPr>
        <p:spPr>
          <a:xfrm>
            <a:off x="5397903" y="782486"/>
            <a:ext cx="6257849" cy="5293027"/>
          </a:xfrm>
        </p:spPr>
        <p:txBody>
          <a:bodyPr anchor="ctr">
            <a:normAutofit/>
          </a:bodyPr>
          <a:lstStyle/>
          <a:p>
            <a:pPr fontAlgn="base"/>
            <a:r>
              <a:rPr lang="en-GB" sz="2000" b="1" i="0" dirty="0">
                <a:solidFill>
                  <a:schemeClr val="tx2"/>
                </a:solidFill>
                <a:effectLst/>
                <a:latin typeface="Nunito" pitchFamily="2" charset="0"/>
              </a:rPr>
              <a:t>Protection against attacks:</a:t>
            </a:r>
            <a:r>
              <a:rPr lang="en-GB" sz="2000" b="0" i="0" dirty="0">
                <a:solidFill>
                  <a:schemeClr val="tx2"/>
                </a:solidFill>
                <a:effectLst/>
                <a:latin typeface="Nunito" pitchFamily="2" charset="0"/>
              </a:rPr>
              <a:t> Cryptography aids in the defence against various types of assaults, including replay and man-in-the-middle attacks. It offers strategies for spotting and stopping these assaults.</a:t>
            </a:r>
          </a:p>
          <a:p>
            <a:pPr fontAlgn="base"/>
            <a:r>
              <a:rPr lang="en-GB" sz="2000" b="1" i="0" dirty="0">
                <a:solidFill>
                  <a:schemeClr val="tx2"/>
                </a:solidFill>
                <a:effectLst/>
                <a:latin typeface="Nunito" pitchFamily="2" charset="0"/>
              </a:rPr>
              <a:t>Compliance with legal requirements: </a:t>
            </a:r>
            <a:r>
              <a:rPr lang="en-GB" sz="2000" b="0" i="0" dirty="0">
                <a:solidFill>
                  <a:schemeClr val="tx2"/>
                </a:solidFill>
                <a:effectLst/>
                <a:latin typeface="Nunito" pitchFamily="2" charset="0"/>
              </a:rPr>
              <a:t>Cryptography can assist firms in meeting a variety of legal requirements, including data protection and privacy legislation.</a:t>
            </a:r>
          </a:p>
          <a:p>
            <a:endParaRPr lang="en-IN" sz="2000" dirty="0">
              <a:solidFill>
                <a:schemeClr val="tx2"/>
              </a:solidFill>
            </a:endParaRPr>
          </a:p>
        </p:txBody>
      </p:sp>
    </p:spTree>
    <p:extLst>
      <p:ext uri="{BB962C8B-B14F-4D97-AF65-F5344CB8AC3E}">
        <p14:creationId xmlns:p14="http://schemas.microsoft.com/office/powerpoint/2010/main" val="12377554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Freeform: Shape 11">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Lock">
            <a:extLst>
              <a:ext uri="{FF2B5EF4-FFF2-40B4-BE49-F238E27FC236}">
                <a16:creationId xmlns:a16="http://schemas.microsoft.com/office/drawing/2014/main" id="{C6453CFE-3A73-976B-A3BF-931871707B1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41053" y="953955"/>
            <a:ext cx="4777381" cy="47773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14" name="Arc 13">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7F368B5-A690-AC08-8EF3-DDA2A02EE4A9}"/>
              </a:ext>
            </a:extLst>
          </p:cNvPr>
          <p:cNvSpPr>
            <a:spLocks noGrp="1"/>
          </p:cNvSpPr>
          <p:nvPr>
            <p:ph type="title"/>
          </p:nvPr>
        </p:nvSpPr>
        <p:spPr>
          <a:xfrm>
            <a:off x="838201" y="479493"/>
            <a:ext cx="5257800" cy="1325563"/>
          </a:xfrm>
        </p:spPr>
        <p:txBody>
          <a:bodyPr>
            <a:normAutofit/>
          </a:bodyPr>
          <a:lstStyle/>
          <a:p>
            <a:r>
              <a:rPr lang="en-GB" b="0" i="0" u="none" strike="noStrike" dirty="0">
                <a:effectLst/>
                <a:latin typeface="Helvetica Neue Light"/>
              </a:rPr>
              <a:t>GAK – Government Access to Keys</a:t>
            </a:r>
            <a:endParaRPr lang="en-IN" dirty="0"/>
          </a:p>
        </p:txBody>
      </p:sp>
      <p:sp>
        <p:nvSpPr>
          <p:cNvPr id="3" name="Content Placeholder 2">
            <a:extLst>
              <a:ext uri="{FF2B5EF4-FFF2-40B4-BE49-F238E27FC236}">
                <a16:creationId xmlns:a16="http://schemas.microsoft.com/office/drawing/2014/main" id="{E6D4C278-43C1-76C0-5789-1383276D18DC}"/>
              </a:ext>
            </a:extLst>
          </p:cNvPr>
          <p:cNvSpPr>
            <a:spLocks noGrp="1"/>
          </p:cNvSpPr>
          <p:nvPr>
            <p:ph idx="1"/>
          </p:nvPr>
        </p:nvSpPr>
        <p:spPr>
          <a:xfrm>
            <a:off x="838201" y="1984443"/>
            <a:ext cx="5257800" cy="4192520"/>
          </a:xfrm>
        </p:spPr>
        <p:txBody>
          <a:bodyPr>
            <a:normAutofit/>
          </a:bodyPr>
          <a:lstStyle/>
          <a:p>
            <a:pPr marL="0" indent="0">
              <a:buNone/>
            </a:pPr>
            <a:r>
              <a:rPr lang="en-GB" sz="2400" b="0" i="0">
                <a:effectLst/>
                <a:latin typeface="Helvetica Neue Light"/>
              </a:rPr>
              <a:t>GAK means that software companies will give copies of all keys to the government</a:t>
            </a:r>
            <a:br>
              <a:rPr lang="en-GB" sz="2400"/>
            </a:br>
            <a:br>
              <a:rPr lang="en-GB" sz="2400"/>
            </a:br>
            <a:r>
              <a:rPr lang="en-GB" sz="2400" b="0" i="0">
                <a:effectLst/>
                <a:latin typeface="Helvetica Neue Light"/>
              </a:rPr>
              <a:t>The government promises that they will hold on to the keys in a secure way, and will only use them when a court issues a warrant to do so</a:t>
            </a:r>
            <a:br>
              <a:rPr lang="en-GB" sz="2400"/>
            </a:br>
            <a:br>
              <a:rPr lang="en-GB" sz="2400"/>
            </a:br>
            <a:r>
              <a:rPr lang="en-GB" sz="2400" b="0" i="0">
                <a:effectLst/>
                <a:latin typeface="Helvetica Neue Light"/>
              </a:rPr>
              <a:t>To the government, this issue is similar to the ability to wiretap phones</a:t>
            </a:r>
            <a:endParaRPr lang="en-IN" sz="2400"/>
          </a:p>
        </p:txBody>
      </p:sp>
    </p:spTree>
    <p:extLst>
      <p:ext uri="{BB962C8B-B14F-4D97-AF65-F5344CB8AC3E}">
        <p14:creationId xmlns:p14="http://schemas.microsoft.com/office/powerpoint/2010/main" val="37430722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05F265F2-FE24-7CF0-F347-6F28A026B2A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37269" y="542703"/>
            <a:ext cx="8026062" cy="5401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76405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EE3751-C8E3-2893-D2BA-36716F8CBDF9}"/>
              </a:ext>
            </a:extLst>
          </p:cNvPr>
          <p:cNvSpPr>
            <a:spLocks noGrp="1"/>
          </p:cNvSpPr>
          <p:nvPr>
            <p:ph type="title"/>
          </p:nvPr>
        </p:nvSpPr>
        <p:spPr>
          <a:xfrm>
            <a:off x="686834" y="1153572"/>
            <a:ext cx="3200400" cy="4461163"/>
          </a:xfrm>
        </p:spPr>
        <p:txBody>
          <a:bodyPr>
            <a:normAutofit/>
          </a:bodyPr>
          <a:lstStyle/>
          <a:p>
            <a:r>
              <a:rPr lang="en-GB" sz="4100" b="1" i="0">
                <a:solidFill>
                  <a:srgbClr val="FFFFFF"/>
                </a:solidFill>
                <a:effectLst/>
                <a:latin typeface="Nunito" pitchFamily="2" charset="0"/>
              </a:rPr>
              <a:t>Substitution Cipher:</a:t>
            </a:r>
            <a:endParaRPr lang="en-IN" sz="410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52D2934-9F83-E845-A6F9-0909E2F5A0D9}"/>
              </a:ext>
            </a:extLst>
          </p:cNvPr>
          <p:cNvSpPr>
            <a:spLocks noGrp="1"/>
          </p:cNvSpPr>
          <p:nvPr>
            <p:ph idx="1"/>
          </p:nvPr>
        </p:nvSpPr>
        <p:spPr>
          <a:xfrm>
            <a:off x="4447308" y="591344"/>
            <a:ext cx="6906491" cy="5585619"/>
          </a:xfrm>
        </p:spPr>
        <p:txBody>
          <a:bodyPr anchor="ctr">
            <a:normAutofit/>
          </a:bodyPr>
          <a:lstStyle/>
          <a:p>
            <a:pPr marL="0" indent="0">
              <a:buNone/>
            </a:pPr>
            <a:br>
              <a:rPr lang="en-GB" sz="2200" dirty="0"/>
            </a:br>
            <a:r>
              <a:rPr lang="en-GB" sz="2200" b="0" i="0" dirty="0">
                <a:effectLst/>
                <a:latin typeface="Nunito" pitchFamily="2" charset="0"/>
              </a:rPr>
              <a:t>Substitution Ciphers are further divided into </a:t>
            </a:r>
            <a:r>
              <a:rPr lang="en-GB" sz="2200" b="1" i="0" dirty="0">
                <a:effectLst/>
                <a:latin typeface="Nunito" pitchFamily="2" charset="0"/>
              </a:rPr>
              <a:t>Mono-alphabetic Cipher</a:t>
            </a:r>
            <a:r>
              <a:rPr lang="en-GB" sz="2200" b="0" i="0" dirty="0">
                <a:effectLst/>
                <a:latin typeface="Nunito" pitchFamily="2" charset="0"/>
              </a:rPr>
              <a:t> and </a:t>
            </a:r>
            <a:r>
              <a:rPr lang="en-GB" sz="2200" b="1" i="0" dirty="0">
                <a:effectLst/>
                <a:latin typeface="Nunito" pitchFamily="2" charset="0"/>
              </a:rPr>
              <a:t>Poly-alphabetic Cipher</a:t>
            </a:r>
            <a:r>
              <a:rPr lang="en-GB" sz="2200" b="0" i="0" dirty="0">
                <a:effectLst/>
                <a:latin typeface="Nunito" pitchFamily="2" charset="0"/>
              </a:rPr>
              <a:t>.</a:t>
            </a:r>
          </a:p>
          <a:p>
            <a:pPr fontAlgn="base">
              <a:buFont typeface="Arial" panose="020B0604020202020204" pitchFamily="34" charset="0"/>
              <a:buChar char="•"/>
            </a:pPr>
            <a:r>
              <a:rPr lang="en-GB" sz="2200" b="1" i="0" dirty="0">
                <a:effectLst/>
                <a:latin typeface="Nunito" pitchFamily="2" charset="0"/>
              </a:rPr>
              <a:t>Mono-alphabetic Cipher –</a:t>
            </a:r>
            <a:br>
              <a:rPr lang="en-GB" sz="2200" dirty="0"/>
            </a:br>
            <a:r>
              <a:rPr lang="en-GB" sz="2200" b="0" i="0" dirty="0">
                <a:effectLst/>
                <a:latin typeface="Nunito" pitchFamily="2" charset="0"/>
              </a:rPr>
              <a:t>In mono-alphabetic ciphers, each symbol in plain-text is mapped to one cipher-text symbol. No matter how many times a symbol occurs in the plain-text, it will correspond to the same cipher-text symbol. For example, if the plain-text is ‘follow’ and the mapping is :f -&gt; g</a:t>
            </a:r>
          </a:p>
          <a:p>
            <a:pPr fontAlgn="base">
              <a:buFont typeface="Arial" panose="020B0604020202020204" pitchFamily="34" charset="0"/>
              <a:buChar char="•"/>
            </a:pPr>
            <a:r>
              <a:rPr lang="en-GB" sz="2200" b="0" i="0" dirty="0">
                <a:effectLst/>
                <a:latin typeface="Nunito" pitchFamily="2" charset="0"/>
              </a:rPr>
              <a:t>o -&gt; p</a:t>
            </a:r>
          </a:p>
          <a:p>
            <a:pPr fontAlgn="base">
              <a:buFont typeface="Arial" panose="020B0604020202020204" pitchFamily="34" charset="0"/>
              <a:buChar char="•"/>
            </a:pPr>
            <a:r>
              <a:rPr lang="en-GB" sz="2200" b="0" i="0" dirty="0">
                <a:effectLst/>
                <a:latin typeface="Nunito" pitchFamily="2" charset="0"/>
              </a:rPr>
              <a:t>l -&gt; m</a:t>
            </a:r>
          </a:p>
          <a:p>
            <a:pPr fontAlgn="base">
              <a:buFont typeface="Arial" panose="020B0604020202020204" pitchFamily="34" charset="0"/>
              <a:buChar char="•"/>
            </a:pPr>
            <a:r>
              <a:rPr lang="en-GB" sz="2200" b="0" i="0" dirty="0">
                <a:effectLst/>
                <a:latin typeface="Nunito" pitchFamily="2" charset="0"/>
              </a:rPr>
              <a:t>w -&gt; x</a:t>
            </a:r>
          </a:p>
          <a:p>
            <a:pPr fontAlgn="base"/>
            <a:r>
              <a:rPr lang="en-GB" sz="2200" b="0" i="0" dirty="0">
                <a:effectLst/>
                <a:latin typeface="Nunito" pitchFamily="2" charset="0"/>
              </a:rPr>
              <a:t>The cipher-text is ‘</a:t>
            </a:r>
            <a:r>
              <a:rPr lang="en-GB" sz="2200" b="0" i="0" dirty="0" err="1">
                <a:effectLst/>
                <a:latin typeface="Nunito" pitchFamily="2" charset="0"/>
              </a:rPr>
              <a:t>gpmmpx</a:t>
            </a:r>
            <a:r>
              <a:rPr lang="en-GB" sz="2200" b="0" i="0" dirty="0">
                <a:effectLst/>
                <a:latin typeface="Nunito" pitchFamily="2" charset="0"/>
              </a:rPr>
              <a:t>’.</a:t>
            </a:r>
          </a:p>
          <a:p>
            <a:endParaRPr lang="en-IN" sz="2200" dirty="0"/>
          </a:p>
        </p:txBody>
      </p:sp>
    </p:spTree>
    <p:extLst>
      <p:ext uri="{BB962C8B-B14F-4D97-AF65-F5344CB8AC3E}">
        <p14:creationId xmlns:p14="http://schemas.microsoft.com/office/powerpoint/2010/main" val="6850860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410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05" name="Freeform: Shape 410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07" name="Rectangle 410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9" name="Rectangle 410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1" name="Freeform: Shape 411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113" name="Isosceles Triangle 411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A diagram of a diagram&#10;&#10;Description automatically generated">
            <a:extLst>
              <a:ext uri="{FF2B5EF4-FFF2-40B4-BE49-F238E27FC236}">
                <a16:creationId xmlns:a16="http://schemas.microsoft.com/office/drawing/2014/main" id="{0DC2BCDF-450F-B164-A0F9-DF1BF506694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43467" y="1084410"/>
            <a:ext cx="10905066" cy="4689179"/>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4115" name="Isosceles Triangle 411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6610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C59BEC-C4CC-4741-B975-08C543178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Arc 11">
            <a:extLst>
              <a:ext uri="{FF2B5EF4-FFF2-40B4-BE49-F238E27FC236}">
                <a16:creationId xmlns:a16="http://schemas.microsoft.com/office/drawing/2014/main" id="{72DEF309-605D-4117-9340-6D589B6C3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986173" flipV="1">
            <a:off x="3930947" y="651615"/>
            <a:ext cx="4083433" cy="408343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A44FD2F-8863-1C56-177F-D9CE8C918CED}"/>
              </a:ext>
            </a:extLst>
          </p:cNvPr>
          <p:cNvSpPr>
            <a:spLocks noGrp="1"/>
          </p:cNvSpPr>
          <p:nvPr>
            <p:ph idx="1"/>
          </p:nvPr>
        </p:nvSpPr>
        <p:spPr>
          <a:xfrm>
            <a:off x="838200" y="1825625"/>
            <a:ext cx="5393361" cy="4351338"/>
          </a:xfrm>
        </p:spPr>
        <p:txBody>
          <a:bodyPr>
            <a:normAutofit/>
          </a:bodyPr>
          <a:lstStyle/>
          <a:p>
            <a:r>
              <a:rPr lang="en-GB" sz="2600" b="0" i="0">
                <a:effectLst/>
                <a:latin typeface="Nunito" pitchFamily="2" charset="0"/>
              </a:rPr>
              <a:t>In today’s age of computers cryptography is often associated with the process where an ordinary plain text is converted to cipher text which is the text made such that intended receiver of the text can only decode it and hence this process is known as encryption. The process of conversion of cipher text to plain text this is known as decryption. </a:t>
            </a:r>
            <a:endParaRPr lang="en-IN" sz="2600"/>
          </a:p>
        </p:txBody>
      </p:sp>
      <p:sp>
        <p:nvSpPr>
          <p:cNvPr id="14" name="Oval 13">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77008" y="5228027"/>
            <a:ext cx="1107241" cy="10772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7" name="Graphic 6" descr="Computer">
            <a:extLst>
              <a:ext uri="{FF2B5EF4-FFF2-40B4-BE49-F238E27FC236}">
                <a16:creationId xmlns:a16="http://schemas.microsoft.com/office/drawing/2014/main" id="{41D7A898-66BA-A0F3-35BE-166955D84FA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09962" y="1929820"/>
            <a:ext cx="4221597" cy="4221597"/>
          </a:xfrm>
          <a:custGeom>
            <a:avLst/>
            <a:gdLst/>
            <a:ahLst/>
            <a:cxnLst/>
            <a:rect l="l" t="t" r="r" b="b"/>
            <a:pathLst>
              <a:path w="4221597" h="4303912">
                <a:moveTo>
                  <a:pt x="126986" y="0"/>
                </a:moveTo>
                <a:lnTo>
                  <a:pt x="4094611" y="0"/>
                </a:lnTo>
                <a:cubicBezTo>
                  <a:pt x="4164743" y="0"/>
                  <a:pt x="4221597" y="56854"/>
                  <a:pt x="4221597" y="126986"/>
                </a:cubicBezTo>
                <a:lnTo>
                  <a:pt x="4221597" y="4176926"/>
                </a:lnTo>
                <a:cubicBezTo>
                  <a:pt x="4221597" y="4247058"/>
                  <a:pt x="4164743" y="4303912"/>
                  <a:pt x="4094611" y="4303912"/>
                </a:cubicBezTo>
                <a:lnTo>
                  <a:pt x="126986" y="4303912"/>
                </a:lnTo>
                <a:cubicBezTo>
                  <a:pt x="56854" y="4303912"/>
                  <a:pt x="0" y="4247058"/>
                  <a:pt x="0" y="4176926"/>
                </a:cubicBezTo>
                <a:lnTo>
                  <a:pt x="0" y="126986"/>
                </a:lnTo>
                <a:cubicBezTo>
                  <a:pt x="0" y="56854"/>
                  <a:pt x="56854" y="0"/>
                  <a:pt x="126986" y="0"/>
                </a:cubicBezTo>
                <a:close/>
              </a:path>
            </a:pathLst>
          </a:custGeom>
        </p:spPr>
      </p:pic>
    </p:spTree>
    <p:extLst>
      <p:ext uri="{BB962C8B-B14F-4D97-AF65-F5344CB8AC3E}">
        <p14:creationId xmlns:p14="http://schemas.microsoft.com/office/powerpoint/2010/main" val="7145734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7EF90-4731-6DD0-D59F-2B571AE85194}"/>
              </a:ext>
            </a:extLst>
          </p:cNvPr>
          <p:cNvSpPr>
            <a:spLocks noGrp="1"/>
          </p:cNvSpPr>
          <p:nvPr>
            <p:ph type="title"/>
          </p:nvPr>
        </p:nvSpPr>
        <p:spPr/>
        <p:txBody>
          <a:bodyPr/>
          <a:lstStyle/>
          <a:p>
            <a:pPr algn="l"/>
            <a:r>
              <a:rPr lang="en-IN" b="0" i="0" dirty="0">
                <a:solidFill>
                  <a:srgbClr val="000000"/>
                </a:solidFill>
                <a:effectLst/>
                <a:latin typeface="Heebo" pitchFamily="2" charset="-79"/>
                <a:cs typeface="Heebo" pitchFamily="2" charset="-79"/>
              </a:rPr>
              <a:t>Caesar Cipher</a:t>
            </a:r>
          </a:p>
        </p:txBody>
      </p:sp>
      <p:sp>
        <p:nvSpPr>
          <p:cNvPr id="3" name="Content Placeholder 2">
            <a:extLst>
              <a:ext uri="{FF2B5EF4-FFF2-40B4-BE49-F238E27FC236}">
                <a16:creationId xmlns:a16="http://schemas.microsoft.com/office/drawing/2014/main" id="{8877903B-3ACA-09A5-E730-E04800498604}"/>
              </a:ext>
            </a:extLst>
          </p:cNvPr>
          <p:cNvSpPr>
            <a:spLocks noGrp="1"/>
          </p:cNvSpPr>
          <p:nvPr>
            <p:ph idx="1"/>
          </p:nvPr>
        </p:nvSpPr>
        <p:spPr/>
        <p:txBody>
          <a:bodyPr/>
          <a:lstStyle/>
          <a:p>
            <a:pPr algn="just"/>
            <a:r>
              <a:rPr lang="en-GB" b="0" i="0" dirty="0">
                <a:solidFill>
                  <a:srgbClr val="000000"/>
                </a:solidFill>
                <a:effectLst/>
                <a:latin typeface="Nunito" pitchFamily="2" charset="0"/>
              </a:rPr>
              <a:t>It is a mono-alphabetic cipher wherein each letter of the plaintext is substituted by another letter to form the ciphertext. It is a simplest form of substitution cipher scheme.</a:t>
            </a:r>
          </a:p>
          <a:p>
            <a:pPr algn="just"/>
            <a:r>
              <a:rPr lang="en-GB" b="0" i="0" dirty="0">
                <a:solidFill>
                  <a:srgbClr val="000000"/>
                </a:solidFill>
                <a:effectLst/>
                <a:latin typeface="Nunito" pitchFamily="2" charset="0"/>
              </a:rPr>
              <a:t>This cryptosystem is generally referred to as the </a:t>
            </a:r>
            <a:r>
              <a:rPr lang="en-GB" b="1" i="0" dirty="0">
                <a:solidFill>
                  <a:srgbClr val="000000"/>
                </a:solidFill>
                <a:effectLst/>
                <a:latin typeface="Nunito" pitchFamily="2" charset="0"/>
              </a:rPr>
              <a:t>Shift Cipher</a:t>
            </a:r>
            <a:r>
              <a:rPr lang="en-GB" b="0" i="0" dirty="0">
                <a:solidFill>
                  <a:srgbClr val="000000"/>
                </a:solidFill>
                <a:effectLst/>
                <a:latin typeface="Nunito" pitchFamily="2" charset="0"/>
              </a:rPr>
              <a:t>. The concept is to replace each alphabet by another alphabet which is ‘shifted’ by some fixed number between 0 and 25.</a:t>
            </a:r>
          </a:p>
          <a:p>
            <a:pPr algn="just"/>
            <a:r>
              <a:rPr lang="en-GB" b="0" i="0" dirty="0">
                <a:solidFill>
                  <a:srgbClr val="000000"/>
                </a:solidFill>
                <a:effectLst/>
                <a:latin typeface="Nunito" pitchFamily="2" charset="0"/>
              </a:rPr>
              <a:t>For this type of scheme, both sender and receiver agree on a ‘secret shift number’ for shifting the alphabet. This number which is between 0 and 25 becomes the key of encryption.</a:t>
            </a:r>
          </a:p>
          <a:p>
            <a:endParaRPr lang="en-IN" dirty="0"/>
          </a:p>
        </p:txBody>
      </p:sp>
    </p:spTree>
    <p:extLst>
      <p:ext uri="{BB962C8B-B14F-4D97-AF65-F5344CB8AC3E}">
        <p14:creationId xmlns:p14="http://schemas.microsoft.com/office/powerpoint/2010/main" val="40923668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F2646-6173-3F09-F0A9-0F943C312B88}"/>
              </a:ext>
            </a:extLst>
          </p:cNvPr>
          <p:cNvSpPr>
            <a:spLocks noGrp="1"/>
          </p:cNvSpPr>
          <p:nvPr>
            <p:ph type="title"/>
          </p:nvPr>
        </p:nvSpPr>
        <p:spPr/>
        <p:txBody>
          <a:bodyPr/>
          <a:lstStyle/>
          <a:p>
            <a:r>
              <a:rPr lang="en-IN" b="0" i="0" dirty="0">
                <a:effectLst/>
                <a:latin typeface="Heebo" pitchFamily="2" charset="-79"/>
                <a:cs typeface="Heebo" pitchFamily="2" charset="-79"/>
              </a:rPr>
              <a:t>Process of Shift Cipher</a:t>
            </a:r>
            <a:br>
              <a:rPr lang="en-IN" b="0" i="0" dirty="0">
                <a:effectLst/>
                <a:latin typeface="Heebo" pitchFamily="2" charset="-79"/>
                <a:cs typeface="Heebo" pitchFamily="2" charset="-79"/>
              </a:rPr>
            </a:br>
            <a:endParaRPr lang="en-IN" dirty="0"/>
          </a:p>
        </p:txBody>
      </p:sp>
      <p:sp>
        <p:nvSpPr>
          <p:cNvPr id="3" name="Content Placeholder 2">
            <a:extLst>
              <a:ext uri="{FF2B5EF4-FFF2-40B4-BE49-F238E27FC236}">
                <a16:creationId xmlns:a16="http://schemas.microsoft.com/office/drawing/2014/main" id="{1AF7E993-17E7-204D-91B8-2307C716FA9D}"/>
              </a:ext>
            </a:extLst>
          </p:cNvPr>
          <p:cNvSpPr>
            <a:spLocks noGrp="1"/>
          </p:cNvSpPr>
          <p:nvPr>
            <p:ph idx="1"/>
          </p:nvPr>
        </p:nvSpPr>
        <p:spPr/>
        <p:txBody>
          <a:bodyPr/>
          <a:lstStyle/>
          <a:p>
            <a:pPr algn="just">
              <a:buFont typeface="Arial" panose="020B0604020202020204" pitchFamily="34" charset="0"/>
              <a:buChar char="•"/>
            </a:pPr>
            <a:r>
              <a:rPr lang="en-GB" b="0" i="0" dirty="0">
                <a:solidFill>
                  <a:srgbClr val="000000"/>
                </a:solidFill>
                <a:effectLst/>
                <a:latin typeface="Nunito" pitchFamily="2" charset="0"/>
              </a:rPr>
              <a:t>In order to encrypt a plaintext letter, the sender positions the sliding ruler underneath the first set of plaintext letters and slides it to LEFT by the number of positions of the secret shift.</a:t>
            </a:r>
          </a:p>
          <a:p>
            <a:pPr algn="just">
              <a:buFont typeface="Arial" panose="020B0604020202020204" pitchFamily="34" charset="0"/>
              <a:buChar char="•"/>
            </a:pPr>
            <a:r>
              <a:rPr lang="en-GB" b="0" i="0" dirty="0">
                <a:solidFill>
                  <a:srgbClr val="000000"/>
                </a:solidFill>
                <a:effectLst/>
                <a:latin typeface="Nunito" pitchFamily="2" charset="0"/>
              </a:rPr>
              <a:t>The plaintext letter is then encrypted to the ciphertext letter on the sliding ruler underneath. The result of this process is depicted in the following illustration for an agreed shift of three positions. In this case, the plaintext ‘tutorial’ is encrypted to the ciphertext ‘WXWRULDO’. Here is the ciphertext alphabet for a Shift of 3 −</a:t>
            </a:r>
          </a:p>
          <a:p>
            <a:endParaRPr lang="en-IN" dirty="0"/>
          </a:p>
        </p:txBody>
      </p:sp>
    </p:spTree>
    <p:extLst>
      <p:ext uri="{BB962C8B-B14F-4D97-AF65-F5344CB8AC3E}">
        <p14:creationId xmlns:p14="http://schemas.microsoft.com/office/powerpoint/2010/main" val="26234237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Process of Shift Cipher">
            <a:extLst>
              <a:ext uri="{FF2B5EF4-FFF2-40B4-BE49-F238E27FC236}">
                <a16:creationId xmlns:a16="http://schemas.microsoft.com/office/drawing/2014/main" id="{A12557DF-2FBF-7EA6-3BA6-39702AD2233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6110" y="788245"/>
            <a:ext cx="9750556" cy="82559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8158945-0696-5723-9D63-AF0735489B80}"/>
              </a:ext>
            </a:extLst>
          </p:cNvPr>
          <p:cNvSpPr txBox="1"/>
          <p:nvPr/>
        </p:nvSpPr>
        <p:spPr>
          <a:xfrm>
            <a:off x="1168400" y="2524888"/>
            <a:ext cx="9499600" cy="2246769"/>
          </a:xfrm>
          <a:prstGeom prst="rect">
            <a:avLst/>
          </a:prstGeom>
          <a:noFill/>
        </p:spPr>
        <p:txBody>
          <a:bodyPr wrap="square">
            <a:spAutoFit/>
          </a:bodyPr>
          <a:lstStyle/>
          <a:p>
            <a:pPr algn="just">
              <a:buFont typeface="Arial" panose="020B0604020202020204" pitchFamily="34" charset="0"/>
              <a:buChar char="•"/>
            </a:pPr>
            <a:r>
              <a:rPr lang="en-GB" sz="2000" b="0" i="0" dirty="0">
                <a:solidFill>
                  <a:srgbClr val="000000"/>
                </a:solidFill>
                <a:effectLst/>
                <a:latin typeface="Arial" panose="020B0604020202020204" pitchFamily="34" charset="0"/>
                <a:cs typeface="Arial" panose="020B0604020202020204" pitchFamily="34" charset="0"/>
              </a:rPr>
              <a:t>On receiving the ciphertext, the receiver who also knows the secret shift, positions his sliding ruler underneath the ciphertext alphabet and slides it to RIGHT by the agreed shift number, 3 in this case.</a:t>
            </a:r>
          </a:p>
          <a:p>
            <a:pPr algn="just">
              <a:buFont typeface="Arial" panose="020B0604020202020204" pitchFamily="34" charset="0"/>
              <a:buChar char="•"/>
            </a:pPr>
            <a:r>
              <a:rPr lang="en-GB" sz="2000" b="0" i="0" dirty="0">
                <a:solidFill>
                  <a:srgbClr val="000000"/>
                </a:solidFill>
                <a:effectLst/>
                <a:latin typeface="Arial" panose="020B0604020202020204" pitchFamily="34" charset="0"/>
                <a:cs typeface="Arial" panose="020B0604020202020204" pitchFamily="34" charset="0"/>
              </a:rPr>
              <a:t>He then replaces the ciphertext letter by the plaintext letter on the sliding ruler underneath. Hence the ciphertext ‘WXWRULDO’ is decrypted to ‘tutorial’. To decrypt a message encoded with a Shift of 3, generate the plaintext alphabet using a shift of ‘-3’ as shown below −</a:t>
            </a:r>
          </a:p>
        </p:txBody>
      </p:sp>
    </p:spTree>
    <p:extLst>
      <p:ext uri="{BB962C8B-B14F-4D97-AF65-F5344CB8AC3E}">
        <p14:creationId xmlns:p14="http://schemas.microsoft.com/office/powerpoint/2010/main" val="9670911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369CE0-3F19-0D10-7612-688EC3B5CCE7}"/>
              </a:ext>
            </a:extLst>
          </p:cNvPr>
          <p:cNvSpPr>
            <a:spLocks noGrp="1"/>
          </p:cNvSpPr>
          <p:nvPr>
            <p:ph idx="1"/>
          </p:nvPr>
        </p:nvSpPr>
        <p:spPr/>
        <p:txBody>
          <a:bodyPr/>
          <a:lstStyle/>
          <a:p>
            <a:r>
              <a:rPr lang="en-GB" b="0" i="0" dirty="0">
                <a:solidFill>
                  <a:srgbClr val="000000"/>
                </a:solidFill>
                <a:effectLst/>
                <a:latin typeface="Nunito" pitchFamily="2" charset="0"/>
              </a:rPr>
              <a:t>Caesar Cipher is </a:t>
            </a:r>
            <a:r>
              <a:rPr lang="en-GB" b="1" i="0" dirty="0">
                <a:solidFill>
                  <a:srgbClr val="000000"/>
                </a:solidFill>
                <a:effectLst/>
                <a:latin typeface="Nunito" pitchFamily="2" charset="0"/>
              </a:rPr>
              <a:t>not a secure</a:t>
            </a:r>
            <a:r>
              <a:rPr lang="en-GB" b="0" i="0" dirty="0">
                <a:solidFill>
                  <a:srgbClr val="000000"/>
                </a:solidFill>
                <a:effectLst/>
                <a:latin typeface="Nunito" pitchFamily="2" charset="0"/>
              </a:rPr>
              <a:t> cryptosystem because there are only 26 possible keys to try out. An attacker can carry out an exhaustive key search with available limited computing resources.</a:t>
            </a:r>
            <a:endParaRPr lang="en-IN" dirty="0"/>
          </a:p>
        </p:txBody>
      </p:sp>
    </p:spTree>
    <p:extLst>
      <p:ext uri="{BB962C8B-B14F-4D97-AF65-F5344CB8AC3E}">
        <p14:creationId xmlns:p14="http://schemas.microsoft.com/office/powerpoint/2010/main" val="12583202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1BD9D-803E-CCCF-5ED7-EB4CACC0E8D2}"/>
              </a:ext>
            </a:extLst>
          </p:cNvPr>
          <p:cNvSpPr>
            <a:spLocks noGrp="1"/>
          </p:cNvSpPr>
          <p:nvPr>
            <p:ph type="title"/>
          </p:nvPr>
        </p:nvSpPr>
        <p:spPr/>
        <p:txBody>
          <a:bodyPr/>
          <a:lstStyle/>
          <a:p>
            <a:r>
              <a:rPr lang="en-IN" b="0" i="0" dirty="0">
                <a:solidFill>
                  <a:srgbClr val="000000"/>
                </a:solidFill>
                <a:effectLst/>
                <a:latin typeface="Heebo" pitchFamily="2" charset="-79"/>
                <a:cs typeface="Heebo" pitchFamily="2" charset="-79"/>
              </a:rPr>
              <a:t>Simple Substitution Cipher</a:t>
            </a:r>
            <a:br>
              <a:rPr lang="en-IN" b="0" i="0" dirty="0">
                <a:solidFill>
                  <a:srgbClr val="000000"/>
                </a:solidFill>
                <a:effectLst/>
                <a:latin typeface="Heebo" pitchFamily="2" charset="-79"/>
                <a:cs typeface="Heebo" pitchFamily="2" charset="-79"/>
              </a:rPr>
            </a:br>
            <a:endParaRPr lang="en-IN" dirty="0"/>
          </a:p>
        </p:txBody>
      </p:sp>
      <p:sp>
        <p:nvSpPr>
          <p:cNvPr id="3" name="Content Placeholder 2">
            <a:extLst>
              <a:ext uri="{FF2B5EF4-FFF2-40B4-BE49-F238E27FC236}">
                <a16:creationId xmlns:a16="http://schemas.microsoft.com/office/drawing/2014/main" id="{FAFF4777-176E-E1C2-1523-879A72D225CE}"/>
              </a:ext>
            </a:extLst>
          </p:cNvPr>
          <p:cNvSpPr>
            <a:spLocks noGrp="1"/>
          </p:cNvSpPr>
          <p:nvPr>
            <p:ph idx="1"/>
          </p:nvPr>
        </p:nvSpPr>
        <p:spPr/>
        <p:txBody>
          <a:bodyPr/>
          <a:lstStyle/>
          <a:p>
            <a:r>
              <a:rPr lang="en-GB" b="0" i="0" dirty="0">
                <a:solidFill>
                  <a:srgbClr val="000000"/>
                </a:solidFill>
                <a:effectLst/>
                <a:latin typeface="Nunito" pitchFamily="2" charset="0"/>
              </a:rPr>
              <a:t>It is an improvement to the Caesar Cipher. Instead of shifting the alphabets by some number, this scheme uses some permutation of the letters in alphabet.</a:t>
            </a:r>
          </a:p>
          <a:p>
            <a:pPr algn="just"/>
            <a:r>
              <a:rPr lang="en-GB" b="0" i="0" dirty="0">
                <a:solidFill>
                  <a:srgbClr val="000000"/>
                </a:solidFill>
                <a:effectLst/>
                <a:latin typeface="Nunito" pitchFamily="2" charset="0"/>
              </a:rPr>
              <a:t>With 26 letters in alphabet, the possible permutations are 26! (Factorial of 26) which is equal to 4x10</a:t>
            </a:r>
            <a:r>
              <a:rPr lang="en-GB" b="0" i="0" baseline="30000" dirty="0">
                <a:solidFill>
                  <a:srgbClr val="000000"/>
                </a:solidFill>
                <a:effectLst/>
                <a:latin typeface="Nunito" pitchFamily="2" charset="0"/>
              </a:rPr>
              <a:t>26</a:t>
            </a:r>
            <a:r>
              <a:rPr lang="en-GB" b="0" i="0" dirty="0">
                <a:solidFill>
                  <a:srgbClr val="000000"/>
                </a:solidFill>
                <a:effectLst/>
                <a:latin typeface="Nunito" pitchFamily="2" charset="0"/>
              </a:rPr>
              <a:t>. The sender and the receiver may choose any one of these possible permutation as a ciphertext alphabet. This permutation is the secret key of the scheme.</a:t>
            </a:r>
          </a:p>
          <a:p>
            <a:br>
              <a:rPr lang="en-GB" dirty="0"/>
            </a:br>
            <a:endParaRPr lang="en-IN" dirty="0"/>
          </a:p>
        </p:txBody>
      </p:sp>
    </p:spTree>
    <p:extLst>
      <p:ext uri="{BB962C8B-B14F-4D97-AF65-F5344CB8AC3E}">
        <p14:creationId xmlns:p14="http://schemas.microsoft.com/office/powerpoint/2010/main" val="27027229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05562B-F713-6C52-08DA-B02C17D91307}"/>
              </a:ext>
            </a:extLst>
          </p:cNvPr>
          <p:cNvSpPr>
            <a:spLocks noGrp="1"/>
          </p:cNvSpPr>
          <p:nvPr>
            <p:ph idx="1"/>
          </p:nvPr>
        </p:nvSpPr>
        <p:spPr/>
        <p:txBody>
          <a:bodyPr/>
          <a:lstStyle/>
          <a:p>
            <a:pPr algn="just">
              <a:buFont typeface="Arial" panose="020B0604020202020204" pitchFamily="34" charset="0"/>
              <a:buChar char="•"/>
            </a:pPr>
            <a:r>
              <a:rPr lang="en-GB" b="0" i="0" dirty="0">
                <a:solidFill>
                  <a:srgbClr val="000000"/>
                </a:solidFill>
                <a:effectLst/>
                <a:latin typeface="Nunito" pitchFamily="2" charset="0"/>
              </a:rPr>
              <a:t>Write the alphabets A, B, C,...,Z in the natural order.</a:t>
            </a:r>
          </a:p>
          <a:p>
            <a:pPr algn="just">
              <a:buFont typeface="Arial" panose="020B0604020202020204" pitchFamily="34" charset="0"/>
              <a:buChar char="•"/>
            </a:pPr>
            <a:r>
              <a:rPr lang="en-GB" b="0" i="0" dirty="0">
                <a:solidFill>
                  <a:srgbClr val="000000"/>
                </a:solidFill>
                <a:effectLst/>
                <a:latin typeface="Nunito" pitchFamily="2" charset="0"/>
              </a:rPr>
              <a:t>The sender and the receiver decide on a randomly selected permutation of the letters of the alphabet.</a:t>
            </a:r>
          </a:p>
          <a:p>
            <a:pPr algn="just">
              <a:buFont typeface="Arial" panose="020B0604020202020204" pitchFamily="34" charset="0"/>
              <a:buChar char="•"/>
            </a:pPr>
            <a:r>
              <a:rPr lang="en-GB" b="0" i="0" dirty="0">
                <a:solidFill>
                  <a:srgbClr val="000000"/>
                </a:solidFill>
                <a:effectLst/>
                <a:latin typeface="Nunito" pitchFamily="2" charset="0"/>
              </a:rPr>
              <a:t>Underneath the natural order alphabets, write out the chosen permutation of the letters of the alphabet. For encryption, sender replaces each plaintext letters by substituting the permutation letter that is directly beneath it in the table. This process is shown in the following illustration. In this example, the chosen permutation is K,D, G, ..., O. The plaintext ‘point’ is encrypted to ‘MJBXZ’.</a:t>
            </a:r>
          </a:p>
          <a:p>
            <a:endParaRPr lang="en-IN" dirty="0"/>
          </a:p>
        </p:txBody>
      </p:sp>
      <p:pic>
        <p:nvPicPr>
          <p:cNvPr id="5122" name="Picture 2" descr="Simple Substitution Cipher">
            <a:extLst>
              <a:ext uri="{FF2B5EF4-FFF2-40B4-BE49-F238E27FC236}">
                <a16:creationId xmlns:a16="http://schemas.microsoft.com/office/drawing/2014/main" id="{6F0D1A4D-B557-8DF7-167F-F573F0F9EB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988" y="414336"/>
            <a:ext cx="10564812" cy="8636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28454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7" name="Rectangle 512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29" name="Freeform: Shape 512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31" name="Rectangle 513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3" name="Rectangle 513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5" name="Freeform: Shape 513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137" name="Isosceles Triangle 513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A diagram of a type of learning&#10;&#10;Description automatically generated with medium confidence">
            <a:extLst>
              <a:ext uri="{FF2B5EF4-FFF2-40B4-BE49-F238E27FC236}">
                <a16:creationId xmlns:a16="http://schemas.microsoft.com/office/drawing/2014/main" id="{B15C205A-7EFC-28F6-B0EF-E3211CC2052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674520" y="643467"/>
            <a:ext cx="8842960" cy="557106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139" name="Isosceles Triangle 513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61651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1" name="Rectangle 615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53" name="Freeform: Shape 615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55" name="Rectangle 615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7" name="Rectangle 615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9" name="Freeform: Shape 615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161" name="Isosceles Triangle 616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a:extLst>
              <a:ext uri="{FF2B5EF4-FFF2-40B4-BE49-F238E27FC236}">
                <a16:creationId xmlns:a16="http://schemas.microsoft.com/office/drawing/2014/main" id="{8A9624B2-1E81-310A-1EDB-89B8A056B31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794018" y="643467"/>
            <a:ext cx="8603963" cy="557106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6163" name="Isosceles Triangle 616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46822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7" name="Rectangle 717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79" name="Freeform: Shape 717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81" name="Rectangle 718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3" name="Rectangle 718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5" name="Freeform: Shape 718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87" name="Isosceles Triangle 718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2" name="Picture 4" descr="Cryptographic Algorithms Classification | Download Scientific Diagram">
            <a:extLst>
              <a:ext uri="{FF2B5EF4-FFF2-40B4-BE49-F238E27FC236}">
                <a16:creationId xmlns:a16="http://schemas.microsoft.com/office/drawing/2014/main" id="{B4EF12EF-EEB7-8FDF-DBBD-D1BEDECA3C1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310467" y="643467"/>
            <a:ext cx="5571065" cy="557106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7189" name="Isosceles Triangle 718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0376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5" name="Rectangle 103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9" name="Freeform: Shape 103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AB2C790C-22F1-1D85-DAC0-6C1ED2297DCA}"/>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Data Encryption Standard </a:t>
            </a:r>
            <a:br>
              <a:rPr lang="en-US" sz="4000" kern="1200">
                <a:solidFill>
                  <a:srgbClr val="FFFFFF"/>
                </a:solidFill>
                <a:latin typeface="+mj-lt"/>
                <a:ea typeface="+mj-ea"/>
                <a:cs typeface="+mj-cs"/>
              </a:rPr>
            </a:br>
            <a:r>
              <a:rPr lang="en-US" sz="4000" kern="1200">
                <a:solidFill>
                  <a:srgbClr val="FFFFFF"/>
                </a:solidFill>
                <a:latin typeface="+mj-lt"/>
                <a:ea typeface="+mj-ea"/>
                <a:cs typeface="+mj-cs"/>
              </a:rPr>
              <a:t>(DES)</a:t>
            </a:r>
          </a:p>
        </p:txBody>
      </p:sp>
      <p:pic>
        <p:nvPicPr>
          <p:cNvPr id="3074" name="Picture 2" descr="DES Structure">
            <a:extLst>
              <a:ext uri="{FF2B5EF4-FFF2-40B4-BE49-F238E27FC236}">
                <a16:creationId xmlns:a16="http://schemas.microsoft.com/office/drawing/2014/main" id="{4564A691-1625-F2B3-5FDE-62FDD6419D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3443" y="379372"/>
            <a:ext cx="7512052" cy="62899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6757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EE4399-3458-0293-92F1-F8D00B8CBDB4}"/>
              </a:ext>
            </a:extLst>
          </p:cNvPr>
          <p:cNvSpPr>
            <a:spLocks noGrp="1"/>
          </p:cNvSpPr>
          <p:nvPr>
            <p:ph type="title"/>
          </p:nvPr>
        </p:nvSpPr>
        <p:spPr>
          <a:xfrm>
            <a:off x="1371599" y="294538"/>
            <a:ext cx="9895951" cy="1033669"/>
          </a:xfrm>
        </p:spPr>
        <p:txBody>
          <a:bodyPr>
            <a:normAutofit/>
          </a:bodyPr>
          <a:lstStyle/>
          <a:p>
            <a:r>
              <a:rPr lang="en-GB" sz="3700" b="1" i="0" dirty="0">
                <a:solidFill>
                  <a:srgbClr val="FFFFFF"/>
                </a:solidFill>
                <a:effectLst/>
                <a:latin typeface="Nunito" pitchFamily="2" charset="0"/>
              </a:rPr>
              <a:t>Features Of Cryptography are as follows:</a:t>
            </a:r>
            <a:endParaRPr lang="en-IN" sz="3700" dirty="0">
              <a:solidFill>
                <a:srgbClr val="FFFFFF"/>
              </a:solidFill>
            </a:endParaRPr>
          </a:p>
        </p:txBody>
      </p:sp>
      <p:sp>
        <p:nvSpPr>
          <p:cNvPr id="3" name="Content Placeholder 2">
            <a:extLst>
              <a:ext uri="{FF2B5EF4-FFF2-40B4-BE49-F238E27FC236}">
                <a16:creationId xmlns:a16="http://schemas.microsoft.com/office/drawing/2014/main" id="{BBE66682-413B-1038-19F7-6B683A0A09D8}"/>
              </a:ext>
            </a:extLst>
          </p:cNvPr>
          <p:cNvSpPr>
            <a:spLocks noGrp="1"/>
          </p:cNvSpPr>
          <p:nvPr>
            <p:ph idx="1"/>
          </p:nvPr>
        </p:nvSpPr>
        <p:spPr>
          <a:xfrm>
            <a:off x="1371599" y="2318197"/>
            <a:ext cx="9724031" cy="3683358"/>
          </a:xfrm>
        </p:spPr>
        <p:txBody>
          <a:bodyPr anchor="ctr">
            <a:normAutofit/>
          </a:bodyPr>
          <a:lstStyle/>
          <a:p>
            <a:pPr marL="0" indent="0" fontAlgn="base">
              <a:buNone/>
            </a:pPr>
            <a:endParaRPr lang="en-GB" sz="2000" b="0" i="0">
              <a:effectLst/>
              <a:latin typeface="Nunito" pitchFamily="2" charset="0"/>
            </a:endParaRPr>
          </a:p>
          <a:p>
            <a:pPr fontAlgn="base">
              <a:buFont typeface="+mj-lt"/>
              <a:buAutoNum type="arabicPeriod"/>
            </a:pPr>
            <a:r>
              <a:rPr lang="en-GB" sz="2000" b="1" i="0">
                <a:effectLst/>
                <a:latin typeface="Nunito" pitchFamily="2" charset="0"/>
              </a:rPr>
              <a:t>Confidentiality:</a:t>
            </a:r>
            <a:r>
              <a:rPr lang="en-GB" sz="2000" b="0" i="0">
                <a:effectLst/>
                <a:latin typeface="Nunito" pitchFamily="2" charset="0"/>
              </a:rPr>
              <a:t> Information can only be accessed by the person for whom it is intended and no other person except him can access it.</a:t>
            </a:r>
          </a:p>
          <a:p>
            <a:pPr fontAlgn="base">
              <a:buFont typeface="+mj-lt"/>
              <a:buAutoNum type="arabicPeriod"/>
            </a:pPr>
            <a:r>
              <a:rPr lang="en-GB" sz="2000" b="1" i="0">
                <a:effectLst/>
                <a:latin typeface="Nunito" pitchFamily="2" charset="0"/>
              </a:rPr>
              <a:t>Integrity:</a:t>
            </a:r>
            <a:r>
              <a:rPr lang="en-GB" sz="2000" b="0" i="0">
                <a:effectLst/>
                <a:latin typeface="Nunito" pitchFamily="2" charset="0"/>
              </a:rPr>
              <a:t> Information cannot be modified in storage or transition between sender and intended receiver without any addition to information being detected.</a:t>
            </a:r>
          </a:p>
          <a:p>
            <a:pPr fontAlgn="base">
              <a:buFont typeface="+mj-lt"/>
              <a:buAutoNum type="arabicPeriod"/>
            </a:pPr>
            <a:r>
              <a:rPr lang="en-GB" sz="2000" b="1" i="0">
                <a:effectLst/>
                <a:latin typeface="Nunito" pitchFamily="2" charset="0"/>
              </a:rPr>
              <a:t>Non-repudiation:</a:t>
            </a:r>
            <a:r>
              <a:rPr lang="en-GB" sz="2000" b="0" i="0">
                <a:effectLst/>
                <a:latin typeface="Nunito" pitchFamily="2" charset="0"/>
              </a:rPr>
              <a:t> The creator/sender of information cannot deny his intention to send information at later stage.</a:t>
            </a:r>
          </a:p>
          <a:p>
            <a:pPr fontAlgn="base">
              <a:buFont typeface="+mj-lt"/>
              <a:buAutoNum type="arabicPeriod"/>
            </a:pPr>
            <a:r>
              <a:rPr lang="en-GB" sz="2000" b="1" i="0">
                <a:effectLst/>
                <a:latin typeface="Nunito" pitchFamily="2" charset="0"/>
              </a:rPr>
              <a:t>Authentication:</a:t>
            </a:r>
            <a:r>
              <a:rPr lang="en-GB" sz="2000" b="0" i="0">
                <a:effectLst/>
                <a:latin typeface="Nunito" pitchFamily="2" charset="0"/>
              </a:rPr>
              <a:t> The identities of sender and receiver are confirmed. As well as destination/origin of information is confirmed.</a:t>
            </a:r>
          </a:p>
          <a:p>
            <a:endParaRPr lang="en-IN" sz="2000"/>
          </a:p>
        </p:txBody>
      </p:sp>
    </p:spTree>
    <p:extLst>
      <p:ext uri="{BB962C8B-B14F-4D97-AF65-F5344CB8AC3E}">
        <p14:creationId xmlns:p14="http://schemas.microsoft.com/office/powerpoint/2010/main" val="2522950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C82B9F3-5A6E-8238-0C6E-C240CDC556B4}"/>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a:r>
              <a:rPr lang="en-US" sz="3600" kern="1200">
                <a:solidFill>
                  <a:schemeClr val="tx1"/>
                </a:solidFill>
                <a:latin typeface="+mj-lt"/>
                <a:ea typeface="+mj-ea"/>
                <a:cs typeface="+mj-cs"/>
              </a:rPr>
              <a:t>1 Fiestal Round</a:t>
            </a:r>
          </a:p>
        </p:txBody>
      </p:sp>
      <p:pic>
        <p:nvPicPr>
          <p:cNvPr id="1026" name="Picture 2" descr="One-round feistel network (DES) attack - Cryptography Stack Exchange">
            <a:extLst>
              <a:ext uri="{FF2B5EF4-FFF2-40B4-BE49-F238E27FC236}">
                <a16:creationId xmlns:a16="http://schemas.microsoft.com/office/drawing/2014/main" id="{DE86C090-FEC0-784F-63C4-B5FAB0B6FD1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609540" y="2354239"/>
            <a:ext cx="8972920" cy="3948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65239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Rectangle 2056">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9" name="Rectangle 2058">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1" name="Rectangle 2060">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3" name="Freeform: Shape 2062">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91C4489-0616-11D5-CCD8-C9A267FEEAEF}"/>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Round Function</a:t>
            </a:r>
          </a:p>
        </p:txBody>
      </p:sp>
      <p:pic>
        <p:nvPicPr>
          <p:cNvPr id="2050" name="Picture 2" descr="Round Function">
            <a:extLst>
              <a:ext uri="{FF2B5EF4-FFF2-40B4-BE49-F238E27FC236}">
                <a16:creationId xmlns:a16="http://schemas.microsoft.com/office/drawing/2014/main" id="{D07DE667-2D47-BBEE-4D0C-3B827F4ECC7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375644" y="467208"/>
            <a:ext cx="5479315" cy="5923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17550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lowchart: Document 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369468-19A7-67DF-0CC2-FE44A28A3B87}"/>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Key  Generation</a:t>
            </a:r>
          </a:p>
        </p:txBody>
      </p:sp>
      <p:pic>
        <p:nvPicPr>
          <p:cNvPr id="5" name="Picture 4">
            <a:extLst>
              <a:ext uri="{FF2B5EF4-FFF2-40B4-BE49-F238E27FC236}">
                <a16:creationId xmlns:a16="http://schemas.microsoft.com/office/drawing/2014/main" id="{E3BF8AC8-5C7D-6EA2-7D01-09E64993FBC2}"/>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49000"/>
                    </a14:imgEffect>
                    <a14:imgEffect>
                      <a14:saturation sat="105000"/>
                    </a14:imgEffect>
                    <a14:imgEffect>
                      <a14:brightnessContrast bright="-8000" contrast="36000"/>
                    </a14:imgEffect>
                  </a14:imgLayer>
                </a14:imgProps>
              </a:ext>
            </a:extLst>
          </a:blip>
          <a:stretch>
            <a:fillRect/>
          </a:stretch>
        </p:blipFill>
        <p:spPr>
          <a:xfrm>
            <a:off x="4702629" y="226392"/>
            <a:ext cx="5947559" cy="5992504"/>
          </a:xfrm>
          <a:prstGeom prst="rect">
            <a:avLst/>
          </a:prstGeom>
          <a:effectLst>
            <a:softEdge rad="38100"/>
          </a:effectLst>
        </p:spPr>
      </p:pic>
    </p:spTree>
    <p:extLst>
      <p:ext uri="{BB962C8B-B14F-4D97-AF65-F5344CB8AC3E}">
        <p14:creationId xmlns:p14="http://schemas.microsoft.com/office/powerpoint/2010/main" val="5957691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37" name="Rectangle 512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6288DC-2F51-EA90-BED5-ABDD641FBAAC}"/>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2DES ( Double DES)</a:t>
            </a:r>
          </a:p>
        </p:txBody>
      </p:sp>
      <p:pic>
        <p:nvPicPr>
          <p:cNvPr id="5122" name="Picture 2" descr="A diagram of a computer algorithm&#10;&#10;Description automatically generated">
            <a:extLst>
              <a:ext uri="{FF2B5EF4-FFF2-40B4-BE49-F238E27FC236}">
                <a16:creationId xmlns:a16="http://schemas.microsoft.com/office/drawing/2014/main" id="{82B657F3-98F9-B11A-6689-BC8DF11AA58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43467" y="2113885"/>
            <a:ext cx="10905066" cy="3516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05469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51" name="Rectangle 615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53" name="Freeform: Shape 615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55" name="Rectangle 615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7" name="Rectangle 615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9" name="Freeform: Shape 615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161" name="Isosceles Triangle 616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a:extLst>
              <a:ext uri="{FF2B5EF4-FFF2-40B4-BE49-F238E27FC236}">
                <a16:creationId xmlns:a16="http://schemas.microsoft.com/office/drawing/2014/main" id="{E4AC9465-A19D-C5C1-27BC-97AAC4E684B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43467" y="1670558"/>
            <a:ext cx="10905066" cy="3516883"/>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6163" name="Isosceles Triangle 616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673827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1" name="Rectangle 820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03" name="Rectangle 820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5" name="Rectangle 820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07" name="Freeform: Shape 820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ADC3427D-464D-3ACA-94BB-6B2C50D5B797}"/>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Tripple DES (3DES)</a:t>
            </a:r>
          </a:p>
        </p:txBody>
      </p:sp>
      <p:pic>
        <p:nvPicPr>
          <p:cNvPr id="8194" name="Picture 2" descr="Encryption Scheme">
            <a:extLst>
              <a:ext uri="{FF2B5EF4-FFF2-40B4-BE49-F238E27FC236}">
                <a16:creationId xmlns:a16="http://schemas.microsoft.com/office/drawing/2014/main" id="{472EC2D6-F3CD-87A1-06E7-B99F5EF16E3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502428" y="890956"/>
            <a:ext cx="7225748" cy="5076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29442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5" name="Rectangle 4104">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07" name="Rectangle 4106">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9" name="Rectangle 4108">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11" name="Freeform: Shape 4110">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C2781A3-6F5F-CE71-E24B-B45D7856D44E}"/>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Advanced Encryption Standard</a:t>
            </a:r>
          </a:p>
        </p:txBody>
      </p:sp>
      <p:pic>
        <p:nvPicPr>
          <p:cNvPr id="4098" name="Picture 2" descr="AES Structure">
            <a:extLst>
              <a:ext uri="{FF2B5EF4-FFF2-40B4-BE49-F238E27FC236}">
                <a16:creationId xmlns:a16="http://schemas.microsoft.com/office/drawing/2014/main" id="{CB7F6A9F-7FBD-9F4A-07C3-92AF6600ED5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363760" y="798286"/>
            <a:ext cx="7371037" cy="5159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25808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3" name="Freeform: Shape 103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5" name="Rectangle 103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Freeform: Shape 103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1" name="Isosceles Triangle 104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First Round Process">
            <a:extLst>
              <a:ext uri="{FF2B5EF4-FFF2-40B4-BE49-F238E27FC236}">
                <a16:creationId xmlns:a16="http://schemas.microsoft.com/office/drawing/2014/main" id="{E05912A9-57E7-3676-8403-1B5689133BC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595997" y="643467"/>
            <a:ext cx="7000006" cy="557106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043" name="Isosceles Triangle 104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95930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BB495-AAB4-DBF5-E80A-06B3765CA487}"/>
              </a:ext>
            </a:extLst>
          </p:cNvPr>
          <p:cNvSpPr>
            <a:spLocks noGrp="1"/>
          </p:cNvSpPr>
          <p:nvPr>
            <p:ph type="title"/>
          </p:nvPr>
        </p:nvSpPr>
        <p:spPr/>
        <p:txBody>
          <a:bodyPr/>
          <a:lstStyle/>
          <a:p>
            <a:r>
              <a:rPr lang="en-IN" b="1" i="0" dirty="0">
                <a:solidFill>
                  <a:srgbClr val="273239"/>
                </a:solidFill>
                <a:effectLst/>
                <a:latin typeface="Nunito" pitchFamily="2" charset="0"/>
              </a:rPr>
              <a:t>Digital Signature</a:t>
            </a:r>
            <a:endParaRPr lang="en-IN" dirty="0"/>
          </a:p>
        </p:txBody>
      </p:sp>
      <p:sp>
        <p:nvSpPr>
          <p:cNvPr id="3" name="Content Placeholder 2">
            <a:extLst>
              <a:ext uri="{FF2B5EF4-FFF2-40B4-BE49-F238E27FC236}">
                <a16:creationId xmlns:a16="http://schemas.microsoft.com/office/drawing/2014/main" id="{1FCB9AEB-4475-3DDB-4057-FFB4ECF92CD8}"/>
              </a:ext>
            </a:extLst>
          </p:cNvPr>
          <p:cNvSpPr>
            <a:spLocks noGrp="1"/>
          </p:cNvSpPr>
          <p:nvPr>
            <p:ph idx="1"/>
          </p:nvPr>
        </p:nvSpPr>
        <p:spPr/>
        <p:txBody>
          <a:bodyPr/>
          <a:lstStyle/>
          <a:p>
            <a:r>
              <a:rPr lang="en-GB" b="0" i="0" dirty="0">
                <a:solidFill>
                  <a:srgbClr val="273239"/>
                </a:solidFill>
                <a:effectLst/>
                <a:latin typeface="Nunito" pitchFamily="2" charset="0"/>
              </a:rPr>
              <a:t>A digital signature is a mathematical technique used to validate the authenticity and integrity of a message, software, or digital document. </a:t>
            </a:r>
            <a:endParaRPr lang="en-IN" dirty="0"/>
          </a:p>
        </p:txBody>
      </p:sp>
    </p:spTree>
    <p:extLst>
      <p:ext uri="{BB962C8B-B14F-4D97-AF65-F5344CB8AC3E}">
        <p14:creationId xmlns:p14="http://schemas.microsoft.com/office/powerpoint/2010/main" val="15221349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3" name="Freeform: Shape 103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5" name="Rectangle 103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Freeform: Shape 103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1" name="Isosceles Triangle 104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A diagram of a network&#10;&#10;Description automatically generated">
            <a:extLst>
              <a:ext uri="{FF2B5EF4-FFF2-40B4-BE49-F238E27FC236}">
                <a16:creationId xmlns:a16="http://schemas.microsoft.com/office/drawing/2014/main" id="{0D60FB21-3488-2AD0-241D-0472809E62A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43467" y="920834"/>
            <a:ext cx="10905066" cy="5016331"/>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043" name="Isosceles Triangle 104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8058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A0739A-C909-DB3B-4CA6-B461CA00D9D2}"/>
              </a:ext>
            </a:extLst>
          </p:cNvPr>
          <p:cNvSpPr>
            <a:spLocks noGrp="1"/>
          </p:cNvSpPr>
          <p:nvPr>
            <p:ph type="title"/>
          </p:nvPr>
        </p:nvSpPr>
        <p:spPr>
          <a:xfrm>
            <a:off x="466722" y="586855"/>
            <a:ext cx="3201366" cy="3387497"/>
          </a:xfrm>
        </p:spPr>
        <p:txBody>
          <a:bodyPr anchor="b">
            <a:normAutofit/>
          </a:bodyPr>
          <a:lstStyle/>
          <a:p>
            <a:pPr algn="r"/>
            <a:r>
              <a:rPr lang="en-IN" sz="4000">
                <a:solidFill>
                  <a:srgbClr val="FFFFFF"/>
                </a:solidFill>
              </a:rPr>
              <a:t>Types of Cryptography</a:t>
            </a:r>
          </a:p>
        </p:txBody>
      </p:sp>
      <p:sp>
        <p:nvSpPr>
          <p:cNvPr id="3" name="Content Placeholder 2">
            <a:extLst>
              <a:ext uri="{FF2B5EF4-FFF2-40B4-BE49-F238E27FC236}">
                <a16:creationId xmlns:a16="http://schemas.microsoft.com/office/drawing/2014/main" id="{EF890586-E9A2-4FC3-3B29-AF2A9AB42A78}"/>
              </a:ext>
            </a:extLst>
          </p:cNvPr>
          <p:cNvSpPr>
            <a:spLocks noGrp="1"/>
          </p:cNvSpPr>
          <p:nvPr>
            <p:ph idx="1"/>
          </p:nvPr>
        </p:nvSpPr>
        <p:spPr>
          <a:xfrm>
            <a:off x="4581727" y="649480"/>
            <a:ext cx="3025303" cy="5546047"/>
          </a:xfrm>
        </p:spPr>
        <p:txBody>
          <a:bodyPr anchor="ctr">
            <a:normAutofit/>
          </a:bodyPr>
          <a:lstStyle/>
          <a:p>
            <a:pPr marL="514350" indent="-514350">
              <a:buFont typeface="+mj-lt"/>
              <a:buAutoNum type="arabicPeriod"/>
            </a:pPr>
            <a:r>
              <a:rPr lang="en-IN" dirty="0"/>
              <a:t>Symmetric Cryptography</a:t>
            </a:r>
          </a:p>
          <a:p>
            <a:pPr marL="514350" indent="-514350">
              <a:buFont typeface="+mj-lt"/>
              <a:buAutoNum type="arabicPeriod"/>
            </a:pPr>
            <a:r>
              <a:rPr lang="en-IN" dirty="0"/>
              <a:t>Asymmetric Cryptography</a:t>
            </a:r>
          </a:p>
          <a:p>
            <a:pPr marL="514350" indent="-514350">
              <a:buFont typeface="+mj-lt"/>
              <a:buAutoNum type="arabicPeriod"/>
            </a:pPr>
            <a:r>
              <a:rPr lang="en-IN" dirty="0"/>
              <a:t>Hash Function</a:t>
            </a:r>
          </a:p>
        </p:txBody>
      </p:sp>
      <p:pic>
        <p:nvPicPr>
          <p:cNvPr id="7" name="Graphic 6" descr="Key">
            <a:extLst>
              <a:ext uri="{FF2B5EF4-FFF2-40B4-BE49-F238E27FC236}">
                <a16:creationId xmlns:a16="http://schemas.microsoft.com/office/drawing/2014/main" id="{202866A2-CA6C-B4B8-321A-A300A876045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09502" y="1627051"/>
            <a:ext cx="3615776" cy="3615776"/>
          </a:xfrm>
          <a:prstGeom prst="rect">
            <a:avLst/>
          </a:prstGeom>
        </p:spPr>
      </p:pic>
    </p:spTree>
    <p:extLst>
      <p:ext uri="{BB962C8B-B14F-4D97-AF65-F5344CB8AC3E}">
        <p14:creationId xmlns:p14="http://schemas.microsoft.com/office/powerpoint/2010/main" val="207623558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D1CF23-7C77-16E7-4ED5-5C91C9EE289E}"/>
              </a:ext>
            </a:extLst>
          </p:cNvPr>
          <p:cNvSpPr>
            <a:spLocks noGrp="1"/>
          </p:cNvSpPr>
          <p:nvPr>
            <p:ph type="title"/>
          </p:nvPr>
        </p:nvSpPr>
        <p:spPr>
          <a:xfrm>
            <a:off x="804672" y="802955"/>
            <a:ext cx="4977976" cy="1454051"/>
          </a:xfrm>
        </p:spPr>
        <p:txBody>
          <a:bodyPr>
            <a:normAutofit/>
          </a:bodyPr>
          <a:lstStyle/>
          <a:p>
            <a:r>
              <a:rPr lang="en-IN" sz="3600">
                <a:solidFill>
                  <a:schemeClr val="tx2"/>
                </a:solidFill>
              </a:rPr>
              <a:t>Steps in Creating Digital Signature</a:t>
            </a:r>
          </a:p>
        </p:txBody>
      </p:sp>
      <p:sp>
        <p:nvSpPr>
          <p:cNvPr id="3" name="Content Placeholder 2">
            <a:extLst>
              <a:ext uri="{FF2B5EF4-FFF2-40B4-BE49-F238E27FC236}">
                <a16:creationId xmlns:a16="http://schemas.microsoft.com/office/drawing/2014/main" id="{9AFA2E8D-FE54-0EBE-3EF9-EBE67E04DFBF}"/>
              </a:ext>
            </a:extLst>
          </p:cNvPr>
          <p:cNvSpPr>
            <a:spLocks noGrp="1"/>
          </p:cNvSpPr>
          <p:nvPr>
            <p:ph idx="1"/>
          </p:nvPr>
        </p:nvSpPr>
        <p:spPr>
          <a:xfrm>
            <a:off x="804672" y="2552311"/>
            <a:ext cx="4977578" cy="3639289"/>
          </a:xfrm>
        </p:spPr>
        <p:txBody>
          <a:bodyPr anchor="ctr">
            <a:normAutofit/>
          </a:bodyPr>
          <a:lstStyle/>
          <a:p>
            <a:r>
              <a:rPr lang="en-GB" sz="2000" b="0" i="0" dirty="0">
                <a:solidFill>
                  <a:schemeClr val="tx2"/>
                </a:solidFill>
                <a:effectLst/>
                <a:latin typeface="Nunito" pitchFamily="2" charset="0"/>
              </a:rPr>
              <a:t>Message digest is computed by applying hash function on the message and then message digest is encrypted using private key of sender to form the digital signature. (digital signature = encryption (private key of sender, message digest) and message digest = message digest algorithm(message)</a:t>
            </a:r>
          </a:p>
          <a:p>
            <a:r>
              <a:rPr lang="en-GB" sz="2000" b="0" i="0" dirty="0">
                <a:solidFill>
                  <a:schemeClr val="tx2"/>
                </a:solidFill>
                <a:effectLst/>
                <a:latin typeface="Nunito" pitchFamily="2" charset="0"/>
              </a:rPr>
              <a:t>Digital signature is then transmitted with the message.(message + digital signature is transmitted)</a:t>
            </a:r>
          </a:p>
          <a:p>
            <a:endParaRPr lang="en-IN" sz="2000" dirty="0">
              <a:solidFill>
                <a:schemeClr val="tx2"/>
              </a:solidFill>
            </a:endParaRPr>
          </a:p>
        </p:txBody>
      </p:sp>
      <p:grpSp>
        <p:nvGrpSpPr>
          <p:cNvPr id="27" name="Group 26">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28" name="Freeform: Shape 27">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Subtitles">
            <a:extLst>
              <a:ext uri="{FF2B5EF4-FFF2-40B4-BE49-F238E27FC236}">
                <a16:creationId xmlns:a16="http://schemas.microsoft.com/office/drawing/2014/main" id="{45024F4A-C856-A75B-A518-F1596AFB694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87527354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3F95804-88ED-0FAB-3181-EE4E7BB4D91C}"/>
              </a:ext>
            </a:extLst>
          </p:cNvPr>
          <p:cNvSpPr>
            <a:spLocks noGrp="1"/>
          </p:cNvSpPr>
          <p:nvPr>
            <p:ph idx="1"/>
          </p:nvPr>
        </p:nvSpPr>
        <p:spPr>
          <a:xfrm>
            <a:off x="844526" y="1806854"/>
            <a:ext cx="4977578" cy="3639289"/>
          </a:xfrm>
        </p:spPr>
        <p:txBody>
          <a:bodyPr anchor="ctr">
            <a:noAutofit/>
          </a:bodyPr>
          <a:lstStyle/>
          <a:p>
            <a:pPr fontAlgn="base"/>
            <a:r>
              <a:rPr lang="en-GB" sz="2000" b="0" i="0" dirty="0">
                <a:solidFill>
                  <a:schemeClr val="tx2"/>
                </a:solidFill>
                <a:effectLst/>
                <a:latin typeface="Nunito" pitchFamily="2" charset="0"/>
              </a:rPr>
              <a:t>Receiver decrypts the digital signature using the public key of sender.(This assures authenticity, as only sender has his private key so only sender can encrypt using his private key which can thus be decrypted by sender’s public key).</a:t>
            </a:r>
          </a:p>
          <a:p>
            <a:pPr fontAlgn="base"/>
            <a:r>
              <a:rPr lang="en-GB" sz="2000" b="0" i="0" dirty="0">
                <a:solidFill>
                  <a:schemeClr val="tx2"/>
                </a:solidFill>
                <a:effectLst/>
                <a:latin typeface="Nunito" pitchFamily="2" charset="0"/>
              </a:rPr>
              <a:t>The receiver now has the message digest.</a:t>
            </a:r>
          </a:p>
          <a:p>
            <a:pPr fontAlgn="base"/>
            <a:r>
              <a:rPr lang="en-GB" sz="2000" b="0" i="0" dirty="0">
                <a:solidFill>
                  <a:schemeClr val="tx2"/>
                </a:solidFill>
                <a:effectLst/>
                <a:latin typeface="Nunito" pitchFamily="2" charset="0"/>
              </a:rPr>
              <a:t>The receiver can compute the message digest from the message (actual message is sent with the digital signature).</a:t>
            </a:r>
          </a:p>
          <a:p>
            <a:pPr fontAlgn="base"/>
            <a:r>
              <a:rPr lang="en-GB" sz="2000" b="0" i="0" dirty="0">
                <a:solidFill>
                  <a:schemeClr val="tx2"/>
                </a:solidFill>
                <a:effectLst/>
                <a:latin typeface="Nunito" pitchFamily="2" charset="0"/>
              </a:rPr>
              <a:t>The message digest computed by receiver and the message digest (got by decryption on digital signature) need to be same for ensuring integrity.</a:t>
            </a:r>
          </a:p>
          <a:p>
            <a:endParaRPr lang="en-IN" sz="2000" dirty="0">
              <a:solidFill>
                <a:schemeClr val="tx2"/>
              </a:solidFill>
            </a:endParaRPr>
          </a:p>
        </p:txBody>
      </p:sp>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Lock">
            <a:extLst>
              <a:ext uri="{FF2B5EF4-FFF2-40B4-BE49-F238E27FC236}">
                <a16:creationId xmlns:a16="http://schemas.microsoft.com/office/drawing/2014/main" id="{CDC2D7EB-6F39-B267-0A18-F5B557273DE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283263187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C89860-C42F-B915-3C88-70EB0CAC6C3F}"/>
              </a:ext>
            </a:extLst>
          </p:cNvPr>
          <p:cNvSpPr>
            <a:spLocks noGrp="1"/>
          </p:cNvSpPr>
          <p:nvPr>
            <p:ph type="title"/>
          </p:nvPr>
        </p:nvSpPr>
        <p:spPr>
          <a:xfrm>
            <a:off x="838200" y="365125"/>
            <a:ext cx="10515600" cy="1325563"/>
          </a:xfrm>
        </p:spPr>
        <p:txBody>
          <a:bodyPr>
            <a:normAutofit/>
          </a:bodyPr>
          <a:lstStyle/>
          <a:p>
            <a:r>
              <a:rPr lang="en-IN" sz="5400"/>
              <a:t>Public Key Infrastructure</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9828810-E023-A202-6836-E88DD9F33912}"/>
              </a:ext>
            </a:extLst>
          </p:cNvPr>
          <p:cNvSpPr>
            <a:spLocks noGrp="1"/>
          </p:cNvSpPr>
          <p:nvPr>
            <p:ph idx="1"/>
          </p:nvPr>
        </p:nvSpPr>
        <p:spPr>
          <a:xfrm>
            <a:off x="838200" y="1929384"/>
            <a:ext cx="10515600" cy="4251960"/>
          </a:xfrm>
        </p:spPr>
        <p:txBody>
          <a:bodyPr>
            <a:normAutofit/>
          </a:bodyPr>
          <a:lstStyle/>
          <a:p>
            <a:r>
              <a:rPr lang="en-GB" sz="2200" dirty="0"/>
              <a:t>PKI (public key infrastructure) is the underlying framework that enables entities -- users and servers -- to securely exchange information using digital certificates. The entities that facilitate and use PKI typically involve general internet users, web clients or browsers, and company servers.</a:t>
            </a:r>
          </a:p>
          <a:p>
            <a:r>
              <a:rPr lang="en-GB" sz="2200" dirty="0"/>
              <a:t>It is a standard followed for managing</a:t>
            </a:r>
            <a:r>
              <a:rPr lang="en-IN" sz="2200" dirty="0"/>
              <a:t>, storing and revoking the digital certificate.</a:t>
            </a:r>
          </a:p>
          <a:p>
            <a:endParaRPr lang="en-IN" sz="2200" dirty="0"/>
          </a:p>
        </p:txBody>
      </p:sp>
    </p:spTree>
    <p:extLst>
      <p:ext uri="{BB962C8B-B14F-4D97-AF65-F5344CB8AC3E}">
        <p14:creationId xmlns:p14="http://schemas.microsoft.com/office/powerpoint/2010/main" val="110691204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6348CE-BE30-F191-440F-D892A8F93E85}"/>
              </a:ext>
            </a:extLst>
          </p:cNvPr>
          <p:cNvSpPr>
            <a:spLocks noGrp="1"/>
          </p:cNvSpPr>
          <p:nvPr>
            <p:ph type="title"/>
          </p:nvPr>
        </p:nvSpPr>
        <p:spPr>
          <a:xfrm>
            <a:off x="838200" y="365125"/>
            <a:ext cx="10515600" cy="1325563"/>
          </a:xfrm>
        </p:spPr>
        <p:txBody>
          <a:bodyPr>
            <a:normAutofit/>
          </a:bodyPr>
          <a:lstStyle/>
          <a:p>
            <a:r>
              <a:rPr lang="en-IN" sz="5400" dirty="0"/>
              <a:t>Architecture of PKI</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5063195-471A-BCEC-69F2-109BB3F41365}"/>
              </a:ext>
            </a:extLst>
          </p:cNvPr>
          <p:cNvSpPr>
            <a:spLocks noGrp="1"/>
          </p:cNvSpPr>
          <p:nvPr>
            <p:ph idx="1"/>
          </p:nvPr>
        </p:nvSpPr>
        <p:spPr>
          <a:xfrm>
            <a:off x="838200" y="1929384"/>
            <a:ext cx="10515600" cy="4251960"/>
          </a:xfrm>
        </p:spPr>
        <p:txBody>
          <a:bodyPr>
            <a:normAutofit/>
          </a:bodyPr>
          <a:lstStyle/>
          <a:p>
            <a:r>
              <a:rPr lang="en-IN" sz="2200" dirty="0"/>
              <a:t>Certificate repository</a:t>
            </a:r>
          </a:p>
          <a:p>
            <a:r>
              <a:rPr lang="en-IN" sz="2200" dirty="0"/>
              <a:t>Entity</a:t>
            </a:r>
          </a:p>
          <a:p>
            <a:r>
              <a:rPr lang="en-IN" sz="2200" dirty="0"/>
              <a:t>Registration authority (RA)</a:t>
            </a:r>
          </a:p>
          <a:p>
            <a:r>
              <a:rPr lang="en-IN" sz="2200" dirty="0"/>
              <a:t>Certification authority (CA)</a:t>
            </a:r>
          </a:p>
          <a:p>
            <a:endParaRPr lang="en-IN" sz="2200" dirty="0"/>
          </a:p>
        </p:txBody>
      </p:sp>
    </p:spTree>
    <p:extLst>
      <p:ext uri="{BB962C8B-B14F-4D97-AF65-F5344CB8AC3E}">
        <p14:creationId xmlns:p14="http://schemas.microsoft.com/office/powerpoint/2010/main" val="168282924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5F98104-9A69-4733-C25B-187DF1F22FBB}"/>
              </a:ext>
            </a:extLst>
          </p:cNvPr>
          <p:cNvSpPr>
            <a:spLocks noGrp="1"/>
          </p:cNvSpPr>
          <p:nvPr>
            <p:ph idx="1"/>
          </p:nvPr>
        </p:nvSpPr>
        <p:spPr>
          <a:xfrm>
            <a:off x="838200" y="1929384"/>
            <a:ext cx="10515600" cy="4251960"/>
          </a:xfrm>
        </p:spPr>
        <p:txBody>
          <a:bodyPr>
            <a:normAutofit/>
          </a:bodyPr>
          <a:lstStyle/>
          <a:p>
            <a:r>
              <a:rPr lang="en-IN" sz="2200"/>
              <a:t>Certificate Authority : </a:t>
            </a:r>
            <a:r>
              <a:rPr lang="en-GB" sz="2200"/>
              <a:t>In cryptography, a certificate authority or certification authority is an entity that stores, signs, and issues digital certificates. A digital certificate certifies the ownership of a public key by the named subject of the certificate.</a:t>
            </a:r>
          </a:p>
          <a:p>
            <a:r>
              <a:rPr lang="en-GB" sz="2200"/>
              <a:t>Entity : An Entity is a user of PKI certificates and/or the end user system that is the subject of a certificate, such as an e-mail client, a web server, a web browser, or a VPN-gateway.</a:t>
            </a:r>
          </a:p>
          <a:p>
            <a:pPr marL="0" indent="0">
              <a:buNone/>
            </a:pPr>
            <a:endParaRPr lang="en-IN" sz="2200"/>
          </a:p>
        </p:txBody>
      </p:sp>
    </p:spTree>
    <p:extLst>
      <p:ext uri="{BB962C8B-B14F-4D97-AF65-F5344CB8AC3E}">
        <p14:creationId xmlns:p14="http://schemas.microsoft.com/office/powerpoint/2010/main" val="247230146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062A637-925E-EC40-538A-0D57E54A60F4}"/>
              </a:ext>
            </a:extLst>
          </p:cNvPr>
          <p:cNvSpPr>
            <a:spLocks noGrp="1"/>
          </p:cNvSpPr>
          <p:nvPr>
            <p:ph idx="1"/>
          </p:nvPr>
        </p:nvSpPr>
        <p:spPr>
          <a:xfrm>
            <a:off x="838200" y="1929384"/>
            <a:ext cx="10515600" cy="4251960"/>
          </a:xfrm>
        </p:spPr>
        <p:txBody>
          <a:bodyPr>
            <a:normAutofit/>
          </a:bodyPr>
          <a:lstStyle/>
          <a:p>
            <a:r>
              <a:rPr lang="en-IN" sz="2200"/>
              <a:t>Registration Authority : </a:t>
            </a:r>
            <a:r>
              <a:rPr lang="en-GB" sz="2200"/>
              <a:t>A registration authority (RA) is an authority in a network that verifies user requests for a digital certificate and tells the certificate authority (CA) to issue it</a:t>
            </a:r>
          </a:p>
          <a:p>
            <a:endParaRPr lang="en-GB" sz="2200"/>
          </a:p>
          <a:p>
            <a:r>
              <a:rPr lang="en-GB" sz="2200"/>
              <a:t>The main goal of a CA is to verify the authenticity and trustworthiness of a website, domain and organization so users know exactly who they're communicating with online and whether that entity can be trusted with their data.</a:t>
            </a:r>
          </a:p>
          <a:p>
            <a:endParaRPr lang="en-GB" sz="2200"/>
          </a:p>
          <a:p>
            <a:r>
              <a:rPr lang="en-GB" sz="2200"/>
              <a:t>When a CA issues a digital certificate for a website, users know they are connected with an official website, not a fake or spoofed website created by a hacker to steal their information or money.</a:t>
            </a:r>
            <a:endParaRPr lang="en-IN" sz="2200"/>
          </a:p>
        </p:txBody>
      </p:sp>
    </p:spTree>
    <p:extLst>
      <p:ext uri="{BB962C8B-B14F-4D97-AF65-F5344CB8AC3E}">
        <p14:creationId xmlns:p14="http://schemas.microsoft.com/office/powerpoint/2010/main" val="96687233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A0489C-4373-26C2-AFAE-CF9484A82D0A}"/>
              </a:ext>
            </a:extLst>
          </p:cNvPr>
          <p:cNvSpPr>
            <a:spLocks noGrp="1"/>
          </p:cNvSpPr>
          <p:nvPr>
            <p:ph type="title"/>
          </p:nvPr>
        </p:nvSpPr>
        <p:spPr>
          <a:xfrm>
            <a:off x="804672" y="802955"/>
            <a:ext cx="4977976" cy="1454051"/>
          </a:xfrm>
        </p:spPr>
        <p:txBody>
          <a:bodyPr>
            <a:normAutofit/>
          </a:bodyPr>
          <a:lstStyle/>
          <a:p>
            <a:r>
              <a:rPr lang="en-IN" sz="3600" b="1" i="0">
                <a:solidFill>
                  <a:schemeClr val="tx2"/>
                </a:solidFill>
                <a:effectLst/>
                <a:latin typeface="Nunito" pitchFamily="2" charset="0"/>
              </a:rPr>
              <a:t>Digital Certificate</a:t>
            </a:r>
            <a:endParaRPr lang="en-IN" sz="3600">
              <a:solidFill>
                <a:schemeClr val="tx2"/>
              </a:solidFill>
            </a:endParaRPr>
          </a:p>
        </p:txBody>
      </p:sp>
      <p:sp>
        <p:nvSpPr>
          <p:cNvPr id="3" name="Content Placeholder 2">
            <a:extLst>
              <a:ext uri="{FF2B5EF4-FFF2-40B4-BE49-F238E27FC236}">
                <a16:creationId xmlns:a16="http://schemas.microsoft.com/office/drawing/2014/main" id="{B1783428-6EC4-E8B8-3821-44026AE716C0}"/>
              </a:ext>
            </a:extLst>
          </p:cNvPr>
          <p:cNvSpPr>
            <a:spLocks noGrp="1"/>
          </p:cNvSpPr>
          <p:nvPr>
            <p:ph idx="1"/>
          </p:nvPr>
        </p:nvSpPr>
        <p:spPr>
          <a:xfrm>
            <a:off x="804672" y="2421682"/>
            <a:ext cx="4977578" cy="3639289"/>
          </a:xfrm>
        </p:spPr>
        <p:txBody>
          <a:bodyPr anchor="ctr">
            <a:noAutofit/>
          </a:bodyPr>
          <a:lstStyle/>
          <a:p>
            <a:r>
              <a:rPr lang="en-GB" sz="2000" b="0" i="0" dirty="0">
                <a:solidFill>
                  <a:schemeClr val="tx2"/>
                </a:solidFill>
                <a:effectLst/>
                <a:latin typeface="Nunito" pitchFamily="2" charset="0"/>
              </a:rPr>
              <a:t>Digital certificate is issued by a trusted third party which proves sender’s identity to the receiver and receiver’s identity to the sender. </a:t>
            </a:r>
          </a:p>
          <a:p>
            <a:r>
              <a:rPr lang="en-GB" sz="2000" b="0" i="0" dirty="0">
                <a:solidFill>
                  <a:schemeClr val="tx2"/>
                </a:solidFill>
                <a:effectLst/>
                <a:latin typeface="Nunito" pitchFamily="2" charset="0"/>
              </a:rPr>
              <a:t>A digital certificate is a certificate issued by a Certificate Authority (CA) to verify the identity of the certificate holder. The CA issues an encrypted digital certificate containing the applicant’s public key and a variety of other identification information. </a:t>
            </a:r>
          </a:p>
          <a:p>
            <a:r>
              <a:rPr lang="en-GB" sz="2000" b="0" i="0" dirty="0">
                <a:solidFill>
                  <a:schemeClr val="tx2"/>
                </a:solidFill>
                <a:effectLst/>
                <a:latin typeface="Nunito" pitchFamily="2" charset="0"/>
              </a:rPr>
              <a:t>Digital certificate is used to attach public key with a particular individual or an entity. </a:t>
            </a:r>
            <a:endParaRPr lang="en-IN" sz="2000" dirty="0">
              <a:solidFill>
                <a:schemeClr val="tx2"/>
              </a:solidFill>
            </a:endParaRPr>
          </a:p>
        </p:txBody>
      </p:sp>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Diploma">
            <a:extLst>
              <a:ext uri="{FF2B5EF4-FFF2-40B4-BE49-F238E27FC236}">
                <a16:creationId xmlns:a16="http://schemas.microsoft.com/office/drawing/2014/main" id="{4921A73F-FB26-D4AE-8AF9-A71CA5A074E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372426109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666A3F-7D98-7447-E9F3-11F1B35D15F3}"/>
              </a:ext>
            </a:extLst>
          </p:cNvPr>
          <p:cNvSpPr>
            <a:spLocks noGrp="1"/>
          </p:cNvSpPr>
          <p:nvPr>
            <p:ph type="title"/>
          </p:nvPr>
        </p:nvSpPr>
        <p:spPr>
          <a:xfrm>
            <a:off x="804672" y="802955"/>
            <a:ext cx="4977976" cy="1454051"/>
          </a:xfrm>
        </p:spPr>
        <p:txBody>
          <a:bodyPr>
            <a:normAutofit/>
          </a:bodyPr>
          <a:lstStyle/>
          <a:p>
            <a:r>
              <a:rPr lang="en-IN" sz="3600" b="1" i="0">
                <a:solidFill>
                  <a:schemeClr val="tx2"/>
                </a:solidFill>
                <a:effectLst/>
                <a:latin typeface="Nunito" pitchFamily="2" charset="0"/>
              </a:rPr>
              <a:t>Digital certificate contains:</a:t>
            </a:r>
            <a:endParaRPr lang="en-IN" sz="3600">
              <a:solidFill>
                <a:schemeClr val="tx2"/>
              </a:solidFill>
            </a:endParaRPr>
          </a:p>
        </p:txBody>
      </p:sp>
      <p:sp>
        <p:nvSpPr>
          <p:cNvPr id="3" name="Content Placeholder 2">
            <a:extLst>
              <a:ext uri="{FF2B5EF4-FFF2-40B4-BE49-F238E27FC236}">
                <a16:creationId xmlns:a16="http://schemas.microsoft.com/office/drawing/2014/main" id="{B51922C8-4C81-9575-2584-417A548B2C4F}"/>
              </a:ext>
            </a:extLst>
          </p:cNvPr>
          <p:cNvSpPr>
            <a:spLocks noGrp="1"/>
          </p:cNvSpPr>
          <p:nvPr>
            <p:ph idx="1"/>
          </p:nvPr>
        </p:nvSpPr>
        <p:spPr>
          <a:xfrm>
            <a:off x="804672" y="2421682"/>
            <a:ext cx="4977578" cy="3639289"/>
          </a:xfrm>
        </p:spPr>
        <p:txBody>
          <a:bodyPr anchor="ctr">
            <a:normAutofit/>
          </a:bodyPr>
          <a:lstStyle/>
          <a:p>
            <a:pPr fontAlgn="base">
              <a:buFont typeface="+mj-lt"/>
              <a:buAutoNum type="arabicPeriod"/>
            </a:pPr>
            <a:r>
              <a:rPr lang="en-GB" sz="2000" b="0" i="0" dirty="0">
                <a:solidFill>
                  <a:schemeClr val="tx2"/>
                </a:solidFill>
                <a:effectLst/>
                <a:latin typeface="Nunito" pitchFamily="2" charset="0"/>
              </a:rPr>
              <a:t>Name of certificate holder.</a:t>
            </a:r>
          </a:p>
          <a:p>
            <a:pPr fontAlgn="base">
              <a:buFont typeface="+mj-lt"/>
              <a:buAutoNum type="arabicPeriod"/>
            </a:pPr>
            <a:r>
              <a:rPr lang="en-GB" sz="2000" b="0" i="0" dirty="0">
                <a:solidFill>
                  <a:schemeClr val="tx2"/>
                </a:solidFill>
                <a:effectLst/>
                <a:latin typeface="Nunito" pitchFamily="2" charset="0"/>
              </a:rPr>
              <a:t>Serial number which is used to uniquely identify a certificate, the individual or the entity identified by the certificate</a:t>
            </a:r>
          </a:p>
          <a:p>
            <a:pPr fontAlgn="base">
              <a:buFont typeface="+mj-lt"/>
              <a:buAutoNum type="arabicPeriod"/>
            </a:pPr>
            <a:r>
              <a:rPr lang="en-GB" sz="2000" b="0" i="0" dirty="0">
                <a:solidFill>
                  <a:schemeClr val="tx2"/>
                </a:solidFill>
                <a:effectLst/>
                <a:latin typeface="Nunito" pitchFamily="2" charset="0"/>
              </a:rPr>
              <a:t>Expiration dates.</a:t>
            </a:r>
          </a:p>
          <a:p>
            <a:pPr fontAlgn="base">
              <a:buFont typeface="+mj-lt"/>
              <a:buAutoNum type="arabicPeriod"/>
            </a:pPr>
            <a:r>
              <a:rPr lang="en-GB" sz="2000" b="0" i="0" dirty="0">
                <a:solidFill>
                  <a:schemeClr val="tx2"/>
                </a:solidFill>
                <a:effectLst/>
                <a:latin typeface="Nunito" pitchFamily="2" charset="0"/>
              </a:rPr>
              <a:t>Copy of certificate holder’s public key.(used for decrypting messages and digital signatures)</a:t>
            </a:r>
          </a:p>
          <a:p>
            <a:pPr fontAlgn="base">
              <a:buFont typeface="+mj-lt"/>
              <a:buAutoNum type="arabicPeriod"/>
            </a:pPr>
            <a:r>
              <a:rPr lang="en-GB" sz="2000" b="0" i="0" dirty="0">
                <a:solidFill>
                  <a:schemeClr val="tx2"/>
                </a:solidFill>
                <a:effectLst/>
                <a:latin typeface="Nunito" pitchFamily="2" charset="0"/>
              </a:rPr>
              <a:t>Digital Signature of the certificate issuing authority.</a:t>
            </a:r>
          </a:p>
          <a:p>
            <a:endParaRPr lang="en-IN" sz="2000" dirty="0">
              <a:solidFill>
                <a:schemeClr val="tx2"/>
              </a:solidFill>
            </a:endParaRPr>
          </a:p>
        </p:txBody>
      </p:sp>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Diploma">
            <a:extLst>
              <a:ext uri="{FF2B5EF4-FFF2-40B4-BE49-F238E27FC236}">
                <a16:creationId xmlns:a16="http://schemas.microsoft.com/office/drawing/2014/main" id="{D5BEEFE6-2901-59CD-EEB1-B07AF4D24F6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138033550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060E12-DD77-085C-7340-928221868A18}"/>
              </a:ext>
            </a:extLst>
          </p:cNvPr>
          <p:cNvSpPr>
            <a:spLocks noGrp="1"/>
          </p:cNvSpPr>
          <p:nvPr>
            <p:ph type="title"/>
          </p:nvPr>
        </p:nvSpPr>
        <p:spPr>
          <a:xfrm>
            <a:off x="761800" y="762001"/>
            <a:ext cx="5334197" cy="1708242"/>
          </a:xfrm>
        </p:spPr>
        <p:txBody>
          <a:bodyPr anchor="ctr">
            <a:normAutofit/>
          </a:bodyPr>
          <a:lstStyle/>
          <a:p>
            <a:r>
              <a:rPr lang="en-IN" sz="4000"/>
              <a:t>Applications of Cryptography </a:t>
            </a:r>
          </a:p>
        </p:txBody>
      </p:sp>
      <p:sp>
        <p:nvSpPr>
          <p:cNvPr id="3" name="Content Placeholder 2">
            <a:extLst>
              <a:ext uri="{FF2B5EF4-FFF2-40B4-BE49-F238E27FC236}">
                <a16:creationId xmlns:a16="http://schemas.microsoft.com/office/drawing/2014/main" id="{19E0FE71-AD42-9ABD-CC5E-24A2BEAB6C08}"/>
              </a:ext>
            </a:extLst>
          </p:cNvPr>
          <p:cNvSpPr>
            <a:spLocks noGrp="1"/>
          </p:cNvSpPr>
          <p:nvPr>
            <p:ph idx="1"/>
          </p:nvPr>
        </p:nvSpPr>
        <p:spPr>
          <a:xfrm>
            <a:off x="806250" y="2133694"/>
            <a:ext cx="5334197" cy="3769835"/>
          </a:xfrm>
        </p:spPr>
        <p:txBody>
          <a:bodyPr anchor="ctr">
            <a:normAutofit/>
          </a:bodyPr>
          <a:lstStyle/>
          <a:p>
            <a:pPr marL="0" indent="0">
              <a:buNone/>
            </a:pPr>
            <a:endParaRPr lang="en-IN" sz="3600" dirty="0"/>
          </a:p>
          <a:p>
            <a:r>
              <a:rPr lang="en-IN" sz="3600" dirty="0"/>
              <a:t>SSL</a:t>
            </a:r>
          </a:p>
          <a:p>
            <a:r>
              <a:rPr lang="en-IN" sz="3600" dirty="0"/>
              <a:t>PGP</a:t>
            </a:r>
          </a:p>
          <a:p>
            <a:r>
              <a:rPr lang="en-IN" sz="3600" dirty="0" err="1"/>
              <a:t>Ipsec</a:t>
            </a:r>
            <a:endParaRPr lang="en-IN" sz="3600" dirty="0"/>
          </a:p>
        </p:txBody>
      </p:sp>
      <p:pic>
        <p:nvPicPr>
          <p:cNvPr id="5" name="Picture 4">
            <a:extLst>
              <a:ext uri="{FF2B5EF4-FFF2-40B4-BE49-F238E27FC236}">
                <a16:creationId xmlns:a16="http://schemas.microsoft.com/office/drawing/2014/main" id="{1F3EB225-1BFB-CDE7-08BE-8EB7B88BF28F}"/>
              </a:ext>
            </a:extLst>
          </p:cNvPr>
          <p:cNvPicPr>
            <a:picLocks noChangeAspect="1"/>
          </p:cNvPicPr>
          <p:nvPr/>
        </p:nvPicPr>
        <p:blipFill rotWithShape="1">
          <a:blip r:embed="rId2"/>
          <a:srcRect l="27986" r="28331"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166788448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1C83F8-BF5E-95FD-8E25-7C194B1CE5E1}"/>
              </a:ext>
            </a:extLst>
          </p:cNvPr>
          <p:cNvSpPr>
            <a:spLocks noGrp="1"/>
          </p:cNvSpPr>
          <p:nvPr>
            <p:ph type="title"/>
          </p:nvPr>
        </p:nvSpPr>
        <p:spPr>
          <a:xfrm>
            <a:off x="761800" y="928915"/>
            <a:ext cx="5334197" cy="1708242"/>
          </a:xfrm>
        </p:spPr>
        <p:txBody>
          <a:bodyPr anchor="ctr">
            <a:normAutofit/>
          </a:bodyPr>
          <a:lstStyle/>
          <a:p>
            <a:r>
              <a:rPr lang="en-IN" sz="4000" dirty="0"/>
              <a:t>IP Security (IPSec)</a:t>
            </a:r>
          </a:p>
        </p:txBody>
      </p:sp>
      <p:sp>
        <p:nvSpPr>
          <p:cNvPr id="3" name="Content Placeholder 2">
            <a:extLst>
              <a:ext uri="{FF2B5EF4-FFF2-40B4-BE49-F238E27FC236}">
                <a16:creationId xmlns:a16="http://schemas.microsoft.com/office/drawing/2014/main" id="{B62D325E-5082-8E03-E4F6-C6C9B4956012}"/>
              </a:ext>
            </a:extLst>
          </p:cNvPr>
          <p:cNvSpPr>
            <a:spLocks noGrp="1"/>
          </p:cNvSpPr>
          <p:nvPr>
            <p:ph idx="1"/>
          </p:nvPr>
        </p:nvSpPr>
        <p:spPr>
          <a:xfrm>
            <a:off x="761800" y="2470244"/>
            <a:ext cx="5334197" cy="3769835"/>
          </a:xfrm>
        </p:spPr>
        <p:txBody>
          <a:bodyPr anchor="ctr">
            <a:normAutofit/>
          </a:bodyPr>
          <a:lstStyle/>
          <a:p>
            <a:pPr algn="just"/>
            <a:r>
              <a:rPr lang="en-GB" sz="2400" b="0" i="0" dirty="0">
                <a:effectLst/>
                <a:latin typeface="Nunito" pitchFamily="2" charset="0"/>
              </a:rPr>
              <a:t>IPsec (Internet Protocol Security) is a suite of protocols designed to secure Internet Protocol (IP) communications by authenticating and encrypting each IP packet in a data stream. It operates at the network layer, making it versatile for securing various types of traffic, such as those from applications, web traffic, and email.</a:t>
            </a:r>
            <a:endParaRPr lang="en-IN" sz="2400" dirty="0"/>
          </a:p>
        </p:txBody>
      </p:sp>
      <p:pic>
        <p:nvPicPr>
          <p:cNvPr id="18" name="Picture 4" descr="Transparent padlock">
            <a:extLst>
              <a:ext uri="{FF2B5EF4-FFF2-40B4-BE49-F238E27FC236}">
                <a16:creationId xmlns:a16="http://schemas.microsoft.com/office/drawing/2014/main" id="{F615557E-FB44-5E67-085B-C44BFEEFC8A9}"/>
              </a:ext>
            </a:extLst>
          </p:cNvPr>
          <p:cNvPicPr>
            <a:picLocks noChangeAspect="1"/>
          </p:cNvPicPr>
          <p:nvPr/>
        </p:nvPicPr>
        <p:blipFill rotWithShape="1">
          <a:blip r:embed="rId2"/>
          <a:srcRect l="11641" r="37493"/>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2767750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40" name="Rectangle 103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Rectangle 103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2" name="Rectangle 103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3" name="Rectangle 103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9" name="Freeform: Shape 103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FB6C878-8C9E-A57F-3C14-007FE9A238B4}"/>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3700" kern="1200">
                <a:solidFill>
                  <a:srgbClr val="FFFFFF"/>
                </a:solidFill>
                <a:latin typeface="+mj-lt"/>
                <a:ea typeface="+mj-ea"/>
                <a:cs typeface="+mj-cs"/>
              </a:rPr>
              <a:t>Symmetric Cryptography </a:t>
            </a:r>
          </a:p>
        </p:txBody>
      </p:sp>
      <p:pic>
        <p:nvPicPr>
          <p:cNvPr id="1026" name="Picture 2" descr="Symmetric-key algorithm - Wikipedia">
            <a:extLst>
              <a:ext uri="{FF2B5EF4-FFF2-40B4-BE49-F238E27FC236}">
                <a16:creationId xmlns:a16="http://schemas.microsoft.com/office/drawing/2014/main" id="{7DE51E6D-086C-F199-37B4-C6A081ED228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502428" y="1631595"/>
            <a:ext cx="7225748" cy="3594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838739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FCB205-A1EF-23B3-ADE5-5AC8F3E027BA}"/>
              </a:ext>
            </a:extLst>
          </p:cNvPr>
          <p:cNvSpPr>
            <a:spLocks noGrp="1"/>
          </p:cNvSpPr>
          <p:nvPr>
            <p:ph type="title"/>
          </p:nvPr>
        </p:nvSpPr>
        <p:spPr>
          <a:xfrm>
            <a:off x="761800" y="-44449"/>
            <a:ext cx="5334197" cy="1708242"/>
          </a:xfrm>
        </p:spPr>
        <p:txBody>
          <a:bodyPr anchor="ctr">
            <a:normAutofit/>
          </a:bodyPr>
          <a:lstStyle/>
          <a:p>
            <a:r>
              <a:rPr lang="en-IN" sz="4000" dirty="0"/>
              <a:t>Key Features of IPsec:</a:t>
            </a:r>
          </a:p>
        </p:txBody>
      </p:sp>
      <p:sp>
        <p:nvSpPr>
          <p:cNvPr id="3" name="Content Placeholder 2">
            <a:extLst>
              <a:ext uri="{FF2B5EF4-FFF2-40B4-BE49-F238E27FC236}">
                <a16:creationId xmlns:a16="http://schemas.microsoft.com/office/drawing/2014/main" id="{B5E58045-3B24-D053-6660-643A1520CB19}"/>
              </a:ext>
            </a:extLst>
          </p:cNvPr>
          <p:cNvSpPr>
            <a:spLocks noGrp="1"/>
          </p:cNvSpPr>
          <p:nvPr>
            <p:ph idx="1"/>
          </p:nvPr>
        </p:nvSpPr>
        <p:spPr>
          <a:xfrm>
            <a:off x="761800" y="1384300"/>
            <a:ext cx="5334197" cy="4855779"/>
          </a:xfrm>
        </p:spPr>
        <p:txBody>
          <a:bodyPr anchor="ctr">
            <a:normAutofit fontScale="92500"/>
          </a:bodyPr>
          <a:lstStyle/>
          <a:p>
            <a:r>
              <a:rPr lang="en-GB" sz="2400" b="1" dirty="0"/>
              <a:t>Encryption</a:t>
            </a:r>
            <a:r>
              <a:rPr lang="en-GB" sz="2400" dirty="0"/>
              <a:t>: IPsec uses cryptographic algorithms to ensure that data remains confidential while in transit.</a:t>
            </a:r>
          </a:p>
          <a:p>
            <a:r>
              <a:rPr lang="en-GB" sz="2400" b="1" dirty="0"/>
              <a:t>Authentication</a:t>
            </a:r>
            <a:r>
              <a:rPr lang="en-GB" sz="2400" dirty="0"/>
              <a:t>: It verifies the identity of the parties involved in the communication to ensure that the data is being sent and received by the intended users.</a:t>
            </a:r>
          </a:p>
          <a:p>
            <a:r>
              <a:rPr lang="en-GB" sz="2400" b="1" dirty="0"/>
              <a:t>Integrity</a:t>
            </a:r>
            <a:r>
              <a:rPr lang="en-GB" sz="2400" dirty="0"/>
              <a:t>: IPsec ensures that the data has not been altered during transmission by using hash functions.</a:t>
            </a:r>
          </a:p>
          <a:p>
            <a:r>
              <a:rPr lang="en-GB" sz="2400" b="1" dirty="0"/>
              <a:t>Key Management</a:t>
            </a:r>
            <a:r>
              <a:rPr lang="en-GB" sz="2400" dirty="0"/>
              <a:t>: IPsec uses protocols like Internet Key Exchange (IKE) to manage the keys used for encryption and decryption.</a:t>
            </a:r>
            <a:endParaRPr lang="en-IN" sz="2400" dirty="0"/>
          </a:p>
        </p:txBody>
      </p:sp>
      <p:pic>
        <p:nvPicPr>
          <p:cNvPr id="5" name="Picture 4" descr="Cloud shaped hard drive with cables">
            <a:extLst>
              <a:ext uri="{FF2B5EF4-FFF2-40B4-BE49-F238E27FC236}">
                <a16:creationId xmlns:a16="http://schemas.microsoft.com/office/drawing/2014/main" id="{51DF0894-A065-4490-F425-5CC964C2D425}"/>
              </a:ext>
            </a:extLst>
          </p:cNvPr>
          <p:cNvPicPr>
            <a:picLocks noChangeAspect="1"/>
          </p:cNvPicPr>
          <p:nvPr/>
        </p:nvPicPr>
        <p:blipFill rotWithShape="1">
          <a:blip r:embed="rId2"/>
          <a:srcRect l="21496" r="34045"/>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323406375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FE1EC756-41E9-4FD6-AD48-EF46A2813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2" name="Rectangle 11">
            <a:extLst>
              <a:ext uri="{FF2B5EF4-FFF2-40B4-BE49-F238E27FC236}">
                <a16:creationId xmlns:a16="http://schemas.microsoft.com/office/drawing/2014/main" id="{E66F6371-9EA5-9354-29DC-1D07B921F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290"/>
            <a:ext cx="12192000" cy="1733407"/>
          </a:xfrm>
          <a:prstGeom prst="rect">
            <a:avLst/>
          </a:prstGeom>
          <a:ln>
            <a:noFill/>
          </a:ln>
          <a:effectLst>
            <a:outerShdw blurRad="254000" dist="381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C0E2C3-256A-8F79-2D67-1121B2D807AB}"/>
              </a:ext>
            </a:extLst>
          </p:cNvPr>
          <p:cNvSpPr>
            <a:spLocks noGrp="1"/>
          </p:cNvSpPr>
          <p:nvPr>
            <p:ph type="title"/>
          </p:nvPr>
        </p:nvSpPr>
        <p:spPr>
          <a:xfrm>
            <a:off x="761995" y="307447"/>
            <a:ext cx="10693884" cy="1109932"/>
          </a:xfrm>
        </p:spPr>
        <p:txBody>
          <a:bodyPr>
            <a:normAutofit/>
          </a:bodyPr>
          <a:lstStyle/>
          <a:p>
            <a:r>
              <a:rPr lang="en-IN" sz="4000" b="1" i="0" dirty="0">
                <a:effectLst/>
                <a:latin typeface="Nunito" pitchFamily="2" charset="0"/>
              </a:rPr>
              <a:t>IPsec Protocols:</a:t>
            </a:r>
            <a:endParaRPr lang="en-IN" sz="4000" dirty="0"/>
          </a:p>
        </p:txBody>
      </p:sp>
      <p:pic>
        <p:nvPicPr>
          <p:cNvPr id="7" name="Graphic 6" descr="Programmer">
            <a:extLst>
              <a:ext uri="{FF2B5EF4-FFF2-40B4-BE49-F238E27FC236}">
                <a16:creationId xmlns:a16="http://schemas.microsoft.com/office/drawing/2014/main" id="{9A3877BF-0FE4-332C-C3A5-E7DA0A3F119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3202" y="2300738"/>
            <a:ext cx="3775494" cy="3775494"/>
          </a:xfrm>
          <a:prstGeom prst="rect">
            <a:avLst/>
          </a:prstGeom>
        </p:spPr>
      </p:pic>
      <p:sp>
        <p:nvSpPr>
          <p:cNvPr id="3" name="Content Placeholder 2">
            <a:extLst>
              <a:ext uri="{FF2B5EF4-FFF2-40B4-BE49-F238E27FC236}">
                <a16:creationId xmlns:a16="http://schemas.microsoft.com/office/drawing/2014/main" id="{9A9692DC-52CE-9943-2AD0-BF5BBBF7C4F2}"/>
              </a:ext>
            </a:extLst>
          </p:cNvPr>
          <p:cNvSpPr>
            <a:spLocks noGrp="1"/>
          </p:cNvSpPr>
          <p:nvPr>
            <p:ph idx="1"/>
          </p:nvPr>
        </p:nvSpPr>
        <p:spPr>
          <a:xfrm>
            <a:off x="4965700" y="2357888"/>
            <a:ext cx="6490179" cy="3902635"/>
          </a:xfrm>
        </p:spPr>
        <p:txBody>
          <a:bodyPr anchor="ctr">
            <a:normAutofit/>
          </a:bodyPr>
          <a:lstStyle/>
          <a:p>
            <a:r>
              <a:rPr lang="en-GB" b="1" dirty="0"/>
              <a:t>Authentication Header (AH)</a:t>
            </a:r>
            <a:r>
              <a:rPr lang="en-GB" dirty="0"/>
              <a:t>: Provides data integrity and authentication but does not encrypt the data.</a:t>
            </a:r>
          </a:p>
          <a:p>
            <a:endParaRPr lang="en-GB" dirty="0"/>
          </a:p>
          <a:p>
            <a:r>
              <a:rPr lang="en-GB" b="1" dirty="0"/>
              <a:t>Encapsulating Security Payload (ESP)</a:t>
            </a:r>
            <a:r>
              <a:rPr lang="en-GB" dirty="0"/>
              <a:t>: Provides data confidentiality through encryption, as well as optional authentication and integrity.</a:t>
            </a:r>
            <a:endParaRPr lang="en-IN" dirty="0"/>
          </a:p>
        </p:txBody>
      </p:sp>
    </p:spTree>
    <p:extLst>
      <p:ext uri="{BB962C8B-B14F-4D97-AF65-F5344CB8AC3E}">
        <p14:creationId xmlns:p14="http://schemas.microsoft.com/office/powerpoint/2010/main" val="209213665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D7CC1-565D-BE2F-2A1B-644C8C719696}"/>
              </a:ext>
            </a:extLst>
          </p:cNvPr>
          <p:cNvSpPr>
            <a:spLocks noGrp="1"/>
          </p:cNvSpPr>
          <p:nvPr>
            <p:ph type="title"/>
          </p:nvPr>
        </p:nvSpPr>
        <p:spPr/>
        <p:txBody>
          <a:bodyPr/>
          <a:lstStyle/>
          <a:p>
            <a:r>
              <a:rPr lang="en-IN" b="1" i="0" dirty="0">
                <a:solidFill>
                  <a:srgbClr val="273239"/>
                </a:solidFill>
                <a:effectLst/>
                <a:latin typeface="Nunito" pitchFamily="2" charset="0"/>
              </a:rPr>
              <a:t>IP Security Architecture</a:t>
            </a:r>
            <a:br>
              <a:rPr lang="en-IN"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C496FAD8-6405-F431-CD05-8EB180DE0C68}"/>
              </a:ext>
            </a:extLst>
          </p:cNvPr>
          <p:cNvSpPr>
            <a:spLocks noGrp="1"/>
          </p:cNvSpPr>
          <p:nvPr>
            <p:ph idx="1"/>
          </p:nvPr>
        </p:nvSpPr>
        <p:spPr/>
        <p:txBody>
          <a:bodyPr/>
          <a:lstStyle/>
          <a:p>
            <a:pPr algn="just" fontAlgn="base"/>
            <a:r>
              <a:rPr lang="en-GB" b="0" i="0" u="sng" dirty="0" err="1">
                <a:solidFill>
                  <a:srgbClr val="273239"/>
                </a:solidFill>
                <a:effectLst/>
                <a:latin typeface="Nunito" pitchFamily="2" charset="0"/>
                <a:hlinkClick r:id="rId2"/>
              </a:rPr>
              <a:t>IPSec</a:t>
            </a:r>
            <a:r>
              <a:rPr lang="en-GB" b="0" i="0" u="sng" dirty="0">
                <a:solidFill>
                  <a:srgbClr val="273239"/>
                </a:solidFill>
                <a:effectLst/>
                <a:latin typeface="Nunito" pitchFamily="2" charset="0"/>
                <a:hlinkClick r:id="rId2"/>
              </a:rPr>
              <a:t> (IP Security) architecture</a:t>
            </a:r>
            <a:r>
              <a:rPr lang="en-GB" b="0" i="0" dirty="0">
                <a:solidFill>
                  <a:srgbClr val="273239"/>
                </a:solidFill>
                <a:effectLst/>
                <a:latin typeface="Nunito" pitchFamily="2" charset="0"/>
              </a:rPr>
              <a:t> uses two protocols to secure the traffic or data flow. These protocols are ESP (Encapsulation Security Payload) and AH (Authentication Header). </a:t>
            </a:r>
            <a:r>
              <a:rPr lang="en-GB" b="0" i="0" dirty="0" err="1">
                <a:solidFill>
                  <a:srgbClr val="273239"/>
                </a:solidFill>
                <a:effectLst/>
                <a:latin typeface="Nunito" pitchFamily="2" charset="0"/>
              </a:rPr>
              <a:t>IPSec</a:t>
            </a:r>
            <a:r>
              <a:rPr lang="en-GB" b="0" i="0" dirty="0">
                <a:solidFill>
                  <a:srgbClr val="273239"/>
                </a:solidFill>
                <a:effectLst/>
                <a:latin typeface="Nunito" pitchFamily="2" charset="0"/>
              </a:rPr>
              <a:t> Architecture includes protocols, algorithms, DOI, and Key Management. All these components are very important in order to provide the three main services:</a:t>
            </a:r>
          </a:p>
          <a:p>
            <a:pPr algn="just" fontAlgn="base">
              <a:buFont typeface="Arial" panose="020B0604020202020204" pitchFamily="34" charset="0"/>
              <a:buChar char="•"/>
            </a:pPr>
            <a:r>
              <a:rPr lang="en-GB" b="0" i="0" dirty="0">
                <a:solidFill>
                  <a:srgbClr val="273239"/>
                </a:solidFill>
                <a:effectLst/>
                <a:latin typeface="Nunito" pitchFamily="2" charset="0"/>
              </a:rPr>
              <a:t>Confidentiality</a:t>
            </a:r>
          </a:p>
          <a:p>
            <a:pPr algn="just" fontAlgn="base">
              <a:buFont typeface="Arial" panose="020B0604020202020204" pitchFamily="34" charset="0"/>
              <a:buChar char="•"/>
            </a:pPr>
            <a:r>
              <a:rPr lang="en-GB" b="0" i="0" dirty="0">
                <a:solidFill>
                  <a:srgbClr val="273239"/>
                </a:solidFill>
                <a:effectLst/>
                <a:latin typeface="Nunito" pitchFamily="2" charset="0"/>
              </a:rPr>
              <a:t>Authenticity</a:t>
            </a:r>
          </a:p>
          <a:p>
            <a:pPr algn="just" fontAlgn="base">
              <a:buFont typeface="Arial" panose="020B0604020202020204" pitchFamily="34" charset="0"/>
              <a:buChar char="•"/>
            </a:pPr>
            <a:r>
              <a:rPr lang="en-GB" b="0" i="0" dirty="0">
                <a:solidFill>
                  <a:srgbClr val="273239"/>
                </a:solidFill>
                <a:effectLst/>
                <a:latin typeface="Nunito" pitchFamily="2" charset="0"/>
              </a:rPr>
              <a:t>Integrity</a:t>
            </a:r>
          </a:p>
          <a:p>
            <a:endParaRPr lang="en-IN" dirty="0"/>
          </a:p>
        </p:txBody>
      </p:sp>
    </p:spTree>
    <p:extLst>
      <p:ext uri="{BB962C8B-B14F-4D97-AF65-F5344CB8AC3E}">
        <p14:creationId xmlns:p14="http://schemas.microsoft.com/office/powerpoint/2010/main" val="202380050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5" name="Rectangle 7174">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77" name="Freeform: Shape 7176">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79" name="Rectangle 7178">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1" name="Rectangle 7180">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3" name="Freeform: Shape 7182">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85" name="Isosceles Triangle 7184">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IP Security Architecture">
            <a:extLst>
              <a:ext uri="{FF2B5EF4-FFF2-40B4-BE49-F238E27FC236}">
                <a16:creationId xmlns:a16="http://schemas.microsoft.com/office/drawing/2014/main" id="{322DF922-098A-978C-A76D-0717BAFBBE4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699009" y="643467"/>
            <a:ext cx="6793981" cy="557106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7187" name="Isosceles Triangle 7186">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900684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BA25E-756E-C3EA-F636-5ADD85F7BBF8}"/>
              </a:ext>
            </a:extLst>
          </p:cNvPr>
          <p:cNvSpPr>
            <a:spLocks noGrp="1"/>
          </p:cNvSpPr>
          <p:nvPr>
            <p:ph type="title"/>
          </p:nvPr>
        </p:nvSpPr>
        <p:spPr/>
        <p:txBody>
          <a:bodyPr/>
          <a:lstStyle/>
          <a:p>
            <a:r>
              <a:rPr lang="en-IN"/>
              <a:t>Secure Socket Layer (SSL)</a:t>
            </a:r>
            <a:endParaRPr lang="en-IN" dirty="0"/>
          </a:p>
        </p:txBody>
      </p:sp>
      <p:sp>
        <p:nvSpPr>
          <p:cNvPr id="3" name="Content Placeholder 2">
            <a:extLst>
              <a:ext uri="{FF2B5EF4-FFF2-40B4-BE49-F238E27FC236}">
                <a16:creationId xmlns:a16="http://schemas.microsoft.com/office/drawing/2014/main" id="{5A319440-44D6-A5E6-CCCB-85617643C4BB}"/>
              </a:ext>
            </a:extLst>
          </p:cNvPr>
          <p:cNvSpPr>
            <a:spLocks noGrp="1"/>
          </p:cNvSpPr>
          <p:nvPr>
            <p:ph idx="1"/>
          </p:nvPr>
        </p:nvSpPr>
        <p:spPr/>
        <p:txBody>
          <a:bodyPr/>
          <a:lstStyle/>
          <a:p>
            <a:pPr algn="l"/>
            <a:r>
              <a:rPr lang="en-GB" b="0" i="0">
                <a:solidFill>
                  <a:srgbClr val="222222"/>
                </a:solidFill>
                <a:effectLst/>
                <a:latin typeface="-apple-system"/>
              </a:rPr>
              <a:t>SSL, or Secure Sockets Layer, is an </a:t>
            </a:r>
            <a:r>
              <a:rPr lang="en-GB" b="0" i="0" u="none" strike="noStrike">
                <a:solidFill>
                  <a:srgbClr val="222222"/>
                </a:solidFill>
                <a:effectLst/>
                <a:latin typeface="-apple-system"/>
                <a:hlinkClick r:id="rId2"/>
              </a:rPr>
              <a:t>encryption</a:t>
            </a:r>
            <a:r>
              <a:rPr lang="en-GB" b="0" i="0">
                <a:solidFill>
                  <a:srgbClr val="222222"/>
                </a:solidFill>
                <a:effectLst/>
                <a:latin typeface="-apple-system"/>
              </a:rPr>
              <a:t>-based Internet security </a:t>
            </a:r>
            <a:r>
              <a:rPr lang="en-GB" b="0" i="0" u="none" strike="noStrike">
                <a:solidFill>
                  <a:srgbClr val="222222"/>
                </a:solidFill>
                <a:effectLst/>
                <a:latin typeface="-apple-system"/>
                <a:hlinkClick r:id="rId3"/>
              </a:rPr>
              <a:t>protocol</a:t>
            </a:r>
            <a:r>
              <a:rPr lang="en-GB" b="0" i="0">
                <a:solidFill>
                  <a:srgbClr val="222222"/>
                </a:solidFill>
                <a:effectLst/>
                <a:latin typeface="-apple-system"/>
              </a:rPr>
              <a:t>. It was first developed by Netscape in 1995 for the purpose of ensuring privacy, authentication, and data integrity in Internet communications. SSL is the predecessor to the modern </a:t>
            </a:r>
            <a:r>
              <a:rPr lang="en-GB" b="0" i="0" u="none" strike="noStrike">
                <a:solidFill>
                  <a:srgbClr val="222222"/>
                </a:solidFill>
                <a:effectLst/>
                <a:latin typeface="-apple-system"/>
                <a:hlinkClick r:id="rId4"/>
              </a:rPr>
              <a:t>TLS</a:t>
            </a:r>
            <a:r>
              <a:rPr lang="en-GB" b="0" i="0">
                <a:solidFill>
                  <a:srgbClr val="222222"/>
                </a:solidFill>
                <a:effectLst/>
                <a:latin typeface="-apple-system"/>
              </a:rPr>
              <a:t> encryption used today.</a:t>
            </a:r>
          </a:p>
          <a:p>
            <a:pPr algn="l"/>
            <a:r>
              <a:rPr lang="en-GB" b="0" i="0">
                <a:solidFill>
                  <a:srgbClr val="222222"/>
                </a:solidFill>
                <a:effectLst/>
                <a:latin typeface="-apple-system"/>
              </a:rPr>
              <a:t>A website that implements SSL/TLS has "</a:t>
            </a:r>
            <a:r>
              <a:rPr lang="en-GB" b="0" i="0" u="none" strike="noStrike">
                <a:solidFill>
                  <a:srgbClr val="222222"/>
                </a:solidFill>
                <a:effectLst/>
                <a:latin typeface="-apple-system"/>
                <a:hlinkClick r:id="rId5"/>
              </a:rPr>
              <a:t>HTTPS</a:t>
            </a:r>
            <a:r>
              <a:rPr lang="en-GB" b="0" i="0">
                <a:solidFill>
                  <a:srgbClr val="222222"/>
                </a:solidFill>
                <a:effectLst/>
                <a:latin typeface="-apple-system"/>
              </a:rPr>
              <a:t>" in its URL instead of "</a:t>
            </a:r>
            <a:r>
              <a:rPr lang="en-GB" b="0" i="0" u="none" strike="noStrike">
                <a:solidFill>
                  <a:srgbClr val="222222"/>
                </a:solidFill>
                <a:effectLst/>
                <a:latin typeface="-apple-system"/>
                <a:hlinkClick r:id="rId6"/>
              </a:rPr>
              <a:t>HTTP</a:t>
            </a:r>
            <a:r>
              <a:rPr lang="en-GB" b="0" i="0">
                <a:solidFill>
                  <a:srgbClr val="222222"/>
                </a:solidFill>
                <a:effectLst/>
                <a:latin typeface="-apple-system"/>
              </a:rPr>
              <a:t>."</a:t>
            </a:r>
          </a:p>
          <a:p>
            <a:endParaRPr lang="en-IN" dirty="0"/>
          </a:p>
        </p:txBody>
      </p:sp>
    </p:spTree>
    <p:extLst>
      <p:ext uri="{BB962C8B-B14F-4D97-AF65-F5344CB8AC3E}">
        <p14:creationId xmlns:p14="http://schemas.microsoft.com/office/powerpoint/2010/main" val="78508504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Content Placeholder 8" descr="A diagram of a computer network&#10;&#10;Description automatically generated">
            <a:extLst>
              <a:ext uri="{FF2B5EF4-FFF2-40B4-BE49-F238E27FC236}">
                <a16:creationId xmlns:a16="http://schemas.microsoft.com/office/drawing/2014/main" id="{650EBEBD-19F0-F774-7DD4-6E2789D8A008}"/>
              </a:ext>
            </a:extLst>
          </p:cNvPr>
          <p:cNvPicPr>
            <a:picLocks noGrp="1" noChangeAspect="1"/>
          </p:cNvPicPr>
          <p:nvPr>
            <p:ph idx="1"/>
          </p:nvPr>
        </p:nvPicPr>
        <p:blipFill>
          <a:blip r:embed="rId2"/>
          <a:stretch>
            <a:fillRect/>
          </a:stretch>
        </p:blipFill>
        <p:spPr bwMode="auto">
          <a:xfrm>
            <a:off x="1054309" y="643466"/>
            <a:ext cx="10083381" cy="5571067"/>
          </a:xfrm>
          <a:prstGeom prst="rect">
            <a:avLst/>
          </a:prstGeom>
          <a:noFill/>
        </p:spPr>
      </p:pic>
    </p:spTree>
    <p:extLst>
      <p:ext uri="{BB962C8B-B14F-4D97-AF65-F5344CB8AC3E}">
        <p14:creationId xmlns:p14="http://schemas.microsoft.com/office/powerpoint/2010/main" val="367023947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EDBA9-020A-6720-F32D-4651B301F1B0}"/>
              </a:ext>
            </a:extLst>
          </p:cNvPr>
          <p:cNvSpPr>
            <a:spLocks noGrp="1"/>
          </p:cNvSpPr>
          <p:nvPr>
            <p:ph type="title"/>
          </p:nvPr>
        </p:nvSpPr>
        <p:spPr/>
        <p:txBody>
          <a:bodyPr/>
          <a:lstStyle/>
          <a:p>
            <a:r>
              <a:rPr lang="en-GB" b="1" i="0" dirty="0">
                <a:solidFill>
                  <a:srgbClr val="222222"/>
                </a:solidFill>
                <a:effectLst/>
                <a:latin typeface="-apple-system"/>
              </a:rPr>
              <a:t>How does SSL/TLS work?</a:t>
            </a:r>
            <a:br>
              <a:rPr lang="en-GB" b="1" i="0" dirty="0">
                <a:solidFill>
                  <a:srgbClr val="222222"/>
                </a:solidFill>
                <a:effectLst/>
                <a:latin typeface="-apple-system"/>
              </a:rPr>
            </a:br>
            <a:endParaRPr lang="en-IN" dirty="0"/>
          </a:p>
        </p:txBody>
      </p:sp>
      <p:sp>
        <p:nvSpPr>
          <p:cNvPr id="3" name="Content Placeholder 2">
            <a:extLst>
              <a:ext uri="{FF2B5EF4-FFF2-40B4-BE49-F238E27FC236}">
                <a16:creationId xmlns:a16="http://schemas.microsoft.com/office/drawing/2014/main" id="{0A603114-552D-D042-D481-A92ECD85276B}"/>
              </a:ext>
            </a:extLst>
          </p:cNvPr>
          <p:cNvSpPr>
            <a:spLocks noGrp="1"/>
          </p:cNvSpPr>
          <p:nvPr>
            <p:ph idx="1"/>
          </p:nvPr>
        </p:nvSpPr>
        <p:spPr/>
        <p:txBody>
          <a:bodyPr/>
          <a:lstStyle/>
          <a:p>
            <a:pPr algn="l">
              <a:buFont typeface="Arial" panose="020B0604020202020204" pitchFamily="34" charset="0"/>
              <a:buChar char="•"/>
            </a:pPr>
            <a:r>
              <a:rPr lang="en-GB" b="0" i="0" dirty="0">
                <a:solidFill>
                  <a:srgbClr val="222222"/>
                </a:solidFill>
                <a:effectLst/>
                <a:latin typeface="-apple-system"/>
              </a:rPr>
              <a:t>In order to provide a high degree of </a:t>
            </a:r>
            <a:r>
              <a:rPr lang="en-GB" b="0" i="0" u="none" strike="noStrike" dirty="0">
                <a:solidFill>
                  <a:srgbClr val="222222"/>
                </a:solidFill>
                <a:effectLst/>
                <a:latin typeface="-apple-system"/>
                <a:hlinkClick r:id="rId2"/>
              </a:rPr>
              <a:t>privacy</a:t>
            </a:r>
            <a:r>
              <a:rPr lang="en-GB" b="0" i="0" dirty="0">
                <a:solidFill>
                  <a:srgbClr val="222222"/>
                </a:solidFill>
                <a:effectLst/>
                <a:latin typeface="-apple-system"/>
              </a:rPr>
              <a:t>, SSL encrypts data that is transmitted across the web. This means that anyone who tries to intercept this data will only see a garbled mix of characters that is nearly impossible to decrypt.</a:t>
            </a:r>
          </a:p>
          <a:p>
            <a:pPr algn="l">
              <a:buFont typeface="Arial" panose="020B0604020202020204" pitchFamily="34" charset="0"/>
              <a:buChar char="•"/>
            </a:pPr>
            <a:r>
              <a:rPr lang="en-GB" b="0" i="0" dirty="0">
                <a:solidFill>
                  <a:srgbClr val="222222"/>
                </a:solidFill>
                <a:effectLst/>
                <a:latin typeface="-apple-system"/>
              </a:rPr>
              <a:t>SSL initiates an </a:t>
            </a:r>
            <a:r>
              <a:rPr lang="en-GB" b="1" i="0" dirty="0">
                <a:solidFill>
                  <a:srgbClr val="222222"/>
                </a:solidFill>
                <a:effectLst/>
                <a:latin typeface="-apple-system"/>
              </a:rPr>
              <a:t>authentication</a:t>
            </a:r>
            <a:r>
              <a:rPr lang="en-GB" b="0" i="0" dirty="0">
                <a:solidFill>
                  <a:srgbClr val="222222"/>
                </a:solidFill>
                <a:effectLst/>
                <a:latin typeface="-apple-system"/>
              </a:rPr>
              <a:t> process called a </a:t>
            </a:r>
            <a:r>
              <a:rPr lang="en-GB" b="0" i="0" u="none" strike="noStrike" dirty="0">
                <a:solidFill>
                  <a:srgbClr val="222222"/>
                </a:solidFill>
                <a:effectLst/>
                <a:latin typeface="-apple-system"/>
                <a:hlinkClick r:id="rId3"/>
              </a:rPr>
              <a:t>handshake</a:t>
            </a:r>
            <a:r>
              <a:rPr lang="en-GB" b="0" i="0" dirty="0">
                <a:solidFill>
                  <a:srgbClr val="222222"/>
                </a:solidFill>
                <a:effectLst/>
                <a:latin typeface="-apple-system"/>
              </a:rPr>
              <a:t> between two communicating devices to ensure that both devices are really who they claim to be.</a:t>
            </a:r>
          </a:p>
          <a:p>
            <a:pPr algn="l">
              <a:buFont typeface="Arial" panose="020B0604020202020204" pitchFamily="34" charset="0"/>
              <a:buChar char="•"/>
            </a:pPr>
            <a:r>
              <a:rPr lang="en-GB" b="0" i="0" dirty="0">
                <a:solidFill>
                  <a:srgbClr val="222222"/>
                </a:solidFill>
                <a:effectLst/>
                <a:latin typeface="-apple-system"/>
              </a:rPr>
              <a:t>SSL also digitally signs data in order to provide </a:t>
            </a:r>
            <a:r>
              <a:rPr lang="en-GB" b="1" i="0" dirty="0">
                <a:solidFill>
                  <a:srgbClr val="222222"/>
                </a:solidFill>
                <a:effectLst/>
                <a:latin typeface="-apple-system"/>
              </a:rPr>
              <a:t>data integrity</a:t>
            </a:r>
            <a:r>
              <a:rPr lang="en-GB" b="0" i="0" dirty="0">
                <a:solidFill>
                  <a:srgbClr val="222222"/>
                </a:solidFill>
                <a:effectLst/>
                <a:latin typeface="-apple-system"/>
              </a:rPr>
              <a:t>, verifying that the data is not tampered with before reaching its intended recipient.</a:t>
            </a:r>
          </a:p>
          <a:p>
            <a:endParaRPr lang="en-IN" dirty="0"/>
          </a:p>
        </p:txBody>
      </p:sp>
    </p:spTree>
    <p:extLst>
      <p:ext uri="{BB962C8B-B14F-4D97-AF65-F5344CB8AC3E}">
        <p14:creationId xmlns:p14="http://schemas.microsoft.com/office/powerpoint/2010/main" val="222225616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descr="What is an SSL certificate? | Norton">
            <a:extLst>
              <a:ext uri="{FF2B5EF4-FFF2-40B4-BE49-F238E27FC236}">
                <a16:creationId xmlns:a16="http://schemas.microsoft.com/office/drawing/2014/main" id="{DCD10DF4-A019-B11E-37A8-1FCD4882688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666721" y="204247"/>
            <a:ext cx="5288594" cy="6449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812365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40D8B-5F5E-B7EA-57F2-AF25BDC42267}"/>
              </a:ext>
            </a:extLst>
          </p:cNvPr>
          <p:cNvSpPr>
            <a:spLocks noGrp="1"/>
          </p:cNvSpPr>
          <p:nvPr>
            <p:ph type="title"/>
          </p:nvPr>
        </p:nvSpPr>
        <p:spPr/>
        <p:txBody>
          <a:bodyPr/>
          <a:lstStyle/>
          <a:p>
            <a:r>
              <a:rPr lang="en-GB" b="1" i="0" dirty="0">
                <a:solidFill>
                  <a:srgbClr val="222222"/>
                </a:solidFill>
                <a:effectLst/>
                <a:latin typeface="-apple-system"/>
              </a:rPr>
              <a:t>Why is SSL/TLS important?</a:t>
            </a:r>
            <a:endParaRPr lang="en-IN" dirty="0"/>
          </a:p>
        </p:txBody>
      </p:sp>
      <p:sp>
        <p:nvSpPr>
          <p:cNvPr id="3" name="Content Placeholder 2">
            <a:extLst>
              <a:ext uri="{FF2B5EF4-FFF2-40B4-BE49-F238E27FC236}">
                <a16:creationId xmlns:a16="http://schemas.microsoft.com/office/drawing/2014/main" id="{4B1C2792-7CEF-4330-0935-D0D952F33381}"/>
              </a:ext>
            </a:extLst>
          </p:cNvPr>
          <p:cNvSpPr>
            <a:spLocks noGrp="1"/>
          </p:cNvSpPr>
          <p:nvPr>
            <p:ph idx="1"/>
          </p:nvPr>
        </p:nvSpPr>
        <p:spPr/>
        <p:txBody>
          <a:bodyPr>
            <a:normAutofit fontScale="92500" lnSpcReduction="20000"/>
          </a:bodyPr>
          <a:lstStyle/>
          <a:p>
            <a:pPr algn="l"/>
            <a:r>
              <a:rPr lang="en-GB" b="0" i="0" dirty="0">
                <a:solidFill>
                  <a:srgbClr val="222222"/>
                </a:solidFill>
                <a:effectLst/>
                <a:latin typeface="-apple-system"/>
              </a:rPr>
              <a:t>Originally, data on the Web was transmitted in plaintext that anyone could read if they intercepted the message. For example, if a consumer visited a shopping website, placed an order, and entered their credit card number on the website, that credit card number would travel across the Internet unconcealed.</a:t>
            </a:r>
          </a:p>
          <a:p>
            <a:pPr algn="l"/>
            <a:r>
              <a:rPr lang="en-GB" b="0" i="0" dirty="0">
                <a:solidFill>
                  <a:srgbClr val="222222"/>
                </a:solidFill>
                <a:effectLst/>
                <a:latin typeface="-apple-system"/>
              </a:rPr>
              <a:t>SSL was created to correct this problem and protect user privacy. By encrypting any data that goes between a user and a web server, SSL ensures that anyone who intercepts the data can only see a scrambled mess of characters. The consumer's credit card number is now safe, only visible to the shopping website where they entered it.</a:t>
            </a:r>
          </a:p>
          <a:p>
            <a:pPr algn="l"/>
            <a:r>
              <a:rPr lang="en-GB" b="0" i="0" dirty="0">
                <a:solidFill>
                  <a:srgbClr val="222222"/>
                </a:solidFill>
                <a:effectLst/>
                <a:latin typeface="-apple-system"/>
              </a:rPr>
              <a:t>SSL also stops certain kinds of cyber attacks: It authenticates web servers, which is important because attackers will often try to set up fake websites to trick users and steal data. It also prevents attackers from tampering with data in transit, like a tamper-proof seal on a medicine container.</a:t>
            </a:r>
          </a:p>
          <a:p>
            <a:endParaRPr lang="en-IN" dirty="0"/>
          </a:p>
        </p:txBody>
      </p:sp>
    </p:spTree>
    <p:extLst>
      <p:ext uri="{BB962C8B-B14F-4D97-AF65-F5344CB8AC3E}">
        <p14:creationId xmlns:p14="http://schemas.microsoft.com/office/powerpoint/2010/main" val="352985542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67AEB50F-F126-BF7C-410F-72334AF18284}"/>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4250"/>
          <a:stretch/>
        </p:blipFill>
        <p:spPr bwMode="auto">
          <a:xfrm>
            <a:off x="950264" y="210456"/>
            <a:ext cx="10291472" cy="6335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9361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Rectangle 2056">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9" name="Rectangle 2058">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1" name="Rectangle 2060">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3" name="Freeform: Shape 2062">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67A7F1B-F578-C419-2635-ED950E74F25D}"/>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3700" kern="1200">
                <a:solidFill>
                  <a:srgbClr val="FFFFFF"/>
                </a:solidFill>
                <a:latin typeface="+mj-lt"/>
                <a:ea typeface="+mj-ea"/>
                <a:cs typeface="+mj-cs"/>
              </a:rPr>
              <a:t>Asymmetric Cryptography</a:t>
            </a:r>
          </a:p>
        </p:txBody>
      </p:sp>
      <p:pic>
        <p:nvPicPr>
          <p:cNvPr id="2050" name="Picture 2" descr="Asymmetric Encryption: Definition, Architecture, Usage">
            <a:extLst>
              <a:ext uri="{FF2B5EF4-FFF2-40B4-BE49-F238E27FC236}">
                <a16:creationId xmlns:a16="http://schemas.microsoft.com/office/drawing/2014/main" id="{7C55E479-A417-7EE5-0200-86BCC83285B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509049" y="1216115"/>
            <a:ext cx="7225748" cy="4425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202924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E8C21E-7DDD-4054-8519-D6E354C452AD}"/>
              </a:ext>
            </a:extLst>
          </p:cNvPr>
          <p:cNvSpPr>
            <a:spLocks noGrp="1"/>
          </p:cNvSpPr>
          <p:nvPr>
            <p:ph type="title"/>
          </p:nvPr>
        </p:nvSpPr>
        <p:spPr>
          <a:xfrm>
            <a:off x="838200" y="365125"/>
            <a:ext cx="10515600" cy="1325563"/>
          </a:xfrm>
        </p:spPr>
        <p:txBody>
          <a:bodyPr>
            <a:normAutofit/>
          </a:bodyPr>
          <a:lstStyle/>
          <a:p>
            <a:r>
              <a:rPr lang="en-IN" sz="5400" dirty="0"/>
              <a:t>PGP</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689FE83-2474-1129-E02D-FC94F4691D21}"/>
              </a:ext>
            </a:extLst>
          </p:cNvPr>
          <p:cNvSpPr>
            <a:spLocks noGrp="1"/>
          </p:cNvSpPr>
          <p:nvPr>
            <p:ph idx="1"/>
          </p:nvPr>
        </p:nvSpPr>
        <p:spPr>
          <a:xfrm>
            <a:off x="838200" y="1929384"/>
            <a:ext cx="10515600" cy="4251960"/>
          </a:xfrm>
        </p:spPr>
        <p:txBody>
          <a:bodyPr>
            <a:normAutofit/>
          </a:bodyPr>
          <a:lstStyle/>
          <a:p>
            <a:pPr>
              <a:buFont typeface="Arial" panose="020B0604020202020204" pitchFamily="34" charset="0"/>
              <a:buChar char="•"/>
            </a:pPr>
            <a:r>
              <a:rPr lang="en-GB" sz="2000" b="0" i="0" dirty="0">
                <a:effectLst/>
                <a:latin typeface="inter-regular"/>
              </a:rPr>
              <a:t>PGP stands for Pretty Good Privacy (PGP) which is invented by Phil Zimmermann.</a:t>
            </a:r>
          </a:p>
          <a:p>
            <a:pPr>
              <a:buFont typeface="Arial" panose="020B0604020202020204" pitchFamily="34" charset="0"/>
              <a:buChar char="•"/>
            </a:pPr>
            <a:r>
              <a:rPr lang="en-GB" sz="2000" b="0" i="0" dirty="0">
                <a:effectLst/>
                <a:latin typeface="inter-regular"/>
              </a:rPr>
              <a:t>PGP was designed to provide all four aspects of security, i.e., </a:t>
            </a:r>
            <a:r>
              <a:rPr lang="en-GB" sz="2000" dirty="0">
                <a:latin typeface="inter-regular"/>
              </a:rPr>
              <a:t>privacy</a:t>
            </a:r>
            <a:r>
              <a:rPr lang="en-GB" sz="2000" b="0" i="0" dirty="0">
                <a:effectLst/>
                <a:latin typeface="inter-regular"/>
              </a:rPr>
              <a:t>, integrity, authentication, and non-repudiation in the sending of email.</a:t>
            </a:r>
          </a:p>
          <a:p>
            <a:pPr>
              <a:buFont typeface="Arial" panose="020B0604020202020204" pitchFamily="34" charset="0"/>
              <a:buChar char="•"/>
            </a:pPr>
            <a:r>
              <a:rPr lang="en-GB" sz="2000" b="0" i="0" dirty="0">
                <a:effectLst/>
                <a:latin typeface="inter-regular"/>
              </a:rPr>
              <a:t>PGP uses a digital signature (a combination of hashing and public key encryption) to provide integrity, authentication, and non-repudiation. PGP uses a combination of secret key encryption and public key encryption to provide privacy. Therefore, we can say that the digital signature uses one hash function, one secret key, and two private-public key pairs.</a:t>
            </a:r>
          </a:p>
          <a:p>
            <a:pPr>
              <a:buFont typeface="Arial" panose="020B0604020202020204" pitchFamily="34" charset="0"/>
              <a:buChar char="•"/>
            </a:pPr>
            <a:r>
              <a:rPr lang="en-GB" sz="2000" b="0" i="0" dirty="0">
                <a:effectLst/>
                <a:latin typeface="inter-regular"/>
              </a:rPr>
              <a:t>PGP is an open source and freely available software package for email security.</a:t>
            </a:r>
          </a:p>
          <a:p>
            <a:pPr>
              <a:buFont typeface="Arial" panose="020B0604020202020204" pitchFamily="34" charset="0"/>
              <a:buChar char="•"/>
            </a:pPr>
            <a:r>
              <a:rPr lang="en-GB" sz="2000" b="0" i="0" dirty="0">
                <a:effectLst/>
                <a:latin typeface="inter-regular"/>
              </a:rPr>
              <a:t>PGP provides authentication through the use of Digital Signature.</a:t>
            </a:r>
          </a:p>
          <a:p>
            <a:pPr>
              <a:buFont typeface="Arial" panose="020B0604020202020204" pitchFamily="34" charset="0"/>
              <a:buChar char="•"/>
            </a:pPr>
            <a:r>
              <a:rPr lang="en-GB" sz="2000" b="0" i="0" dirty="0">
                <a:effectLst/>
                <a:latin typeface="inter-regular"/>
              </a:rPr>
              <a:t>It provides confidentiality through the use of symmetric block encryption.</a:t>
            </a:r>
          </a:p>
          <a:p>
            <a:pPr>
              <a:buFont typeface="Arial" panose="020B0604020202020204" pitchFamily="34" charset="0"/>
              <a:buChar char="•"/>
            </a:pPr>
            <a:r>
              <a:rPr lang="en-GB" sz="2000" b="0" i="0" dirty="0">
                <a:effectLst/>
                <a:latin typeface="inter-regular"/>
              </a:rPr>
              <a:t>It provides compression by using the ZIP algorithm, and EMAIL compatibility using the radix-64 encoding scheme.</a:t>
            </a:r>
          </a:p>
          <a:p>
            <a:endParaRPr lang="en-IN" sz="2000" dirty="0"/>
          </a:p>
        </p:txBody>
      </p:sp>
    </p:spTree>
    <p:extLst>
      <p:ext uri="{BB962C8B-B14F-4D97-AF65-F5344CB8AC3E}">
        <p14:creationId xmlns:p14="http://schemas.microsoft.com/office/powerpoint/2010/main" val="338273673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5D605-4954-E059-5D8B-2B7DE25148BB}"/>
              </a:ext>
            </a:extLst>
          </p:cNvPr>
          <p:cNvSpPr>
            <a:spLocks noGrp="1"/>
          </p:cNvSpPr>
          <p:nvPr>
            <p:ph type="title"/>
          </p:nvPr>
        </p:nvSpPr>
        <p:spPr>
          <a:xfrm>
            <a:off x="838200" y="500062"/>
            <a:ext cx="10515600" cy="1325563"/>
          </a:xfrm>
        </p:spPr>
        <p:txBody>
          <a:bodyPr>
            <a:normAutofit fontScale="90000"/>
          </a:bodyPr>
          <a:lstStyle/>
          <a:p>
            <a:r>
              <a:rPr lang="en-GB" b="0" i="0">
                <a:solidFill>
                  <a:srgbClr val="610B4B"/>
                </a:solidFill>
                <a:effectLst/>
                <a:latin typeface="erdana"/>
              </a:rPr>
              <a:t>Following are the steps taken by PGP to create secure e-mail at the sender site:</a:t>
            </a:r>
            <a:br>
              <a:rPr lang="en-GB" b="0" i="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FB0674DA-A903-6165-F5C6-D627E72135A8}"/>
              </a:ext>
            </a:extLst>
          </p:cNvPr>
          <p:cNvSpPr>
            <a:spLocks noGrp="1"/>
          </p:cNvSpPr>
          <p:nvPr>
            <p:ph idx="1"/>
          </p:nvPr>
        </p:nvSpPr>
        <p:spPr/>
        <p:txBody>
          <a:bodyPr>
            <a:normAutofit lnSpcReduction="10000"/>
          </a:bodyPr>
          <a:lstStyle/>
          <a:p>
            <a:pPr algn="just">
              <a:buFont typeface="Arial" panose="020B0604020202020204" pitchFamily="34" charset="0"/>
              <a:buChar char="•"/>
            </a:pPr>
            <a:r>
              <a:rPr lang="en-GB" b="0" i="0">
                <a:solidFill>
                  <a:srgbClr val="000000"/>
                </a:solidFill>
                <a:effectLst/>
                <a:latin typeface="inter-regular"/>
              </a:rPr>
              <a:t>The e-mail message is hashed by using a hashing function to create a digest.</a:t>
            </a:r>
          </a:p>
          <a:p>
            <a:pPr algn="just">
              <a:buFont typeface="Arial" panose="020B0604020202020204" pitchFamily="34" charset="0"/>
              <a:buChar char="•"/>
            </a:pPr>
            <a:r>
              <a:rPr lang="en-GB" b="0" i="0">
                <a:solidFill>
                  <a:srgbClr val="000000"/>
                </a:solidFill>
                <a:effectLst/>
                <a:latin typeface="inter-regular"/>
              </a:rPr>
              <a:t>The digest is then encrypted to form a signed digest by using the sender's private key, and then signed digest is added to the original email message.</a:t>
            </a:r>
          </a:p>
          <a:p>
            <a:pPr algn="just">
              <a:buFont typeface="Arial" panose="020B0604020202020204" pitchFamily="34" charset="0"/>
              <a:buChar char="•"/>
            </a:pPr>
            <a:r>
              <a:rPr lang="en-GB" b="0" i="0">
                <a:solidFill>
                  <a:srgbClr val="000000"/>
                </a:solidFill>
                <a:effectLst/>
                <a:latin typeface="inter-regular"/>
              </a:rPr>
              <a:t>The original message and signed digest are encrypted by using a one-time secret key created by the sender.</a:t>
            </a:r>
          </a:p>
          <a:p>
            <a:pPr algn="just">
              <a:buFont typeface="Arial" panose="020B0604020202020204" pitchFamily="34" charset="0"/>
              <a:buChar char="•"/>
            </a:pPr>
            <a:r>
              <a:rPr lang="en-GB" b="0" i="0">
                <a:solidFill>
                  <a:srgbClr val="000000"/>
                </a:solidFill>
                <a:effectLst/>
                <a:latin typeface="inter-regular"/>
              </a:rPr>
              <a:t>The secret key is encrypted by using a receiver's public key.</a:t>
            </a:r>
          </a:p>
          <a:p>
            <a:pPr algn="just">
              <a:buFont typeface="Arial" panose="020B0604020202020204" pitchFamily="34" charset="0"/>
              <a:buChar char="•"/>
            </a:pPr>
            <a:r>
              <a:rPr lang="en-GB" b="0" i="0">
                <a:solidFill>
                  <a:srgbClr val="000000"/>
                </a:solidFill>
                <a:effectLst/>
                <a:latin typeface="inter-regular"/>
              </a:rPr>
              <a:t>Both the encrypted secret key and the encrypted combination of message and digest are sent together.</a:t>
            </a:r>
          </a:p>
          <a:p>
            <a:endParaRPr lang="en-IN" dirty="0"/>
          </a:p>
        </p:txBody>
      </p:sp>
    </p:spTree>
    <p:extLst>
      <p:ext uri="{BB962C8B-B14F-4D97-AF65-F5344CB8AC3E}">
        <p14:creationId xmlns:p14="http://schemas.microsoft.com/office/powerpoint/2010/main" val="121605547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404D6-44B9-2A16-D948-0E61D89A4C11}"/>
              </a:ext>
            </a:extLst>
          </p:cNvPr>
          <p:cNvSpPr>
            <a:spLocks noGrp="1"/>
          </p:cNvSpPr>
          <p:nvPr>
            <p:ph type="title"/>
          </p:nvPr>
        </p:nvSpPr>
        <p:spPr/>
        <p:txBody>
          <a:bodyPr/>
          <a:lstStyle/>
          <a:p>
            <a:r>
              <a:rPr lang="en-GB" b="0" i="0" dirty="0">
                <a:solidFill>
                  <a:srgbClr val="610B38"/>
                </a:solidFill>
                <a:effectLst/>
                <a:latin typeface="erdana"/>
              </a:rPr>
              <a:t>PGP at the Sender site (A)</a:t>
            </a:r>
            <a:br>
              <a:rPr lang="en-GB" b="0" i="0" dirty="0">
                <a:solidFill>
                  <a:srgbClr val="610B38"/>
                </a:solidFill>
                <a:effectLst/>
                <a:latin typeface="erdana"/>
              </a:rPr>
            </a:br>
            <a:endParaRPr lang="en-IN" dirty="0"/>
          </a:p>
        </p:txBody>
      </p:sp>
      <p:pic>
        <p:nvPicPr>
          <p:cNvPr id="5122" name="Picture 2" descr="Computer Network PGP">
            <a:extLst>
              <a:ext uri="{FF2B5EF4-FFF2-40B4-BE49-F238E27FC236}">
                <a16:creationId xmlns:a16="http://schemas.microsoft.com/office/drawing/2014/main" id="{549034DE-C8E1-EF2B-606B-A71B1D8C343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9186" y="1690688"/>
            <a:ext cx="11587040" cy="4296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607511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B4C37-6D9F-F9AC-CBE0-6408288AD327}"/>
              </a:ext>
            </a:extLst>
          </p:cNvPr>
          <p:cNvSpPr>
            <a:spLocks noGrp="1"/>
          </p:cNvSpPr>
          <p:nvPr>
            <p:ph type="title"/>
          </p:nvPr>
        </p:nvSpPr>
        <p:spPr>
          <a:xfrm>
            <a:off x="838200" y="500062"/>
            <a:ext cx="10515600" cy="1325563"/>
          </a:xfrm>
        </p:spPr>
        <p:txBody>
          <a:bodyPr>
            <a:normAutofit fontScale="90000"/>
          </a:bodyPr>
          <a:lstStyle/>
          <a:p>
            <a:r>
              <a:rPr lang="en-GB" b="0" i="0" dirty="0">
                <a:solidFill>
                  <a:srgbClr val="610B4B"/>
                </a:solidFill>
                <a:effectLst/>
                <a:latin typeface="erdana"/>
              </a:rPr>
              <a:t>Following are the steps taken to show how PGP uses hashing and a combination of three keys to generate the original message:</a:t>
            </a:r>
            <a:br>
              <a:rPr lang="en-GB"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022ECBE5-9AD2-6BB1-0B92-A29FA4D8A244}"/>
              </a:ext>
            </a:extLst>
          </p:cNvPr>
          <p:cNvSpPr>
            <a:spLocks noGrp="1"/>
          </p:cNvSpPr>
          <p:nvPr>
            <p:ph idx="1"/>
          </p:nvPr>
        </p:nvSpPr>
        <p:spPr/>
        <p:txBody>
          <a:bodyPr>
            <a:normAutofit lnSpcReduction="10000"/>
          </a:bodyPr>
          <a:lstStyle/>
          <a:p>
            <a:pPr algn="just">
              <a:buFont typeface="Arial" panose="020B0604020202020204" pitchFamily="34" charset="0"/>
              <a:buChar char="•"/>
            </a:pPr>
            <a:r>
              <a:rPr lang="en-GB" b="0" i="0" dirty="0">
                <a:solidFill>
                  <a:srgbClr val="000000"/>
                </a:solidFill>
                <a:effectLst/>
                <a:latin typeface="inter-regular"/>
              </a:rPr>
              <a:t>The receiver receives the combination of encrypted secret key and message digest is received.</a:t>
            </a:r>
          </a:p>
          <a:p>
            <a:pPr algn="just">
              <a:buFont typeface="Arial" panose="020B0604020202020204" pitchFamily="34" charset="0"/>
              <a:buChar char="•"/>
            </a:pPr>
            <a:r>
              <a:rPr lang="en-GB" b="0" i="0" dirty="0">
                <a:solidFill>
                  <a:srgbClr val="000000"/>
                </a:solidFill>
                <a:effectLst/>
                <a:latin typeface="inter-regular"/>
              </a:rPr>
              <a:t>The encrypted secret key is decrypted by using the receiver's private key to get the one-time secret key.</a:t>
            </a:r>
          </a:p>
          <a:p>
            <a:pPr algn="just">
              <a:buFont typeface="Arial" panose="020B0604020202020204" pitchFamily="34" charset="0"/>
              <a:buChar char="•"/>
            </a:pPr>
            <a:r>
              <a:rPr lang="en-GB" b="0" i="0" dirty="0">
                <a:solidFill>
                  <a:srgbClr val="000000"/>
                </a:solidFill>
                <a:effectLst/>
                <a:latin typeface="inter-regular"/>
              </a:rPr>
              <a:t>The secret key is then used to decrypt the combination of message and digest.</a:t>
            </a:r>
          </a:p>
          <a:p>
            <a:pPr algn="just">
              <a:buFont typeface="Arial" panose="020B0604020202020204" pitchFamily="34" charset="0"/>
              <a:buChar char="•"/>
            </a:pPr>
            <a:r>
              <a:rPr lang="en-GB" b="0" i="0" dirty="0">
                <a:solidFill>
                  <a:srgbClr val="000000"/>
                </a:solidFill>
                <a:effectLst/>
                <a:latin typeface="inter-regular"/>
              </a:rPr>
              <a:t>The digest is decrypted by using the sender's public key, and the original message is hashed by using a hash function to create a digest.</a:t>
            </a:r>
          </a:p>
          <a:p>
            <a:pPr algn="just">
              <a:buFont typeface="Arial" panose="020B0604020202020204" pitchFamily="34" charset="0"/>
              <a:buChar char="•"/>
            </a:pPr>
            <a:r>
              <a:rPr lang="en-GB" b="0" i="0" dirty="0">
                <a:solidFill>
                  <a:srgbClr val="000000"/>
                </a:solidFill>
                <a:effectLst/>
                <a:latin typeface="inter-regular"/>
              </a:rPr>
              <a:t>Both the digests are compared if both of them are equal means that all the aspects of security are preserved.</a:t>
            </a:r>
          </a:p>
          <a:p>
            <a:endParaRPr lang="en-IN" dirty="0"/>
          </a:p>
        </p:txBody>
      </p:sp>
    </p:spTree>
    <p:extLst>
      <p:ext uri="{BB962C8B-B14F-4D97-AF65-F5344CB8AC3E}">
        <p14:creationId xmlns:p14="http://schemas.microsoft.com/office/powerpoint/2010/main" val="322280710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76BCB-8F23-896F-D126-531D32BCAC9B}"/>
              </a:ext>
            </a:extLst>
          </p:cNvPr>
          <p:cNvSpPr>
            <a:spLocks noGrp="1"/>
          </p:cNvSpPr>
          <p:nvPr>
            <p:ph type="title"/>
          </p:nvPr>
        </p:nvSpPr>
        <p:spPr/>
        <p:txBody>
          <a:bodyPr/>
          <a:lstStyle/>
          <a:p>
            <a:r>
              <a:rPr lang="en-GB" b="0" i="0" dirty="0">
                <a:solidFill>
                  <a:srgbClr val="610B38"/>
                </a:solidFill>
                <a:effectLst/>
                <a:latin typeface="erdana"/>
              </a:rPr>
              <a:t>PGP at the Receiver site (B)</a:t>
            </a:r>
            <a:br>
              <a:rPr lang="en-GB" b="0" i="0" dirty="0">
                <a:solidFill>
                  <a:srgbClr val="610B38"/>
                </a:solidFill>
                <a:effectLst/>
                <a:latin typeface="erdana"/>
              </a:rPr>
            </a:br>
            <a:endParaRPr lang="en-IN" dirty="0"/>
          </a:p>
        </p:txBody>
      </p:sp>
      <p:pic>
        <p:nvPicPr>
          <p:cNvPr id="6146" name="Picture 2" descr="Computer Network PGP">
            <a:extLst>
              <a:ext uri="{FF2B5EF4-FFF2-40B4-BE49-F238E27FC236}">
                <a16:creationId xmlns:a16="http://schemas.microsoft.com/office/drawing/2014/main" id="{F1201B6A-77AC-D55F-A076-4930CAD6AA1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11300" y="1123999"/>
            <a:ext cx="8585199" cy="53879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3544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9" name="Rectangle 307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81" name="Freeform: Shape 308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83" name="Rectangle 308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5" name="Rectangle 308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7" name="Freeform: Shape 308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89" name="Isosceles Triangle 308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Why Public Key Cryptography Matters | Okta Developer">
            <a:extLst>
              <a:ext uri="{FF2B5EF4-FFF2-40B4-BE49-F238E27FC236}">
                <a16:creationId xmlns:a16="http://schemas.microsoft.com/office/drawing/2014/main" id="{5CC4E3C9-8BDF-C28E-7E6F-FA5B7EC4CF7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43467" y="893572"/>
            <a:ext cx="10905066" cy="507085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3091" name="Isosceles Triangle 309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84269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1183</TotalTime>
  <Words>4769</Words>
  <Application>Microsoft Office PowerPoint</Application>
  <PresentationFormat>Widescreen</PresentationFormat>
  <Paragraphs>230</Paragraphs>
  <Slides>84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84</vt:i4>
      </vt:variant>
    </vt:vector>
  </HeadingPairs>
  <TitlesOfParts>
    <vt:vector size="94" baseType="lpstr">
      <vt:lpstr>-apple-system</vt:lpstr>
      <vt:lpstr>Arial</vt:lpstr>
      <vt:lpstr>Calibri</vt:lpstr>
      <vt:lpstr>Calibri Light</vt:lpstr>
      <vt:lpstr>erdana</vt:lpstr>
      <vt:lpstr>Heebo</vt:lpstr>
      <vt:lpstr>Helvetica Neue Light</vt:lpstr>
      <vt:lpstr>inter-regular</vt:lpstr>
      <vt:lpstr>Nunito</vt:lpstr>
      <vt:lpstr>Office Theme</vt:lpstr>
      <vt:lpstr>Cryptography</vt:lpstr>
      <vt:lpstr>PowerPoint Presentation</vt:lpstr>
      <vt:lpstr>Definition</vt:lpstr>
      <vt:lpstr>PowerPoint Presentation</vt:lpstr>
      <vt:lpstr>Features Of Cryptography are as follows:</vt:lpstr>
      <vt:lpstr>Types of Cryptography</vt:lpstr>
      <vt:lpstr>Symmetric Cryptography </vt:lpstr>
      <vt:lpstr>Asymmetric Cryptography</vt:lpstr>
      <vt:lpstr>PowerPoint Presentation</vt:lpstr>
      <vt:lpstr>Characteristics of Public Encryption key: </vt:lpstr>
      <vt:lpstr>Example</vt:lpstr>
      <vt:lpstr>PowerPoint Presentation</vt:lpstr>
      <vt:lpstr>Key Terms</vt:lpstr>
      <vt:lpstr>PowerPoint Presentation</vt:lpstr>
      <vt:lpstr>PowerPoint Presentation</vt:lpstr>
      <vt:lpstr>Hash Functions</vt:lpstr>
      <vt:lpstr>PowerPoint Presentation</vt:lpstr>
      <vt:lpstr>PowerPoint Presentation</vt:lpstr>
      <vt:lpstr>Features of Hash Functions</vt:lpstr>
      <vt:lpstr>PowerPoint Presentation</vt:lpstr>
      <vt:lpstr>Properties of Hash Functions </vt:lpstr>
      <vt:lpstr>PowerPoint Presentation</vt:lpstr>
      <vt:lpstr>PowerPoint Presentation</vt:lpstr>
      <vt:lpstr>Applications of Hash Functions </vt:lpstr>
      <vt:lpstr>PowerPoint Presentation</vt:lpstr>
      <vt:lpstr>PowerPoint Presentation</vt:lpstr>
      <vt:lpstr>Popular Hash Functions </vt:lpstr>
      <vt:lpstr>PowerPoint Presentation</vt:lpstr>
      <vt:lpstr>PowerPoint Presentation</vt:lpstr>
      <vt:lpstr>Applications Of Cryptography</vt:lpstr>
      <vt:lpstr>PowerPoint Presentation</vt:lpstr>
      <vt:lpstr>PowerPoint Presentation</vt:lpstr>
      <vt:lpstr>PowerPoint Presentation</vt:lpstr>
      <vt:lpstr>Adventages</vt:lpstr>
      <vt:lpstr>Adventages</vt:lpstr>
      <vt:lpstr>GAK – Government Access to Keys</vt:lpstr>
      <vt:lpstr>PowerPoint Presentation</vt:lpstr>
      <vt:lpstr>Substitution Cipher:</vt:lpstr>
      <vt:lpstr>PowerPoint Presentation</vt:lpstr>
      <vt:lpstr>Caesar Cipher</vt:lpstr>
      <vt:lpstr>Process of Shift Cipher </vt:lpstr>
      <vt:lpstr>PowerPoint Presentation</vt:lpstr>
      <vt:lpstr>PowerPoint Presentation</vt:lpstr>
      <vt:lpstr>Simple Substitution Cipher </vt:lpstr>
      <vt:lpstr>PowerPoint Presentation</vt:lpstr>
      <vt:lpstr>PowerPoint Presentation</vt:lpstr>
      <vt:lpstr>PowerPoint Presentation</vt:lpstr>
      <vt:lpstr>PowerPoint Presentation</vt:lpstr>
      <vt:lpstr>Data Encryption Standard  (DES)</vt:lpstr>
      <vt:lpstr>1 Fiestal Round</vt:lpstr>
      <vt:lpstr>Round Function</vt:lpstr>
      <vt:lpstr>Key  Generation</vt:lpstr>
      <vt:lpstr>2DES ( Double DES)</vt:lpstr>
      <vt:lpstr>PowerPoint Presentation</vt:lpstr>
      <vt:lpstr>Tripple DES (3DES)</vt:lpstr>
      <vt:lpstr>Advanced Encryption Standard</vt:lpstr>
      <vt:lpstr>PowerPoint Presentation</vt:lpstr>
      <vt:lpstr>Digital Signature</vt:lpstr>
      <vt:lpstr>PowerPoint Presentation</vt:lpstr>
      <vt:lpstr>Steps in Creating Digital Signature</vt:lpstr>
      <vt:lpstr>PowerPoint Presentation</vt:lpstr>
      <vt:lpstr>Public Key Infrastructure</vt:lpstr>
      <vt:lpstr>Architecture of PKI</vt:lpstr>
      <vt:lpstr>PowerPoint Presentation</vt:lpstr>
      <vt:lpstr>PowerPoint Presentation</vt:lpstr>
      <vt:lpstr>Digital Certificate</vt:lpstr>
      <vt:lpstr>Digital certificate contains:</vt:lpstr>
      <vt:lpstr>Applications of Cryptography </vt:lpstr>
      <vt:lpstr>IP Security (IPSec)</vt:lpstr>
      <vt:lpstr>Key Features of IPsec:</vt:lpstr>
      <vt:lpstr>IPsec Protocols:</vt:lpstr>
      <vt:lpstr>IP Security Architecture </vt:lpstr>
      <vt:lpstr>PowerPoint Presentation</vt:lpstr>
      <vt:lpstr>Secure Socket Layer (SSL)</vt:lpstr>
      <vt:lpstr>PowerPoint Presentation</vt:lpstr>
      <vt:lpstr>How does SSL/TLS work? </vt:lpstr>
      <vt:lpstr>PowerPoint Presentation</vt:lpstr>
      <vt:lpstr>Why is SSL/TLS important?</vt:lpstr>
      <vt:lpstr>PowerPoint Presentation</vt:lpstr>
      <vt:lpstr>PGP</vt:lpstr>
      <vt:lpstr>Following are the steps taken by PGP to create secure e-mail at the sender site: </vt:lpstr>
      <vt:lpstr>PGP at the Sender site (A) </vt:lpstr>
      <vt:lpstr>Following are the steps taken to show how PGP uses hashing and a combination of three keys to generate the original message: </vt:lpstr>
      <vt:lpstr>PGP at the Receiver site (B)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Cryptography</dc:title>
  <dc:creator>Arsalan Ahmed Alyas</dc:creator>
  <cp:lastModifiedBy>ARSALAN AHMED ALYAS</cp:lastModifiedBy>
  <cp:revision>81</cp:revision>
  <dcterms:created xsi:type="dcterms:W3CDTF">2023-08-08T13:18:50Z</dcterms:created>
  <dcterms:modified xsi:type="dcterms:W3CDTF">2024-08-12T04:01:20Z</dcterms:modified>
</cp:coreProperties>
</file>