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4" r:id="rId27"/>
    <p:sldId id="285" r:id="rId28"/>
    <p:sldId id="286" r:id="rId29"/>
    <p:sldId id="287" r:id="rId30"/>
    <p:sldId id="288" r:id="rId31"/>
    <p:sldId id="281" r:id="rId32"/>
    <p:sldId id="282" r:id="rId33"/>
    <p:sldId id="28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5" d="100"/>
          <a:sy n="75" d="100"/>
        </p:scale>
        <p:origin x="32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ADC0-E60A-EE50-D66F-334D2B77C0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E78ADE-3847-BDFB-1223-77A6C2AB57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7AF913-90F8-8573-EA1E-CD443CB34BC6}"/>
              </a:ext>
            </a:extLst>
          </p:cNvPr>
          <p:cNvSpPr>
            <a:spLocks noGrp="1"/>
          </p:cNvSpPr>
          <p:nvPr>
            <p:ph type="dt" sz="half" idx="10"/>
          </p:nvPr>
        </p:nvSpPr>
        <p:spPr/>
        <p:txBody>
          <a:bodyPr/>
          <a:lstStyle/>
          <a:p>
            <a:fld id="{D7D796F3-FCAE-475D-B217-C606C272E186}" type="datetimeFigureOut">
              <a:rPr lang="en-IN" smtClean="0"/>
              <a:t>06-09-2023</a:t>
            </a:fld>
            <a:endParaRPr lang="en-IN"/>
          </a:p>
        </p:txBody>
      </p:sp>
      <p:sp>
        <p:nvSpPr>
          <p:cNvPr id="5" name="Footer Placeholder 4">
            <a:extLst>
              <a:ext uri="{FF2B5EF4-FFF2-40B4-BE49-F238E27FC236}">
                <a16:creationId xmlns:a16="http://schemas.microsoft.com/office/drawing/2014/main" id="{DF633EA7-A476-2BCB-39B4-9CAAC58F0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69701-4081-2148-A3F3-98CD0A747EA5}"/>
              </a:ext>
            </a:extLst>
          </p:cNvPr>
          <p:cNvSpPr>
            <a:spLocks noGrp="1"/>
          </p:cNvSpPr>
          <p:nvPr>
            <p:ph type="sldNum" sz="quarter" idx="12"/>
          </p:nvPr>
        </p:nvSpPr>
        <p:spPr/>
        <p:txBody>
          <a:bodyPr/>
          <a:lstStyle/>
          <a:p>
            <a:fld id="{49A0419F-E96E-4A53-9CFF-21FC50A5CF0F}" type="slidenum">
              <a:rPr lang="en-IN" smtClean="0"/>
              <a:t>‹#›</a:t>
            </a:fld>
            <a:endParaRPr lang="en-IN"/>
          </a:p>
        </p:txBody>
      </p:sp>
    </p:spTree>
    <p:extLst>
      <p:ext uri="{BB962C8B-B14F-4D97-AF65-F5344CB8AC3E}">
        <p14:creationId xmlns:p14="http://schemas.microsoft.com/office/powerpoint/2010/main" val="233446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4E9E-E789-FB70-1D90-19659F453F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7C8FB1-00AC-501D-C261-08A51FC5EE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FE1543-16F6-460B-BA6B-5A321E14E302}"/>
              </a:ext>
            </a:extLst>
          </p:cNvPr>
          <p:cNvSpPr>
            <a:spLocks noGrp="1"/>
          </p:cNvSpPr>
          <p:nvPr>
            <p:ph type="dt" sz="half" idx="10"/>
          </p:nvPr>
        </p:nvSpPr>
        <p:spPr/>
        <p:txBody>
          <a:bodyPr/>
          <a:lstStyle/>
          <a:p>
            <a:fld id="{D7D796F3-FCAE-475D-B217-C606C272E186}" type="datetimeFigureOut">
              <a:rPr lang="en-IN" smtClean="0"/>
              <a:t>06-09-2023</a:t>
            </a:fld>
            <a:endParaRPr lang="en-IN"/>
          </a:p>
        </p:txBody>
      </p:sp>
      <p:sp>
        <p:nvSpPr>
          <p:cNvPr id="5" name="Footer Placeholder 4">
            <a:extLst>
              <a:ext uri="{FF2B5EF4-FFF2-40B4-BE49-F238E27FC236}">
                <a16:creationId xmlns:a16="http://schemas.microsoft.com/office/drawing/2014/main" id="{513DADC1-6EFD-1E15-92A8-4C02C192DE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8E0B9-BE4C-2DD9-358B-8ED78A85C1F6}"/>
              </a:ext>
            </a:extLst>
          </p:cNvPr>
          <p:cNvSpPr>
            <a:spLocks noGrp="1"/>
          </p:cNvSpPr>
          <p:nvPr>
            <p:ph type="sldNum" sz="quarter" idx="12"/>
          </p:nvPr>
        </p:nvSpPr>
        <p:spPr/>
        <p:txBody>
          <a:bodyPr/>
          <a:lstStyle/>
          <a:p>
            <a:fld id="{49A0419F-E96E-4A53-9CFF-21FC50A5CF0F}" type="slidenum">
              <a:rPr lang="en-IN" smtClean="0"/>
              <a:t>‹#›</a:t>
            </a:fld>
            <a:endParaRPr lang="en-IN"/>
          </a:p>
        </p:txBody>
      </p:sp>
    </p:spTree>
    <p:extLst>
      <p:ext uri="{BB962C8B-B14F-4D97-AF65-F5344CB8AC3E}">
        <p14:creationId xmlns:p14="http://schemas.microsoft.com/office/powerpoint/2010/main" val="233354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811C9-FD0B-FE00-0E47-FE02AA7AB3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796B3A-CBA0-86C6-1169-E7D182C73E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B152D-9D9A-85C4-EFE9-F56602638498}"/>
              </a:ext>
            </a:extLst>
          </p:cNvPr>
          <p:cNvSpPr>
            <a:spLocks noGrp="1"/>
          </p:cNvSpPr>
          <p:nvPr>
            <p:ph type="dt" sz="half" idx="10"/>
          </p:nvPr>
        </p:nvSpPr>
        <p:spPr/>
        <p:txBody>
          <a:bodyPr/>
          <a:lstStyle/>
          <a:p>
            <a:fld id="{D7D796F3-FCAE-475D-B217-C606C272E186}" type="datetimeFigureOut">
              <a:rPr lang="en-IN" smtClean="0"/>
              <a:t>06-09-2023</a:t>
            </a:fld>
            <a:endParaRPr lang="en-IN"/>
          </a:p>
        </p:txBody>
      </p:sp>
      <p:sp>
        <p:nvSpPr>
          <p:cNvPr id="5" name="Footer Placeholder 4">
            <a:extLst>
              <a:ext uri="{FF2B5EF4-FFF2-40B4-BE49-F238E27FC236}">
                <a16:creationId xmlns:a16="http://schemas.microsoft.com/office/drawing/2014/main" id="{D5D00352-06CB-D23E-D25E-C4CD5264CF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765071-31A3-832F-9B8A-15A434F79FFD}"/>
              </a:ext>
            </a:extLst>
          </p:cNvPr>
          <p:cNvSpPr>
            <a:spLocks noGrp="1"/>
          </p:cNvSpPr>
          <p:nvPr>
            <p:ph type="sldNum" sz="quarter" idx="12"/>
          </p:nvPr>
        </p:nvSpPr>
        <p:spPr/>
        <p:txBody>
          <a:bodyPr/>
          <a:lstStyle/>
          <a:p>
            <a:fld id="{49A0419F-E96E-4A53-9CFF-21FC50A5CF0F}" type="slidenum">
              <a:rPr lang="en-IN" smtClean="0"/>
              <a:t>‹#›</a:t>
            </a:fld>
            <a:endParaRPr lang="en-IN"/>
          </a:p>
        </p:txBody>
      </p:sp>
    </p:spTree>
    <p:extLst>
      <p:ext uri="{BB962C8B-B14F-4D97-AF65-F5344CB8AC3E}">
        <p14:creationId xmlns:p14="http://schemas.microsoft.com/office/powerpoint/2010/main" val="2814414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4898-7355-8FEB-EBB8-0E15ABDBD4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619CBC-A2B3-B397-2066-D79B3C98AF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6B5155-7735-BF84-5E94-4DFDC019E8C8}"/>
              </a:ext>
            </a:extLst>
          </p:cNvPr>
          <p:cNvSpPr>
            <a:spLocks noGrp="1"/>
          </p:cNvSpPr>
          <p:nvPr>
            <p:ph type="dt" sz="half" idx="10"/>
          </p:nvPr>
        </p:nvSpPr>
        <p:spPr/>
        <p:txBody>
          <a:bodyPr/>
          <a:lstStyle/>
          <a:p>
            <a:fld id="{D7D796F3-FCAE-475D-B217-C606C272E186}" type="datetimeFigureOut">
              <a:rPr lang="en-IN" smtClean="0"/>
              <a:t>06-09-2023</a:t>
            </a:fld>
            <a:endParaRPr lang="en-IN"/>
          </a:p>
        </p:txBody>
      </p:sp>
      <p:sp>
        <p:nvSpPr>
          <p:cNvPr id="5" name="Footer Placeholder 4">
            <a:extLst>
              <a:ext uri="{FF2B5EF4-FFF2-40B4-BE49-F238E27FC236}">
                <a16:creationId xmlns:a16="http://schemas.microsoft.com/office/drawing/2014/main" id="{D092B8E4-743F-A98A-1DB3-129D71894D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8CB707-F928-7C97-FB46-406785BE1C27}"/>
              </a:ext>
            </a:extLst>
          </p:cNvPr>
          <p:cNvSpPr>
            <a:spLocks noGrp="1"/>
          </p:cNvSpPr>
          <p:nvPr>
            <p:ph type="sldNum" sz="quarter" idx="12"/>
          </p:nvPr>
        </p:nvSpPr>
        <p:spPr/>
        <p:txBody>
          <a:bodyPr/>
          <a:lstStyle/>
          <a:p>
            <a:fld id="{49A0419F-E96E-4A53-9CFF-21FC50A5CF0F}" type="slidenum">
              <a:rPr lang="en-IN" smtClean="0"/>
              <a:t>‹#›</a:t>
            </a:fld>
            <a:endParaRPr lang="en-IN"/>
          </a:p>
        </p:txBody>
      </p:sp>
    </p:spTree>
    <p:extLst>
      <p:ext uri="{BB962C8B-B14F-4D97-AF65-F5344CB8AC3E}">
        <p14:creationId xmlns:p14="http://schemas.microsoft.com/office/powerpoint/2010/main" val="363724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7EF1-6D20-5015-FBE0-B016A8137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7405B6-9558-59A4-4284-9EDC2B733F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62A94E-316D-D769-7F65-AD1602B66391}"/>
              </a:ext>
            </a:extLst>
          </p:cNvPr>
          <p:cNvSpPr>
            <a:spLocks noGrp="1"/>
          </p:cNvSpPr>
          <p:nvPr>
            <p:ph type="dt" sz="half" idx="10"/>
          </p:nvPr>
        </p:nvSpPr>
        <p:spPr/>
        <p:txBody>
          <a:bodyPr/>
          <a:lstStyle/>
          <a:p>
            <a:fld id="{D7D796F3-FCAE-475D-B217-C606C272E186}" type="datetimeFigureOut">
              <a:rPr lang="en-IN" smtClean="0"/>
              <a:t>06-09-2023</a:t>
            </a:fld>
            <a:endParaRPr lang="en-IN"/>
          </a:p>
        </p:txBody>
      </p:sp>
      <p:sp>
        <p:nvSpPr>
          <p:cNvPr id="5" name="Footer Placeholder 4">
            <a:extLst>
              <a:ext uri="{FF2B5EF4-FFF2-40B4-BE49-F238E27FC236}">
                <a16:creationId xmlns:a16="http://schemas.microsoft.com/office/drawing/2014/main" id="{47BDE7E4-6B81-C437-8311-402BF3374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090D00-F641-0F8F-820F-1B22E22292C7}"/>
              </a:ext>
            </a:extLst>
          </p:cNvPr>
          <p:cNvSpPr>
            <a:spLocks noGrp="1"/>
          </p:cNvSpPr>
          <p:nvPr>
            <p:ph type="sldNum" sz="quarter" idx="12"/>
          </p:nvPr>
        </p:nvSpPr>
        <p:spPr/>
        <p:txBody>
          <a:bodyPr/>
          <a:lstStyle/>
          <a:p>
            <a:fld id="{49A0419F-E96E-4A53-9CFF-21FC50A5CF0F}" type="slidenum">
              <a:rPr lang="en-IN" smtClean="0"/>
              <a:t>‹#›</a:t>
            </a:fld>
            <a:endParaRPr lang="en-IN"/>
          </a:p>
        </p:txBody>
      </p:sp>
    </p:spTree>
    <p:extLst>
      <p:ext uri="{BB962C8B-B14F-4D97-AF65-F5344CB8AC3E}">
        <p14:creationId xmlns:p14="http://schemas.microsoft.com/office/powerpoint/2010/main" val="104530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49A7-CA6B-4566-DCB2-B0FEDF1D15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051F6F-9C33-9AA5-C426-B2B6FAA1B5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BF2068-0AB2-3E93-A22B-2606EDD3B5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E798C-04EE-93F8-3318-A69F27154B56}"/>
              </a:ext>
            </a:extLst>
          </p:cNvPr>
          <p:cNvSpPr>
            <a:spLocks noGrp="1"/>
          </p:cNvSpPr>
          <p:nvPr>
            <p:ph type="dt" sz="half" idx="10"/>
          </p:nvPr>
        </p:nvSpPr>
        <p:spPr/>
        <p:txBody>
          <a:bodyPr/>
          <a:lstStyle/>
          <a:p>
            <a:fld id="{D7D796F3-FCAE-475D-B217-C606C272E186}" type="datetimeFigureOut">
              <a:rPr lang="en-IN" smtClean="0"/>
              <a:t>06-09-2023</a:t>
            </a:fld>
            <a:endParaRPr lang="en-IN"/>
          </a:p>
        </p:txBody>
      </p:sp>
      <p:sp>
        <p:nvSpPr>
          <p:cNvPr id="6" name="Footer Placeholder 5">
            <a:extLst>
              <a:ext uri="{FF2B5EF4-FFF2-40B4-BE49-F238E27FC236}">
                <a16:creationId xmlns:a16="http://schemas.microsoft.com/office/drawing/2014/main" id="{C20CC457-7DB8-0E30-BA65-F82331A31F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94BE83-EB0C-E60D-7A97-9EF533115F06}"/>
              </a:ext>
            </a:extLst>
          </p:cNvPr>
          <p:cNvSpPr>
            <a:spLocks noGrp="1"/>
          </p:cNvSpPr>
          <p:nvPr>
            <p:ph type="sldNum" sz="quarter" idx="12"/>
          </p:nvPr>
        </p:nvSpPr>
        <p:spPr/>
        <p:txBody>
          <a:bodyPr/>
          <a:lstStyle/>
          <a:p>
            <a:fld id="{49A0419F-E96E-4A53-9CFF-21FC50A5CF0F}" type="slidenum">
              <a:rPr lang="en-IN" smtClean="0"/>
              <a:t>‹#›</a:t>
            </a:fld>
            <a:endParaRPr lang="en-IN"/>
          </a:p>
        </p:txBody>
      </p:sp>
    </p:spTree>
    <p:extLst>
      <p:ext uri="{BB962C8B-B14F-4D97-AF65-F5344CB8AC3E}">
        <p14:creationId xmlns:p14="http://schemas.microsoft.com/office/powerpoint/2010/main" val="83767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C82E-2F86-4BCD-3D4D-2923B039F7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D5DC9C-B9BF-E218-6503-5A1E1D5648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9A3A70-4F78-BABF-ECC1-EA9E509027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D1AA77-684B-6720-1DFE-1DCA77032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FDCFFF-75B1-DB73-3990-DE19395EC4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BD7B49-8437-8171-F545-F05D15ABAF6C}"/>
              </a:ext>
            </a:extLst>
          </p:cNvPr>
          <p:cNvSpPr>
            <a:spLocks noGrp="1"/>
          </p:cNvSpPr>
          <p:nvPr>
            <p:ph type="dt" sz="half" idx="10"/>
          </p:nvPr>
        </p:nvSpPr>
        <p:spPr/>
        <p:txBody>
          <a:bodyPr/>
          <a:lstStyle/>
          <a:p>
            <a:fld id="{D7D796F3-FCAE-475D-B217-C606C272E186}" type="datetimeFigureOut">
              <a:rPr lang="en-IN" smtClean="0"/>
              <a:t>06-09-2023</a:t>
            </a:fld>
            <a:endParaRPr lang="en-IN"/>
          </a:p>
        </p:txBody>
      </p:sp>
      <p:sp>
        <p:nvSpPr>
          <p:cNvPr id="8" name="Footer Placeholder 7">
            <a:extLst>
              <a:ext uri="{FF2B5EF4-FFF2-40B4-BE49-F238E27FC236}">
                <a16:creationId xmlns:a16="http://schemas.microsoft.com/office/drawing/2014/main" id="{ED6DE1EE-6F85-C39C-A7B0-6DFDBE6FF0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562BDF-D414-1FD3-B71D-050D9B9AAA68}"/>
              </a:ext>
            </a:extLst>
          </p:cNvPr>
          <p:cNvSpPr>
            <a:spLocks noGrp="1"/>
          </p:cNvSpPr>
          <p:nvPr>
            <p:ph type="sldNum" sz="quarter" idx="12"/>
          </p:nvPr>
        </p:nvSpPr>
        <p:spPr/>
        <p:txBody>
          <a:bodyPr/>
          <a:lstStyle/>
          <a:p>
            <a:fld id="{49A0419F-E96E-4A53-9CFF-21FC50A5CF0F}" type="slidenum">
              <a:rPr lang="en-IN" smtClean="0"/>
              <a:t>‹#›</a:t>
            </a:fld>
            <a:endParaRPr lang="en-IN"/>
          </a:p>
        </p:txBody>
      </p:sp>
    </p:spTree>
    <p:extLst>
      <p:ext uri="{BB962C8B-B14F-4D97-AF65-F5344CB8AC3E}">
        <p14:creationId xmlns:p14="http://schemas.microsoft.com/office/powerpoint/2010/main" val="229508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6FDB-1743-CE50-0582-9BC5E2EAEC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83FCF8-8A05-4F05-0F96-12800CAFCE64}"/>
              </a:ext>
            </a:extLst>
          </p:cNvPr>
          <p:cNvSpPr>
            <a:spLocks noGrp="1"/>
          </p:cNvSpPr>
          <p:nvPr>
            <p:ph type="dt" sz="half" idx="10"/>
          </p:nvPr>
        </p:nvSpPr>
        <p:spPr/>
        <p:txBody>
          <a:bodyPr/>
          <a:lstStyle/>
          <a:p>
            <a:fld id="{D7D796F3-FCAE-475D-B217-C606C272E186}" type="datetimeFigureOut">
              <a:rPr lang="en-IN" smtClean="0"/>
              <a:t>06-09-2023</a:t>
            </a:fld>
            <a:endParaRPr lang="en-IN"/>
          </a:p>
        </p:txBody>
      </p:sp>
      <p:sp>
        <p:nvSpPr>
          <p:cNvPr id="4" name="Footer Placeholder 3">
            <a:extLst>
              <a:ext uri="{FF2B5EF4-FFF2-40B4-BE49-F238E27FC236}">
                <a16:creationId xmlns:a16="http://schemas.microsoft.com/office/drawing/2014/main" id="{D420E3E6-FF01-87AF-6B37-9F8F4DD093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F74F6A-F79A-4744-FA73-D95C8F0D4B73}"/>
              </a:ext>
            </a:extLst>
          </p:cNvPr>
          <p:cNvSpPr>
            <a:spLocks noGrp="1"/>
          </p:cNvSpPr>
          <p:nvPr>
            <p:ph type="sldNum" sz="quarter" idx="12"/>
          </p:nvPr>
        </p:nvSpPr>
        <p:spPr/>
        <p:txBody>
          <a:bodyPr/>
          <a:lstStyle/>
          <a:p>
            <a:fld id="{49A0419F-E96E-4A53-9CFF-21FC50A5CF0F}" type="slidenum">
              <a:rPr lang="en-IN" smtClean="0"/>
              <a:t>‹#›</a:t>
            </a:fld>
            <a:endParaRPr lang="en-IN"/>
          </a:p>
        </p:txBody>
      </p:sp>
    </p:spTree>
    <p:extLst>
      <p:ext uri="{BB962C8B-B14F-4D97-AF65-F5344CB8AC3E}">
        <p14:creationId xmlns:p14="http://schemas.microsoft.com/office/powerpoint/2010/main" val="2843388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9BF58-3D1F-7303-00C3-B5A596B22A62}"/>
              </a:ext>
            </a:extLst>
          </p:cNvPr>
          <p:cNvSpPr>
            <a:spLocks noGrp="1"/>
          </p:cNvSpPr>
          <p:nvPr>
            <p:ph type="dt" sz="half" idx="10"/>
          </p:nvPr>
        </p:nvSpPr>
        <p:spPr/>
        <p:txBody>
          <a:bodyPr/>
          <a:lstStyle/>
          <a:p>
            <a:fld id="{D7D796F3-FCAE-475D-B217-C606C272E186}" type="datetimeFigureOut">
              <a:rPr lang="en-IN" smtClean="0"/>
              <a:t>06-09-2023</a:t>
            </a:fld>
            <a:endParaRPr lang="en-IN"/>
          </a:p>
        </p:txBody>
      </p:sp>
      <p:sp>
        <p:nvSpPr>
          <p:cNvPr id="3" name="Footer Placeholder 2">
            <a:extLst>
              <a:ext uri="{FF2B5EF4-FFF2-40B4-BE49-F238E27FC236}">
                <a16:creationId xmlns:a16="http://schemas.microsoft.com/office/drawing/2014/main" id="{0FC820BF-FD6D-3618-4EA2-3A5008F849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949B33-7E84-6FD2-E4C1-677109686C49}"/>
              </a:ext>
            </a:extLst>
          </p:cNvPr>
          <p:cNvSpPr>
            <a:spLocks noGrp="1"/>
          </p:cNvSpPr>
          <p:nvPr>
            <p:ph type="sldNum" sz="quarter" idx="12"/>
          </p:nvPr>
        </p:nvSpPr>
        <p:spPr/>
        <p:txBody>
          <a:bodyPr/>
          <a:lstStyle/>
          <a:p>
            <a:fld id="{49A0419F-E96E-4A53-9CFF-21FC50A5CF0F}" type="slidenum">
              <a:rPr lang="en-IN" smtClean="0"/>
              <a:t>‹#›</a:t>
            </a:fld>
            <a:endParaRPr lang="en-IN"/>
          </a:p>
        </p:txBody>
      </p:sp>
    </p:spTree>
    <p:extLst>
      <p:ext uri="{BB962C8B-B14F-4D97-AF65-F5344CB8AC3E}">
        <p14:creationId xmlns:p14="http://schemas.microsoft.com/office/powerpoint/2010/main" val="261145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E20C-800E-41A0-9426-266E647D8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452BF4-45FC-780D-04F6-11D5DC3FC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75B857-947E-3A4A-DDDD-B01C5B2D0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551A6-04DB-8771-F1CA-65D932E0E253}"/>
              </a:ext>
            </a:extLst>
          </p:cNvPr>
          <p:cNvSpPr>
            <a:spLocks noGrp="1"/>
          </p:cNvSpPr>
          <p:nvPr>
            <p:ph type="dt" sz="half" idx="10"/>
          </p:nvPr>
        </p:nvSpPr>
        <p:spPr/>
        <p:txBody>
          <a:bodyPr/>
          <a:lstStyle/>
          <a:p>
            <a:fld id="{D7D796F3-FCAE-475D-B217-C606C272E186}" type="datetimeFigureOut">
              <a:rPr lang="en-IN" smtClean="0"/>
              <a:t>06-09-2023</a:t>
            </a:fld>
            <a:endParaRPr lang="en-IN"/>
          </a:p>
        </p:txBody>
      </p:sp>
      <p:sp>
        <p:nvSpPr>
          <p:cNvPr id="6" name="Footer Placeholder 5">
            <a:extLst>
              <a:ext uri="{FF2B5EF4-FFF2-40B4-BE49-F238E27FC236}">
                <a16:creationId xmlns:a16="http://schemas.microsoft.com/office/drawing/2014/main" id="{BA5A8B91-742F-0F78-F0AC-6908DA4DA7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3CA7D4-114F-2021-56D6-178553919B23}"/>
              </a:ext>
            </a:extLst>
          </p:cNvPr>
          <p:cNvSpPr>
            <a:spLocks noGrp="1"/>
          </p:cNvSpPr>
          <p:nvPr>
            <p:ph type="sldNum" sz="quarter" idx="12"/>
          </p:nvPr>
        </p:nvSpPr>
        <p:spPr/>
        <p:txBody>
          <a:bodyPr/>
          <a:lstStyle/>
          <a:p>
            <a:fld id="{49A0419F-E96E-4A53-9CFF-21FC50A5CF0F}" type="slidenum">
              <a:rPr lang="en-IN" smtClean="0"/>
              <a:t>‹#›</a:t>
            </a:fld>
            <a:endParaRPr lang="en-IN"/>
          </a:p>
        </p:txBody>
      </p:sp>
    </p:spTree>
    <p:extLst>
      <p:ext uri="{BB962C8B-B14F-4D97-AF65-F5344CB8AC3E}">
        <p14:creationId xmlns:p14="http://schemas.microsoft.com/office/powerpoint/2010/main" val="188247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F796-E279-3D80-0660-5FF15765B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8322CC-16E0-40DF-0F2B-BDF56379F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F7B946-37FC-CF00-33BA-9356ED0EE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E34A5-4796-96E8-F1E8-6F7A7B782987}"/>
              </a:ext>
            </a:extLst>
          </p:cNvPr>
          <p:cNvSpPr>
            <a:spLocks noGrp="1"/>
          </p:cNvSpPr>
          <p:nvPr>
            <p:ph type="dt" sz="half" idx="10"/>
          </p:nvPr>
        </p:nvSpPr>
        <p:spPr/>
        <p:txBody>
          <a:bodyPr/>
          <a:lstStyle/>
          <a:p>
            <a:fld id="{D7D796F3-FCAE-475D-B217-C606C272E186}" type="datetimeFigureOut">
              <a:rPr lang="en-IN" smtClean="0"/>
              <a:t>06-09-2023</a:t>
            </a:fld>
            <a:endParaRPr lang="en-IN"/>
          </a:p>
        </p:txBody>
      </p:sp>
      <p:sp>
        <p:nvSpPr>
          <p:cNvPr id="6" name="Footer Placeholder 5">
            <a:extLst>
              <a:ext uri="{FF2B5EF4-FFF2-40B4-BE49-F238E27FC236}">
                <a16:creationId xmlns:a16="http://schemas.microsoft.com/office/drawing/2014/main" id="{E167BC48-B3F2-0114-E618-1A5C0F5F9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4C2E25-3159-1613-6C1B-DF62D0B8EA47}"/>
              </a:ext>
            </a:extLst>
          </p:cNvPr>
          <p:cNvSpPr>
            <a:spLocks noGrp="1"/>
          </p:cNvSpPr>
          <p:nvPr>
            <p:ph type="sldNum" sz="quarter" idx="12"/>
          </p:nvPr>
        </p:nvSpPr>
        <p:spPr/>
        <p:txBody>
          <a:bodyPr/>
          <a:lstStyle/>
          <a:p>
            <a:fld id="{49A0419F-E96E-4A53-9CFF-21FC50A5CF0F}" type="slidenum">
              <a:rPr lang="en-IN" smtClean="0"/>
              <a:t>‹#›</a:t>
            </a:fld>
            <a:endParaRPr lang="en-IN"/>
          </a:p>
        </p:txBody>
      </p:sp>
    </p:spTree>
    <p:extLst>
      <p:ext uri="{BB962C8B-B14F-4D97-AF65-F5344CB8AC3E}">
        <p14:creationId xmlns:p14="http://schemas.microsoft.com/office/powerpoint/2010/main" val="2399321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8CCD2-54AC-F4F4-57B1-697F4FE377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32F7E1-6730-A5E5-1DF5-69EE0B35FB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84F0DD-A617-EFFA-97E3-8D82E2C97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796F3-FCAE-475D-B217-C606C272E186}" type="datetimeFigureOut">
              <a:rPr lang="en-IN" smtClean="0"/>
              <a:t>06-09-2023</a:t>
            </a:fld>
            <a:endParaRPr lang="en-IN"/>
          </a:p>
        </p:txBody>
      </p:sp>
      <p:sp>
        <p:nvSpPr>
          <p:cNvPr id="5" name="Footer Placeholder 4">
            <a:extLst>
              <a:ext uri="{FF2B5EF4-FFF2-40B4-BE49-F238E27FC236}">
                <a16:creationId xmlns:a16="http://schemas.microsoft.com/office/drawing/2014/main" id="{586C3820-63DF-8BA3-1CDD-2915F2114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3ADE44-444F-4719-0C6C-0C30F4C82E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0419F-E96E-4A53-9CFF-21FC50A5CF0F}" type="slidenum">
              <a:rPr lang="en-IN" smtClean="0"/>
              <a:t>‹#›</a:t>
            </a:fld>
            <a:endParaRPr lang="en-IN"/>
          </a:p>
        </p:txBody>
      </p:sp>
    </p:spTree>
    <p:extLst>
      <p:ext uri="{BB962C8B-B14F-4D97-AF65-F5344CB8AC3E}">
        <p14:creationId xmlns:p14="http://schemas.microsoft.com/office/powerpoint/2010/main" val="315659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BC0B18-53D0-40D4-01EC-481FE9BFFBA2}"/>
              </a:ext>
            </a:extLst>
          </p:cNvPr>
          <p:cNvPicPr>
            <a:picLocks noChangeAspect="1"/>
          </p:cNvPicPr>
          <p:nvPr/>
        </p:nvPicPr>
        <p:blipFill rotWithShape="1">
          <a:blip r:embed="rId2">
            <a:alphaModFix amt="50000"/>
          </a:blip>
          <a:srcRect t="24986" b="18764"/>
          <a:stretch/>
        </p:blipFill>
        <p:spPr>
          <a:xfrm>
            <a:off x="20" y="1"/>
            <a:ext cx="12191980" cy="6857999"/>
          </a:xfrm>
          <a:prstGeom prst="rect">
            <a:avLst/>
          </a:prstGeom>
        </p:spPr>
      </p:pic>
      <p:sp>
        <p:nvSpPr>
          <p:cNvPr id="2" name="Title 1">
            <a:extLst>
              <a:ext uri="{FF2B5EF4-FFF2-40B4-BE49-F238E27FC236}">
                <a16:creationId xmlns:a16="http://schemas.microsoft.com/office/drawing/2014/main" id="{6CB72F9C-06FF-8ADF-53D2-2A8EFA14B56E}"/>
              </a:ext>
            </a:extLst>
          </p:cNvPr>
          <p:cNvSpPr>
            <a:spLocks noGrp="1"/>
          </p:cNvSpPr>
          <p:nvPr>
            <p:ph type="ctrTitle"/>
          </p:nvPr>
        </p:nvSpPr>
        <p:spPr>
          <a:xfrm>
            <a:off x="1524000" y="1122362"/>
            <a:ext cx="9144000" cy="2900518"/>
          </a:xfrm>
        </p:spPr>
        <p:txBody>
          <a:bodyPr>
            <a:normAutofit/>
          </a:bodyPr>
          <a:lstStyle/>
          <a:p>
            <a:r>
              <a:rPr lang="en-GB">
                <a:solidFill>
                  <a:srgbClr val="FFFFFF"/>
                </a:solidFill>
              </a:rPr>
              <a:t>Enumeration</a:t>
            </a:r>
            <a:endParaRPr lang="en-IN">
              <a:solidFill>
                <a:srgbClr val="FFFFFF"/>
              </a:solidFill>
            </a:endParaRPr>
          </a:p>
        </p:txBody>
      </p:sp>
    </p:spTree>
    <p:extLst>
      <p:ext uri="{BB962C8B-B14F-4D97-AF65-F5344CB8AC3E}">
        <p14:creationId xmlns:p14="http://schemas.microsoft.com/office/powerpoint/2010/main" val="39822842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6095-DCB0-40CD-E701-CF20688C5A5E}"/>
              </a:ext>
            </a:extLst>
          </p:cNvPr>
          <p:cNvSpPr>
            <a:spLocks noGrp="1"/>
          </p:cNvSpPr>
          <p:nvPr>
            <p:ph type="title"/>
          </p:nvPr>
        </p:nvSpPr>
        <p:spPr/>
        <p:txBody>
          <a:bodyPr/>
          <a:lstStyle/>
          <a:p>
            <a:r>
              <a:rPr lang="en-GB" dirty="0"/>
              <a:t>NetBIOS </a:t>
            </a:r>
            <a:r>
              <a:rPr lang="en-GB" dirty="0" err="1"/>
              <a:t>Enemuration</a:t>
            </a:r>
            <a:endParaRPr lang="en-IN" dirty="0"/>
          </a:p>
        </p:txBody>
      </p:sp>
      <p:sp>
        <p:nvSpPr>
          <p:cNvPr id="3" name="Content Placeholder 2">
            <a:extLst>
              <a:ext uri="{FF2B5EF4-FFF2-40B4-BE49-F238E27FC236}">
                <a16:creationId xmlns:a16="http://schemas.microsoft.com/office/drawing/2014/main" id="{7E98CAC8-6DBC-3635-D959-77F8C814AF22}"/>
              </a:ext>
            </a:extLst>
          </p:cNvPr>
          <p:cNvSpPr>
            <a:spLocks noGrp="1"/>
          </p:cNvSpPr>
          <p:nvPr>
            <p:ph idx="1"/>
          </p:nvPr>
        </p:nvSpPr>
        <p:spPr/>
        <p:txBody>
          <a:bodyPr/>
          <a:lstStyle/>
          <a:p>
            <a:r>
              <a:rPr lang="en-GB" b="0" i="0" dirty="0">
                <a:solidFill>
                  <a:srgbClr val="273239"/>
                </a:solidFill>
                <a:effectLst/>
                <a:latin typeface="Nunito" pitchFamily="2" charset="0"/>
              </a:rPr>
              <a:t>NetBIOS is an acronym that stands for Network Basic Input Output System. It enables computer communication over a </a:t>
            </a:r>
            <a:r>
              <a:rPr lang="en-GB" b="0" i="0" u="sng" dirty="0">
                <a:effectLst/>
                <a:latin typeface="Nunito" pitchFamily="2" charset="0"/>
              </a:rPr>
              <a:t>LAN</a:t>
            </a:r>
            <a:r>
              <a:rPr lang="en-GB" b="0" i="0" dirty="0">
                <a:solidFill>
                  <a:srgbClr val="273239"/>
                </a:solidFill>
                <a:effectLst/>
                <a:latin typeface="Nunito" pitchFamily="2" charset="0"/>
              </a:rPr>
              <a:t> and the sharing of files and printers. </a:t>
            </a:r>
            <a:r>
              <a:rPr lang="en-GB" b="0" i="0" u="sng" dirty="0">
                <a:effectLst/>
                <a:latin typeface="Nunito" pitchFamily="2" charset="0"/>
              </a:rPr>
              <a:t>TCP/IP</a:t>
            </a:r>
            <a:r>
              <a:rPr lang="en-GB" b="0" i="0" dirty="0">
                <a:solidFill>
                  <a:srgbClr val="273239"/>
                </a:solidFill>
                <a:effectLst/>
                <a:latin typeface="Nunito" pitchFamily="2" charset="0"/>
              </a:rPr>
              <a:t> network devices are identified using NetBIOS names (Windows). It must be network-unique and limited to 16 characters, with 15 reserved for the device name and the 16th reserved for identifying the type of service running or name record type.</a:t>
            </a:r>
            <a:endParaRPr lang="en-IN" dirty="0"/>
          </a:p>
        </p:txBody>
      </p:sp>
    </p:spTree>
    <p:extLst>
      <p:ext uri="{BB962C8B-B14F-4D97-AF65-F5344CB8AC3E}">
        <p14:creationId xmlns:p14="http://schemas.microsoft.com/office/powerpoint/2010/main" val="257247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E237-B375-4C08-9320-C2FE8D2C99A3}"/>
              </a:ext>
            </a:extLst>
          </p:cNvPr>
          <p:cNvSpPr>
            <a:spLocks noGrp="1"/>
          </p:cNvSpPr>
          <p:nvPr>
            <p:ph type="title"/>
          </p:nvPr>
        </p:nvSpPr>
        <p:spPr/>
        <p:txBody>
          <a:bodyPr/>
          <a:lstStyle/>
          <a:p>
            <a:r>
              <a:rPr lang="en-GB" b="1" i="0" dirty="0">
                <a:solidFill>
                  <a:srgbClr val="273239"/>
                </a:solidFill>
                <a:effectLst/>
                <a:latin typeface="Nunito" pitchFamily="2" charset="0"/>
              </a:rPr>
              <a:t>Uses of NetBIOS Enumeration: </a:t>
            </a:r>
            <a:endParaRPr lang="en-IN" dirty="0"/>
          </a:p>
        </p:txBody>
      </p:sp>
      <p:sp>
        <p:nvSpPr>
          <p:cNvPr id="3" name="Content Placeholder 2">
            <a:extLst>
              <a:ext uri="{FF2B5EF4-FFF2-40B4-BE49-F238E27FC236}">
                <a16:creationId xmlns:a16="http://schemas.microsoft.com/office/drawing/2014/main" id="{30DE63A3-C1EC-0CA8-889F-C8C20BA88EFA}"/>
              </a:ext>
            </a:extLst>
          </p:cNvPr>
          <p:cNvSpPr>
            <a:spLocks noGrp="1"/>
          </p:cNvSpPr>
          <p:nvPr>
            <p:ph idx="1"/>
          </p:nvPr>
        </p:nvSpPr>
        <p:spPr/>
        <p:txBody>
          <a:bodyPr/>
          <a:lstStyle/>
          <a:p>
            <a:pPr marL="0" indent="0" algn="just" fontAlgn="base">
              <a:buNone/>
            </a:pPr>
            <a:endParaRPr lang="en-GB" b="1" i="0" dirty="0">
              <a:solidFill>
                <a:srgbClr val="273239"/>
              </a:solidFill>
              <a:effectLst/>
              <a:latin typeface="Nunito" pitchFamily="2" charset="0"/>
            </a:endParaRPr>
          </a:p>
          <a:p>
            <a:pPr algn="just" fontAlgn="base"/>
            <a:r>
              <a:rPr lang="en-GB" b="0" i="0" dirty="0">
                <a:solidFill>
                  <a:srgbClr val="273239"/>
                </a:solidFill>
                <a:effectLst/>
                <a:latin typeface="Nunito" pitchFamily="2" charset="0"/>
              </a:rPr>
              <a:t>An attacker who discovers a Windows OS with port 139 open can investigate what resources are accessible or viewable on the remote system. To enumerate the NetBIOS names, the remote system must have file and printer sharing enabled. Depending on the availability of shares, NetBIOS enumeration may allow an attacker to read or write to the remote computer system or launch a (</a:t>
            </a:r>
            <a:r>
              <a:rPr lang="en-GB" b="0" i="0" u="sng" dirty="0">
                <a:solidFill>
                  <a:srgbClr val="273239"/>
                </a:solidFill>
                <a:effectLst/>
                <a:latin typeface="Nunito" pitchFamily="2" charset="0"/>
              </a:rPr>
              <a:t>Dos</a:t>
            </a:r>
            <a:r>
              <a:rPr lang="en-GB" b="0" i="0" dirty="0">
                <a:solidFill>
                  <a:srgbClr val="273239"/>
                </a:solidFill>
                <a:effectLst/>
                <a:latin typeface="Nunito" pitchFamily="2" charset="0"/>
              </a:rPr>
              <a:t>).</a:t>
            </a:r>
          </a:p>
          <a:p>
            <a:endParaRPr lang="en-IN" dirty="0"/>
          </a:p>
        </p:txBody>
      </p:sp>
    </p:spTree>
    <p:extLst>
      <p:ext uri="{BB962C8B-B14F-4D97-AF65-F5344CB8AC3E}">
        <p14:creationId xmlns:p14="http://schemas.microsoft.com/office/powerpoint/2010/main" val="29821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A28F-5689-7C83-EC05-E7524A200D51}"/>
              </a:ext>
            </a:extLst>
          </p:cNvPr>
          <p:cNvSpPr>
            <a:spLocks noGrp="1"/>
          </p:cNvSpPr>
          <p:nvPr>
            <p:ph type="title"/>
          </p:nvPr>
        </p:nvSpPr>
        <p:spPr/>
        <p:txBody>
          <a:bodyPr/>
          <a:lstStyle/>
          <a:p>
            <a:r>
              <a:rPr lang="en-IN" b="1" i="0" dirty="0">
                <a:solidFill>
                  <a:srgbClr val="273239"/>
                </a:solidFill>
                <a:effectLst/>
                <a:latin typeface="Nunito" pitchFamily="2" charset="0"/>
              </a:rPr>
              <a:t>NetBIOS Enumeration Tools:</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96D09769-D207-ED94-A831-DE85EF2570D9}"/>
              </a:ext>
            </a:extLst>
          </p:cNvPr>
          <p:cNvSpPr>
            <a:spLocks noGrp="1"/>
          </p:cNvSpPr>
          <p:nvPr>
            <p:ph idx="1"/>
          </p:nvPr>
        </p:nvSpPr>
        <p:spPr/>
        <p:txBody>
          <a:bodyPr/>
          <a:lstStyle/>
          <a:p>
            <a:r>
              <a:rPr lang="en-GB" b="0" i="0" dirty="0">
                <a:solidFill>
                  <a:srgbClr val="273239"/>
                </a:solidFill>
                <a:effectLst/>
                <a:latin typeface="Nunito" pitchFamily="2" charset="0"/>
              </a:rPr>
              <a:t>NetBIOS’s enumeration tools explore and scan the network for security loopholes or flaws in networked systems within a given range of </a:t>
            </a:r>
            <a:r>
              <a:rPr lang="en-GB" b="0" i="0" u="sng" dirty="0">
                <a:effectLst/>
                <a:latin typeface="Nunito" pitchFamily="2" charset="0"/>
              </a:rPr>
              <a:t>IP addresses</a:t>
            </a:r>
            <a:r>
              <a:rPr lang="en-GB" b="0" i="0" dirty="0">
                <a:solidFill>
                  <a:srgbClr val="273239"/>
                </a:solidFill>
                <a:effectLst/>
                <a:latin typeface="Nunito" pitchFamily="2" charset="0"/>
              </a:rPr>
              <a:t> and computer lists. In addition, these tools list the operating system, users, password policies, groups, service packs and hotfixes, services, NetBIOS shares, discs, transmits, sessions, SIDs and security event logs.</a:t>
            </a:r>
            <a:endParaRPr lang="en-IN" dirty="0"/>
          </a:p>
        </p:txBody>
      </p:sp>
    </p:spTree>
    <p:extLst>
      <p:ext uri="{BB962C8B-B14F-4D97-AF65-F5344CB8AC3E}">
        <p14:creationId xmlns:p14="http://schemas.microsoft.com/office/powerpoint/2010/main" val="124219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FB7D-5C93-C3B6-F9EA-0A11E6BB3794}"/>
              </a:ext>
            </a:extLst>
          </p:cNvPr>
          <p:cNvSpPr>
            <a:spLocks noGrp="1"/>
          </p:cNvSpPr>
          <p:nvPr>
            <p:ph type="title"/>
          </p:nvPr>
        </p:nvSpPr>
        <p:spPr/>
        <p:txBody>
          <a:bodyPr/>
          <a:lstStyle/>
          <a:p>
            <a:r>
              <a:rPr lang="en-IN" b="1" i="0" dirty="0">
                <a:solidFill>
                  <a:srgbClr val="273239"/>
                </a:solidFill>
                <a:effectLst/>
                <a:latin typeface="Nunito" pitchFamily="2" charset="0"/>
              </a:rPr>
              <a:t>Netstat:</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83B5D4F-6AD8-85C9-F3A0-4ACEF76C62C6}"/>
              </a:ext>
            </a:extLst>
          </p:cNvPr>
          <p:cNvSpPr>
            <a:spLocks noGrp="1"/>
          </p:cNvSpPr>
          <p:nvPr>
            <p:ph idx="1"/>
          </p:nvPr>
        </p:nvSpPr>
        <p:spPr/>
        <p:txBody>
          <a:bodyPr/>
          <a:lstStyle/>
          <a:p>
            <a:r>
              <a:rPr lang="en-IN" b="0" i="0" dirty="0">
                <a:solidFill>
                  <a:srgbClr val="273239"/>
                </a:solidFill>
                <a:effectLst/>
                <a:latin typeface="Nunito" pitchFamily="2" charset="0"/>
              </a:rPr>
              <a:t>Netstat is a utility for obtaining protocol statistics, NetBIOS name table, name cache information and current TCP/IP connections over NBT (NetBIOS over TCP/IP), assisting in the resolution of NetBIOS name resolution issues. Name resolution is normally performed when NetBIOS over TCP/IP is operational.</a:t>
            </a:r>
            <a:endParaRPr lang="en-IN" dirty="0"/>
          </a:p>
        </p:txBody>
      </p:sp>
    </p:spTree>
    <p:extLst>
      <p:ext uri="{BB962C8B-B14F-4D97-AF65-F5344CB8AC3E}">
        <p14:creationId xmlns:p14="http://schemas.microsoft.com/office/powerpoint/2010/main" val="508273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11" name="Group 10">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2" name="Freeform: Shape 11">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aphicFrame>
        <p:nvGraphicFramePr>
          <p:cNvPr id="4" name="Content Placeholder 3">
            <a:extLst>
              <a:ext uri="{FF2B5EF4-FFF2-40B4-BE49-F238E27FC236}">
                <a16:creationId xmlns:a16="http://schemas.microsoft.com/office/drawing/2014/main" id="{64FCA78A-1AFC-E12D-4442-A9A8F0E7AF96}"/>
              </a:ext>
            </a:extLst>
          </p:cNvPr>
          <p:cNvGraphicFramePr>
            <a:graphicFrameLocks noGrp="1"/>
          </p:cNvGraphicFramePr>
          <p:nvPr>
            <p:ph idx="1"/>
            <p:extLst>
              <p:ext uri="{D42A27DB-BD31-4B8C-83A1-F6EECF244321}">
                <p14:modId xmlns:p14="http://schemas.microsoft.com/office/powerpoint/2010/main" val="2630486277"/>
              </p:ext>
            </p:extLst>
          </p:nvPr>
        </p:nvGraphicFramePr>
        <p:xfrm>
          <a:off x="996433" y="52465"/>
          <a:ext cx="10460377" cy="6723087"/>
        </p:xfrm>
        <a:graphic>
          <a:graphicData uri="http://schemas.openxmlformats.org/drawingml/2006/table">
            <a:tbl>
              <a:tblPr firstRow="1" bandRow="1">
                <a:tableStyleId>{69012ECD-51FC-41F1-AA8D-1B2483CD663E}</a:tableStyleId>
              </a:tblPr>
              <a:tblGrid>
                <a:gridCol w="3268413">
                  <a:extLst>
                    <a:ext uri="{9D8B030D-6E8A-4147-A177-3AD203B41FA5}">
                      <a16:colId xmlns:a16="http://schemas.microsoft.com/office/drawing/2014/main" val="1871952022"/>
                    </a:ext>
                  </a:extLst>
                </a:gridCol>
                <a:gridCol w="7191964">
                  <a:extLst>
                    <a:ext uri="{9D8B030D-6E8A-4147-A177-3AD203B41FA5}">
                      <a16:colId xmlns:a16="http://schemas.microsoft.com/office/drawing/2014/main" val="2063834546"/>
                    </a:ext>
                  </a:extLst>
                </a:gridCol>
              </a:tblGrid>
              <a:tr h="447643">
                <a:tc>
                  <a:txBody>
                    <a:bodyPr/>
                    <a:lstStyle/>
                    <a:p>
                      <a:pPr algn="ctr" fontAlgn="base"/>
                      <a:r>
                        <a:rPr lang="en-IN" sz="2400" b="1">
                          <a:effectLst/>
                        </a:rPr>
                        <a:t>Nbtst Parameters</a:t>
                      </a:r>
                    </a:p>
                  </a:txBody>
                  <a:tcPr marL="30403" marR="30403" marT="38004" marB="38004" anchor="ctr"/>
                </a:tc>
                <a:tc>
                  <a:txBody>
                    <a:bodyPr/>
                    <a:lstStyle/>
                    <a:p>
                      <a:pPr algn="ctr" fontAlgn="base"/>
                      <a:r>
                        <a:rPr lang="en-IN" sz="2400" b="1">
                          <a:effectLst/>
                        </a:rPr>
                        <a:t>Functions</a:t>
                      </a:r>
                    </a:p>
                  </a:txBody>
                  <a:tcPr marL="38004" marR="38004" marT="38004" marB="38004" anchor="ctr"/>
                </a:tc>
                <a:extLst>
                  <a:ext uri="{0D108BD9-81ED-4DB2-BD59-A6C34878D82A}">
                    <a16:rowId xmlns:a16="http://schemas.microsoft.com/office/drawing/2014/main" val="1910052671"/>
                  </a:ext>
                </a:extLst>
              </a:tr>
              <a:tr h="728904">
                <a:tc>
                  <a:txBody>
                    <a:bodyPr/>
                    <a:lstStyle/>
                    <a:p>
                      <a:pPr algn="l" fontAlgn="ctr"/>
                      <a:r>
                        <a:rPr lang="en-IN" sz="1800" b="0">
                          <a:effectLst/>
                        </a:rPr>
                        <a:t>-a RemoteName</a:t>
                      </a:r>
                    </a:p>
                  </a:txBody>
                  <a:tcPr marL="38004" marR="38004" marT="53206" marB="53206" anchor="ctr"/>
                </a:tc>
                <a:tc>
                  <a:txBody>
                    <a:bodyPr/>
                    <a:lstStyle/>
                    <a:p>
                      <a:pPr algn="l" fontAlgn="ctr"/>
                      <a:r>
                        <a:rPr lang="en-GB" sz="1800" b="0">
                          <a:effectLst/>
                        </a:rPr>
                        <a:t>Displays the NetBIOS name table of a remote computer, where RemoteName is the remote computer’s NetBIOS computer name.</a:t>
                      </a:r>
                    </a:p>
                  </a:txBody>
                  <a:tcPr marL="38004" marR="38004" marT="53206" marB="53206" anchor="ctr"/>
                </a:tc>
                <a:extLst>
                  <a:ext uri="{0D108BD9-81ED-4DB2-BD59-A6C34878D82A}">
                    <a16:rowId xmlns:a16="http://schemas.microsoft.com/office/drawing/2014/main" val="125198825"/>
                  </a:ext>
                </a:extLst>
              </a:tr>
              <a:tr h="728904">
                <a:tc>
                  <a:txBody>
                    <a:bodyPr/>
                    <a:lstStyle/>
                    <a:p>
                      <a:pPr algn="l" fontAlgn="ctr"/>
                      <a:r>
                        <a:rPr lang="en-IN" sz="1800" b="0">
                          <a:effectLst/>
                        </a:rPr>
                        <a:t>-A IPAddress</a:t>
                      </a:r>
                    </a:p>
                  </a:txBody>
                  <a:tcPr marL="38004" marR="38004" marT="53206" marB="53206" anchor="ctr"/>
                </a:tc>
                <a:tc>
                  <a:txBody>
                    <a:bodyPr/>
                    <a:lstStyle/>
                    <a:p>
                      <a:pPr algn="l" fontAlgn="ctr"/>
                      <a:r>
                        <a:rPr lang="en-GB" sz="1800" b="0">
                          <a:effectLst/>
                        </a:rPr>
                        <a:t>Displays the NetBIOS name table of a remote computer, as specified by the remote computer’s IP address (in dotted decimal notation).</a:t>
                      </a:r>
                    </a:p>
                  </a:txBody>
                  <a:tcPr marL="38004" marR="38004" marT="53206" marB="53206" anchor="ctr"/>
                </a:tc>
                <a:extLst>
                  <a:ext uri="{0D108BD9-81ED-4DB2-BD59-A6C34878D82A}">
                    <a16:rowId xmlns:a16="http://schemas.microsoft.com/office/drawing/2014/main" val="2796371962"/>
                  </a:ext>
                </a:extLst>
              </a:tr>
              <a:tr h="728904">
                <a:tc>
                  <a:txBody>
                    <a:bodyPr/>
                    <a:lstStyle/>
                    <a:p>
                      <a:pPr algn="l" fontAlgn="ctr"/>
                      <a:r>
                        <a:rPr lang="en-IN" sz="1800" b="0">
                          <a:effectLst/>
                        </a:rPr>
                        <a:t>-c</a:t>
                      </a:r>
                    </a:p>
                  </a:txBody>
                  <a:tcPr marL="38004" marR="38004" marT="53206" marB="53206" anchor="ctr"/>
                </a:tc>
                <a:tc>
                  <a:txBody>
                    <a:bodyPr/>
                    <a:lstStyle/>
                    <a:p>
                      <a:pPr algn="l" fontAlgn="ctr"/>
                      <a:r>
                        <a:rPr lang="en-GB" sz="1800" b="0">
                          <a:effectLst/>
                        </a:rPr>
                        <a:t>The contents of the NetBIOS name cache, as well as the table of NetBIOS names and their resolved IP addresses, are listed.</a:t>
                      </a:r>
                    </a:p>
                  </a:txBody>
                  <a:tcPr marL="38004" marR="38004" marT="53206" marB="53206" anchor="ctr"/>
                </a:tc>
                <a:extLst>
                  <a:ext uri="{0D108BD9-81ED-4DB2-BD59-A6C34878D82A}">
                    <a16:rowId xmlns:a16="http://schemas.microsoft.com/office/drawing/2014/main" val="2388079854"/>
                  </a:ext>
                </a:extLst>
              </a:tr>
              <a:tr h="728904">
                <a:tc>
                  <a:txBody>
                    <a:bodyPr/>
                    <a:lstStyle/>
                    <a:p>
                      <a:pPr algn="l" fontAlgn="ctr"/>
                      <a:r>
                        <a:rPr lang="en-IN" sz="1800" b="0">
                          <a:effectLst/>
                        </a:rPr>
                        <a:t>-n</a:t>
                      </a:r>
                    </a:p>
                  </a:txBody>
                  <a:tcPr marL="38004" marR="38004" marT="53206" marB="53206" anchor="ctr"/>
                </a:tc>
                <a:tc>
                  <a:txBody>
                    <a:bodyPr/>
                    <a:lstStyle/>
                    <a:p>
                      <a:pPr algn="l" fontAlgn="ctr"/>
                      <a:r>
                        <a:rPr lang="en-GB" sz="1800" b="0">
                          <a:effectLst/>
                        </a:rPr>
                        <a:t>Displays the names that NetBIOS applications, such as the server and redirector, have registered locally.</a:t>
                      </a:r>
                    </a:p>
                  </a:txBody>
                  <a:tcPr marL="38004" marR="38004" marT="53206" marB="53206" anchor="ctr"/>
                </a:tc>
                <a:extLst>
                  <a:ext uri="{0D108BD9-81ED-4DB2-BD59-A6C34878D82A}">
                    <a16:rowId xmlns:a16="http://schemas.microsoft.com/office/drawing/2014/main" val="3464359624"/>
                  </a:ext>
                </a:extLst>
              </a:tr>
              <a:tr h="475505">
                <a:tc>
                  <a:txBody>
                    <a:bodyPr/>
                    <a:lstStyle/>
                    <a:p>
                      <a:pPr algn="l" fontAlgn="ctr"/>
                      <a:r>
                        <a:rPr lang="en-IN" sz="1800" b="0">
                          <a:effectLst/>
                        </a:rPr>
                        <a:t>-r</a:t>
                      </a:r>
                    </a:p>
                  </a:txBody>
                  <a:tcPr marL="38004" marR="38004" marT="53206" marB="53206" anchor="ctr"/>
                </a:tc>
                <a:tc>
                  <a:txBody>
                    <a:bodyPr/>
                    <a:lstStyle/>
                    <a:p>
                      <a:pPr algn="l" fontAlgn="ctr"/>
                      <a:r>
                        <a:rPr lang="en-GB" sz="1800" b="0" dirty="0">
                          <a:effectLst/>
                        </a:rPr>
                        <a:t>Displays the total number of names resolved by a broadcast or WINS server.</a:t>
                      </a:r>
                    </a:p>
                  </a:txBody>
                  <a:tcPr marL="38004" marR="38004" marT="53206" marB="53206" anchor="ctr"/>
                </a:tc>
                <a:extLst>
                  <a:ext uri="{0D108BD9-81ED-4DB2-BD59-A6C34878D82A}">
                    <a16:rowId xmlns:a16="http://schemas.microsoft.com/office/drawing/2014/main" val="238022703"/>
                  </a:ext>
                </a:extLst>
              </a:tr>
              <a:tr h="475505">
                <a:tc>
                  <a:txBody>
                    <a:bodyPr/>
                    <a:lstStyle/>
                    <a:p>
                      <a:pPr algn="l" fontAlgn="ctr"/>
                      <a:r>
                        <a:rPr lang="en-IN" sz="1800" b="0">
                          <a:effectLst/>
                        </a:rPr>
                        <a:t>-R</a:t>
                      </a:r>
                    </a:p>
                  </a:txBody>
                  <a:tcPr marL="38004" marR="38004" marT="53206" marB="53206" anchor="ctr"/>
                </a:tc>
                <a:tc>
                  <a:txBody>
                    <a:bodyPr/>
                    <a:lstStyle/>
                    <a:p>
                      <a:pPr algn="l" fontAlgn="ctr"/>
                      <a:r>
                        <a:rPr lang="en-GB" sz="1800" b="0">
                          <a:effectLst/>
                        </a:rPr>
                        <a:t>Removes all #PRE entries from LMHOSTS and clears the name cache.</a:t>
                      </a:r>
                    </a:p>
                  </a:txBody>
                  <a:tcPr marL="38004" marR="38004" marT="53206" marB="53206" anchor="ctr"/>
                </a:tc>
                <a:extLst>
                  <a:ext uri="{0D108BD9-81ED-4DB2-BD59-A6C34878D82A}">
                    <a16:rowId xmlns:a16="http://schemas.microsoft.com/office/drawing/2014/main" val="312915383"/>
                  </a:ext>
                </a:extLst>
              </a:tr>
              <a:tr h="475505">
                <a:tc>
                  <a:txBody>
                    <a:bodyPr/>
                    <a:lstStyle/>
                    <a:p>
                      <a:pPr algn="l" fontAlgn="ctr"/>
                      <a:r>
                        <a:rPr lang="en-IN" sz="1800" b="0">
                          <a:effectLst/>
                        </a:rPr>
                        <a:t>-RR</a:t>
                      </a:r>
                    </a:p>
                  </a:txBody>
                  <a:tcPr marL="38004" marR="38004" marT="53206" marB="53206" anchor="ctr"/>
                </a:tc>
                <a:tc>
                  <a:txBody>
                    <a:bodyPr/>
                    <a:lstStyle/>
                    <a:p>
                      <a:pPr algn="l" fontAlgn="ctr"/>
                      <a:r>
                        <a:rPr lang="en-GB" sz="1800" b="0" dirty="0">
                          <a:effectLst/>
                        </a:rPr>
                        <a:t>All names are released and reregistered with the name server. </a:t>
                      </a:r>
                    </a:p>
                  </a:txBody>
                  <a:tcPr marL="38004" marR="38004" marT="53206" marB="53206" anchor="ctr"/>
                </a:tc>
                <a:extLst>
                  <a:ext uri="{0D108BD9-81ED-4DB2-BD59-A6C34878D82A}">
                    <a16:rowId xmlns:a16="http://schemas.microsoft.com/office/drawing/2014/main" val="2909942764"/>
                  </a:ext>
                </a:extLst>
              </a:tr>
              <a:tr h="728904">
                <a:tc>
                  <a:txBody>
                    <a:bodyPr/>
                    <a:lstStyle/>
                    <a:p>
                      <a:pPr algn="l" fontAlgn="ctr"/>
                      <a:r>
                        <a:rPr lang="en-IN" sz="1800" b="0">
                          <a:effectLst/>
                        </a:rPr>
                        <a:t>-s</a:t>
                      </a:r>
                    </a:p>
                  </a:txBody>
                  <a:tcPr marL="38004" marR="38004" marT="53206" marB="53206" anchor="ctr"/>
                </a:tc>
                <a:tc>
                  <a:txBody>
                    <a:bodyPr/>
                    <a:lstStyle/>
                    <a:p>
                      <a:pPr algn="l" fontAlgn="ctr"/>
                      <a:r>
                        <a:rPr lang="en-GB" sz="1800" b="0">
                          <a:effectLst/>
                        </a:rPr>
                        <a:t>The NetBIOS sessions table is listed, with destination IP addresses converted to computer NetBIOS names.</a:t>
                      </a:r>
                    </a:p>
                  </a:txBody>
                  <a:tcPr marL="38004" marR="38004" marT="53206" marB="53206" anchor="ctr"/>
                </a:tc>
                <a:extLst>
                  <a:ext uri="{0D108BD9-81ED-4DB2-BD59-A6C34878D82A}">
                    <a16:rowId xmlns:a16="http://schemas.microsoft.com/office/drawing/2014/main" val="310670318"/>
                  </a:ext>
                </a:extLst>
              </a:tr>
              <a:tr h="475505">
                <a:tc>
                  <a:txBody>
                    <a:bodyPr/>
                    <a:lstStyle/>
                    <a:p>
                      <a:pPr algn="l" fontAlgn="ctr"/>
                      <a:r>
                        <a:rPr lang="en-IN" sz="1800" b="0">
                          <a:effectLst/>
                        </a:rPr>
                        <a:t>-S</a:t>
                      </a:r>
                    </a:p>
                  </a:txBody>
                  <a:tcPr marL="38004" marR="38004" marT="53206" marB="53206" anchor="ctr"/>
                </a:tc>
                <a:tc>
                  <a:txBody>
                    <a:bodyPr/>
                    <a:lstStyle/>
                    <a:p>
                      <a:pPr algn="l" fontAlgn="ctr"/>
                      <a:r>
                        <a:rPr lang="en-GB" sz="1800" b="0">
                          <a:effectLst/>
                        </a:rPr>
                        <a:t>Lists the current NetBIOS sessions, along with their status and IP addresses.</a:t>
                      </a:r>
                    </a:p>
                  </a:txBody>
                  <a:tcPr marL="38004" marR="38004" marT="53206" marB="53206" anchor="ctr"/>
                </a:tc>
                <a:extLst>
                  <a:ext uri="{0D108BD9-81ED-4DB2-BD59-A6C34878D82A}">
                    <a16:rowId xmlns:a16="http://schemas.microsoft.com/office/drawing/2014/main" val="334485649"/>
                  </a:ext>
                </a:extLst>
              </a:tr>
              <a:tr h="728904">
                <a:tc>
                  <a:txBody>
                    <a:bodyPr/>
                    <a:lstStyle/>
                    <a:p>
                      <a:pPr algn="l" fontAlgn="ctr"/>
                      <a:r>
                        <a:rPr lang="en-IN" sz="1800" b="0">
                          <a:effectLst/>
                        </a:rPr>
                        <a:t>Interval</a:t>
                      </a:r>
                    </a:p>
                  </a:txBody>
                  <a:tcPr marL="38004" marR="38004" marT="53206" marB="53206" anchor="ctr"/>
                </a:tc>
                <a:tc>
                  <a:txBody>
                    <a:bodyPr/>
                    <a:lstStyle/>
                    <a:p>
                      <a:pPr algn="l" fontAlgn="ctr"/>
                      <a:r>
                        <a:rPr lang="en-GB" sz="1800" b="0" dirty="0">
                          <a:effectLst/>
                        </a:rPr>
                        <a:t>Displays selected statistics again, pausing for the amount of time specified in Interval between each display.</a:t>
                      </a:r>
                    </a:p>
                  </a:txBody>
                  <a:tcPr marL="38004" marR="38004" marT="53206" marB="53206" anchor="ctr"/>
                </a:tc>
                <a:extLst>
                  <a:ext uri="{0D108BD9-81ED-4DB2-BD59-A6C34878D82A}">
                    <a16:rowId xmlns:a16="http://schemas.microsoft.com/office/drawing/2014/main" val="1609383164"/>
                  </a:ext>
                </a:extLst>
              </a:tr>
            </a:tbl>
          </a:graphicData>
        </a:graphic>
      </p:graphicFrame>
    </p:spTree>
    <p:extLst>
      <p:ext uri="{BB962C8B-B14F-4D97-AF65-F5344CB8AC3E}">
        <p14:creationId xmlns:p14="http://schemas.microsoft.com/office/powerpoint/2010/main" val="311047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E433-1F29-6562-4E49-84D4B873DA23}"/>
              </a:ext>
            </a:extLst>
          </p:cNvPr>
          <p:cNvSpPr>
            <a:spLocks noGrp="1"/>
          </p:cNvSpPr>
          <p:nvPr>
            <p:ph type="title"/>
          </p:nvPr>
        </p:nvSpPr>
        <p:spPr/>
        <p:txBody>
          <a:bodyPr/>
          <a:lstStyle/>
          <a:p>
            <a:r>
              <a:rPr lang="en-GB" dirty="0"/>
              <a:t>SNMP Enumeration</a:t>
            </a:r>
            <a:endParaRPr lang="en-IN" dirty="0"/>
          </a:p>
        </p:txBody>
      </p:sp>
      <p:sp>
        <p:nvSpPr>
          <p:cNvPr id="3" name="Content Placeholder 2">
            <a:extLst>
              <a:ext uri="{FF2B5EF4-FFF2-40B4-BE49-F238E27FC236}">
                <a16:creationId xmlns:a16="http://schemas.microsoft.com/office/drawing/2014/main" id="{1B72006A-C78B-27FF-4070-DDE0EF0A8A6D}"/>
              </a:ext>
            </a:extLst>
          </p:cNvPr>
          <p:cNvSpPr>
            <a:spLocks noGrp="1"/>
          </p:cNvSpPr>
          <p:nvPr>
            <p:ph idx="1"/>
          </p:nvPr>
        </p:nvSpPr>
        <p:spPr/>
        <p:txBody>
          <a:bodyPr>
            <a:normAutofit lnSpcReduction="10000"/>
          </a:bodyPr>
          <a:lstStyle/>
          <a:p>
            <a:pPr algn="just" fontAlgn="base"/>
            <a:r>
              <a:rPr lang="en-GB" b="0" i="0" dirty="0">
                <a:solidFill>
                  <a:srgbClr val="273239"/>
                </a:solidFill>
                <a:effectLst/>
                <a:latin typeface="Nunito" pitchFamily="2" charset="0"/>
              </a:rPr>
              <a:t>Simple Network Management Protocol (SNMP) is an application layer protocol that runs on UDP and maintains and manages IP network routers, hubs, and switches. SNMP agents run on networking devices in Windows and UNIX networks.</a:t>
            </a:r>
          </a:p>
          <a:p>
            <a:pPr algn="just" fontAlgn="base"/>
            <a:r>
              <a:rPr lang="en-GB" b="0" i="0" u="sng" dirty="0">
                <a:solidFill>
                  <a:srgbClr val="273239"/>
                </a:solidFill>
                <a:effectLst/>
                <a:latin typeface="Nunito" pitchFamily="2" charset="0"/>
              </a:rPr>
              <a:t>SNMP</a:t>
            </a:r>
            <a:r>
              <a:rPr lang="en-GB" b="0" i="0" dirty="0">
                <a:solidFill>
                  <a:srgbClr val="273239"/>
                </a:solidFill>
                <a:effectLst/>
                <a:latin typeface="Nunito" pitchFamily="2" charset="0"/>
              </a:rPr>
              <a:t> (Simple Network Management Protocol) is an application layer protocol that utilizes the UDP protocol to manage routers, hubs, and switches on an IP network. SNMP is a widely used protocol that is enabled on a wide range of operating systems, including Windows Server, Linux servers, and network devices such as routers and switches.</a:t>
            </a:r>
            <a:br>
              <a:rPr lang="en-GB" b="0" i="0" dirty="0">
                <a:solidFill>
                  <a:srgbClr val="273239"/>
                </a:solidFill>
                <a:effectLst/>
                <a:latin typeface="Nunito" pitchFamily="2" charset="0"/>
              </a:rPr>
            </a:br>
            <a:r>
              <a:rPr lang="en-GB" b="0" i="0" dirty="0">
                <a:solidFill>
                  <a:srgbClr val="273239"/>
                </a:solidFill>
                <a:effectLst/>
                <a:latin typeface="Nunito" pitchFamily="2" charset="0"/>
              </a:rPr>
              <a:t>On a target system, SNMP enumeration is used to list user accounts, passwords, groups, system names, and devices.</a:t>
            </a:r>
          </a:p>
          <a:p>
            <a:endParaRPr lang="en-IN" dirty="0"/>
          </a:p>
        </p:txBody>
      </p:sp>
    </p:spTree>
    <p:extLst>
      <p:ext uri="{BB962C8B-B14F-4D97-AF65-F5344CB8AC3E}">
        <p14:creationId xmlns:p14="http://schemas.microsoft.com/office/powerpoint/2010/main" val="797878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9266-0C1F-C7FE-6B11-F20385A38C0E}"/>
              </a:ext>
            </a:extLst>
          </p:cNvPr>
          <p:cNvSpPr>
            <a:spLocks noGrp="1"/>
          </p:cNvSpPr>
          <p:nvPr>
            <p:ph type="title"/>
          </p:nvPr>
        </p:nvSpPr>
        <p:spPr/>
        <p:txBody>
          <a:bodyPr/>
          <a:lstStyle/>
          <a:p>
            <a:r>
              <a:rPr lang="en-GB" dirty="0"/>
              <a:t>Components</a:t>
            </a:r>
            <a:endParaRPr lang="en-IN" dirty="0"/>
          </a:p>
        </p:txBody>
      </p:sp>
      <p:sp>
        <p:nvSpPr>
          <p:cNvPr id="3" name="Content Placeholder 2">
            <a:extLst>
              <a:ext uri="{FF2B5EF4-FFF2-40B4-BE49-F238E27FC236}">
                <a16:creationId xmlns:a16="http://schemas.microsoft.com/office/drawing/2014/main" id="{C7525390-8511-0262-CED0-9530DAB17209}"/>
              </a:ext>
            </a:extLst>
          </p:cNvPr>
          <p:cNvSpPr>
            <a:spLocks noGrp="1"/>
          </p:cNvSpPr>
          <p:nvPr>
            <p:ph idx="1"/>
          </p:nvPr>
        </p:nvSpPr>
        <p:spPr/>
        <p:txBody>
          <a:bodyPr>
            <a:normAutofit lnSpcReduction="10000"/>
          </a:bodyPr>
          <a:lstStyle/>
          <a:p>
            <a:pPr marL="0" indent="0" algn="just" fontAlgn="base">
              <a:buNone/>
            </a:pPr>
            <a:r>
              <a:rPr lang="en-GB" b="0" i="0" dirty="0">
                <a:solidFill>
                  <a:srgbClr val="273239"/>
                </a:solidFill>
                <a:effectLst/>
                <a:latin typeface="Nunito" pitchFamily="2" charset="0"/>
              </a:rPr>
              <a:t>SNMP Enumeration is made up of three major parts:</a:t>
            </a:r>
          </a:p>
          <a:p>
            <a:pPr algn="just" fontAlgn="base">
              <a:buFont typeface="+mj-lt"/>
              <a:buAutoNum type="arabicPeriod"/>
            </a:pPr>
            <a:r>
              <a:rPr lang="en-GB" b="1" i="0" dirty="0">
                <a:solidFill>
                  <a:srgbClr val="273239"/>
                </a:solidFill>
                <a:effectLst/>
                <a:latin typeface="Nunito" pitchFamily="2" charset="0"/>
              </a:rPr>
              <a:t>Managed Device:</a:t>
            </a:r>
            <a:r>
              <a:rPr lang="en-GB" b="0" i="0" dirty="0">
                <a:solidFill>
                  <a:srgbClr val="273239"/>
                </a:solidFill>
                <a:effectLst/>
                <a:latin typeface="Nunito" pitchFamily="2" charset="0"/>
              </a:rPr>
              <a:t> A managed device is a device or a host (technically referred to as a node) that has the SNMP service enabled. These devices include routers, switches, hubs, bridges, computers, and so on.</a:t>
            </a:r>
          </a:p>
          <a:p>
            <a:pPr algn="just" fontAlgn="base">
              <a:buFont typeface="+mj-lt"/>
              <a:buAutoNum type="arabicPeriod"/>
            </a:pPr>
            <a:r>
              <a:rPr lang="en-GB" b="1" i="0" dirty="0">
                <a:solidFill>
                  <a:srgbClr val="273239"/>
                </a:solidFill>
                <a:effectLst/>
                <a:latin typeface="Nunito" pitchFamily="2" charset="0"/>
              </a:rPr>
              <a:t>Agents:</a:t>
            </a:r>
            <a:r>
              <a:rPr lang="en-GB" b="0" i="0" dirty="0">
                <a:solidFill>
                  <a:srgbClr val="273239"/>
                </a:solidFill>
                <a:effectLst/>
                <a:latin typeface="Nunito" pitchFamily="2" charset="0"/>
              </a:rPr>
              <a:t> An agent is a software component that runs on a managed device. Its primary function is to convert data into an SNMP-compatible format for network management via the SNMP protocol.</a:t>
            </a:r>
          </a:p>
          <a:p>
            <a:pPr algn="just" fontAlgn="base">
              <a:buFont typeface="+mj-lt"/>
              <a:buAutoNum type="arabicPeriod"/>
            </a:pPr>
            <a:r>
              <a:rPr lang="en-GB" b="1" i="0" dirty="0">
                <a:solidFill>
                  <a:srgbClr val="273239"/>
                </a:solidFill>
                <a:effectLst/>
                <a:latin typeface="Nunito" pitchFamily="2" charset="0"/>
              </a:rPr>
              <a:t>Network Management System (NMS) :</a:t>
            </a:r>
            <a:r>
              <a:rPr lang="en-GB" b="0" i="0" dirty="0">
                <a:solidFill>
                  <a:srgbClr val="273239"/>
                </a:solidFill>
                <a:effectLst/>
                <a:latin typeface="Nunito" pitchFamily="2" charset="0"/>
              </a:rPr>
              <a:t> NMS are software systems that are employed to monitor network devices.</a:t>
            </a:r>
          </a:p>
          <a:p>
            <a:endParaRPr lang="en-IN" dirty="0"/>
          </a:p>
        </p:txBody>
      </p:sp>
    </p:spTree>
    <p:extLst>
      <p:ext uri="{BB962C8B-B14F-4D97-AF65-F5344CB8AC3E}">
        <p14:creationId xmlns:p14="http://schemas.microsoft.com/office/powerpoint/2010/main" val="1839557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B756-24D2-3F5B-4F88-AA01CA4497DB}"/>
              </a:ext>
            </a:extLst>
          </p:cNvPr>
          <p:cNvSpPr>
            <a:spLocks noGrp="1"/>
          </p:cNvSpPr>
          <p:nvPr>
            <p:ph type="title"/>
          </p:nvPr>
        </p:nvSpPr>
        <p:spPr/>
        <p:txBody>
          <a:bodyPr/>
          <a:lstStyle/>
          <a:p>
            <a:r>
              <a:rPr lang="en-GB" dirty="0"/>
              <a:t>Working</a:t>
            </a:r>
            <a:endParaRPr lang="en-IN" dirty="0"/>
          </a:p>
        </p:txBody>
      </p:sp>
      <p:sp>
        <p:nvSpPr>
          <p:cNvPr id="3" name="Content Placeholder 2">
            <a:extLst>
              <a:ext uri="{FF2B5EF4-FFF2-40B4-BE49-F238E27FC236}">
                <a16:creationId xmlns:a16="http://schemas.microsoft.com/office/drawing/2014/main" id="{7ABDF254-D1BC-2C76-077B-29BB71C5264E}"/>
              </a:ext>
            </a:extLst>
          </p:cNvPr>
          <p:cNvSpPr>
            <a:spLocks noGrp="1"/>
          </p:cNvSpPr>
          <p:nvPr>
            <p:ph idx="1"/>
          </p:nvPr>
        </p:nvSpPr>
        <p:spPr/>
        <p:txBody>
          <a:bodyPr/>
          <a:lstStyle/>
          <a:p>
            <a:r>
              <a:rPr lang="en-GB" b="0" i="0" dirty="0">
                <a:solidFill>
                  <a:srgbClr val="273239"/>
                </a:solidFill>
                <a:effectLst/>
                <a:latin typeface="Nunito" pitchFamily="2" charset="0"/>
              </a:rPr>
              <a:t>The process of enumerating user accounts and devices on a target machine using SNMP is known as SNMP enumeration. SNMP is made up of a manager and an agent; the agent is embedded in every network device, while the manager is installed on a separate computer. To access and configure the SNMP agent from the management station, SNMP stores two passwords:</a:t>
            </a:r>
          </a:p>
          <a:p>
            <a:endParaRPr lang="en-IN" dirty="0"/>
          </a:p>
        </p:txBody>
      </p:sp>
    </p:spTree>
    <p:extLst>
      <p:ext uri="{BB962C8B-B14F-4D97-AF65-F5344CB8AC3E}">
        <p14:creationId xmlns:p14="http://schemas.microsoft.com/office/powerpoint/2010/main" val="124514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B0513-3B28-87FF-09B2-E4F928B01F26}"/>
              </a:ext>
            </a:extLst>
          </p:cNvPr>
          <p:cNvSpPr>
            <a:spLocks noGrp="1"/>
          </p:cNvSpPr>
          <p:nvPr>
            <p:ph idx="1"/>
          </p:nvPr>
        </p:nvSpPr>
        <p:spPr>
          <a:xfrm>
            <a:off x="838200" y="1057275"/>
            <a:ext cx="10515600" cy="4351338"/>
          </a:xfrm>
        </p:spPr>
        <p:txBody>
          <a:bodyPr/>
          <a:lstStyle/>
          <a:p>
            <a:pPr algn="just" fontAlgn="base">
              <a:buFont typeface="Arial" panose="020B0604020202020204" pitchFamily="34" charset="0"/>
              <a:buChar char="•"/>
            </a:pPr>
            <a:r>
              <a:rPr lang="en-GB" b="1" i="0" dirty="0">
                <a:solidFill>
                  <a:srgbClr val="273239"/>
                </a:solidFill>
                <a:effectLst/>
                <a:latin typeface="Nunito" pitchFamily="2" charset="0"/>
              </a:rPr>
              <a:t>Read the community string</a:t>
            </a:r>
            <a:r>
              <a:rPr lang="en-GB" b="0" i="0" dirty="0">
                <a:solidFill>
                  <a:srgbClr val="273239"/>
                </a:solidFill>
                <a:effectLst/>
                <a:latin typeface="Nunito" pitchFamily="2" charset="0"/>
              </a:rPr>
              <a:t>: By default, it is public and allows viewing of device/system configuration.</a:t>
            </a:r>
          </a:p>
          <a:p>
            <a:pPr algn="just" fontAlgn="base">
              <a:buFont typeface="Arial" panose="020B0604020202020204" pitchFamily="34" charset="0"/>
              <a:buChar char="•"/>
            </a:pPr>
            <a:r>
              <a:rPr lang="en-GB" b="1" i="0" dirty="0">
                <a:solidFill>
                  <a:srgbClr val="273239"/>
                </a:solidFill>
                <a:effectLst/>
                <a:latin typeface="Nunito" pitchFamily="2" charset="0"/>
              </a:rPr>
              <a:t>Read/write community string</a:t>
            </a:r>
            <a:r>
              <a:rPr lang="en-GB" b="0" i="0" dirty="0">
                <a:solidFill>
                  <a:srgbClr val="273239"/>
                </a:solidFill>
                <a:effectLst/>
                <a:latin typeface="Nunito" pitchFamily="2" charset="0"/>
              </a:rPr>
              <a:t>: It is private by default and allows remote configuration editing.</a:t>
            </a:r>
          </a:p>
          <a:p>
            <a:pPr marL="0" indent="0" algn="just" fontAlgn="base">
              <a:buNone/>
            </a:pPr>
            <a:r>
              <a:rPr lang="en-GB" b="0" i="0" dirty="0">
                <a:solidFill>
                  <a:srgbClr val="273239"/>
                </a:solidFill>
                <a:effectLst/>
                <a:latin typeface="Nunito" pitchFamily="2" charset="0"/>
              </a:rPr>
              <a:t>These default community strings are used by attackers to gather information about a machine. Attackers use SNMP to gather data on the network’s resources such as hosts, routers, devices, shares, and so on, as well as network information such as ARP tables, routing tables, traffic, and so on.</a:t>
            </a:r>
          </a:p>
          <a:p>
            <a:endParaRPr lang="en-IN" dirty="0"/>
          </a:p>
        </p:txBody>
      </p:sp>
    </p:spTree>
    <p:extLst>
      <p:ext uri="{BB962C8B-B14F-4D97-AF65-F5344CB8AC3E}">
        <p14:creationId xmlns:p14="http://schemas.microsoft.com/office/powerpoint/2010/main" val="3823586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3081" name="Group 3080">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3082" name="Freeform: Shape 3081">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3" name="Freeform: Shape 3082">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84" name="Freeform: Shape 3083">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85" name="Freeform: Shape 3084">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86" name="Freeform: Shape 3085">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3074" name="Picture 2" descr="SNMP Enumeration">
            <a:extLst>
              <a:ext uri="{FF2B5EF4-FFF2-40B4-BE49-F238E27FC236}">
                <a16:creationId xmlns:a16="http://schemas.microsoft.com/office/drawing/2014/main" id="{E03FA6BD-5B6C-07AA-792C-BB6949515D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372" y="210760"/>
            <a:ext cx="11545256" cy="643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68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3BE8-3320-8866-EB86-DFFF647970A1}"/>
              </a:ext>
            </a:extLst>
          </p:cNvPr>
          <p:cNvSpPr>
            <a:spLocks noGrp="1"/>
          </p:cNvSpPr>
          <p:nvPr>
            <p:ph type="title"/>
          </p:nvPr>
        </p:nvSpPr>
        <p:spPr/>
        <p:txBody>
          <a:bodyPr/>
          <a:lstStyle/>
          <a:p>
            <a:r>
              <a:rPr lang="en-GB"/>
              <a:t>What is Enumeration?</a:t>
            </a:r>
            <a:endParaRPr lang="en-IN" dirty="0"/>
          </a:p>
        </p:txBody>
      </p:sp>
      <p:sp>
        <p:nvSpPr>
          <p:cNvPr id="3" name="Content Placeholder 2">
            <a:extLst>
              <a:ext uri="{FF2B5EF4-FFF2-40B4-BE49-F238E27FC236}">
                <a16:creationId xmlns:a16="http://schemas.microsoft.com/office/drawing/2014/main" id="{AE059F70-311F-F7D7-26DC-68473903373F}"/>
              </a:ext>
            </a:extLst>
          </p:cNvPr>
          <p:cNvSpPr>
            <a:spLocks noGrp="1"/>
          </p:cNvSpPr>
          <p:nvPr>
            <p:ph idx="1"/>
          </p:nvPr>
        </p:nvSpPr>
        <p:spPr/>
        <p:txBody>
          <a:bodyPr/>
          <a:lstStyle/>
          <a:p>
            <a:r>
              <a:rPr lang="en-GB" b="0" i="0" dirty="0">
                <a:solidFill>
                  <a:srgbClr val="333333"/>
                </a:solidFill>
                <a:effectLst/>
                <a:latin typeface="Inter"/>
              </a:rPr>
              <a:t>Enumeration is extracting a system’s valid usernames, machine names, share names, directory names, and other information. It is a key component of ethical hacking and penetration testing, as it can provide attackers with a wealth of information that can be used to exploit vulnerabilities. It can also be defined as collecting detailed information about the target systems, such as operating and network infrastructure details. Enumeration can be used in both an offensive and defensive manner.</a:t>
            </a:r>
            <a:endParaRPr lang="en-IN" dirty="0"/>
          </a:p>
        </p:txBody>
      </p:sp>
    </p:spTree>
    <p:extLst>
      <p:ext uri="{BB962C8B-B14F-4D97-AF65-F5344CB8AC3E}">
        <p14:creationId xmlns:p14="http://schemas.microsoft.com/office/powerpoint/2010/main" val="1793737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FB6A56-1E32-762E-9AF8-20171C8715F8}"/>
              </a:ext>
            </a:extLst>
          </p:cNvPr>
          <p:cNvSpPr>
            <a:spLocks noGrp="1"/>
          </p:cNvSpPr>
          <p:nvPr>
            <p:ph idx="1"/>
          </p:nvPr>
        </p:nvSpPr>
        <p:spPr>
          <a:xfrm>
            <a:off x="838200" y="1057275"/>
            <a:ext cx="10515600" cy="4351338"/>
          </a:xfrm>
        </p:spPr>
        <p:txBody>
          <a:bodyPr/>
          <a:lstStyle/>
          <a:p>
            <a:pPr algn="just" fontAlgn="base"/>
            <a:r>
              <a:rPr lang="en-GB" b="1" i="0" dirty="0">
                <a:solidFill>
                  <a:srgbClr val="273239"/>
                </a:solidFill>
                <a:effectLst/>
                <a:latin typeface="Nunito" pitchFamily="2" charset="0"/>
              </a:rPr>
              <a:t>Management Agent:</a:t>
            </a:r>
            <a:r>
              <a:rPr lang="en-GB" b="0" i="0" dirty="0">
                <a:solidFill>
                  <a:srgbClr val="273239"/>
                </a:solidFill>
                <a:effectLst/>
                <a:latin typeface="Nunito" pitchFamily="2" charset="0"/>
              </a:rPr>
              <a:t> An application that resides in managed devices such as hosts, bridges, routers, and so on. The agent responds to the operative’s requests for data and actions and may send asynchronous messages to the operative in the event of a critical event.</a:t>
            </a:r>
          </a:p>
          <a:p>
            <a:pPr algn="just" fontAlgn="base"/>
            <a:r>
              <a:rPr lang="en-GB" b="1" i="0" dirty="0">
                <a:solidFill>
                  <a:srgbClr val="273239"/>
                </a:solidFill>
                <a:effectLst/>
                <a:latin typeface="Nunito" pitchFamily="2" charset="0"/>
              </a:rPr>
              <a:t>Management Station:</a:t>
            </a:r>
            <a:r>
              <a:rPr lang="en-GB" b="0" i="0" dirty="0">
                <a:solidFill>
                  <a:srgbClr val="273239"/>
                </a:solidFill>
                <a:effectLst/>
                <a:latin typeface="Nunito" pitchFamily="2" charset="0"/>
              </a:rPr>
              <a:t> It serves as the human network manager’s interface to the network management station (or network operation </a:t>
            </a:r>
            <a:r>
              <a:rPr lang="en-GB" b="0" i="0" dirty="0" err="1">
                <a:solidFill>
                  <a:srgbClr val="273239"/>
                </a:solidFill>
                <a:effectLst/>
                <a:latin typeface="Nunito" pitchFamily="2" charset="0"/>
              </a:rPr>
              <a:t>center</a:t>
            </a:r>
            <a:r>
              <a:rPr lang="en-GB" b="0" i="0" dirty="0">
                <a:solidFill>
                  <a:srgbClr val="273239"/>
                </a:solidFill>
                <a:effectLst/>
                <a:latin typeface="Nunito" pitchFamily="2" charset="0"/>
              </a:rPr>
              <a:t> NOC), from which he monitors and manages the network and assists in fault recovery.</a:t>
            </a:r>
          </a:p>
          <a:p>
            <a:endParaRPr lang="en-IN" dirty="0"/>
          </a:p>
        </p:txBody>
      </p:sp>
    </p:spTree>
    <p:extLst>
      <p:ext uri="{BB962C8B-B14F-4D97-AF65-F5344CB8AC3E}">
        <p14:creationId xmlns:p14="http://schemas.microsoft.com/office/powerpoint/2010/main" val="62319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D15AF-5974-858A-2034-510CEF5C2F3A}"/>
              </a:ext>
            </a:extLst>
          </p:cNvPr>
          <p:cNvSpPr>
            <a:spLocks noGrp="1"/>
          </p:cNvSpPr>
          <p:nvPr>
            <p:ph idx="1"/>
          </p:nvPr>
        </p:nvSpPr>
        <p:spPr>
          <a:xfrm>
            <a:off x="330200" y="584200"/>
            <a:ext cx="11023600" cy="5592763"/>
          </a:xfrm>
        </p:spPr>
        <p:txBody>
          <a:bodyPr>
            <a:normAutofit/>
          </a:bodyPr>
          <a:lstStyle/>
          <a:p>
            <a:pPr algn="just" fontAlgn="base"/>
            <a:r>
              <a:rPr lang="en-GB" b="1" i="0" dirty="0">
                <a:solidFill>
                  <a:srgbClr val="273239"/>
                </a:solidFill>
                <a:effectLst/>
                <a:latin typeface="Nunito" pitchFamily="2" charset="0"/>
              </a:rPr>
              <a:t>Network Management Protocol</a:t>
            </a:r>
            <a:r>
              <a:rPr lang="en-GB" b="0" i="0" dirty="0">
                <a:solidFill>
                  <a:srgbClr val="273239"/>
                </a:solidFill>
                <a:effectLst/>
                <a:latin typeface="Nunito" pitchFamily="2" charset="0"/>
              </a:rPr>
              <a:t>: The network management protocol (SNMP) is used to transfer data and commands between agents and managing entities. For communication between managers and agents, SNMP employs the User Datagram Protocol (UDP) as the transport protocol. The reasons for exploitation of UDP for SNMP area unit are as follows:</a:t>
            </a:r>
          </a:p>
          <a:p>
            <a:pPr algn="just" fontAlgn="base">
              <a:buFont typeface="+mj-lt"/>
              <a:buAutoNum type="arabicPeriod"/>
            </a:pPr>
            <a:endParaRPr lang="en-GB" b="0" i="0" dirty="0">
              <a:solidFill>
                <a:srgbClr val="273239"/>
              </a:solidFill>
              <a:effectLst/>
              <a:latin typeface="Nunito" pitchFamily="2" charset="0"/>
            </a:endParaRPr>
          </a:p>
          <a:p>
            <a:pPr marL="742950" lvl="1" indent="-285750" algn="just" fontAlgn="base">
              <a:buFont typeface="+mj-lt"/>
              <a:buAutoNum type="arabicPeriod"/>
            </a:pPr>
            <a:r>
              <a:rPr lang="en-GB" b="0" i="0" dirty="0">
                <a:solidFill>
                  <a:srgbClr val="273239"/>
                </a:solidFill>
                <a:effectLst/>
                <a:latin typeface="Nunito" pitchFamily="2" charset="0"/>
              </a:rPr>
              <a:t>First, it has low overheads in comparison to the protocol, which uses a 3-way handshake for the association. </a:t>
            </a:r>
          </a:p>
          <a:p>
            <a:pPr marL="742950" lvl="1" indent="-285750" algn="just" fontAlgn="base">
              <a:buFont typeface="+mj-lt"/>
              <a:buAutoNum type="arabicPeriod"/>
            </a:pPr>
            <a:r>
              <a:rPr lang="en-GB" b="0" i="0" dirty="0">
                <a:solidFill>
                  <a:srgbClr val="273239"/>
                </a:solidFill>
                <a:effectLst/>
                <a:latin typeface="Nunito" pitchFamily="2" charset="0"/>
              </a:rPr>
              <a:t>Second, in large networks, SNMP over protocol may be a risky strategy because the protocol to ensure dependability can flood the network with retransmissions. SNMP sends and receives requests on UDP port 161, and receives traps from managed devices on UDP port 162.</a:t>
            </a:r>
          </a:p>
          <a:p>
            <a:endParaRPr lang="en-IN" dirty="0"/>
          </a:p>
        </p:txBody>
      </p:sp>
    </p:spTree>
    <p:extLst>
      <p:ext uri="{BB962C8B-B14F-4D97-AF65-F5344CB8AC3E}">
        <p14:creationId xmlns:p14="http://schemas.microsoft.com/office/powerpoint/2010/main" val="902119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5C5D5-AD22-6787-204B-B0C7D116C119}"/>
              </a:ext>
            </a:extLst>
          </p:cNvPr>
          <p:cNvSpPr>
            <a:spLocks noGrp="1"/>
          </p:cNvSpPr>
          <p:nvPr>
            <p:ph idx="1"/>
          </p:nvPr>
        </p:nvSpPr>
        <p:spPr>
          <a:xfrm>
            <a:off x="838200" y="974725"/>
            <a:ext cx="10515600" cy="4351338"/>
          </a:xfrm>
        </p:spPr>
        <p:txBody>
          <a:bodyPr/>
          <a:lstStyle/>
          <a:p>
            <a:r>
              <a:rPr lang="en-GB" b="1" i="0" dirty="0">
                <a:solidFill>
                  <a:srgbClr val="273239"/>
                </a:solidFill>
                <a:effectLst/>
                <a:latin typeface="Nunito" pitchFamily="2" charset="0"/>
              </a:rPr>
              <a:t>Management database (MIB) :</a:t>
            </a:r>
            <a:r>
              <a:rPr lang="en-GB" b="0" i="0" dirty="0">
                <a:solidFill>
                  <a:srgbClr val="273239"/>
                </a:solidFill>
                <a:effectLst/>
                <a:latin typeface="Nunito" pitchFamily="2" charset="0"/>
              </a:rPr>
              <a:t> A management database is represented as a collection of managed objects. These objects together form the MIB virtual database. Although an agent may implement multiple MIBs, all agents must implement a single MIB, known as MIB-II. This standard defines variables for things like interface statistics (interface speeds, MTU, octets sent, octets received, and so on) as well as various other things related to the system itself (system location, system contact, etc.). MIB-primary II’s goal is to generate general TCP/IP management data.</a:t>
            </a:r>
          </a:p>
          <a:p>
            <a:endParaRPr lang="en-IN" dirty="0"/>
          </a:p>
        </p:txBody>
      </p:sp>
    </p:spTree>
    <p:extLst>
      <p:ext uri="{BB962C8B-B14F-4D97-AF65-F5344CB8AC3E}">
        <p14:creationId xmlns:p14="http://schemas.microsoft.com/office/powerpoint/2010/main" val="3682264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663D-F4FD-35D1-6A1E-47E4CD06A28D}"/>
              </a:ext>
            </a:extLst>
          </p:cNvPr>
          <p:cNvSpPr>
            <a:spLocks noGrp="1"/>
          </p:cNvSpPr>
          <p:nvPr>
            <p:ph type="title"/>
          </p:nvPr>
        </p:nvSpPr>
        <p:spPr/>
        <p:txBody>
          <a:bodyPr>
            <a:noAutofit/>
          </a:bodyPr>
          <a:lstStyle/>
          <a:p>
            <a:r>
              <a:rPr lang="en-GB" sz="3600" b="1" i="0" dirty="0">
                <a:solidFill>
                  <a:srgbClr val="273239"/>
                </a:solidFill>
                <a:effectLst/>
                <a:latin typeface="Nunito" pitchFamily="2" charset="0"/>
              </a:rPr>
              <a:t>Protective Measure from SNMP Enumeration</a:t>
            </a:r>
            <a:br>
              <a:rPr lang="en-GB" sz="3600" b="1" i="0" dirty="0">
                <a:solidFill>
                  <a:srgbClr val="273239"/>
                </a:solidFill>
                <a:effectLst/>
                <a:latin typeface="Nunito" pitchFamily="2" charset="0"/>
              </a:rPr>
            </a:br>
            <a:endParaRPr lang="en-IN" sz="3600" dirty="0"/>
          </a:p>
        </p:txBody>
      </p:sp>
      <p:sp>
        <p:nvSpPr>
          <p:cNvPr id="3" name="Content Placeholder 2">
            <a:extLst>
              <a:ext uri="{FF2B5EF4-FFF2-40B4-BE49-F238E27FC236}">
                <a16:creationId xmlns:a16="http://schemas.microsoft.com/office/drawing/2014/main" id="{F27C9D9D-7293-CFF8-B308-0B16C0B60AB6}"/>
              </a:ext>
            </a:extLst>
          </p:cNvPr>
          <p:cNvSpPr>
            <a:spLocks noGrp="1"/>
          </p:cNvSpPr>
          <p:nvPr>
            <p:ph idx="1"/>
          </p:nvPr>
        </p:nvSpPr>
        <p:spPr/>
        <p:txBody>
          <a:bodyPr/>
          <a:lstStyle/>
          <a:p>
            <a:pPr algn="just" fontAlgn="base">
              <a:buFont typeface="+mj-lt"/>
              <a:buAutoNum type="arabicPeriod"/>
            </a:pPr>
            <a:r>
              <a:rPr lang="en-GB" b="0" i="0" dirty="0">
                <a:solidFill>
                  <a:srgbClr val="273239"/>
                </a:solidFill>
                <a:effectLst/>
                <a:latin typeface="Nunito" pitchFamily="2" charset="0"/>
              </a:rPr>
              <a:t>SNMP agents on hosts should be removed or disabled.</a:t>
            </a:r>
          </a:p>
          <a:p>
            <a:pPr algn="just" fontAlgn="base">
              <a:buFont typeface="+mj-lt"/>
              <a:buAutoNum type="arabicPeriod"/>
            </a:pPr>
            <a:r>
              <a:rPr lang="en-GB" b="0" i="0" dirty="0">
                <a:solidFill>
                  <a:srgbClr val="273239"/>
                </a:solidFill>
                <a:effectLst/>
                <a:latin typeface="Nunito" pitchFamily="2" charset="0"/>
              </a:rPr>
              <a:t>All perimeter network access devices should block port 161.</a:t>
            </a:r>
          </a:p>
          <a:p>
            <a:pPr algn="just" fontAlgn="base">
              <a:buFont typeface="+mj-lt"/>
              <a:buAutoNum type="arabicPeriod"/>
            </a:pPr>
            <a:r>
              <a:rPr lang="en-GB" b="0" i="0" dirty="0">
                <a:solidFill>
                  <a:srgbClr val="273239"/>
                </a:solidFill>
                <a:effectLst/>
                <a:latin typeface="Nunito" pitchFamily="2" charset="0"/>
              </a:rPr>
              <a:t>Access should be limited to specific IP addresses.</a:t>
            </a:r>
          </a:p>
          <a:p>
            <a:pPr algn="just" fontAlgn="base">
              <a:buFont typeface="+mj-lt"/>
              <a:buAutoNum type="arabicPeriod"/>
            </a:pPr>
            <a:r>
              <a:rPr lang="en-GB" b="0" i="0" dirty="0">
                <a:solidFill>
                  <a:srgbClr val="273239"/>
                </a:solidFill>
                <a:effectLst/>
                <a:latin typeface="Nunito" pitchFamily="2" charset="0"/>
              </a:rPr>
              <a:t>Make use of SNMPv3 (more secure)</a:t>
            </a:r>
          </a:p>
          <a:p>
            <a:pPr algn="just" fontAlgn="base">
              <a:buFont typeface="+mj-lt"/>
              <a:buAutoNum type="arabicPeriod"/>
            </a:pPr>
            <a:r>
              <a:rPr lang="en-GB" b="0" i="0" dirty="0">
                <a:solidFill>
                  <a:srgbClr val="273239"/>
                </a:solidFill>
                <a:effectLst/>
                <a:latin typeface="Nunito" pitchFamily="2" charset="0"/>
              </a:rPr>
              <a:t>Add the Group Policy security option “Additional restrictions for anonymous connections” to your configuration.</a:t>
            </a:r>
          </a:p>
          <a:p>
            <a:pPr algn="just" fontAlgn="base">
              <a:buFont typeface="+mj-lt"/>
              <a:buAutoNum type="arabicPeriod"/>
            </a:pPr>
            <a:r>
              <a:rPr lang="en-GB" b="0" i="0" dirty="0">
                <a:solidFill>
                  <a:srgbClr val="273239"/>
                </a:solidFill>
                <a:effectLst/>
                <a:latin typeface="Nunito" pitchFamily="2" charset="0"/>
              </a:rPr>
              <a:t>Null session pipes, null session shares, and IPsec filtering should all be restricted as well.</a:t>
            </a:r>
          </a:p>
          <a:p>
            <a:endParaRPr lang="en-IN" dirty="0"/>
          </a:p>
        </p:txBody>
      </p:sp>
    </p:spTree>
    <p:extLst>
      <p:ext uri="{BB962C8B-B14F-4D97-AF65-F5344CB8AC3E}">
        <p14:creationId xmlns:p14="http://schemas.microsoft.com/office/powerpoint/2010/main" val="60246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81C9-2828-D1D7-23DE-5B43B95B4AF1}"/>
              </a:ext>
            </a:extLst>
          </p:cNvPr>
          <p:cNvSpPr>
            <a:spLocks noGrp="1"/>
          </p:cNvSpPr>
          <p:nvPr>
            <p:ph type="title"/>
          </p:nvPr>
        </p:nvSpPr>
        <p:spPr/>
        <p:txBody>
          <a:bodyPr/>
          <a:lstStyle/>
          <a:p>
            <a:r>
              <a:rPr lang="en-GB" dirty="0"/>
              <a:t>LDAP </a:t>
            </a:r>
            <a:r>
              <a:rPr lang="en-GB" dirty="0" err="1"/>
              <a:t>Enemuration</a:t>
            </a:r>
            <a:endParaRPr lang="en-IN" dirty="0"/>
          </a:p>
        </p:txBody>
      </p:sp>
      <p:sp>
        <p:nvSpPr>
          <p:cNvPr id="3" name="Content Placeholder 2">
            <a:extLst>
              <a:ext uri="{FF2B5EF4-FFF2-40B4-BE49-F238E27FC236}">
                <a16:creationId xmlns:a16="http://schemas.microsoft.com/office/drawing/2014/main" id="{6D02D20B-32D0-9835-D207-477166EF31B8}"/>
              </a:ext>
            </a:extLst>
          </p:cNvPr>
          <p:cNvSpPr>
            <a:spLocks noGrp="1"/>
          </p:cNvSpPr>
          <p:nvPr>
            <p:ph idx="1"/>
          </p:nvPr>
        </p:nvSpPr>
        <p:spPr/>
        <p:txBody>
          <a:bodyPr>
            <a:normAutofit lnSpcReduction="10000"/>
          </a:bodyPr>
          <a:lstStyle/>
          <a:p>
            <a:pPr algn="just" fontAlgn="base"/>
            <a:r>
              <a:rPr lang="en-GB" b="0" i="0" dirty="0">
                <a:solidFill>
                  <a:srgbClr val="273239"/>
                </a:solidFill>
                <a:effectLst/>
                <a:latin typeface="Nunito" pitchFamily="2" charset="0"/>
              </a:rPr>
              <a:t>Lightweight Directory Access Protocol (LDAP) is an internet protocol that works on TCP/IP, used to access information from directories. The LDAP protocol is used to access an active directory. LDAP enumeration is a technique used to enumerate the active directory. This service mainly runs on TCP ports 389 and 639 as default. LDAP enumeration can help enumerate usernames, addresses, and much juicy information that can be later used for other attacks including social engineering attacks.</a:t>
            </a:r>
          </a:p>
          <a:p>
            <a:pPr algn="just" fontAlgn="base"/>
            <a:r>
              <a:rPr lang="en-GB" b="0" i="0" dirty="0">
                <a:solidFill>
                  <a:srgbClr val="273239"/>
                </a:solidFill>
                <a:effectLst/>
                <a:latin typeface="Nunito" pitchFamily="2" charset="0"/>
              </a:rPr>
              <a:t>LDAP queries can be used to enumerate various things like usernames, groups, and much more stuff.</a:t>
            </a:r>
          </a:p>
          <a:p>
            <a:endParaRPr lang="en-IN" dirty="0"/>
          </a:p>
        </p:txBody>
      </p:sp>
    </p:spTree>
    <p:extLst>
      <p:ext uri="{BB962C8B-B14F-4D97-AF65-F5344CB8AC3E}">
        <p14:creationId xmlns:p14="http://schemas.microsoft.com/office/powerpoint/2010/main" val="1467052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FFC3-16DF-3D59-E050-188D5267BB1C}"/>
              </a:ext>
            </a:extLst>
          </p:cNvPr>
          <p:cNvSpPr>
            <a:spLocks noGrp="1"/>
          </p:cNvSpPr>
          <p:nvPr>
            <p:ph type="title"/>
          </p:nvPr>
        </p:nvSpPr>
        <p:spPr/>
        <p:txBody>
          <a:bodyPr/>
          <a:lstStyle/>
          <a:p>
            <a:r>
              <a:rPr lang="en-GB" dirty="0"/>
              <a:t>Tools</a:t>
            </a:r>
            <a:endParaRPr lang="en-IN" dirty="0"/>
          </a:p>
        </p:txBody>
      </p:sp>
      <p:sp>
        <p:nvSpPr>
          <p:cNvPr id="3" name="Content Placeholder 2">
            <a:extLst>
              <a:ext uri="{FF2B5EF4-FFF2-40B4-BE49-F238E27FC236}">
                <a16:creationId xmlns:a16="http://schemas.microsoft.com/office/drawing/2014/main" id="{3AC3C34B-F84F-3677-12C6-6C3778C9E8D6}"/>
              </a:ext>
            </a:extLst>
          </p:cNvPr>
          <p:cNvSpPr>
            <a:spLocks noGrp="1"/>
          </p:cNvSpPr>
          <p:nvPr>
            <p:ph idx="1"/>
          </p:nvPr>
        </p:nvSpPr>
        <p:spPr/>
        <p:txBody>
          <a:bodyPr/>
          <a:lstStyle/>
          <a:p>
            <a:pPr algn="just" fontAlgn="base">
              <a:buFont typeface="Arial" panose="020B0604020202020204" pitchFamily="34" charset="0"/>
              <a:buChar char="•"/>
            </a:pPr>
            <a:r>
              <a:rPr lang="en-IN" b="0" i="0" dirty="0">
                <a:solidFill>
                  <a:srgbClr val="273239"/>
                </a:solidFill>
                <a:effectLst/>
                <a:latin typeface="Nunito" pitchFamily="2" charset="0"/>
              </a:rPr>
              <a:t>Nmap</a:t>
            </a:r>
          </a:p>
          <a:p>
            <a:pPr algn="just" fontAlgn="base">
              <a:buFont typeface="Arial" panose="020B0604020202020204" pitchFamily="34" charset="0"/>
              <a:buChar char="•"/>
            </a:pPr>
            <a:r>
              <a:rPr lang="en-IN" b="0" i="0" dirty="0">
                <a:solidFill>
                  <a:srgbClr val="273239"/>
                </a:solidFill>
                <a:effectLst/>
                <a:latin typeface="Nunito" pitchFamily="2" charset="0"/>
              </a:rPr>
              <a:t>enum4linux</a:t>
            </a:r>
          </a:p>
          <a:p>
            <a:pPr algn="just" fontAlgn="base">
              <a:buFont typeface="Arial" panose="020B0604020202020204" pitchFamily="34" charset="0"/>
              <a:buChar char="•"/>
            </a:pPr>
            <a:r>
              <a:rPr lang="en-IN" b="0" i="0" dirty="0" err="1">
                <a:solidFill>
                  <a:srgbClr val="273239"/>
                </a:solidFill>
                <a:effectLst/>
                <a:latin typeface="Nunito" pitchFamily="2" charset="0"/>
              </a:rPr>
              <a:t>windapsearch</a:t>
            </a:r>
            <a:endParaRPr lang="en-IN" b="0" i="0" dirty="0">
              <a:solidFill>
                <a:srgbClr val="273239"/>
              </a:solidFill>
              <a:effectLst/>
              <a:latin typeface="Nunito" pitchFamily="2" charset="0"/>
            </a:endParaRPr>
          </a:p>
          <a:p>
            <a:pPr algn="just" fontAlgn="base">
              <a:buFont typeface="Arial" panose="020B0604020202020204" pitchFamily="34" charset="0"/>
              <a:buChar char="•"/>
            </a:pPr>
            <a:r>
              <a:rPr lang="en-IN" b="0" i="0" dirty="0" err="1">
                <a:solidFill>
                  <a:srgbClr val="273239"/>
                </a:solidFill>
                <a:effectLst/>
                <a:latin typeface="Nunito" pitchFamily="2" charset="0"/>
              </a:rPr>
              <a:t>ldapsearch</a:t>
            </a:r>
            <a:endParaRPr lang="en-IN" b="0" i="0" dirty="0">
              <a:solidFill>
                <a:srgbClr val="273239"/>
              </a:solidFill>
              <a:effectLst/>
              <a:latin typeface="Nunito" pitchFamily="2" charset="0"/>
            </a:endParaRPr>
          </a:p>
          <a:p>
            <a:pPr algn="just" fontAlgn="base">
              <a:buFont typeface="Arial" panose="020B0604020202020204" pitchFamily="34" charset="0"/>
              <a:buChar char="•"/>
            </a:pPr>
            <a:r>
              <a:rPr lang="en-IN" b="0" i="0" dirty="0" err="1">
                <a:solidFill>
                  <a:srgbClr val="273239"/>
                </a:solidFill>
                <a:effectLst/>
                <a:latin typeface="Nunito" pitchFamily="2" charset="0"/>
              </a:rPr>
              <a:t>Jxplorer</a:t>
            </a:r>
            <a:endParaRPr lang="en-IN" b="0" i="0"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1857929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4DA5-7A75-5467-9E7C-7D5406574942}"/>
              </a:ext>
            </a:extLst>
          </p:cNvPr>
          <p:cNvSpPr>
            <a:spLocks noGrp="1"/>
          </p:cNvSpPr>
          <p:nvPr>
            <p:ph type="title"/>
          </p:nvPr>
        </p:nvSpPr>
        <p:spPr/>
        <p:txBody>
          <a:bodyPr/>
          <a:lstStyle/>
          <a:p>
            <a:r>
              <a:rPr lang="en-GB" dirty="0"/>
              <a:t>SMTP </a:t>
            </a:r>
            <a:r>
              <a:rPr lang="en-GB" dirty="0" err="1"/>
              <a:t>Enemuration</a:t>
            </a:r>
            <a:endParaRPr lang="en-IN" dirty="0"/>
          </a:p>
        </p:txBody>
      </p:sp>
      <p:sp>
        <p:nvSpPr>
          <p:cNvPr id="3" name="Content Placeholder 2">
            <a:extLst>
              <a:ext uri="{FF2B5EF4-FFF2-40B4-BE49-F238E27FC236}">
                <a16:creationId xmlns:a16="http://schemas.microsoft.com/office/drawing/2014/main" id="{72CF8B4E-AE11-DDF8-A72A-3EB0ED9A3A85}"/>
              </a:ext>
            </a:extLst>
          </p:cNvPr>
          <p:cNvSpPr>
            <a:spLocks noGrp="1"/>
          </p:cNvSpPr>
          <p:nvPr>
            <p:ph idx="1"/>
          </p:nvPr>
        </p:nvSpPr>
        <p:spPr/>
        <p:txBody>
          <a:bodyPr>
            <a:normAutofit lnSpcReduction="10000"/>
          </a:bodyPr>
          <a:lstStyle/>
          <a:p>
            <a:r>
              <a:rPr lang="en-GB" b="0" i="0" dirty="0">
                <a:solidFill>
                  <a:srgbClr val="273239"/>
                </a:solidFill>
                <a:effectLst/>
                <a:latin typeface="Nunito" pitchFamily="2" charset="0"/>
              </a:rPr>
              <a:t>SMTP (Simple Mail Transfer Protocol) is a set of communication guidelines that allow web applications to perform communication tasks over the internet, including emails. It is a part of the TCP/IP protocol and works on moving emails across the network. SMTP enumeration allows us to identify valid users on the SMTP server. This is done with the built-in SMTP commands using them. VRFY – This command is used to authenticate the user. EXPN – This command displays the actual mailing address for aliases and mailing lists. RCPT TO – It identifies the recipient of the message. SMTP enumeration is a technique used to enumerate the </a:t>
            </a:r>
            <a:r>
              <a:rPr lang="en-GB" b="0" i="0" u="sng" dirty="0">
                <a:effectLst/>
                <a:latin typeface="Nunito" pitchFamily="2" charset="0"/>
              </a:rPr>
              <a:t>SMTP</a:t>
            </a:r>
            <a:r>
              <a:rPr lang="en-GB" b="0" i="0" dirty="0">
                <a:solidFill>
                  <a:srgbClr val="273239"/>
                </a:solidFill>
                <a:effectLst/>
                <a:latin typeface="Nunito" pitchFamily="2" charset="0"/>
              </a:rPr>
              <a:t> service that is running on the target server.</a:t>
            </a:r>
            <a:endParaRPr lang="en-IN" dirty="0"/>
          </a:p>
        </p:txBody>
      </p:sp>
    </p:spTree>
    <p:extLst>
      <p:ext uri="{BB962C8B-B14F-4D97-AF65-F5344CB8AC3E}">
        <p14:creationId xmlns:p14="http://schemas.microsoft.com/office/powerpoint/2010/main" val="384643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25CD-4949-2026-5D22-6B38306E5625}"/>
              </a:ext>
            </a:extLst>
          </p:cNvPr>
          <p:cNvSpPr>
            <a:spLocks noGrp="1"/>
          </p:cNvSpPr>
          <p:nvPr>
            <p:ph type="title"/>
          </p:nvPr>
        </p:nvSpPr>
        <p:spPr/>
        <p:txBody>
          <a:bodyPr/>
          <a:lstStyle/>
          <a:p>
            <a:r>
              <a:rPr lang="en-GB" dirty="0"/>
              <a:t>Predefined Commands</a:t>
            </a:r>
            <a:endParaRPr lang="en-IN" dirty="0"/>
          </a:p>
        </p:txBody>
      </p:sp>
      <p:sp>
        <p:nvSpPr>
          <p:cNvPr id="3" name="Content Placeholder 2">
            <a:extLst>
              <a:ext uri="{FF2B5EF4-FFF2-40B4-BE49-F238E27FC236}">
                <a16:creationId xmlns:a16="http://schemas.microsoft.com/office/drawing/2014/main" id="{8CA5EA13-C333-7A75-133E-367E42D1A64A}"/>
              </a:ext>
            </a:extLst>
          </p:cNvPr>
          <p:cNvSpPr>
            <a:spLocks noGrp="1"/>
          </p:cNvSpPr>
          <p:nvPr>
            <p:ph idx="1"/>
          </p:nvPr>
        </p:nvSpPr>
        <p:spPr/>
        <p:txBody>
          <a:bodyPr/>
          <a:lstStyle/>
          <a:p>
            <a:pPr algn="just" fontAlgn="base">
              <a:buFont typeface="Arial" panose="020B0604020202020204" pitchFamily="34" charset="0"/>
              <a:buChar char="•"/>
            </a:pPr>
            <a:r>
              <a:rPr lang="en-GB" b="1" i="0" dirty="0">
                <a:solidFill>
                  <a:srgbClr val="273239"/>
                </a:solidFill>
                <a:effectLst/>
                <a:latin typeface="Nunito" pitchFamily="2" charset="0"/>
              </a:rPr>
              <a:t>VRFY</a:t>
            </a:r>
            <a:r>
              <a:rPr lang="en-GB" b="0" i="0" dirty="0">
                <a:solidFill>
                  <a:srgbClr val="273239"/>
                </a:solidFill>
                <a:effectLst/>
                <a:latin typeface="Nunito" pitchFamily="2" charset="0"/>
              </a:rPr>
              <a:t>: It is used to validate the user on the server.</a:t>
            </a:r>
          </a:p>
          <a:p>
            <a:pPr algn="just" fontAlgn="base">
              <a:buFont typeface="Arial" panose="020B0604020202020204" pitchFamily="34" charset="0"/>
              <a:buChar char="•"/>
            </a:pPr>
            <a:r>
              <a:rPr lang="en-GB" b="1" i="0" dirty="0">
                <a:solidFill>
                  <a:srgbClr val="273239"/>
                </a:solidFill>
                <a:effectLst/>
                <a:latin typeface="Nunito" pitchFamily="2" charset="0"/>
              </a:rPr>
              <a:t>EXPN</a:t>
            </a:r>
            <a:r>
              <a:rPr lang="en-GB" b="0" i="0" dirty="0">
                <a:solidFill>
                  <a:srgbClr val="273239"/>
                </a:solidFill>
                <a:effectLst/>
                <a:latin typeface="Nunito" pitchFamily="2" charset="0"/>
              </a:rPr>
              <a:t>: It is used to find the delivery address of mail aliases</a:t>
            </a:r>
          </a:p>
          <a:p>
            <a:pPr algn="just" fontAlgn="base">
              <a:buFont typeface="Arial" panose="020B0604020202020204" pitchFamily="34" charset="0"/>
              <a:buChar char="•"/>
            </a:pPr>
            <a:r>
              <a:rPr lang="en-GB" b="1" i="0" dirty="0">
                <a:solidFill>
                  <a:srgbClr val="273239"/>
                </a:solidFill>
                <a:effectLst/>
                <a:latin typeface="Nunito" pitchFamily="2" charset="0"/>
              </a:rPr>
              <a:t>RCPT TO</a:t>
            </a:r>
            <a:r>
              <a:rPr lang="en-GB" b="0" i="0" dirty="0">
                <a:solidFill>
                  <a:srgbClr val="273239"/>
                </a:solidFill>
                <a:effectLst/>
                <a:latin typeface="Nunito" pitchFamily="2" charset="0"/>
              </a:rPr>
              <a:t>: It points to the recipient’s address.</a:t>
            </a:r>
          </a:p>
          <a:p>
            <a:endParaRPr lang="en-IN" dirty="0"/>
          </a:p>
        </p:txBody>
      </p:sp>
    </p:spTree>
    <p:extLst>
      <p:ext uri="{BB962C8B-B14F-4D97-AF65-F5344CB8AC3E}">
        <p14:creationId xmlns:p14="http://schemas.microsoft.com/office/powerpoint/2010/main" val="3927453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85A4-EC12-86C1-74F3-CE2D02643001}"/>
              </a:ext>
            </a:extLst>
          </p:cNvPr>
          <p:cNvSpPr>
            <a:spLocks noGrp="1"/>
          </p:cNvSpPr>
          <p:nvPr>
            <p:ph type="title"/>
          </p:nvPr>
        </p:nvSpPr>
        <p:spPr/>
        <p:txBody>
          <a:bodyPr/>
          <a:lstStyle/>
          <a:p>
            <a:r>
              <a:rPr lang="en-IN" b="1" i="0" dirty="0">
                <a:solidFill>
                  <a:srgbClr val="273239"/>
                </a:solidFill>
                <a:effectLst/>
                <a:latin typeface="Nunito" pitchFamily="2" charset="0"/>
              </a:rPr>
              <a:t>Test for SMTP Enumeration:</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C9FA791-67EA-0056-E482-24531DA27FB9}"/>
              </a:ext>
            </a:extLst>
          </p:cNvPr>
          <p:cNvSpPr>
            <a:spLocks noGrp="1"/>
          </p:cNvSpPr>
          <p:nvPr>
            <p:ph idx="1"/>
          </p:nvPr>
        </p:nvSpPr>
        <p:spPr/>
        <p:txBody>
          <a:bodyPr/>
          <a:lstStyle/>
          <a:p>
            <a:r>
              <a:rPr lang="en-GB" b="0" i="0" dirty="0">
                <a:solidFill>
                  <a:srgbClr val="273239"/>
                </a:solidFill>
                <a:effectLst/>
                <a:latin typeface="Nunito" pitchFamily="2" charset="0"/>
              </a:rPr>
              <a:t>SMTP enumeration can be performed by using different tools and scripts like </a:t>
            </a:r>
            <a:r>
              <a:rPr lang="en-GB" b="1" i="0" dirty="0">
                <a:solidFill>
                  <a:srgbClr val="273239"/>
                </a:solidFill>
                <a:effectLst/>
                <a:latin typeface="Nunito" pitchFamily="2" charset="0"/>
              </a:rPr>
              <a:t>telnet</a:t>
            </a:r>
            <a:r>
              <a:rPr lang="en-GB" b="0" i="0" dirty="0">
                <a:solidFill>
                  <a:srgbClr val="273239"/>
                </a:solidFill>
                <a:effectLst/>
                <a:latin typeface="Nunito" pitchFamily="2" charset="0"/>
              </a:rPr>
              <a:t>, </a:t>
            </a:r>
            <a:r>
              <a:rPr lang="en-GB" b="1" i="0" dirty="0">
                <a:solidFill>
                  <a:srgbClr val="273239"/>
                </a:solidFill>
                <a:effectLst/>
                <a:latin typeface="Nunito" pitchFamily="2" charset="0"/>
              </a:rPr>
              <a:t>Nmap</a:t>
            </a:r>
            <a:r>
              <a:rPr lang="en-GB" b="0" i="0" dirty="0">
                <a:solidFill>
                  <a:srgbClr val="273239"/>
                </a:solidFill>
                <a:effectLst/>
                <a:latin typeface="Nunito" pitchFamily="2" charset="0"/>
              </a:rPr>
              <a:t>,</a:t>
            </a:r>
            <a:r>
              <a:rPr lang="en-GB" b="1" i="0" dirty="0">
                <a:solidFill>
                  <a:srgbClr val="273239"/>
                </a:solidFill>
                <a:effectLst/>
                <a:latin typeface="Nunito" pitchFamily="2" charset="0"/>
              </a:rPr>
              <a:t> </a:t>
            </a:r>
            <a:r>
              <a:rPr lang="en-GB" b="0" i="0" dirty="0">
                <a:solidFill>
                  <a:srgbClr val="273239"/>
                </a:solidFill>
                <a:effectLst/>
                <a:latin typeface="Nunito" pitchFamily="2" charset="0"/>
              </a:rPr>
              <a:t>and </a:t>
            </a:r>
            <a:r>
              <a:rPr lang="en-GB" b="1" i="0" dirty="0">
                <a:solidFill>
                  <a:srgbClr val="273239"/>
                </a:solidFill>
                <a:effectLst/>
                <a:latin typeface="Nunito" pitchFamily="2" charset="0"/>
              </a:rPr>
              <a:t>smtp-user-</a:t>
            </a:r>
            <a:r>
              <a:rPr lang="en-GB" b="1" i="0" dirty="0" err="1">
                <a:solidFill>
                  <a:srgbClr val="273239"/>
                </a:solidFill>
                <a:effectLst/>
                <a:latin typeface="Nunito" pitchFamily="2" charset="0"/>
              </a:rPr>
              <a:t>enum</a:t>
            </a:r>
            <a:r>
              <a:rPr lang="en-GB" b="1" i="0" dirty="0">
                <a:solidFill>
                  <a:srgbClr val="273239"/>
                </a:solidFill>
                <a:effectLst/>
                <a:latin typeface="Nunito" pitchFamily="2" charset="0"/>
              </a:rPr>
              <a:t>.</a:t>
            </a:r>
            <a:endParaRPr lang="en-IN" dirty="0"/>
          </a:p>
        </p:txBody>
      </p:sp>
    </p:spTree>
    <p:extLst>
      <p:ext uri="{BB962C8B-B14F-4D97-AF65-F5344CB8AC3E}">
        <p14:creationId xmlns:p14="http://schemas.microsoft.com/office/powerpoint/2010/main" val="992720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D3AD7-5FD3-3170-28FC-A6191C44AD54}"/>
              </a:ext>
            </a:extLst>
          </p:cNvPr>
          <p:cNvSpPr>
            <a:spLocks noGrp="1"/>
          </p:cNvSpPr>
          <p:nvPr>
            <p:ph idx="1"/>
          </p:nvPr>
        </p:nvSpPr>
        <p:spPr>
          <a:xfrm>
            <a:off x="838200" y="330200"/>
            <a:ext cx="10515600" cy="5846763"/>
          </a:xfrm>
        </p:spPr>
        <p:txBody>
          <a:bodyPr/>
          <a:lstStyle/>
          <a:p>
            <a:pPr marL="0" indent="0" algn="just" fontAlgn="base">
              <a:buNone/>
            </a:pPr>
            <a:r>
              <a:rPr lang="en-GB" b="1" i="0" dirty="0">
                <a:solidFill>
                  <a:srgbClr val="273239"/>
                </a:solidFill>
                <a:effectLst/>
                <a:latin typeface="Nunito" pitchFamily="2" charset="0"/>
              </a:rPr>
              <a:t>1. Using Telnet for SMTP enumeration:</a:t>
            </a:r>
            <a:endParaRPr lang="en-GB" b="0" i="0" dirty="0">
              <a:solidFill>
                <a:srgbClr val="273239"/>
              </a:solidFill>
              <a:effectLst/>
              <a:latin typeface="Nunito" pitchFamily="2" charset="0"/>
            </a:endParaRPr>
          </a:p>
          <a:p>
            <a:pPr algn="just" fontAlgn="base"/>
            <a:r>
              <a:rPr lang="en-GB" b="0" i="0" dirty="0">
                <a:solidFill>
                  <a:srgbClr val="273239"/>
                </a:solidFill>
                <a:effectLst/>
                <a:latin typeface="Nunito" pitchFamily="2" charset="0"/>
              </a:rPr>
              <a:t> Telnet comes in handy in SMTP enumeration as it provides a communication channel with the host.</a:t>
            </a:r>
            <a:endParaRPr lang="en-GB" dirty="0"/>
          </a:p>
          <a:p>
            <a:r>
              <a:rPr lang="en-GB" dirty="0"/>
              <a:t>Example: $ telnet &lt;domain name/</a:t>
            </a:r>
            <a:r>
              <a:rPr lang="en-GB" dirty="0" err="1"/>
              <a:t>ip</a:t>
            </a:r>
            <a:r>
              <a:rPr lang="en-GB" dirty="0"/>
              <a:t>&gt; &lt;port no.&gt; </a:t>
            </a:r>
          </a:p>
          <a:p>
            <a:endParaRPr lang="en-GB" dirty="0"/>
          </a:p>
          <a:p>
            <a:endParaRPr lang="en-IN" dirty="0"/>
          </a:p>
        </p:txBody>
      </p:sp>
      <p:pic>
        <p:nvPicPr>
          <p:cNvPr id="6" name="Picture 5">
            <a:extLst>
              <a:ext uri="{FF2B5EF4-FFF2-40B4-BE49-F238E27FC236}">
                <a16:creationId xmlns:a16="http://schemas.microsoft.com/office/drawing/2014/main" id="{677F414B-101F-18AC-DCB4-ED9A651F20E2}"/>
              </a:ext>
            </a:extLst>
          </p:cNvPr>
          <p:cNvPicPr>
            <a:picLocks noChangeAspect="1"/>
          </p:cNvPicPr>
          <p:nvPr/>
        </p:nvPicPr>
        <p:blipFill>
          <a:blip r:embed="rId2"/>
          <a:stretch>
            <a:fillRect/>
          </a:stretch>
        </p:blipFill>
        <p:spPr>
          <a:xfrm>
            <a:off x="1296619" y="2424346"/>
            <a:ext cx="9598761" cy="3910013"/>
          </a:xfrm>
          <a:prstGeom prst="rect">
            <a:avLst/>
          </a:prstGeom>
        </p:spPr>
      </p:pic>
    </p:spTree>
    <p:extLst>
      <p:ext uri="{BB962C8B-B14F-4D97-AF65-F5344CB8AC3E}">
        <p14:creationId xmlns:p14="http://schemas.microsoft.com/office/powerpoint/2010/main" val="147098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76C32-51FF-FD67-55CF-890CBAF78464}"/>
              </a:ext>
            </a:extLst>
          </p:cNvPr>
          <p:cNvSpPr>
            <a:spLocks noGrp="1"/>
          </p:cNvSpPr>
          <p:nvPr>
            <p:ph idx="1"/>
          </p:nvPr>
        </p:nvSpPr>
        <p:spPr/>
        <p:txBody>
          <a:bodyPr/>
          <a:lstStyle/>
          <a:p>
            <a:r>
              <a:rPr lang="en-GB" b="0" i="0" dirty="0">
                <a:solidFill>
                  <a:srgbClr val="333333"/>
                </a:solidFill>
                <a:effectLst/>
                <a:latin typeface="Inter"/>
              </a:rPr>
              <a:t>Enumeration is one of the most important steps in ethical hacking because it gives hackers the necessary information to launch an attack. For example, hackers who want to crack passwords need to know the usernames of valid users on that system. Enumerating the target system can extract this information</a:t>
            </a:r>
            <a:endParaRPr lang="en-IN" dirty="0"/>
          </a:p>
        </p:txBody>
      </p:sp>
    </p:spTree>
    <p:extLst>
      <p:ext uri="{BB962C8B-B14F-4D97-AF65-F5344CB8AC3E}">
        <p14:creationId xmlns:p14="http://schemas.microsoft.com/office/powerpoint/2010/main" val="2224424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F9F4B-70E6-20BB-900F-CE8FCA6EA035}"/>
              </a:ext>
            </a:extLst>
          </p:cNvPr>
          <p:cNvSpPr>
            <a:spLocks noGrp="1"/>
          </p:cNvSpPr>
          <p:nvPr>
            <p:ph idx="1"/>
          </p:nvPr>
        </p:nvSpPr>
        <p:spPr>
          <a:xfrm>
            <a:off x="0" y="66261"/>
            <a:ext cx="12067082" cy="6110702"/>
          </a:xfrm>
        </p:spPr>
        <p:txBody>
          <a:bodyPr/>
          <a:lstStyle/>
          <a:p>
            <a:pPr marL="0" indent="0">
              <a:buNone/>
            </a:pPr>
            <a:r>
              <a:rPr lang="en-IN"/>
              <a:t>2. Using Nmap for SMTP enumeration:</a:t>
            </a:r>
          </a:p>
          <a:p>
            <a:r>
              <a:rPr lang="en-IN"/>
              <a:t> Nmap is a powerful tool and is used in different enumeration phases. Nmap provides special scripts for SMTP enumeration. smtp-enum-users is one of the scripts that is provided by Nmap.</a:t>
            </a:r>
          </a:p>
          <a:p>
            <a:r>
              <a:rPr lang="en-IN"/>
              <a:t> $sudo nmap -p 25 --script = smtp-enum-users &lt;target Domain/IP&gt;</a:t>
            </a:r>
          </a:p>
          <a:p>
            <a:endParaRPr lang="en-IN" dirty="0"/>
          </a:p>
        </p:txBody>
      </p:sp>
      <p:pic>
        <p:nvPicPr>
          <p:cNvPr id="5123" name="Picture 3" descr="Nmap Scan">
            <a:extLst>
              <a:ext uri="{FF2B5EF4-FFF2-40B4-BE49-F238E27FC236}">
                <a16:creationId xmlns:a16="http://schemas.microsoft.com/office/drawing/2014/main" id="{A7A6802D-4D57-8CE4-56FB-228D19039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026" y="2420914"/>
            <a:ext cx="9258721" cy="411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783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A81F-8275-4D5F-960A-3055D9665F45}"/>
              </a:ext>
            </a:extLst>
          </p:cNvPr>
          <p:cNvSpPr>
            <a:spLocks noGrp="1"/>
          </p:cNvSpPr>
          <p:nvPr>
            <p:ph type="title"/>
          </p:nvPr>
        </p:nvSpPr>
        <p:spPr/>
        <p:txBody>
          <a:bodyPr>
            <a:normAutofit/>
          </a:bodyPr>
          <a:lstStyle/>
          <a:p>
            <a:pPr fontAlgn="base"/>
            <a:r>
              <a:rPr lang="en-US" sz="3000" b="1" i="0" dirty="0">
                <a:solidFill>
                  <a:srgbClr val="273239"/>
                </a:solidFill>
                <a:effectLst/>
                <a:latin typeface="Times New Roman" panose="02020603050405020304" pitchFamily="18" charset="0"/>
                <a:cs typeface="Times New Roman" panose="02020603050405020304" pitchFamily="18" charset="0"/>
              </a:rPr>
              <a:t>Mitigation Of Different Types Of Enumeration</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6B1005-4C39-4F83-A1BD-EE4B6A8DD996}"/>
              </a:ext>
            </a:extLst>
          </p:cNvPr>
          <p:cNvSpPr>
            <a:spLocks noGrp="1"/>
          </p:cNvSpPr>
          <p:nvPr>
            <p:ph idx="1"/>
          </p:nvPr>
        </p:nvSpPr>
        <p:spPr/>
        <p:txBody>
          <a:bodyPr/>
          <a:lstStyle/>
          <a:p>
            <a:pPr marL="0" indent="0" algn="l" fontAlgn="base">
              <a:buNone/>
            </a:pPr>
            <a:r>
              <a:rPr lang="en-US" b="1" i="0" dirty="0">
                <a:solidFill>
                  <a:srgbClr val="273239"/>
                </a:solidFill>
                <a:effectLst/>
                <a:latin typeface="urw-din"/>
              </a:rPr>
              <a:t>SNMP Enumeration:</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Eliminate the specialist or shut off the SNMP administration.</a:t>
            </a:r>
          </a:p>
          <a:p>
            <a:pPr algn="l" fontAlgn="base">
              <a:buFont typeface="Arial" panose="020B0604020202020204" pitchFamily="34" charset="0"/>
              <a:buChar char="•"/>
            </a:pPr>
            <a:r>
              <a:rPr lang="en-US" b="0" i="0" dirty="0">
                <a:solidFill>
                  <a:srgbClr val="273239"/>
                </a:solidFill>
                <a:effectLst/>
                <a:latin typeface="urw-din"/>
              </a:rPr>
              <a:t>In the event that stopping SNMP isn’t a choice, at that point change the default network string names.</a:t>
            </a:r>
          </a:p>
          <a:p>
            <a:pPr algn="l" fontAlgn="base">
              <a:buFont typeface="Arial" panose="020B0604020202020204" pitchFamily="34" charset="0"/>
              <a:buChar char="•"/>
            </a:pPr>
            <a:r>
              <a:rPr lang="en-US" b="0" i="0" dirty="0">
                <a:solidFill>
                  <a:srgbClr val="273239"/>
                </a:solidFill>
                <a:effectLst/>
                <a:latin typeface="urw-din"/>
              </a:rPr>
              <a:t>Move up to SNMP3, which encodes passwords and messages.</a:t>
            </a:r>
          </a:p>
          <a:p>
            <a:pPr algn="l" fontAlgn="base">
              <a:buFont typeface="Arial" panose="020B0604020202020204" pitchFamily="34" charset="0"/>
              <a:buChar char="•"/>
            </a:pPr>
            <a:r>
              <a:rPr lang="en-US" b="0" i="0" dirty="0">
                <a:solidFill>
                  <a:srgbClr val="273239"/>
                </a:solidFill>
                <a:effectLst/>
                <a:latin typeface="urw-din"/>
              </a:rPr>
              <a:t>Actualize the Group Policy security alternative.</a:t>
            </a:r>
          </a:p>
          <a:p>
            <a:endParaRPr lang="en-IN" dirty="0"/>
          </a:p>
        </p:txBody>
      </p:sp>
    </p:spTree>
    <p:extLst>
      <p:ext uri="{BB962C8B-B14F-4D97-AF65-F5344CB8AC3E}">
        <p14:creationId xmlns:p14="http://schemas.microsoft.com/office/powerpoint/2010/main" val="312741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471B-5F15-4761-B287-0D34F945AF5A}"/>
              </a:ext>
            </a:extLst>
          </p:cNvPr>
          <p:cNvSpPr>
            <a:spLocks noGrp="1"/>
          </p:cNvSpPr>
          <p:nvPr>
            <p:ph type="title"/>
          </p:nvPr>
        </p:nvSpPr>
        <p:spPr/>
        <p:txBody>
          <a:bodyPr/>
          <a:lstStyle/>
          <a:p>
            <a:r>
              <a:rPr lang="en-US" b="1" i="0" dirty="0">
                <a:solidFill>
                  <a:srgbClr val="273239"/>
                </a:solidFill>
                <a:effectLst/>
                <a:latin typeface="urw-din"/>
              </a:rPr>
              <a:t>LDAP Enumeration</a:t>
            </a:r>
            <a:endParaRPr lang="en-IN" dirty="0"/>
          </a:p>
        </p:txBody>
      </p:sp>
      <p:sp>
        <p:nvSpPr>
          <p:cNvPr id="3" name="Content Placeholder 2">
            <a:extLst>
              <a:ext uri="{FF2B5EF4-FFF2-40B4-BE49-F238E27FC236}">
                <a16:creationId xmlns:a16="http://schemas.microsoft.com/office/drawing/2014/main" id="{4FF8EE9F-58EC-454C-AF51-E5B086C62867}"/>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Utilize SSL technology to encrypt the traffic.</a:t>
            </a:r>
          </a:p>
          <a:p>
            <a:pPr algn="l" fontAlgn="base">
              <a:buFont typeface="Arial" panose="020B0604020202020204" pitchFamily="34" charset="0"/>
              <a:buChar char="•"/>
            </a:pPr>
            <a:r>
              <a:rPr lang="en-US" b="0" i="0" dirty="0">
                <a:solidFill>
                  <a:srgbClr val="273239"/>
                </a:solidFill>
                <a:effectLst/>
                <a:latin typeface="urw-din"/>
              </a:rPr>
              <a:t>Select a username unique in relation to your email address and empower account lockout.</a:t>
            </a:r>
          </a:p>
          <a:p>
            <a:endParaRPr lang="en-IN" dirty="0"/>
          </a:p>
        </p:txBody>
      </p:sp>
    </p:spTree>
    <p:extLst>
      <p:ext uri="{BB962C8B-B14F-4D97-AF65-F5344CB8AC3E}">
        <p14:creationId xmlns:p14="http://schemas.microsoft.com/office/powerpoint/2010/main" val="1857800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AF65-98C1-42DC-A940-4B3DADF0BEB2}"/>
              </a:ext>
            </a:extLst>
          </p:cNvPr>
          <p:cNvSpPr>
            <a:spLocks noGrp="1"/>
          </p:cNvSpPr>
          <p:nvPr>
            <p:ph type="title"/>
          </p:nvPr>
        </p:nvSpPr>
        <p:spPr/>
        <p:txBody>
          <a:bodyPr/>
          <a:lstStyle/>
          <a:p>
            <a:r>
              <a:rPr lang="en-US" b="1" i="0" dirty="0">
                <a:solidFill>
                  <a:srgbClr val="273239"/>
                </a:solidFill>
                <a:effectLst/>
                <a:latin typeface="urw-din"/>
              </a:rPr>
              <a:t>SMTP Enumeration</a:t>
            </a:r>
            <a:endParaRPr lang="en-IN" dirty="0"/>
          </a:p>
        </p:txBody>
      </p:sp>
      <p:sp>
        <p:nvSpPr>
          <p:cNvPr id="3" name="Content Placeholder 2">
            <a:extLst>
              <a:ext uri="{FF2B5EF4-FFF2-40B4-BE49-F238E27FC236}">
                <a16:creationId xmlns:a16="http://schemas.microsoft.com/office/drawing/2014/main" id="{3CDF5F0D-FCCE-4A72-86C9-87E3F3065271}"/>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Ignore email messages to unknown recipients.</a:t>
            </a:r>
          </a:p>
          <a:p>
            <a:pPr algn="l" fontAlgn="base">
              <a:buFont typeface="Arial" panose="020B0604020202020204" pitchFamily="34" charset="0"/>
              <a:buChar char="•"/>
            </a:pPr>
            <a:r>
              <a:rPr lang="en-US" b="0" i="0" dirty="0">
                <a:solidFill>
                  <a:srgbClr val="273239"/>
                </a:solidFill>
                <a:effectLst/>
                <a:latin typeface="urw-din"/>
              </a:rPr>
              <a:t>Disable open relay feature.</a:t>
            </a:r>
          </a:p>
          <a:p>
            <a:pPr algn="l" fontAlgn="base">
              <a:buFont typeface="Arial" panose="020B0604020202020204" pitchFamily="34" charset="0"/>
              <a:buChar char="•"/>
            </a:pPr>
            <a:r>
              <a:rPr lang="en-US" b="0" i="0" dirty="0">
                <a:solidFill>
                  <a:srgbClr val="273239"/>
                </a:solidFill>
                <a:effectLst/>
                <a:latin typeface="urw-din"/>
              </a:rPr>
              <a:t>Breaking point the number of acknowledged associations from a source to forestall brute force exploits.</a:t>
            </a:r>
          </a:p>
          <a:p>
            <a:pPr algn="l" fontAlgn="base">
              <a:buFont typeface="Arial" panose="020B0604020202020204" pitchFamily="34" charset="0"/>
              <a:buChar char="•"/>
            </a:pPr>
            <a:r>
              <a:rPr lang="en-US" b="0" i="0" dirty="0">
                <a:solidFill>
                  <a:srgbClr val="273239"/>
                </a:solidFill>
                <a:effectLst/>
                <a:latin typeface="urw-din"/>
              </a:rPr>
              <a:t>Not to include sensitive mail server and localhost information in mail responses.</a:t>
            </a:r>
          </a:p>
          <a:p>
            <a:endParaRPr lang="en-IN" dirty="0"/>
          </a:p>
        </p:txBody>
      </p:sp>
    </p:spTree>
    <p:extLst>
      <p:ext uri="{BB962C8B-B14F-4D97-AF65-F5344CB8AC3E}">
        <p14:creationId xmlns:p14="http://schemas.microsoft.com/office/powerpoint/2010/main" val="31153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EC392-000B-52AE-86AF-15760D4987DC}"/>
              </a:ext>
            </a:extLst>
          </p:cNvPr>
          <p:cNvSpPr>
            <a:spLocks noGrp="1"/>
          </p:cNvSpPr>
          <p:nvPr>
            <p:ph idx="1"/>
          </p:nvPr>
        </p:nvSpPr>
        <p:spPr>
          <a:xfrm>
            <a:off x="927100" y="1253331"/>
            <a:ext cx="10515600" cy="4351338"/>
          </a:xfrm>
        </p:spPr>
        <p:txBody>
          <a:bodyPr>
            <a:normAutofit lnSpcReduction="10000"/>
          </a:bodyPr>
          <a:lstStyle/>
          <a:p>
            <a:pPr marL="0" indent="0" algn="l">
              <a:buNone/>
            </a:pPr>
            <a:r>
              <a:rPr lang="en-GB" b="0" i="0" dirty="0">
                <a:solidFill>
                  <a:srgbClr val="333333"/>
                </a:solidFill>
                <a:effectLst/>
                <a:latin typeface="Inter"/>
              </a:rPr>
              <a:t>Enumeration can be used to gather any of the following information:</a:t>
            </a:r>
          </a:p>
          <a:p>
            <a:pPr algn="l">
              <a:buFont typeface="Arial" panose="020B0604020202020204" pitchFamily="34" charset="0"/>
              <a:buChar char="•"/>
            </a:pPr>
            <a:r>
              <a:rPr lang="en-GB" b="0" i="0" dirty="0">
                <a:solidFill>
                  <a:srgbClr val="333333"/>
                </a:solidFill>
                <a:effectLst/>
                <a:latin typeface="Inter"/>
              </a:rPr>
              <a:t>Operating system details</a:t>
            </a:r>
          </a:p>
          <a:p>
            <a:pPr algn="l">
              <a:buFont typeface="Arial" panose="020B0604020202020204" pitchFamily="34" charset="0"/>
              <a:buChar char="•"/>
            </a:pPr>
            <a:r>
              <a:rPr lang="en-GB" b="0" i="0" dirty="0">
                <a:solidFill>
                  <a:srgbClr val="333333"/>
                </a:solidFill>
                <a:effectLst/>
                <a:latin typeface="Inter"/>
              </a:rPr>
              <a:t>Network infrastructure details</a:t>
            </a:r>
          </a:p>
          <a:p>
            <a:pPr algn="l">
              <a:buFont typeface="Arial" panose="020B0604020202020204" pitchFamily="34" charset="0"/>
              <a:buChar char="•"/>
            </a:pPr>
            <a:r>
              <a:rPr lang="en-GB" b="0" i="0" dirty="0">
                <a:solidFill>
                  <a:srgbClr val="333333"/>
                </a:solidFill>
                <a:effectLst/>
                <a:latin typeface="Inter"/>
              </a:rPr>
              <a:t>Usernames of valid users</a:t>
            </a:r>
          </a:p>
          <a:p>
            <a:pPr algn="l">
              <a:buFont typeface="Arial" panose="020B0604020202020204" pitchFamily="34" charset="0"/>
              <a:buChar char="•"/>
            </a:pPr>
            <a:r>
              <a:rPr lang="en-GB" b="0" i="0" dirty="0">
                <a:solidFill>
                  <a:srgbClr val="333333"/>
                </a:solidFill>
                <a:effectLst/>
                <a:latin typeface="Inter"/>
              </a:rPr>
              <a:t>Machine names</a:t>
            </a:r>
          </a:p>
          <a:p>
            <a:pPr algn="l">
              <a:buFont typeface="Arial" panose="020B0604020202020204" pitchFamily="34" charset="0"/>
              <a:buChar char="•"/>
            </a:pPr>
            <a:r>
              <a:rPr lang="en-GB" b="0" i="0" dirty="0">
                <a:solidFill>
                  <a:srgbClr val="333333"/>
                </a:solidFill>
                <a:effectLst/>
                <a:latin typeface="Inter"/>
              </a:rPr>
              <a:t>Share names</a:t>
            </a:r>
          </a:p>
          <a:p>
            <a:pPr algn="l">
              <a:buFont typeface="Arial" panose="020B0604020202020204" pitchFamily="34" charset="0"/>
              <a:buChar char="•"/>
            </a:pPr>
            <a:r>
              <a:rPr lang="en-GB" b="0" i="0" dirty="0">
                <a:solidFill>
                  <a:srgbClr val="333333"/>
                </a:solidFill>
                <a:effectLst/>
                <a:latin typeface="Inter"/>
              </a:rPr>
              <a:t>Directory names</a:t>
            </a:r>
          </a:p>
          <a:p>
            <a:pPr algn="l">
              <a:buFont typeface="Arial" panose="020B0604020202020204" pitchFamily="34" charset="0"/>
              <a:buChar char="•"/>
            </a:pPr>
            <a:r>
              <a:rPr lang="en-GB" b="0" i="0" dirty="0">
                <a:solidFill>
                  <a:srgbClr val="333333"/>
                </a:solidFill>
                <a:effectLst/>
                <a:latin typeface="Inter"/>
              </a:rPr>
              <a:t>Printer names</a:t>
            </a:r>
          </a:p>
          <a:p>
            <a:pPr algn="l">
              <a:buFont typeface="Arial" panose="020B0604020202020204" pitchFamily="34" charset="0"/>
              <a:buChar char="•"/>
            </a:pPr>
            <a:r>
              <a:rPr lang="en-GB" b="0" i="0" dirty="0">
                <a:solidFill>
                  <a:srgbClr val="333333"/>
                </a:solidFill>
                <a:effectLst/>
                <a:latin typeface="Inter"/>
              </a:rPr>
              <a:t>Web server details</a:t>
            </a:r>
          </a:p>
          <a:p>
            <a:endParaRPr lang="en-IN" b="1" dirty="0"/>
          </a:p>
        </p:txBody>
      </p:sp>
    </p:spTree>
    <p:extLst>
      <p:ext uri="{BB962C8B-B14F-4D97-AF65-F5344CB8AC3E}">
        <p14:creationId xmlns:p14="http://schemas.microsoft.com/office/powerpoint/2010/main" val="152457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4F08-DFEC-AB54-862B-D24D5A736710}"/>
              </a:ext>
            </a:extLst>
          </p:cNvPr>
          <p:cNvSpPr>
            <a:spLocks noGrp="1"/>
          </p:cNvSpPr>
          <p:nvPr>
            <p:ph type="title"/>
          </p:nvPr>
        </p:nvSpPr>
        <p:spPr/>
        <p:txBody>
          <a:bodyPr/>
          <a:lstStyle/>
          <a:p>
            <a:r>
              <a:rPr lang="en-IN" b="1" i="0" dirty="0">
                <a:effectLst/>
                <a:latin typeface="Inter"/>
              </a:rPr>
              <a:t>Why Is Enumeration Important?</a:t>
            </a:r>
            <a:br>
              <a:rPr lang="en-IN" b="1" i="0" dirty="0">
                <a:effectLst/>
                <a:latin typeface="Inter"/>
              </a:rPr>
            </a:br>
            <a:endParaRPr lang="en-IN" dirty="0"/>
          </a:p>
        </p:txBody>
      </p:sp>
      <p:sp>
        <p:nvSpPr>
          <p:cNvPr id="3" name="Content Placeholder 2">
            <a:extLst>
              <a:ext uri="{FF2B5EF4-FFF2-40B4-BE49-F238E27FC236}">
                <a16:creationId xmlns:a16="http://schemas.microsoft.com/office/drawing/2014/main" id="{268DE427-9B99-F60E-43AA-AE32747391D4}"/>
              </a:ext>
            </a:extLst>
          </p:cNvPr>
          <p:cNvSpPr>
            <a:spLocks noGrp="1"/>
          </p:cNvSpPr>
          <p:nvPr>
            <p:ph idx="1"/>
          </p:nvPr>
        </p:nvSpPr>
        <p:spPr/>
        <p:txBody>
          <a:bodyPr>
            <a:normAutofit fontScale="92500" lnSpcReduction="10000"/>
          </a:bodyPr>
          <a:lstStyle/>
          <a:p>
            <a:pPr algn="l"/>
            <a:r>
              <a:rPr lang="en-GB" b="0" i="0" dirty="0">
                <a:solidFill>
                  <a:srgbClr val="333333"/>
                </a:solidFill>
                <a:effectLst/>
                <a:latin typeface="Inter"/>
              </a:rPr>
              <a:t>Enumeration lets you understand what devices are on your network, where they are located, and what services they offer. To put it simply, enumeration can be used to find security vulnerabilities within systems and networks. By conducting an enumeration scan, you can see what ports are open on devices, which ones have access to specific services, and what type of information is being transmitted. This information can then be used to exploit weaknesses and gain unauthorized access.</a:t>
            </a:r>
          </a:p>
          <a:p>
            <a:pPr algn="l"/>
            <a:r>
              <a:rPr lang="en-GB" b="0" i="0" dirty="0">
                <a:solidFill>
                  <a:srgbClr val="333333"/>
                </a:solidFill>
                <a:effectLst/>
                <a:latin typeface="Inter"/>
              </a:rPr>
              <a:t>Carrying out an enumeration scan requires both time and patience. However, it’s a crucial step in the hacking process as it allows you to gather intelligence about your target. Enumeration can be performed manually or with automated tools. Whichever method you choose, it’s important to be thorough in your scan to maximize the amount of information you can collect.</a:t>
            </a:r>
          </a:p>
          <a:p>
            <a:endParaRPr lang="en-IN" dirty="0"/>
          </a:p>
        </p:txBody>
      </p:sp>
    </p:spTree>
    <p:extLst>
      <p:ext uri="{BB962C8B-B14F-4D97-AF65-F5344CB8AC3E}">
        <p14:creationId xmlns:p14="http://schemas.microsoft.com/office/powerpoint/2010/main" val="264426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88FB-2D3E-021C-7FA2-6AF37BDF2633}"/>
              </a:ext>
            </a:extLst>
          </p:cNvPr>
          <p:cNvSpPr>
            <a:spLocks noGrp="1"/>
          </p:cNvSpPr>
          <p:nvPr>
            <p:ph type="title"/>
          </p:nvPr>
        </p:nvSpPr>
        <p:spPr/>
        <p:txBody>
          <a:bodyPr/>
          <a:lstStyle/>
          <a:p>
            <a:r>
              <a:rPr lang="en-IN" b="1" i="0" dirty="0">
                <a:effectLst/>
                <a:latin typeface="Inter"/>
              </a:rPr>
              <a:t>Techniques for Enumeration</a:t>
            </a:r>
            <a:br>
              <a:rPr lang="en-IN" b="1" i="0" dirty="0">
                <a:effectLst/>
                <a:latin typeface="Inter"/>
              </a:rPr>
            </a:br>
            <a:endParaRPr lang="en-IN" dirty="0"/>
          </a:p>
        </p:txBody>
      </p:sp>
      <p:sp>
        <p:nvSpPr>
          <p:cNvPr id="3" name="Content Placeholder 2">
            <a:extLst>
              <a:ext uri="{FF2B5EF4-FFF2-40B4-BE49-F238E27FC236}">
                <a16:creationId xmlns:a16="http://schemas.microsoft.com/office/drawing/2014/main" id="{AD08D4EF-A8E9-A29F-E676-7D8954DB0917}"/>
              </a:ext>
            </a:extLst>
          </p:cNvPr>
          <p:cNvSpPr>
            <a:spLocks noGrp="1"/>
          </p:cNvSpPr>
          <p:nvPr>
            <p:ph idx="1"/>
          </p:nvPr>
        </p:nvSpPr>
        <p:spPr/>
        <p:txBody>
          <a:bodyPr/>
          <a:lstStyle/>
          <a:p>
            <a:pPr algn="l"/>
            <a:r>
              <a:rPr lang="en-GB" b="0" i="0" dirty="0">
                <a:solidFill>
                  <a:srgbClr val="333333"/>
                </a:solidFill>
                <a:effectLst/>
                <a:latin typeface="Inter"/>
              </a:rPr>
              <a:t>When it comes to network security, enumeration is key. By enumerating a system, you can gain a better understanding of that system and how it works. This knowledge can then be used to exploit vulnerabilities and gain access to sensitive data.</a:t>
            </a:r>
          </a:p>
          <a:p>
            <a:pPr algn="l"/>
            <a:r>
              <a:rPr lang="en-GB" b="0" i="0" dirty="0">
                <a:solidFill>
                  <a:srgbClr val="333333"/>
                </a:solidFill>
                <a:effectLst/>
                <a:latin typeface="Inter"/>
              </a:rPr>
              <a:t>Several techniques can be used for enumeration, and your method will depend on the type of system you are targeting. The most common methods include email IDs and usernames, default passwords, and DNS zone transfer.</a:t>
            </a:r>
          </a:p>
          <a:p>
            <a:endParaRPr lang="en-IN" dirty="0"/>
          </a:p>
        </p:txBody>
      </p:sp>
    </p:spTree>
    <p:extLst>
      <p:ext uri="{BB962C8B-B14F-4D97-AF65-F5344CB8AC3E}">
        <p14:creationId xmlns:p14="http://schemas.microsoft.com/office/powerpoint/2010/main" val="87484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D58D7C-7D89-E3DD-DD1B-F184992BA50D}"/>
              </a:ext>
            </a:extLst>
          </p:cNvPr>
          <p:cNvSpPr>
            <a:spLocks noGrp="1"/>
          </p:cNvSpPr>
          <p:nvPr>
            <p:ph idx="1"/>
          </p:nvPr>
        </p:nvSpPr>
        <p:spPr>
          <a:xfrm>
            <a:off x="838200" y="1253331"/>
            <a:ext cx="10515600" cy="4351338"/>
          </a:xfrm>
        </p:spPr>
        <p:txBody>
          <a:bodyPr>
            <a:normAutofit fontScale="92500" lnSpcReduction="20000"/>
          </a:bodyPr>
          <a:lstStyle/>
          <a:p>
            <a:pPr algn="l">
              <a:buFont typeface="Arial" panose="020B0604020202020204" pitchFamily="34" charset="0"/>
              <a:buChar char="•"/>
            </a:pPr>
            <a:r>
              <a:rPr lang="en-GB" b="0" i="0" dirty="0">
                <a:solidFill>
                  <a:srgbClr val="333333"/>
                </a:solidFill>
                <a:effectLst/>
                <a:latin typeface="Inter"/>
              </a:rPr>
              <a:t>Using email IDs and usernames is a great way to gather information about a system. You can use this information to brute force passwords or gain access to sensitive data. Default passwords are another common method of enumeration.</a:t>
            </a:r>
          </a:p>
          <a:p>
            <a:pPr algn="l">
              <a:buFont typeface="Arial" panose="020B0604020202020204" pitchFamily="34" charset="0"/>
              <a:buChar char="•"/>
            </a:pPr>
            <a:r>
              <a:rPr lang="en-GB" b="0" i="0" dirty="0">
                <a:solidFill>
                  <a:srgbClr val="333333"/>
                </a:solidFill>
                <a:effectLst/>
                <a:latin typeface="Inter"/>
              </a:rPr>
              <a:t>By using default passwords, you can gain access to systems that have not been properly configured.</a:t>
            </a:r>
          </a:p>
          <a:p>
            <a:pPr algn="l">
              <a:buFont typeface="Arial" panose="020B0604020202020204" pitchFamily="34" charset="0"/>
              <a:buChar char="•"/>
            </a:pPr>
            <a:r>
              <a:rPr lang="en-GB" b="0" i="0" dirty="0">
                <a:solidFill>
                  <a:srgbClr val="333333"/>
                </a:solidFill>
                <a:effectLst/>
                <a:latin typeface="Inter"/>
              </a:rPr>
              <a:t>DNS zone transfer is a technique that can be used to expose topological information. This information can be used to identify potential targets for attack.</a:t>
            </a:r>
          </a:p>
          <a:p>
            <a:pPr algn="l">
              <a:buFont typeface="Arial" panose="020B0604020202020204" pitchFamily="34" charset="0"/>
              <a:buChar char="•"/>
            </a:pPr>
            <a:endParaRPr lang="en-GB" b="0" i="0" dirty="0">
              <a:solidFill>
                <a:srgbClr val="333333"/>
              </a:solidFill>
              <a:effectLst/>
              <a:latin typeface="Inter"/>
            </a:endParaRPr>
          </a:p>
          <a:p>
            <a:pPr marL="0" indent="0" algn="l">
              <a:buNone/>
            </a:pPr>
            <a:r>
              <a:rPr lang="en-GB" b="0" i="0" dirty="0">
                <a:solidFill>
                  <a:srgbClr val="333333"/>
                </a:solidFill>
                <a:effectLst/>
                <a:latin typeface="Inter"/>
              </a:rPr>
              <a:t>Understanding the techniques available for enumeration can better protect your systems from attack.</a:t>
            </a:r>
          </a:p>
          <a:p>
            <a:endParaRPr lang="en-IN" dirty="0"/>
          </a:p>
        </p:txBody>
      </p:sp>
    </p:spTree>
    <p:extLst>
      <p:ext uri="{BB962C8B-B14F-4D97-AF65-F5344CB8AC3E}">
        <p14:creationId xmlns:p14="http://schemas.microsoft.com/office/powerpoint/2010/main" val="22281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898F-B859-5EAF-8628-DE9875ECD12B}"/>
              </a:ext>
            </a:extLst>
          </p:cNvPr>
          <p:cNvSpPr>
            <a:spLocks noGrp="1"/>
          </p:cNvSpPr>
          <p:nvPr>
            <p:ph type="title"/>
          </p:nvPr>
        </p:nvSpPr>
        <p:spPr/>
        <p:txBody>
          <a:bodyPr/>
          <a:lstStyle/>
          <a:p>
            <a:r>
              <a:rPr lang="en-IN" b="1" i="0" dirty="0">
                <a:effectLst/>
                <a:latin typeface="Inter"/>
              </a:rPr>
              <a:t>Process of Enumeration</a:t>
            </a:r>
            <a:br>
              <a:rPr lang="en-IN" b="1" i="0" dirty="0">
                <a:effectLst/>
                <a:latin typeface="Inter"/>
              </a:rPr>
            </a:br>
            <a:endParaRPr lang="en-IN" dirty="0"/>
          </a:p>
        </p:txBody>
      </p:sp>
      <p:sp>
        <p:nvSpPr>
          <p:cNvPr id="3" name="Content Placeholder 2">
            <a:extLst>
              <a:ext uri="{FF2B5EF4-FFF2-40B4-BE49-F238E27FC236}">
                <a16:creationId xmlns:a16="http://schemas.microsoft.com/office/drawing/2014/main" id="{4491696B-EC63-8368-A233-42ED8D7E5A4C}"/>
              </a:ext>
            </a:extLst>
          </p:cNvPr>
          <p:cNvSpPr>
            <a:spLocks noGrp="1"/>
          </p:cNvSpPr>
          <p:nvPr>
            <p:ph idx="1"/>
          </p:nvPr>
        </p:nvSpPr>
        <p:spPr/>
        <p:txBody>
          <a:bodyPr>
            <a:normAutofit lnSpcReduction="10000"/>
          </a:bodyPr>
          <a:lstStyle/>
          <a:p>
            <a:pPr algn="l"/>
            <a:r>
              <a:rPr lang="en-GB" b="0" i="0" dirty="0">
                <a:solidFill>
                  <a:srgbClr val="333333"/>
                </a:solidFill>
                <a:effectLst/>
                <a:latin typeface="Inter"/>
              </a:rPr>
              <a:t>Enumeration is the process of identifying all hosts on a network. This can be done in several ways, but active and passive scanning is the most common method. Active scanning involves sending out requests and </a:t>
            </a:r>
            <a:r>
              <a:rPr lang="en-GB" b="0" i="0" dirty="0" err="1">
                <a:solidFill>
                  <a:srgbClr val="333333"/>
                </a:solidFill>
                <a:effectLst/>
                <a:latin typeface="Inter"/>
              </a:rPr>
              <a:t>analyzing</a:t>
            </a:r>
            <a:r>
              <a:rPr lang="en-GB" b="0" i="0" dirty="0">
                <a:solidFill>
                  <a:srgbClr val="333333"/>
                </a:solidFill>
                <a:effectLst/>
                <a:latin typeface="Inter"/>
              </a:rPr>
              <a:t> the responses to determine which hosts are active on the network. Passive scanning involves listening to traffic and then </a:t>
            </a:r>
            <a:r>
              <a:rPr lang="en-GB" b="0" i="0" dirty="0" err="1">
                <a:solidFill>
                  <a:srgbClr val="333333"/>
                </a:solidFill>
                <a:effectLst/>
                <a:latin typeface="Inter"/>
              </a:rPr>
              <a:t>analyzing</a:t>
            </a:r>
            <a:r>
              <a:rPr lang="en-GB" b="0" i="0" dirty="0">
                <a:solidFill>
                  <a:srgbClr val="333333"/>
                </a:solidFill>
                <a:effectLst/>
                <a:latin typeface="Inter"/>
              </a:rPr>
              <a:t> it to identify hosts.</a:t>
            </a:r>
          </a:p>
          <a:p>
            <a:pPr algn="l"/>
            <a:r>
              <a:rPr lang="en-GB" b="0" i="0" dirty="0">
                <a:solidFill>
                  <a:srgbClr val="333333"/>
                </a:solidFill>
                <a:effectLst/>
                <a:latin typeface="Inter"/>
              </a:rPr>
              <a:t>Both methods have their advantages and disadvantages. Active scanning is more likely to identify all hosts on a network, but it is also more likely to cause disruptions because it generates a lot of traffic. Passive scanning is less likely to identify all hosts, but it is also less likely to cause disruptions because it does not generate any traffic.</a:t>
            </a:r>
          </a:p>
          <a:p>
            <a:endParaRPr lang="en-IN" dirty="0"/>
          </a:p>
        </p:txBody>
      </p:sp>
    </p:spTree>
    <p:extLst>
      <p:ext uri="{BB962C8B-B14F-4D97-AF65-F5344CB8AC3E}">
        <p14:creationId xmlns:p14="http://schemas.microsoft.com/office/powerpoint/2010/main" val="41603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4E05-F808-B535-668B-62E51A9E6111}"/>
              </a:ext>
            </a:extLst>
          </p:cNvPr>
          <p:cNvSpPr>
            <a:spLocks noGrp="1"/>
          </p:cNvSpPr>
          <p:nvPr>
            <p:ph type="title"/>
          </p:nvPr>
        </p:nvSpPr>
        <p:spPr>
          <a:xfrm>
            <a:off x="368300" y="-4763"/>
            <a:ext cx="10515600" cy="1325563"/>
          </a:xfrm>
        </p:spPr>
        <p:txBody>
          <a:bodyPr/>
          <a:lstStyle/>
          <a:p>
            <a:r>
              <a:rPr lang="en-IN" b="1" i="0" dirty="0">
                <a:effectLst/>
                <a:latin typeface="Inter"/>
              </a:rPr>
              <a:t>The Types of Enumeration</a:t>
            </a:r>
            <a:br>
              <a:rPr lang="en-IN" b="1" i="0" dirty="0">
                <a:effectLst/>
                <a:latin typeface="Inter"/>
              </a:rPr>
            </a:br>
            <a:endParaRPr lang="en-IN" dirty="0"/>
          </a:p>
        </p:txBody>
      </p:sp>
      <p:sp>
        <p:nvSpPr>
          <p:cNvPr id="3" name="Content Placeholder 2">
            <a:extLst>
              <a:ext uri="{FF2B5EF4-FFF2-40B4-BE49-F238E27FC236}">
                <a16:creationId xmlns:a16="http://schemas.microsoft.com/office/drawing/2014/main" id="{0496E9BF-3B93-D56E-9D09-1BFD379D3C4E}"/>
              </a:ext>
            </a:extLst>
          </p:cNvPr>
          <p:cNvSpPr>
            <a:spLocks noGrp="1"/>
          </p:cNvSpPr>
          <p:nvPr>
            <p:ph idx="1"/>
          </p:nvPr>
        </p:nvSpPr>
        <p:spPr>
          <a:xfrm>
            <a:off x="120650" y="755650"/>
            <a:ext cx="11899900" cy="6038850"/>
          </a:xfrm>
        </p:spPr>
        <p:txBody>
          <a:bodyPr>
            <a:normAutofit fontScale="92500" lnSpcReduction="10000"/>
          </a:bodyPr>
          <a:lstStyle/>
          <a:p>
            <a:pPr marL="0" indent="0">
              <a:buNone/>
            </a:pPr>
            <a:r>
              <a:rPr lang="en-GB" b="0" i="0" dirty="0">
                <a:solidFill>
                  <a:srgbClr val="333333"/>
                </a:solidFill>
                <a:effectLst/>
                <a:latin typeface="Inter"/>
              </a:rPr>
              <a:t>There are many different types of enumeration. The most appropriate type will depend on the situation and the required information:</a:t>
            </a:r>
          </a:p>
          <a:p>
            <a:pPr algn="l">
              <a:buFont typeface="Arial" panose="020B0604020202020204" pitchFamily="34" charset="0"/>
              <a:buChar char="•"/>
            </a:pPr>
            <a:r>
              <a:rPr lang="en-GB" b="1" i="0" dirty="0">
                <a:solidFill>
                  <a:srgbClr val="333333"/>
                </a:solidFill>
                <a:effectLst/>
                <a:latin typeface="Inter"/>
              </a:rPr>
              <a:t>NetBIOS Enumeration:</a:t>
            </a:r>
            <a:r>
              <a:rPr lang="en-GB" b="0" i="0" dirty="0">
                <a:solidFill>
                  <a:srgbClr val="333333"/>
                </a:solidFill>
                <a:effectLst/>
                <a:latin typeface="Inter"/>
              </a:rPr>
              <a:t> NetBIOS is a protocol that allows devices on a network to share resources and communicate with each other. NetBIOS enumeration is querying a device to identify what NetBIOS resources are available. This can be done using tools like </a:t>
            </a:r>
            <a:r>
              <a:rPr lang="en-GB" b="1" i="0" dirty="0" err="1">
                <a:solidFill>
                  <a:srgbClr val="333333"/>
                </a:solidFill>
                <a:effectLst/>
                <a:latin typeface="Inter"/>
              </a:rPr>
              <a:t>nbtstat</a:t>
            </a:r>
            <a:r>
              <a:rPr lang="en-GB" b="0" i="0" dirty="0">
                <a:solidFill>
                  <a:srgbClr val="333333"/>
                </a:solidFill>
                <a:effectLst/>
                <a:latin typeface="Inter"/>
              </a:rPr>
              <a:t> and </a:t>
            </a:r>
            <a:r>
              <a:rPr lang="en-GB" b="1" i="0" dirty="0">
                <a:solidFill>
                  <a:srgbClr val="333333"/>
                </a:solidFill>
                <a:effectLst/>
                <a:latin typeface="Inter"/>
              </a:rPr>
              <a:t>net view</a:t>
            </a:r>
            <a:r>
              <a:rPr lang="en-GB" b="0" i="0" dirty="0">
                <a:solidFill>
                  <a:srgbClr val="333333"/>
                </a:solidFill>
                <a:effectLst/>
                <a:latin typeface="Inter"/>
              </a:rPr>
              <a:t>.</a:t>
            </a:r>
          </a:p>
          <a:p>
            <a:pPr algn="l">
              <a:buFont typeface="Arial" panose="020B0604020202020204" pitchFamily="34" charset="0"/>
              <a:buChar char="•"/>
            </a:pPr>
            <a:r>
              <a:rPr lang="en-GB" b="1" i="0" dirty="0">
                <a:solidFill>
                  <a:srgbClr val="333333"/>
                </a:solidFill>
                <a:effectLst/>
                <a:latin typeface="Inter"/>
              </a:rPr>
              <a:t>SNMP Enumeration:</a:t>
            </a:r>
            <a:r>
              <a:rPr lang="en-GB" b="0" i="0" dirty="0">
                <a:solidFill>
                  <a:srgbClr val="333333"/>
                </a:solidFill>
                <a:effectLst/>
                <a:latin typeface="Inter"/>
              </a:rPr>
              <a:t> SNMP is a protocol that allows devices to be managed and monitored remotely. SNMP enumeration is querying a device to identify what SNMP resources are available. This can be done using tools like </a:t>
            </a:r>
            <a:r>
              <a:rPr lang="en-GB" b="1" i="0" dirty="0">
                <a:solidFill>
                  <a:srgbClr val="333333"/>
                </a:solidFill>
                <a:effectLst/>
                <a:latin typeface="Inter"/>
              </a:rPr>
              <a:t>SNMP-check</a:t>
            </a:r>
            <a:r>
              <a:rPr lang="en-GB" b="0" i="0" dirty="0">
                <a:solidFill>
                  <a:srgbClr val="333333"/>
                </a:solidFill>
                <a:effectLst/>
                <a:latin typeface="Inter"/>
              </a:rPr>
              <a:t> and </a:t>
            </a:r>
            <a:r>
              <a:rPr lang="en-GB" b="1" i="0" dirty="0" err="1">
                <a:solidFill>
                  <a:srgbClr val="333333"/>
                </a:solidFill>
                <a:effectLst/>
                <a:latin typeface="Inter"/>
              </a:rPr>
              <a:t>snmpwalk</a:t>
            </a:r>
            <a:r>
              <a:rPr lang="en-GB" b="0" i="0" dirty="0">
                <a:solidFill>
                  <a:srgbClr val="333333"/>
                </a:solidFill>
                <a:effectLst/>
                <a:latin typeface="Inter"/>
              </a:rPr>
              <a:t>.</a:t>
            </a:r>
          </a:p>
          <a:p>
            <a:pPr algn="l">
              <a:buFont typeface="Arial" panose="020B0604020202020204" pitchFamily="34" charset="0"/>
              <a:buChar char="•"/>
            </a:pPr>
            <a:r>
              <a:rPr lang="en-GB" b="1" i="0" dirty="0">
                <a:solidFill>
                  <a:srgbClr val="333333"/>
                </a:solidFill>
                <a:effectLst/>
                <a:latin typeface="Inter"/>
              </a:rPr>
              <a:t>LDAP Enumeration:</a:t>
            </a:r>
            <a:r>
              <a:rPr lang="en-GB" b="0" i="0" dirty="0">
                <a:solidFill>
                  <a:srgbClr val="333333"/>
                </a:solidFill>
                <a:effectLst/>
                <a:latin typeface="Inter"/>
              </a:rPr>
              <a:t> LDAP is a protocol that allows devices on a network to share information about users and resources. LDAP enumeration is querying a device to identify what LDAP resources are available. This can be done using tools like </a:t>
            </a:r>
            <a:r>
              <a:rPr lang="en-GB" b="1" i="0" dirty="0" err="1">
                <a:solidFill>
                  <a:srgbClr val="333333"/>
                </a:solidFill>
                <a:effectLst/>
                <a:latin typeface="Inter"/>
              </a:rPr>
              <a:t>ldapsearch</a:t>
            </a:r>
            <a:r>
              <a:rPr lang="en-GB" b="0" i="0" dirty="0">
                <a:solidFill>
                  <a:srgbClr val="333333"/>
                </a:solidFill>
                <a:effectLst/>
                <a:latin typeface="Inter"/>
              </a:rPr>
              <a:t> and </a:t>
            </a:r>
            <a:r>
              <a:rPr lang="en-GB" b="1" i="0" dirty="0" err="1">
                <a:solidFill>
                  <a:srgbClr val="333333"/>
                </a:solidFill>
                <a:effectLst/>
                <a:latin typeface="Inter"/>
              </a:rPr>
              <a:t>ldapenum</a:t>
            </a:r>
            <a:r>
              <a:rPr lang="en-GB" b="0" i="0" dirty="0">
                <a:solidFill>
                  <a:srgbClr val="333333"/>
                </a:solidFill>
                <a:effectLst/>
                <a:latin typeface="Inter"/>
              </a:rPr>
              <a:t>.</a:t>
            </a:r>
          </a:p>
          <a:p>
            <a:pPr algn="l">
              <a:buFont typeface="Arial" panose="020B0604020202020204" pitchFamily="34" charset="0"/>
              <a:buChar char="•"/>
            </a:pPr>
            <a:r>
              <a:rPr lang="en-GB" b="1" i="0" dirty="0">
                <a:solidFill>
                  <a:srgbClr val="333333"/>
                </a:solidFill>
                <a:effectLst/>
                <a:latin typeface="Inter"/>
              </a:rPr>
              <a:t>NTP Enumeration:</a:t>
            </a:r>
            <a:r>
              <a:rPr lang="en-GB" b="0" i="0" dirty="0">
                <a:solidFill>
                  <a:srgbClr val="333333"/>
                </a:solidFill>
                <a:effectLst/>
                <a:latin typeface="Inter"/>
              </a:rPr>
              <a:t> NTP is a protocol that allows devices on a network to synchronize their clocks with each other. NTP enumeration is querying a device to identify what NTP resources are available. </a:t>
            </a:r>
          </a:p>
          <a:p>
            <a:pPr marL="0" indent="0">
              <a:buNone/>
            </a:pPr>
            <a:endParaRPr lang="en-IN" dirty="0"/>
          </a:p>
        </p:txBody>
      </p:sp>
    </p:spTree>
    <p:extLst>
      <p:ext uri="{BB962C8B-B14F-4D97-AF65-F5344CB8AC3E}">
        <p14:creationId xmlns:p14="http://schemas.microsoft.com/office/powerpoint/2010/main" val="3176154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2661</Words>
  <Application>Microsoft Office PowerPoint</Application>
  <PresentationFormat>Widescreen</PresentationFormat>
  <Paragraphs>128</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Meiryo</vt:lpstr>
      <vt:lpstr>Arial</vt:lpstr>
      <vt:lpstr>Calibri</vt:lpstr>
      <vt:lpstr>Calibri Light</vt:lpstr>
      <vt:lpstr>Inter</vt:lpstr>
      <vt:lpstr>Nunito</vt:lpstr>
      <vt:lpstr>Times New Roman</vt:lpstr>
      <vt:lpstr>urw-din</vt:lpstr>
      <vt:lpstr>Office Theme</vt:lpstr>
      <vt:lpstr>Enumeration</vt:lpstr>
      <vt:lpstr>What is Enumeration?</vt:lpstr>
      <vt:lpstr>PowerPoint Presentation</vt:lpstr>
      <vt:lpstr>PowerPoint Presentation</vt:lpstr>
      <vt:lpstr>Why Is Enumeration Important? </vt:lpstr>
      <vt:lpstr>Techniques for Enumeration </vt:lpstr>
      <vt:lpstr>PowerPoint Presentation</vt:lpstr>
      <vt:lpstr>Process of Enumeration </vt:lpstr>
      <vt:lpstr>The Types of Enumeration </vt:lpstr>
      <vt:lpstr>NetBIOS Enemuration</vt:lpstr>
      <vt:lpstr>Uses of NetBIOS Enumeration: </vt:lpstr>
      <vt:lpstr>NetBIOS Enumeration Tools: </vt:lpstr>
      <vt:lpstr>Netstat: </vt:lpstr>
      <vt:lpstr>PowerPoint Presentation</vt:lpstr>
      <vt:lpstr>SNMP Enumeration</vt:lpstr>
      <vt:lpstr>Components</vt:lpstr>
      <vt:lpstr>Working</vt:lpstr>
      <vt:lpstr>PowerPoint Presentation</vt:lpstr>
      <vt:lpstr>PowerPoint Presentation</vt:lpstr>
      <vt:lpstr>PowerPoint Presentation</vt:lpstr>
      <vt:lpstr>PowerPoint Presentation</vt:lpstr>
      <vt:lpstr>PowerPoint Presentation</vt:lpstr>
      <vt:lpstr>Protective Measure from SNMP Enumeration </vt:lpstr>
      <vt:lpstr>LDAP Enemuration</vt:lpstr>
      <vt:lpstr>Tools</vt:lpstr>
      <vt:lpstr>SMTP Enemuration</vt:lpstr>
      <vt:lpstr>Predefined Commands</vt:lpstr>
      <vt:lpstr>Test for SMTP Enumeration: </vt:lpstr>
      <vt:lpstr>PowerPoint Presentation</vt:lpstr>
      <vt:lpstr>PowerPoint Presentation</vt:lpstr>
      <vt:lpstr>Mitigation Of Different Types Of Enumeration</vt:lpstr>
      <vt:lpstr>LDAP Enumeration</vt:lpstr>
      <vt:lpstr>SMTP Enumeration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Enumeration</dc:title>
  <dc:creator>Arsalan Ahmed</dc:creator>
  <cp:lastModifiedBy>Arsalan Ahmed</cp:lastModifiedBy>
  <cp:revision>30</cp:revision>
  <dcterms:created xsi:type="dcterms:W3CDTF">2023-09-04T16:18:40Z</dcterms:created>
  <dcterms:modified xsi:type="dcterms:W3CDTF">2023-09-06T12:04:53Z</dcterms:modified>
</cp:coreProperties>
</file>