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3" r:id="rId15"/>
    <p:sldId id="267" r:id="rId16"/>
    <p:sldId id="268" r:id="rId17"/>
    <p:sldId id="269" r:id="rId18"/>
    <p:sldId id="270" r:id="rId19"/>
    <p:sldId id="285" r:id="rId20"/>
    <p:sldId id="274" r:id="rId21"/>
    <p:sldId id="286" r:id="rId22"/>
    <p:sldId id="287" r:id="rId23"/>
    <p:sldId id="288" r:id="rId24"/>
    <p:sldId id="289" r:id="rId25"/>
    <p:sldId id="290" r:id="rId26"/>
    <p:sldId id="291" r:id="rId27"/>
    <p:sldId id="292" r:id="rId28"/>
    <p:sldId id="293" r:id="rId29"/>
    <p:sldId id="277" r:id="rId30"/>
    <p:sldId id="278" r:id="rId31"/>
    <p:sldId id="279" r:id="rId32"/>
    <p:sldId id="280" r:id="rId33"/>
    <p:sldId id="281" r:id="rId34"/>
    <p:sldId id="282" r:id="rId35"/>
    <p:sldId id="283" r:id="rId36"/>
    <p:sldId id="294" r:id="rId37"/>
    <p:sldId id="284" r:id="rId38"/>
    <p:sldId id="295" r:id="rId39"/>
    <p:sldId id="296" r:id="rId40"/>
    <p:sldId id="297" r:id="rId41"/>
    <p:sldId id="298" r:id="rId42"/>
    <p:sldId id="299" r:id="rId43"/>
    <p:sldId id="300" r:id="rId44"/>
    <p:sldId id="301" r:id="rId45"/>
    <p:sldId id="302" r:id="rId46"/>
    <p:sldId id="304" r:id="rId47"/>
    <p:sldId id="303" r:id="rId48"/>
    <p:sldId id="305" r:id="rId49"/>
    <p:sldId id="306"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DE4F1-E404-40AB-8E3F-95489CE2AB6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3D7373C-C3E5-413B-BE9F-CDF02D02C962}">
      <dgm:prSet/>
      <dgm:spPr/>
      <dgm:t>
        <a:bodyPr/>
        <a:lstStyle/>
        <a:p>
          <a:pPr>
            <a:lnSpc>
              <a:spcPct val="100000"/>
            </a:lnSpc>
          </a:pPr>
          <a:r>
            <a:rPr lang="en-GB" b="0" i="0"/>
            <a:t>The data transmission is high-speed.</a:t>
          </a:r>
          <a:endParaRPr lang="en-US"/>
        </a:p>
      </dgm:t>
    </dgm:pt>
    <dgm:pt modelId="{ADF4E984-E700-453C-9BCC-BE4036241180}" type="parTrans" cxnId="{DCDD3711-D3CC-4EE1-AE7F-D9257EA333AA}">
      <dgm:prSet/>
      <dgm:spPr/>
      <dgm:t>
        <a:bodyPr/>
        <a:lstStyle/>
        <a:p>
          <a:endParaRPr lang="en-US"/>
        </a:p>
      </dgm:t>
    </dgm:pt>
    <dgm:pt modelId="{E5D764D4-08DB-4C8F-84AF-8C0E32052729}" type="sibTrans" cxnId="{DCDD3711-D3CC-4EE1-AE7F-D9257EA333AA}">
      <dgm:prSet/>
      <dgm:spPr/>
      <dgm:t>
        <a:bodyPr/>
        <a:lstStyle/>
        <a:p>
          <a:pPr>
            <a:lnSpc>
              <a:spcPct val="100000"/>
            </a:lnSpc>
          </a:pPr>
          <a:endParaRPr lang="en-US"/>
        </a:p>
      </dgm:t>
    </dgm:pt>
    <dgm:pt modelId="{55FB946A-2843-4CA7-84A4-C0EA5ED40CEF}">
      <dgm:prSet/>
      <dgm:spPr/>
      <dgm:t>
        <a:bodyPr/>
        <a:lstStyle/>
        <a:p>
          <a:pPr>
            <a:lnSpc>
              <a:spcPct val="100000"/>
            </a:lnSpc>
          </a:pPr>
          <a:r>
            <a:rPr lang="en-GB" b="0" i="0"/>
            <a:t>The possibility of collision is minimum in this type of topology.</a:t>
          </a:r>
          <a:endParaRPr lang="en-US"/>
        </a:p>
      </dgm:t>
    </dgm:pt>
    <dgm:pt modelId="{0C17BDD5-3480-4B92-9464-A2BB8EC4D993}" type="parTrans" cxnId="{1DF2BE98-7182-4738-AFAF-F1839A070AB5}">
      <dgm:prSet/>
      <dgm:spPr/>
      <dgm:t>
        <a:bodyPr/>
        <a:lstStyle/>
        <a:p>
          <a:endParaRPr lang="en-US"/>
        </a:p>
      </dgm:t>
    </dgm:pt>
    <dgm:pt modelId="{D24AF9E3-9F28-4ED6-A078-989F1685C07A}" type="sibTrans" cxnId="{1DF2BE98-7182-4738-AFAF-F1839A070AB5}">
      <dgm:prSet/>
      <dgm:spPr/>
      <dgm:t>
        <a:bodyPr/>
        <a:lstStyle/>
        <a:p>
          <a:pPr>
            <a:lnSpc>
              <a:spcPct val="100000"/>
            </a:lnSpc>
          </a:pPr>
          <a:endParaRPr lang="en-US"/>
        </a:p>
      </dgm:t>
    </dgm:pt>
    <dgm:pt modelId="{67694918-1E25-46E4-866F-7B388A153D26}">
      <dgm:prSet/>
      <dgm:spPr/>
      <dgm:t>
        <a:bodyPr/>
        <a:lstStyle/>
        <a:p>
          <a:pPr>
            <a:lnSpc>
              <a:spcPct val="100000"/>
            </a:lnSpc>
          </a:pPr>
          <a:r>
            <a:rPr lang="en-GB" b="0" i="0"/>
            <a:t>Cheap to install and expand.</a:t>
          </a:r>
          <a:endParaRPr lang="en-US"/>
        </a:p>
      </dgm:t>
    </dgm:pt>
    <dgm:pt modelId="{7977D16E-A21B-46A7-B3B3-A6EBE2B6A825}" type="parTrans" cxnId="{02D7CB3A-F16B-4914-945A-7EF603AC59CD}">
      <dgm:prSet/>
      <dgm:spPr/>
      <dgm:t>
        <a:bodyPr/>
        <a:lstStyle/>
        <a:p>
          <a:endParaRPr lang="en-US"/>
        </a:p>
      </dgm:t>
    </dgm:pt>
    <dgm:pt modelId="{B8EF047C-E2C4-4E04-A45D-E64129E2DDB0}" type="sibTrans" cxnId="{02D7CB3A-F16B-4914-945A-7EF603AC59CD}">
      <dgm:prSet/>
      <dgm:spPr/>
      <dgm:t>
        <a:bodyPr/>
        <a:lstStyle/>
        <a:p>
          <a:pPr>
            <a:lnSpc>
              <a:spcPct val="100000"/>
            </a:lnSpc>
          </a:pPr>
          <a:endParaRPr lang="en-US"/>
        </a:p>
      </dgm:t>
    </dgm:pt>
    <dgm:pt modelId="{D48618B2-4E2C-4D55-87E4-05EC16C82ED7}">
      <dgm:prSet/>
      <dgm:spPr/>
      <dgm:t>
        <a:bodyPr/>
        <a:lstStyle/>
        <a:p>
          <a:pPr>
            <a:lnSpc>
              <a:spcPct val="100000"/>
            </a:lnSpc>
          </a:pPr>
          <a:r>
            <a:rPr lang="en-GB" b="0" i="0"/>
            <a:t>It is less costly than a star topology.</a:t>
          </a:r>
          <a:endParaRPr lang="en-US"/>
        </a:p>
      </dgm:t>
    </dgm:pt>
    <dgm:pt modelId="{84DB36BC-EFA8-4645-964A-7240D8B3E7A2}" type="parTrans" cxnId="{695160A0-E206-408D-BD4E-83FD76D41795}">
      <dgm:prSet/>
      <dgm:spPr/>
      <dgm:t>
        <a:bodyPr/>
        <a:lstStyle/>
        <a:p>
          <a:endParaRPr lang="en-US"/>
        </a:p>
      </dgm:t>
    </dgm:pt>
    <dgm:pt modelId="{8F101079-B3FE-4D39-A645-E8FE8AF0B880}" type="sibTrans" cxnId="{695160A0-E206-408D-BD4E-83FD76D41795}">
      <dgm:prSet/>
      <dgm:spPr/>
      <dgm:t>
        <a:bodyPr/>
        <a:lstStyle/>
        <a:p>
          <a:endParaRPr lang="en-US"/>
        </a:p>
      </dgm:t>
    </dgm:pt>
    <dgm:pt modelId="{60CB8AA0-37CD-4772-8F6F-684D81D10458}" type="pres">
      <dgm:prSet presAssocID="{5EDDE4F1-E404-40AB-8E3F-95489CE2AB62}" presName="root" presStyleCnt="0">
        <dgm:presLayoutVars>
          <dgm:dir/>
          <dgm:resizeHandles val="exact"/>
        </dgm:presLayoutVars>
      </dgm:prSet>
      <dgm:spPr/>
    </dgm:pt>
    <dgm:pt modelId="{031D8F66-7D30-4AB9-AE09-5DF8C7D372CB}" type="pres">
      <dgm:prSet presAssocID="{5EDDE4F1-E404-40AB-8E3F-95489CE2AB62}" presName="container" presStyleCnt="0">
        <dgm:presLayoutVars>
          <dgm:dir/>
          <dgm:resizeHandles val="exact"/>
        </dgm:presLayoutVars>
      </dgm:prSet>
      <dgm:spPr/>
    </dgm:pt>
    <dgm:pt modelId="{6D9BA440-45C1-49EC-9CFB-C43D126BA845}" type="pres">
      <dgm:prSet presAssocID="{83D7373C-C3E5-413B-BE9F-CDF02D02C962}" presName="compNode" presStyleCnt="0"/>
      <dgm:spPr/>
    </dgm:pt>
    <dgm:pt modelId="{C4210D27-DA88-436E-9F92-14E112FFF892}" type="pres">
      <dgm:prSet presAssocID="{83D7373C-C3E5-413B-BE9F-CDF02D02C962}" presName="iconBgRect" presStyleLbl="bgShp" presStyleIdx="0" presStyleCnt="4"/>
      <dgm:spPr/>
    </dgm:pt>
    <dgm:pt modelId="{25265EB2-A912-44DF-B0AC-0D4413C8695A}" type="pres">
      <dgm:prSet presAssocID="{83D7373C-C3E5-413B-BE9F-CDF02D02C9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ream"/>
        </a:ext>
      </dgm:extLst>
    </dgm:pt>
    <dgm:pt modelId="{1090E790-9BE6-4CB1-87A9-ACFCB60DCE9D}" type="pres">
      <dgm:prSet presAssocID="{83D7373C-C3E5-413B-BE9F-CDF02D02C962}" presName="spaceRect" presStyleCnt="0"/>
      <dgm:spPr/>
    </dgm:pt>
    <dgm:pt modelId="{0616516C-9AA2-4925-B3EB-2D10C3A8E596}" type="pres">
      <dgm:prSet presAssocID="{83D7373C-C3E5-413B-BE9F-CDF02D02C962}" presName="textRect" presStyleLbl="revTx" presStyleIdx="0" presStyleCnt="4">
        <dgm:presLayoutVars>
          <dgm:chMax val="1"/>
          <dgm:chPref val="1"/>
        </dgm:presLayoutVars>
      </dgm:prSet>
      <dgm:spPr/>
    </dgm:pt>
    <dgm:pt modelId="{0E68C01D-8B9F-4987-AB4D-526E9ED5D8A4}" type="pres">
      <dgm:prSet presAssocID="{E5D764D4-08DB-4C8F-84AF-8C0E32052729}" presName="sibTrans" presStyleLbl="sibTrans2D1" presStyleIdx="0" presStyleCnt="0"/>
      <dgm:spPr/>
    </dgm:pt>
    <dgm:pt modelId="{08768330-D903-4757-A574-B34F59C4DB7A}" type="pres">
      <dgm:prSet presAssocID="{55FB946A-2843-4CA7-84A4-C0EA5ED40CEF}" presName="compNode" presStyleCnt="0"/>
      <dgm:spPr/>
    </dgm:pt>
    <dgm:pt modelId="{59B8AB61-872C-4376-A62C-A7108FCFA831}" type="pres">
      <dgm:prSet presAssocID="{55FB946A-2843-4CA7-84A4-C0EA5ED40CEF}" presName="iconBgRect" presStyleLbl="bgShp" presStyleIdx="1" presStyleCnt="4"/>
      <dgm:spPr/>
    </dgm:pt>
    <dgm:pt modelId="{22C17336-AED8-45C6-8794-33721B29AC7E}" type="pres">
      <dgm:prSet presAssocID="{55FB946A-2843-4CA7-84A4-C0EA5ED40C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54ACE20F-2472-4681-B02C-18FEAB548166}" type="pres">
      <dgm:prSet presAssocID="{55FB946A-2843-4CA7-84A4-C0EA5ED40CEF}" presName="spaceRect" presStyleCnt="0"/>
      <dgm:spPr/>
    </dgm:pt>
    <dgm:pt modelId="{3CEFB2E3-65F5-4C97-A01C-3DF8996E4026}" type="pres">
      <dgm:prSet presAssocID="{55FB946A-2843-4CA7-84A4-C0EA5ED40CEF}" presName="textRect" presStyleLbl="revTx" presStyleIdx="1" presStyleCnt="4">
        <dgm:presLayoutVars>
          <dgm:chMax val="1"/>
          <dgm:chPref val="1"/>
        </dgm:presLayoutVars>
      </dgm:prSet>
      <dgm:spPr/>
    </dgm:pt>
    <dgm:pt modelId="{C139D9F8-7C00-482A-B1E9-7536FE387632}" type="pres">
      <dgm:prSet presAssocID="{D24AF9E3-9F28-4ED6-A078-989F1685C07A}" presName="sibTrans" presStyleLbl="sibTrans2D1" presStyleIdx="0" presStyleCnt="0"/>
      <dgm:spPr/>
    </dgm:pt>
    <dgm:pt modelId="{1D2F657A-5D89-440C-8534-4623FDCC0DF3}" type="pres">
      <dgm:prSet presAssocID="{67694918-1E25-46E4-866F-7B388A153D26}" presName="compNode" presStyleCnt="0"/>
      <dgm:spPr/>
    </dgm:pt>
    <dgm:pt modelId="{6C484E02-6BDC-4E34-A1AD-3B0FE4129E9E}" type="pres">
      <dgm:prSet presAssocID="{67694918-1E25-46E4-866F-7B388A153D26}" presName="iconBgRect" presStyleLbl="bgShp" presStyleIdx="2" presStyleCnt="4"/>
      <dgm:spPr/>
    </dgm:pt>
    <dgm:pt modelId="{EB21B4AC-387B-4DB3-9391-9194032181B5}" type="pres">
      <dgm:prSet presAssocID="{67694918-1E25-46E4-866F-7B388A153D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ading"/>
        </a:ext>
      </dgm:extLst>
    </dgm:pt>
    <dgm:pt modelId="{7AB4BC36-0757-494B-8AC7-E82E53287419}" type="pres">
      <dgm:prSet presAssocID="{67694918-1E25-46E4-866F-7B388A153D26}" presName="spaceRect" presStyleCnt="0"/>
      <dgm:spPr/>
    </dgm:pt>
    <dgm:pt modelId="{DF8C710A-B7C8-4F10-B199-618BFCBBE0EE}" type="pres">
      <dgm:prSet presAssocID="{67694918-1E25-46E4-866F-7B388A153D26}" presName="textRect" presStyleLbl="revTx" presStyleIdx="2" presStyleCnt="4">
        <dgm:presLayoutVars>
          <dgm:chMax val="1"/>
          <dgm:chPref val="1"/>
        </dgm:presLayoutVars>
      </dgm:prSet>
      <dgm:spPr/>
    </dgm:pt>
    <dgm:pt modelId="{9F98068F-1F0A-4E20-99A0-CC8249B63752}" type="pres">
      <dgm:prSet presAssocID="{B8EF047C-E2C4-4E04-A45D-E64129E2DDB0}" presName="sibTrans" presStyleLbl="sibTrans2D1" presStyleIdx="0" presStyleCnt="0"/>
      <dgm:spPr/>
    </dgm:pt>
    <dgm:pt modelId="{F4E8D893-FB93-4854-B0B4-2BCD95DD7B8D}" type="pres">
      <dgm:prSet presAssocID="{D48618B2-4E2C-4D55-87E4-05EC16C82ED7}" presName="compNode" presStyleCnt="0"/>
      <dgm:spPr/>
    </dgm:pt>
    <dgm:pt modelId="{C4AAC750-E329-4951-9D83-6FE77D01D98F}" type="pres">
      <dgm:prSet presAssocID="{D48618B2-4E2C-4D55-87E4-05EC16C82ED7}" presName="iconBgRect" presStyleLbl="bgShp" presStyleIdx="3" presStyleCnt="4"/>
      <dgm:spPr/>
    </dgm:pt>
    <dgm:pt modelId="{FCBA5DE3-5AAA-4EFB-B6F0-01DA817E979F}" type="pres">
      <dgm:prSet presAssocID="{D48618B2-4E2C-4D55-87E4-05EC16C82E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r"/>
        </a:ext>
      </dgm:extLst>
    </dgm:pt>
    <dgm:pt modelId="{BC3CD3FF-1616-4782-A36B-066F38F3DBC2}" type="pres">
      <dgm:prSet presAssocID="{D48618B2-4E2C-4D55-87E4-05EC16C82ED7}" presName="spaceRect" presStyleCnt="0"/>
      <dgm:spPr/>
    </dgm:pt>
    <dgm:pt modelId="{DB1FFDC0-4741-4D76-9F8A-7337C0FA726E}" type="pres">
      <dgm:prSet presAssocID="{D48618B2-4E2C-4D55-87E4-05EC16C82ED7}" presName="textRect" presStyleLbl="revTx" presStyleIdx="3" presStyleCnt="4">
        <dgm:presLayoutVars>
          <dgm:chMax val="1"/>
          <dgm:chPref val="1"/>
        </dgm:presLayoutVars>
      </dgm:prSet>
      <dgm:spPr/>
    </dgm:pt>
  </dgm:ptLst>
  <dgm:cxnLst>
    <dgm:cxn modelId="{DCDD3711-D3CC-4EE1-AE7F-D9257EA333AA}" srcId="{5EDDE4F1-E404-40AB-8E3F-95489CE2AB62}" destId="{83D7373C-C3E5-413B-BE9F-CDF02D02C962}" srcOrd="0" destOrd="0" parTransId="{ADF4E984-E700-453C-9BCC-BE4036241180}" sibTransId="{E5D764D4-08DB-4C8F-84AF-8C0E32052729}"/>
    <dgm:cxn modelId="{EC2E7333-9B28-45F7-8F03-B6016E0A733D}" type="presOf" srcId="{B8EF047C-E2C4-4E04-A45D-E64129E2DDB0}" destId="{9F98068F-1F0A-4E20-99A0-CC8249B63752}" srcOrd="0" destOrd="0" presId="urn:microsoft.com/office/officeart/2018/2/layout/IconCircleList"/>
    <dgm:cxn modelId="{02D7CB3A-F16B-4914-945A-7EF603AC59CD}" srcId="{5EDDE4F1-E404-40AB-8E3F-95489CE2AB62}" destId="{67694918-1E25-46E4-866F-7B388A153D26}" srcOrd="2" destOrd="0" parTransId="{7977D16E-A21B-46A7-B3B3-A6EBE2B6A825}" sibTransId="{B8EF047C-E2C4-4E04-A45D-E64129E2DDB0}"/>
    <dgm:cxn modelId="{D66C9A5E-4F3D-4855-A87E-D3703F3309BC}" type="presOf" srcId="{E5D764D4-08DB-4C8F-84AF-8C0E32052729}" destId="{0E68C01D-8B9F-4987-AB4D-526E9ED5D8A4}" srcOrd="0" destOrd="0" presId="urn:microsoft.com/office/officeart/2018/2/layout/IconCircleList"/>
    <dgm:cxn modelId="{EB1B2844-8510-438E-927E-A08516A40196}" type="presOf" srcId="{5EDDE4F1-E404-40AB-8E3F-95489CE2AB62}" destId="{60CB8AA0-37CD-4772-8F6F-684D81D10458}" srcOrd="0" destOrd="0" presId="urn:microsoft.com/office/officeart/2018/2/layout/IconCircleList"/>
    <dgm:cxn modelId="{5E37456C-70DB-46FC-A863-06700E37B711}" type="presOf" srcId="{D48618B2-4E2C-4D55-87E4-05EC16C82ED7}" destId="{DB1FFDC0-4741-4D76-9F8A-7337C0FA726E}" srcOrd="0" destOrd="0" presId="urn:microsoft.com/office/officeart/2018/2/layout/IconCircleList"/>
    <dgm:cxn modelId="{2FDA0181-1FB9-45E1-8C84-4110942EA33E}" type="presOf" srcId="{D24AF9E3-9F28-4ED6-A078-989F1685C07A}" destId="{C139D9F8-7C00-482A-B1E9-7536FE387632}" srcOrd="0" destOrd="0" presId="urn:microsoft.com/office/officeart/2018/2/layout/IconCircleList"/>
    <dgm:cxn modelId="{1DF2BE98-7182-4738-AFAF-F1839A070AB5}" srcId="{5EDDE4F1-E404-40AB-8E3F-95489CE2AB62}" destId="{55FB946A-2843-4CA7-84A4-C0EA5ED40CEF}" srcOrd="1" destOrd="0" parTransId="{0C17BDD5-3480-4B92-9464-A2BB8EC4D993}" sibTransId="{D24AF9E3-9F28-4ED6-A078-989F1685C07A}"/>
    <dgm:cxn modelId="{FD74479D-33B1-4FED-80DE-71C612192CF3}" type="presOf" srcId="{55FB946A-2843-4CA7-84A4-C0EA5ED40CEF}" destId="{3CEFB2E3-65F5-4C97-A01C-3DF8996E4026}" srcOrd="0" destOrd="0" presId="urn:microsoft.com/office/officeart/2018/2/layout/IconCircleList"/>
    <dgm:cxn modelId="{695160A0-E206-408D-BD4E-83FD76D41795}" srcId="{5EDDE4F1-E404-40AB-8E3F-95489CE2AB62}" destId="{D48618B2-4E2C-4D55-87E4-05EC16C82ED7}" srcOrd="3" destOrd="0" parTransId="{84DB36BC-EFA8-4645-964A-7240D8B3E7A2}" sibTransId="{8F101079-B3FE-4D39-A645-E8FE8AF0B880}"/>
    <dgm:cxn modelId="{5A4539DA-D4FF-41A7-AA98-0649CD1A42DA}" type="presOf" srcId="{83D7373C-C3E5-413B-BE9F-CDF02D02C962}" destId="{0616516C-9AA2-4925-B3EB-2D10C3A8E596}" srcOrd="0" destOrd="0" presId="urn:microsoft.com/office/officeart/2018/2/layout/IconCircleList"/>
    <dgm:cxn modelId="{8E9AE6F0-9DB3-4AD6-9EB8-CA6CB9765F51}" type="presOf" srcId="{67694918-1E25-46E4-866F-7B388A153D26}" destId="{DF8C710A-B7C8-4F10-B199-618BFCBBE0EE}" srcOrd="0" destOrd="0" presId="urn:microsoft.com/office/officeart/2018/2/layout/IconCircleList"/>
    <dgm:cxn modelId="{D19E6AE8-72C8-4CDC-8D36-572841E5FC95}" type="presParOf" srcId="{60CB8AA0-37CD-4772-8F6F-684D81D10458}" destId="{031D8F66-7D30-4AB9-AE09-5DF8C7D372CB}" srcOrd="0" destOrd="0" presId="urn:microsoft.com/office/officeart/2018/2/layout/IconCircleList"/>
    <dgm:cxn modelId="{D428B8D4-E49E-48FA-B588-EE751EC2D250}" type="presParOf" srcId="{031D8F66-7D30-4AB9-AE09-5DF8C7D372CB}" destId="{6D9BA440-45C1-49EC-9CFB-C43D126BA845}" srcOrd="0" destOrd="0" presId="urn:microsoft.com/office/officeart/2018/2/layout/IconCircleList"/>
    <dgm:cxn modelId="{AE65622E-13A4-4324-9A87-D8CA0988E09B}" type="presParOf" srcId="{6D9BA440-45C1-49EC-9CFB-C43D126BA845}" destId="{C4210D27-DA88-436E-9F92-14E112FFF892}" srcOrd="0" destOrd="0" presId="urn:microsoft.com/office/officeart/2018/2/layout/IconCircleList"/>
    <dgm:cxn modelId="{DCB6B345-42EB-46E4-811D-5C37F29D1956}" type="presParOf" srcId="{6D9BA440-45C1-49EC-9CFB-C43D126BA845}" destId="{25265EB2-A912-44DF-B0AC-0D4413C8695A}" srcOrd="1" destOrd="0" presId="urn:microsoft.com/office/officeart/2018/2/layout/IconCircleList"/>
    <dgm:cxn modelId="{52AE6537-F9A0-4DEF-A518-E5C6CDF2C8CE}" type="presParOf" srcId="{6D9BA440-45C1-49EC-9CFB-C43D126BA845}" destId="{1090E790-9BE6-4CB1-87A9-ACFCB60DCE9D}" srcOrd="2" destOrd="0" presId="urn:microsoft.com/office/officeart/2018/2/layout/IconCircleList"/>
    <dgm:cxn modelId="{ACFCADE2-388B-404B-84F0-6B4A05FAA10C}" type="presParOf" srcId="{6D9BA440-45C1-49EC-9CFB-C43D126BA845}" destId="{0616516C-9AA2-4925-B3EB-2D10C3A8E596}" srcOrd="3" destOrd="0" presId="urn:microsoft.com/office/officeart/2018/2/layout/IconCircleList"/>
    <dgm:cxn modelId="{B264D5B8-D349-40D8-B1DC-14DEEB04391B}" type="presParOf" srcId="{031D8F66-7D30-4AB9-AE09-5DF8C7D372CB}" destId="{0E68C01D-8B9F-4987-AB4D-526E9ED5D8A4}" srcOrd="1" destOrd="0" presId="urn:microsoft.com/office/officeart/2018/2/layout/IconCircleList"/>
    <dgm:cxn modelId="{3D2D95C4-FE7E-4555-8B28-CEA60CE80723}" type="presParOf" srcId="{031D8F66-7D30-4AB9-AE09-5DF8C7D372CB}" destId="{08768330-D903-4757-A574-B34F59C4DB7A}" srcOrd="2" destOrd="0" presId="urn:microsoft.com/office/officeart/2018/2/layout/IconCircleList"/>
    <dgm:cxn modelId="{998B9A47-A350-45F8-B6CC-FE7350A75E40}" type="presParOf" srcId="{08768330-D903-4757-A574-B34F59C4DB7A}" destId="{59B8AB61-872C-4376-A62C-A7108FCFA831}" srcOrd="0" destOrd="0" presId="urn:microsoft.com/office/officeart/2018/2/layout/IconCircleList"/>
    <dgm:cxn modelId="{5790DEC5-6F4A-4B00-B947-6F9EE5248D22}" type="presParOf" srcId="{08768330-D903-4757-A574-B34F59C4DB7A}" destId="{22C17336-AED8-45C6-8794-33721B29AC7E}" srcOrd="1" destOrd="0" presId="urn:microsoft.com/office/officeart/2018/2/layout/IconCircleList"/>
    <dgm:cxn modelId="{62BFECD8-94C3-461E-9D23-352BAD911929}" type="presParOf" srcId="{08768330-D903-4757-A574-B34F59C4DB7A}" destId="{54ACE20F-2472-4681-B02C-18FEAB548166}" srcOrd="2" destOrd="0" presId="urn:microsoft.com/office/officeart/2018/2/layout/IconCircleList"/>
    <dgm:cxn modelId="{E856E7B3-E74D-4CB4-BF93-622DDBFC0CCB}" type="presParOf" srcId="{08768330-D903-4757-A574-B34F59C4DB7A}" destId="{3CEFB2E3-65F5-4C97-A01C-3DF8996E4026}" srcOrd="3" destOrd="0" presId="urn:microsoft.com/office/officeart/2018/2/layout/IconCircleList"/>
    <dgm:cxn modelId="{0B7786DE-197F-4580-BCDC-7D087FA2DD7C}" type="presParOf" srcId="{031D8F66-7D30-4AB9-AE09-5DF8C7D372CB}" destId="{C139D9F8-7C00-482A-B1E9-7536FE387632}" srcOrd="3" destOrd="0" presId="urn:microsoft.com/office/officeart/2018/2/layout/IconCircleList"/>
    <dgm:cxn modelId="{05D36536-7DAF-461D-91CC-A32C8C742FE0}" type="presParOf" srcId="{031D8F66-7D30-4AB9-AE09-5DF8C7D372CB}" destId="{1D2F657A-5D89-440C-8534-4623FDCC0DF3}" srcOrd="4" destOrd="0" presId="urn:microsoft.com/office/officeart/2018/2/layout/IconCircleList"/>
    <dgm:cxn modelId="{BB5406B1-3975-4A42-864D-909B8A35200A}" type="presParOf" srcId="{1D2F657A-5D89-440C-8534-4623FDCC0DF3}" destId="{6C484E02-6BDC-4E34-A1AD-3B0FE4129E9E}" srcOrd="0" destOrd="0" presId="urn:microsoft.com/office/officeart/2018/2/layout/IconCircleList"/>
    <dgm:cxn modelId="{E7E47F8A-0A37-48F7-9137-3F40B29CF818}" type="presParOf" srcId="{1D2F657A-5D89-440C-8534-4623FDCC0DF3}" destId="{EB21B4AC-387B-4DB3-9391-9194032181B5}" srcOrd="1" destOrd="0" presId="urn:microsoft.com/office/officeart/2018/2/layout/IconCircleList"/>
    <dgm:cxn modelId="{EA343E49-0930-4483-B83C-68F8B71D70B3}" type="presParOf" srcId="{1D2F657A-5D89-440C-8534-4623FDCC0DF3}" destId="{7AB4BC36-0757-494B-8AC7-E82E53287419}" srcOrd="2" destOrd="0" presId="urn:microsoft.com/office/officeart/2018/2/layout/IconCircleList"/>
    <dgm:cxn modelId="{C708603E-A7DD-4689-BB51-0FFD0207FD36}" type="presParOf" srcId="{1D2F657A-5D89-440C-8534-4623FDCC0DF3}" destId="{DF8C710A-B7C8-4F10-B199-618BFCBBE0EE}" srcOrd="3" destOrd="0" presId="urn:microsoft.com/office/officeart/2018/2/layout/IconCircleList"/>
    <dgm:cxn modelId="{45F838D9-AE12-4B1C-BE27-DE1101A6D9EC}" type="presParOf" srcId="{031D8F66-7D30-4AB9-AE09-5DF8C7D372CB}" destId="{9F98068F-1F0A-4E20-99A0-CC8249B63752}" srcOrd="5" destOrd="0" presId="urn:microsoft.com/office/officeart/2018/2/layout/IconCircleList"/>
    <dgm:cxn modelId="{835DACA9-8A29-4A6E-9A1B-7B386B92F51F}" type="presParOf" srcId="{031D8F66-7D30-4AB9-AE09-5DF8C7D372CB}" destId="{F4E8D893-FB93-4854-B0B4-2BCD95DD7B8D}" srcOrd="6" destOrd="0" presId="urn:microsoft.com/office/officeart/2018/2/layout/IconCircleList"/>
    <dgm:cxn modelId="{EF843F2F-05A3-4D07-8247-C66204A7D86A}" type="presParOf" srcId="{F4E8D893-FB93-4854-B0B4-2BCD95DD7B8D}" destId="{C4AAC750-E329-4951-9D83-6FE77D01D98F}" srcOrd="0" destOrd="0" presId="urn:microsoft.com/office/officeart/2018/2/layout/IconCircleList"/>
    <dgm:cxn modelId="{7BA0E56D-7B4B-45F1-8A24-9E260AA44A64}" type="presParOf" srcId="{F4E8D893-FB93-4854-B0B4-2BCD95DD7B8D}" destId="{FCBA5DE3-5AAA-4EFB-B6F0-01DA817E979F}" srcOrd="1" destOrd="0" presId="urn:microsoft.com/office/officeart/2018/2/layout/IconCircleList"/>
    <dgm:cxn modelId="{3338C2F6-5198-41B2-A063-0A6786CC77C2}" type="presParOf" srcId="{F4E8D893-FB93-4854-B0B4-2BCD95DD7B8D}" destId="{BC3CD3FF-1616-4782-A36B-066F38F3DBC2}" srcOrd="2" destOrd="0" presId="urn:microsoft.com/office/officeart/2018/2/layout/IconCircleList"/>
    <dgm:cxn modelId="{2893787E-48D9-40D8-83D8-E44BA94B95FE}" type="presParOf" srcId="{F4E8D893-FB93-4854-B0B4-2BCD95DD7B8D}" destId="{DB1FFDC0-4741-4D76-9F8A-7337C0FA726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91F9E0-6EE0-47E3-A000-84FB46433E0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0108A0A-F86C-4D81-AE85-851D20C86508}">
      <dgm:prSet/>
      <dgm:spPr/>
      <dgm:t>
        <a:bodyPr/>
        <a:lstStyle/>
        <a:p>
          <a:pPr>
            <a:lnSpc>
              <a:spcPct val="100000"/>
            </a:lnSpc>
          </a:pPr>
          <a:r>
            <a:rPr lang="en-GB" b="0" i="0"/>
            <a:t>The failure of a single node in the network can cause the entire network to fail.</a:t>
          </a:r>
          <a:endParaRPr lang="en-US"/>
        </a:p>
      </dgm:t>
    </dgm:pt>
    <dgm:pt modelId="{C99DFA56-45EB-45CA-9915-BF531291EB40}" type="parTrans" cxnId="{0A6121E3-9D7F-453C-9578-747C3FB81A13}">
      <dgm:prSet/>
      <dgm:spPr/>
      <dgm:t>
        <a:bodyPr/>
        <a:lstStyle/>
        <a:p>
          <a:endParaRPr lang="en-US"/>
        </a:p>
      </dgm:t>
    </dgm:pt>
    <dgm:pt modelId="{71CAB2DC-1DB6-468A-A19F-9F4BE7B25055}" type="sibTrans" cxnId="{0A6121E3-9D7F-453C-9578-747C3FB81A13}">
      <dgm:prSet/>
      <dgm:spPr/>
      <dgm:t>
        <a:bodyPr/>
        <a:lstStyle/>
        <a:p>
          <a:pPr>
            <a:lnSpc>
              <a:spcPct val="100000"/>
            </a:lnSpc>
          </a:pPr>
          <a:endParaRPr lang="en-US"/>
        </a:p>
      </dgm:t>
    </dgm:pt>
    <dgm:pt modelId="{7205EE23-40BC-4281-B70E-7A20DFF40102}">
      <dgm:prSet/>
      <dgm:spPr/>
      <dgm:t>
        <a:bodyPr/>
        <a:lstStyle/>
        <a:p>
          <a:pPr>
            <a:lnSpc>
              <a:spcPct val="100000"/>
            </a:lnSpc>
          </a:pPr>
          <a:r>
            <a:rPr lang="en-GB" b="0" i="0"/>
            <a:t>Troubleshooting is difficult in this topology.</a:t>
          </a:r>
          <a:endParaRPr lang="en-US"/>
        </a:p>
      </dgm:t>
    </dgm:pt>
    <dgm:pt modelId="{04AE369B-80CB-414E-874C-A8D50563E7C3}" type="parTrans" cxnId="{497EE6DF-F3C0-4BDD-B78F-5D417A867A05}">
      <dgm:prSet/>
      <dgm:spPr/>
      <dgm:t>
        <a:bodyPr/>
        <a:lstStyle/>
        <a:p>
          <a:endParaRPr lang="en-US"/>
        </a:p>
      </dgm:t>
    </dgm:pt>
    <dgm:pt modelId="{604AE0AC-FE0B-4E64-A71E-DDBBD77A28E5}" type="sibTrans" cxnId="{497EE6DF-F3C0-4BDD-B78F-5D417A867A05}">
      <dgm:prSet/>
      <dgm:spPr/>
      <dgm:t>
        <a:bodyPr/>
        <a:lstStyle/>
        <a:p>
          <a:pPr>
            <a:lnSpc>
              <a:spcPct val="100000"/>
            </a:lnSpc>
          </a:pPr>
          <a:endParaRPr lang="en-US"/>
        </a:p>
      </dgm:t>
    </dgm:pt>
    <dgm:pt modelId="{620423D4-0F03-42F5-AD78-B67F5A567AC1}">
      <dgm:prSet/>
      <dgm:spPr/>
      <dgm:t>
        <a:bodyPr/>
        <a:lstStyle/>
        <a:p>
          <a:pPr>
            <a:lnSpc>
              <a:spcPct val="100000"/>
            </a:lnSpc>
          </a:pPr>
          <a:r>
            <a:rPr lang="en-GB" b="0" i="0"/>
            <a:t>The addition of stations in between or the removal of stations can disturb the whole topology.</a:t>
          </a:r>
          <a:endParaRPr lang="en-US"/>
        </a:p>
      </dgm:t>
    </dgm:pt>
    <dgm:pt modelId="{649FA676-D6E1-49D4-BDAA-E30DDD6AE601}" type="parTrans" cxnId="{6572F939-471F-4098-92EC-DC38C990C8F7}">
      <dgm:prSet/>
      <dgm:spPr/>
      <dgm:t>
        <a:bodyPr/>
        <a:lstStyle/>
        <a:p>
          <a:endParaRPr lang="en-US"/>
        </a:p>
      </dgm:t>
    </dgm:pt>
    <dgm:pt modelId="{FDEEBEE1-8E6C-478F-999B-E74C6B70DA31}" type="sibTrans" cxnId="{6572F939-471F-4098-92EC-DC38C990C8F7}">
      <dgm:prSet/>
      <dgm:spPr/>
      <dgm:t>
        <a:bodyPr/>
        <a:lstStyle/>
        <a:p>
          <a:pPr>
            <a:lnSpc>
              <a:spcPct val="100000"/>
            </a:lnSpc>
          </a:pPr>
          <a:endParaRPr lang="en-US"/>
        </a:p>
      </dgm:t>
    </dgm:pt>
    <dgm:pt modelId="{9B61D85A-3BB6-462F-9CE1-95B3F0B23F02}">
      <dgm:prSet/>
      <dgm:spPr/>
      <dgm:t>
        <a:bodyPr/>
        <a:lstStyle/>
        <a:p>
          <a:pPr>
            <a:lnSpc>
              <a:spcPct val="100000"/>
            </a:lnSpc>
          </a:pPr>
          <a:r>
            <a:rPr lang="en-GB" b="0" i="0"/>
            <a:t>Less secure.</a:t>
          </a:r>
          <a:endParaRPr lang="en-US"/>
        </a:p>
      </dgm:t>
    </dgm:pt>
    <dgm:pt modelId="{1720BDEA-C8EF-465E-9917-50C26103C541}" type="parTrans" cxnId="{77F62CF3-2358-4DB8-970E-99ABAFEF8889}">
      <dgm:prSet/>
      <dgm:spPr/>
      <dgm:t>
        <a:bodyPr/>
        <a:lstStyle/>
        <a:p>
          <a:endParaRPr lang="en-US"/>
        </a:p>
      </dgm:t>
    </dgm:pt>
    <dgm:pt modelId="{38A4BE33-294F-47E0-BAD0-0D181C5EAA59}" type="sibTrans" cxnId="{77F62CF3-2358-4DB8-970E-99ABAFEF8889}">
      <dgm:prSet/>
      <dgm:spPr/>
      <dgm:t>
        <a:bodyPr/>
        <a:lstStyle/>
        <a:p>
          <a:endParaRPr lang="en-US"/>
        </a:p>
      </dgm:t>
    </dgm:pt>
    <dgm:pt modelId="{8CDF5727-31C9-4E98-BAFE-E0FB47873EA9}" type="pres">
      <dgm:prSet presAssocID="{7391F9E0-6EE0-47E3-A000-84FB46433E01}" presName="root" presStyleCnt="0">
        <dgm:presLayoutVars>
          <dgm:dir/>
          <dgm:resizeHandles val="exact"/>
        </dgm:presLayoutVars>
      </dgm:prSet>
      <dgm:spPr/>
    </dgm:pt>
    <dgm:pt modelId="{A02A0E3E-20B1-4FBE-82DD-963C95619AB9}" type="pres">
      <dgm:prSet presAssocID="{7391F9E0-6EE0-47E3-A000-84FB46433E01}" presName="container" presStyleCnt="0">
        <dgm:presLayoutVars>
          <dgm:dir/>
          <dgm:resizeHandles val="exact"/>
        </dgm:presLayoutVars>
      </dgm:prSet>
      <dgm:spPr/>
    </dgm:pt>
    <dgm:pt modelId="{92537061-AD86-43C0-AE2A-3C459F992D17}" type="pres">
      <dgm:prSet presAssocID="{00108A0A-F86C-4D81-AE85-851D20C86508}" presName="compNode" presStyleCnt="0"/>
      <dgm:spPr/>
    </dgm:pt>
    <dgm:pt modelId="{026AE002-072B-4AC3-B626-FAE51CAAC3D6}" type="pres">
      <dgm:prSet presAssocID="{00108A0A-F86C-4D81-AE85-851D20C86508}" presName="iconBgRect" presStyleLbl="bgShp" presStyleIdx="0" presStyleCnt="4"/>
      <dgm:spPr/>
    </dgm:pt>
    <dgm:pt modelId="{05328C36-0E31-45FF-AAF0-371D998F0FA8}" type="pres">
      <dgm:prSet presAssocID="{00108A0A-F86C-4D81-AE85-851D20C865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9A84FF41-19D6-4D8F-8244-4D46A240E3D7}" type="pres">
      <dgm:prSet presAssocID="{00108A0A-F86C-4D81-AE85-851D20C86508}" presName="spaceRect" presStyleCnt="0"/>
      <dgm:spPr/>
    </dgm:pt>
    <dgm:pt modelId="{931D8D3D-D3D4-46D0-8337-D48E710EA686}" type="pres">
      <dgm:prSet presAssocID="{00108A0A-F86C-4D81-AE85-851D20C86508}" presName="textRect" presStyleLbl="revTx" presStyleIdx="0" presStyleCnt="4">
        <dgm:presLayoutVars>
          <dgm:chMax val="1"/>
          <dgm:chPref val="1"/>
        </dgm:presLayoutVars>
      </dgm:prSet>
      <dgm:spPr/>
    </dgm:pt>
    <dgm:pt modelId="{670A6A0B-CDDD-42F7-9D39-8597C804E7CC}" type="pres">
      <dgm:prSet presAssocID="{71CAB2DC-1DB6-468A-A19F-9F4BE7B25055}" presName="sibTrans" presStyleLbl="sibTrans2D1" presStyleIdx="0" presStyleCnt="0"/>
      <dgm:spPr/>
    </dgm:pt>
    <dgm:pt modelId="{8842E523-045F-42F3-804B-8D36537BAB5F}" type="pres">
      <dgm:prSet presAssocID="{7205EE23-40BC-4281-B70E-7A20DFF40102}" presName="compNode" presStyleCnt="0"/>
      <dgm:spPr/>
    </dgm:pt>
    <dgm:pt modelId="{248D02E2-110D-4B78-9ECC-3EC883B2C24E}" type="pres">
      <dgm:prSet presAssocID="{7205EE23-40BC-4281-B70E-7A20DFF40102}" presName="iconBgRect" presStyleLbl="bgShp" presStyleIdx="1" presStyleCnt="4"/>
      <dgm:spPr/>
    </dgm:pt>
    <dgm:pt modelId="{BB4F4AAF-F1E7-4785-8E82-8D58ED352963}" type="pres">
      <dgm:prSet presAssocID="{7205EE23-40BC-4281-B70E-7A20DFF401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48AAC0B-CBD7-46C6-8872-72DD72A0644B}" type="pres">
      <dgm:prSet presAssocID="{7205EE23-40BC-4281-B70E-7A20DFF40102}" presName="spaceRect" presStyleCnt="0"/>
      <dgm:spPr/>
    </dgm:pt>
    <dgm:pt modelId="{CFE5DEF1-A349-428D-9856-3E9F876C9AAC}" type="pres">
      <dgm:prSet presAssocID="{7205EE23-40BC-4281-B70E-7A20DFF40102}" presName="textRect" presStyleLbl="revTx" presStyleIdx="1" presStyleCnt="4">
        <dgm:presLayoutVars>
          <dgm:chMax val="1"/>
          <dgm:chPref val="1"/>
        </dgm:presLayoutVars>
      </dgm:prSet>
      <dgm:spPr/>
    </dgm:pt>
    <dgm:pt modelId="{D6379340-4693-4EB0-A97E-708A06A87B90}" type="pres">
      <dgm:prSet presAssocID="{604AE0AC-FE0B-4E64-A71E-DDBBD77A28E5}" presName="sibTrans" presStyleLbl="sibTrans2D1" presStyleIdx="0" presStyleCnt="0"/>
      <dgm:spPr/>
    </dgm:pt>
    <dgm:pt modelId="{9A2EEB58-FB20-4452-B015-A1D8A0A981B4}" type="pres">
      <dgm:prSet presAssocID="{620423D4-0F03-42F5-AD78-B67F5A567AC1}" presName="compNode" presStyleCnt="0"/>
      <dgm:spPr/>
    </dgm:pt>
    <dgm:pt modelId="{68BD2235-9EBD-4D66-BAF2-65B5750D0C71}" type="pres">
      <dgm:prSet presAssocID="{620423D4-0F03-42F5-AD78-B67F5A567AC1}" presName="iconBgRect" presStyleLbl="bgShp" presStyleIdx="2" presStyleCnt="4"/>
      <dgm:spPr/>
    </dgm:pt>
    <dgm:pt modelId="{B64F86E9-4F09-4739-91D3-5705F186F716}" type="pres">
      <dgm:prSet presAssocID="{620423D4-0F03-42F5-AD78-B67F5A567A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084F5DEC-C04F-4AE1-8DA3-CBA1A9965BC4}" type="pres">
      <dgm:prSet presAssocID="{620423D4-0F03-42F5-AD78-B67F5A567AC1}" presName="spaceRect" presStyleCnt="0"/>
      <dgm:spPr/>
    </dgm:pt>
    <dgm:pt modelId="{A2752284-4E0A-49EB-B052-3D05E70EFAF0}" type="pres">
      <dgm:prSet presAssocID="{620423D4-0F03-42F5-AD78-B67F5A567AC1}" presName="textRect" presStyleLbl="revTx" presStyleIdx="2" presStyleCnt="4">
        <dgm:presLayoutVars>
          <dgm:chMax val="1"/>
          <dgm:chPref val="1"/>
        </dgm:presLayoutVars>
      </dgm:prSet>
      <dgm:spPr/>
    </dgm:pt>
    <dgm:pt modelId="{C26CA211-624F-473D-9E79-A3925B677274}" type="pres">
      <dgm:prSet presAssocID="{FDEEBEE1-8E6C-478F-999B-E74C6B70DA31}" presName="sibTrans" presStyleLbl="sibTrans2D1" presStyleIdx="0" presStyleCnt="0"/>
      <dgm:spPr/>
    </dgm:pt>
    <dgm:pt modelId="{BD906AF6-8D2A-4C1C-8419-E2EDC4907AD0}" type="pres">
      <dgm:prSet presAssocID="{9B61D85A-3BB6-462F-9CE1-95B3F0B23F02}" presName="compNode" presStyleCnt="0"/>
      <dgm:spPr/>
    </dgm:pt>
    <dgm:pt modelId="{4D132809-D46A-4554-BCA6-B769A239C10A}" type="pres">
      <dgm:prSet presAssocID="{9B61D85A-3BB6-462F-9CE1-95B3F0B23F02}" presName="iconBgRect" presStyleLbl="bgShp" presStyleIdx="3" presStyleCnt="4"/>
      <dgm:spPr/>
    </dgm:pt>
    <dgm:pt modelId="{9E7DF325-D5E4-450E-8509-D9781BCD8571}" type="pres">
      <dgm:prSet presAssocID="{9B61D85A-3BB6-462F-9CE1-95B3F0B23F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D9F4C188-7E59-4C2C-95DD-682FBF118FEE}" type="pres">
      <dgm:prSet presAssocID="{9B61D85A-3BB6-462F-9CE1-95B3F0B23F02}" presName="spaceRect" presStyleCnt="0"/>
      <dgm:spPr/>
    </dgm:pt>
    <dgm:pt modelId="{73E37183-85A3-418B-9D0F-278ABA71FB6E}" type="pres">
      <dgm:prSet presAssocID="{9B61D85A-3BB6-462F-9CE1-95B3F0B23F02}" presName="textRect" presStyleLbl="revTx" presStyleIdx="3" presStyleCnt="4">
        <dgm:presLayoutVars>
          <dgm:chMax val="1"/>
          <dgm:chPref val="1"/>
        </dgm:presLayoutVars>
      </dgm:prSet>
      <dgm:spPr/>
    </dgm:pt>
  </dgm:ptLst>
  <dgm:cxnLst>
    <dgm:cxn modelId="{F63A3903-CD46-4A58-9C88-6881B6B69EA0}" type="presOf" srcId="{FDEEBEE1-8E6C-478F-999B-E74C6B70DA31}" destId="{C26CA211-624F-473D-9E79-A3925B677274}" srcOrd="0" destOrd="0" presId="urn:microsoft.com/office/officeart/2018/2/layout/IconCircleList"/>
    <dgm:cxn modelId="{6572F939-471F-4098-92EC-DC38C990C8F7}" srcId="{7391F9E0-6EE0-47E3-A000-84FB46433E01}" destId="{620423D4-0F03-42F5-AD78-B67F5A567AC1}" srcOrd="2" destOrd="0" parTransId="{649FA676-D6E1-49D4-BDAA-E30DDD6AE601}" sibTransId="{FDEEBEE1-8E6C-478F-999B-E74C6B70DA31}"/>
    <dgm:cxn modelId="{50848B3F-CA24-4B3D-A174-F426F73F2A33}" type="presOf" srcId="{9B61D85A-3BB6-462F-9CE1-95B3F0B23F02}" destId="{73E37183-85A3-418B-9D0F-278ABA71FB6E}" srcOrd="0" destOrd="0" presId="urn:microsoft.com/office/officeart/2018/2/layout/IconCircleList"/>
    <dgm:cxn modelId="{9194DA6B-3F8F-4CF9-BC6B-CB034B25EF49}" type="presOf" srcId="{71CAB2DC-1DB6-468A-A19F-9F4BE7B25055}" destId="{670A6A0B-CDDD-42F7-9D39-8597C804E7CC}" srcOrd="0" destOrd="0" presId="urn:microsoft.com/office/officeart/2018/2/layout/IconCircleList"/>
    <dgm:cxn modelId="{F14BC29E-F030-4F53-9C15-A6153F3CC326}" type="presOf" srcId="{7391F9E0-6EE0-47E3-A000-84FB46433E01}" destId="{8CDF5727-31C9-4E98-BAFE-E0FB47873EA9}" srcOrd="0" destOrd="0" presId="urn:microsoft.com/office/officeart/2018/2/layout/IconCircleList"/>
    <dgm:cxn modelId="{46AB90CF-F791-4522-B9CC-0ABA0E20D923}" type="presOf" srcId="{7205EE23-40BC-4281-B70E-7A20DFF40102}" destId="{CFE5DEF1-A349-428D-9856-3E9F876C9AAC}" srcOrd="0" destOrd="0" presId="urn:microsoft.com/office/officeart/2018/2/layout/IconCircleList"/>
    <dgm:cxn modelId="{497EE6DF-F3C0-4BDD-B78F-5D417A867A05}" srcId="{7391F9E0-6EE0-47E3-A000-84FB46433E01}" destId="{7205EE23-40BC-4281-B70E-7A20DFF40102}" srcOrd="1" destOrd="0" parTransId="{04AE369B-80CB-414E-874C-A8D50563E7C3}" sibTransId="{604AE0AC-FE0B-4E64-A71E-DDBBD77A28E5}"/>
    <dgm:cxn modelId="{0A6121E3-9D7F-453C-9578-747C3FB81A13}" srcId="{7391F9E0-6EE0-47E3-A000-84FB46433E01}" destId="{00108A0A-F86C-4D81-AE85-851D20C86508}" srcOrd="0" destOrd="0" parTransId="{C99DFA56-45EB-45CA-9915-BF531291EB40}" sibTransId="{71CAB2DC-1DB6-468A-A19F-9F4BE7B25055}"/>
    <dgm:cxn modelId="{F07301EF-7DD9-4F31-9A93-C933FF4ECC62}" type="presOf" srcId="{00108A0A-F86C-4D81-AE85-851D20C86508}" destId="{931D8D3D-D3D4-46D0-8337-D48E710EA686}" srcOrd="0" destOrd="0" presId="urn:microsoft.com/office/officeart/2018/2/layout/IconCircleList"/>
    <dgm:cxn modelId="{77F62CF3-2358-4DB8-970E-99ABAFEF8889}" srcId="{7391F9E0-6EE0-47E3-A000-84FB46433E01}" destId="{9B61D85A-3BB6-462F-9CE1-95B3F0B23F02}" srcOrd="3" destOrd="0" parTransId="{1720BDEA-C8EF-465E-9917-50C26103C541}" sibTransId="{38A4BE33-294F-47E0-BAD0-0D181C5EAA59}"/>
    <dgm:cxn modelId="{CC5D38FA-2143-4E42-A6A6-761483B5F4D2}" type="presOf" srcId="{620423D4-0F03-42F5-AD78-B67F5A567AC1}" destId="{A2752284-4E0A-49EB-B052-3D05E70EFAF0}" srcOrd="0" destOrd="0" presId="urn:microsoft.com/office/officeart/2018/2/layout/IconCircleList"/>
    <dgm:cxn modelId="{B80ABDFC-4DE6-400F-8312-16F7E8F2C0E6}" type="presOf" srcId="{604AE0AC-FE0B-4E64-A71E-DDBBD77A28E5}" destId="{D6379340-4693-4EB0-A97E-708A06A87B90}" srcOrd="0" destOrd="0" presId="urn:microsoft.com/office/officeart/2018/2/layout/IconCircleList"/>
    <dgm:cxn modelId="{160E585D-90EA-4304-A8BC-E928A000F663}" type="presParOf" srcId="{8CDF5727-31C9-4E98-BAFE-E0FB47873EA9}" destId="{A02A0E3E-20B1-4FBE-82DD-963C95619AB9}" srcOrd="0" destOrd="0" presId="urn:microsoft.com/office/officeart/2018/2/layout/IconCircleList"/>
    <dgm:cxn modelId="{F684F2B4-9C57-4DE6-BF89-EAFD44CFA8F0}" type="presParOf" srcId="{A02A0E3E-20B1-4FBE-82DD-963C95619AB9}" destId="{92537061-AD86-43C0-AE2A-3C459F992D17}" srcOrd="0" destOrd="0" presId="urn:microsoft.com/office/officeart/2018/2/layout/IconCircleList"/>
    <dgm:cxn modelId="{9FC22D8F-BBDB-49E3-A793-585635EB263D}" type="presParOf" srcId="{92537061-AD86-43C0-AE2A-3C459F992D17}" destId="{026AE002-072B-4AC3-B626-FAE51CAAC3D6}" srcOrd="0" destOrd="0" presId="urn:microsoft.com/office/officeart/2018/2/layout/IconCircleList"/>
    <dgm:cxn modelId="{2037A32C-E3B9-4796-B0EF-8274B06A1CB3}" type="presParOf" srcId="{92537061-AD86-43C0-AE2A-3C459F992D17}" destId="{05328C36-0E31-45FF-AAF0-371D998F0FA8}" srcOrd="1" destOrd="0" presId="urn:microsoft.com/office/officeart/2018/2/layout/IconCircleList"/>
    <dgm:cxn modelId="{547D43F8-3BB4-4E02-A9EE-DD84C54BFED6}" type="presParOf" srcId="{92537061-AD86-43C0-AE2A-3C459F992D17}" destId="{9A84FF41-19D6-4D8F-8244-4D46A240E3D7}" srcOrd="2" destOrd="0" presId="urn:microsoft.com/office/officeart/2018/2/layout/IconCircleList"/>
    <dgm:cxn modelId="{BE776F67-BC8D-479E-9330-D8262F981B18}" type="presParOf" srcId="{92537061-AD86-43C0-AE2A-3C459F992D17}" destId="{931D8D3D-D3D4-46D0-8337-D48E710EA686}" srcOrd="3" destOrd="0" presId="urn:microsoft.com/office/officeart/2018/2/layout/IconCircleList"/>
    <dgm:cxn modelId="{F2354D80-89A9-41C1-9C65-EAE9A304F00E}" type="presParOf" srcId="{A02A0E3E-20B1-4FBE-82DD-963C95619AB9}" destId="{670A6A0B-CDDD-42F7-9D39-8597C804E7CC}" srcOrd="1" destOrd="0" presId="urn:microsoft.com/office/officeart/2018/2/layout/IconCircleList"/>
    <dgm:cxn modelId="{F44625C4-DB05-4EE8-837C-CE00ECBE6D87}" type="presParOf" srcId="{A02A0E3E-20B1-4FBE-82DD-963C95619AB9}" destId="{8842E523-045F-42F3-804B-8D36537BAB5F}" srcOrd="2" destOrd="0" presId="urn:microsoft.com/office/officeart/2018/2/layout/IconCircleList"/>
    <dgm:cxn modelId="{D4117D2E-ACD9-4933-9938-C8BFC3649019}" type="presParOf" srcId="{8842E523-045F-42F3-804B-8D36537BAB5F}" destId="{248D02E2-110D-4B78-9ECC-3EC883B2C24E}" srcOrd="0" destOrd="0" presId="urn:microsoft.com/office/officeart/2018/2/layout/IconCircleList"/>
    <dgm:cxn modelId="{CD41ED87-5C51-4481-B568-4B2C93753936}" type="presParOf" srcId="{8842E523-045F-42F3-804B-8D36537BAB5F}" destId="{BB4F4AAF-F1E7-4785-8E82-8D58ED352963}" srcOrd="1" destOrd="0" presId="urn:microsoft.com/office/officeart/2018/2/layout/IconCircleList"/>
    <dgm:cxn modelId="{C1D6EA77-9662-4C89-BA0E-785EA9529A58}" type="presParOf" srcId="{8842E523-045F-42F3-804B-8D36537BAB5F}" destId="{D48AAC0B-CBD7-46C6-8872-72DD72A0644B}" srcOrd="2" destOrd="0" presId="urn:microsoft.com/office/officeart/2018/2/layout/IconCircleList"/>
    <dgm:cxn modelId="{FC9BD898-30C4-4668-AB49-8D4A780AEF20}" type="presParOf" srcId="{8842E523-045F-42F3-804B-8D36537BAB5F}" destId="{CFE5DEF1-A349-428D-9856-3E9F876C9AAC}" srcOrd="3" destOrd="0" presId="urn:microsoft.com/office/officeart/2018/2/layout/IconCircleList"/>
    <dgm:cxn modelId="{90162558-66D7-4D99-A442-1747F6793839}" type="presParOf" srcId="{A02A0E3E-20B1-4FBE-82DD-963C95619AB9}" destId="{D6379340-4693-4EB0-A97E-708A06A87B90}" srcOrd="3" destOrd="0" presId="urn:microsoft.com/office/officeart/2018/2/layout/IconCircleList"/>
    <dgm:cxn modelId="{FF1A9F47-50AC-4BFA-8ED5-3EF30B89A135}" type="presParOf" srcId="{A02A0E3E-20B1-4FBE-82DD-963C95619AB9}" destId="{9A2EEB58-FB20-4452-B015-A1D8A0A981B4}" srcOrd="4" destOrd="0" presId="urn:microsoft.com/office/officeart/2018/2/layout/IconCircleList"/>
    <dgm:cxn modelId="{D73CFA75-DD95-40CF-BB1B-D9AC980936E9}" type="presParOf" srcId="{9A2EEB58-FB20-4452-B015-A1D8A0A981B4}" destId="{68BD2235-9EBD-4D66-BAF2-65B5750D0C71}" srcOrd="0" destOrd="0" presId="urn:microsoft.com/office/officeart/2018/2/layout/IconCircleList"/>
    <dgm:cxn modelId="{B29BEF17-DEA1-43AF-BF5E-D2F02F488F53}" type="presParOf" srcId="{9A2EEB58-FB20-4452-B015-A1D8A0A981B4}" destId="{B64F86E9-4F09-4739-91D3-5705F186F716}" srcOrd="1" destOrd="0" presId="urn:microsoft.com/office/officeart/2018/2/layout/IconCircleList"/>
    <dgm:cxn modelId="{A8EF2080-1129-4CBC-B83D-E1065C3CF160}" type="presParOf" srcId="{9A2EEB58-FB20-4452-B015-A1D8A0A981B4}" destId="{084F5DEC-C04F-4AE1-8DA3-CBA1A9965BC4}" srcOrd="2" destOrd="0" presId="urn:microsoft.com/office/officeart/2018/2/layout/IconCircleList"/>
    <dgm:cxn modelId="{FAC6C603-62C2-40CF-A57B-ACB273DE46D4}" type="presParOf" srcId="{9A2EEB58-FB20-4452-B015-A1D8A0A981B4}" destId="{A2752284-4E0A-49EB-B052-3D05E70EFAF0}" srcOrd="3" destOrd="0" presId="urn:microsoft.com/office/officeart/2018/2/layout/IconCircleList"/>
    <dgm:cxn modelId="{3181409D-05AC-4B08-B84B-BA44F65B923E}" type="presParOf" srcId="{A02A0E3E-20B1-4FBE-82DD-963C95619AB9}" destId="{C26CA211-624F-473D-9E79-A3925B677274}" srcOrd="5" destOrd="0" presId="urn:microsoft.com/office/officeart/2018/2/layout/IconCircleList"/>
    <dgm:cxn modelId="{7F8424A6-1D10-4740-ACA7-DEF2A8561468}" type="presParOf" srcId="{A02A0E3E-20B1-4FBE-82DD-963C95619AB9}" destId="{BD906AF6-8D2A-4C1C-8419-E2EDC4907AD0}" srcOrd="6" destOrd="0" presId="urn:microsoft.com/office/officeart/2018/2/layout/IconCircleList"/>
    <dgm:cxn modelId="{B33A8E7A-49A6-48BE-901A-BE0A986A3773}" type="presParOf" srcId="{BD906AF6-8D2A-4C1C-8419-E2EDC4907AD0}" destId="{4D132809-D46A-4554-BCA6-B769A239C10A}" srcOrd="0" destOrd="0" presId="urn:microsoft.com/office/officeart/2018/2/layout/IconCircleList"/>
    <dgm:cxn modelId="{2B891DD1-71CA-4EB1-B0E5-B2F89B0A8756}" type="presParOf" srcId="{BD906AF6-8D2A-4C1C-8419-E2EDC4907AD0}" destId="{9E7DF325-D5E4-450E-8509-D9781BCD8571}" srcOrd="1" destOrd="0" presId="urn:microsoft.com/office/officeart/2018/2/layout/IconCircleList"/>
    <dgm:cxn modelId="{89902E59-46FE-45D0-8A78-15B18FD79AF8}" type="presParOf" srcId="{BD906AF6-8D2A-4C1C-8419-E2EDC4907AD0}" destId="{D9F4C188-7E59-4C2C-95DD-682FBF118FEE}" srcOrd="2" destOrd="0" presId="urn:microsoft.com/office/officeart/2018/2/layout/IconCircleList"/>
    <dgm:cxn modelId="{B3A9713A-FC9A-4680-8475-B6A8F6E70DDA}" type="presParOf" srcId="{BD906AF6-8D2A-4C1C-8419-E2EDC4907AD0}" destId="{73E37183-85A3-418B-9D0F-278ABA71FB6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859958-44DC-444A-8181-44F5921C12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5FD0692-2A2D-42BA-B2C3-669AC74C3FD9}">
      <dgm:prSet/>
      <dgm:spPr/>
      <dgm:t>
        <a:bodyPr/>
        <a:lstStyle/>
        <a:p>
          <a:pPr>
            <a:lnSpc>
              <a:spcPct val="100000"/>
            </a:lnSpc>
          </a:pPr>
          <a:r>
            <a:rPr lang="en-GB" b="0" i="0"/>
            <a:t>Communication is very fast between the nodes.</a:t>
          </a:r>
          <a:endParaRPr lang="en-US"/>
        </a:p>
      </dgm:t>
    </dgm:pt>
    <dgm:pt modelId="{1B2D747F-18C9-4567-B29C-668DA12001F2}" type="parTrans" cxnId="{CE763F02-352C-41E9-B042-3360D612B99D}">
      <dgm:prSet/>
      <dgm:spPr/>
      <dgm:t>
        <a:bodyPr/>
        <a:lstStyle/>
        <a:p>
          <a:endParaRPr lang="en-US"/>
        </a:p>
      </dgm:t>
    </dgm:pt>
    <dgm:pt modelId="{C7E5448B-17C1-4D46-99C0-888D0CF45ADF}" type="sibTrans" cxnId="{CE763F02-352C-41E9-B042-3360D612B99D}">
      <dgm:prSet/>
      <dgm:spPr/>
      <dgm:t>
        <a:bodyPr/>
        <a:lstStyle/>
        <a:p>
          <a:endParaRPr lang="en-US"/>
        </a:p>
      </dgm:t>
    </dgm:pt>
    <dgm:pt modelId="{F7897E96-2003-4F7C-9A54-0C9DAC61D168}">
      <dgm:prSet/>
      <dgm:spPr/>
      <dgm:t>
        <a:bodyPr/>
        <a:lstStyle/>
        <a:p>
          <a:pPr>
            <a:lnSpc>
              <a:spcPct val="100000"/>
            </a:lnSpc>
          </a:pPr>
          <a:r>
            <a:rPr lang="en-GB" b="0" i="0"/>
            <a:t>Mesh Topology is robust.</a:t>
          </a:r>
          <a:endParaRPr lang="en-US"/>
        </a:p>
      </dgm:t>
    </dgm:pt>
    <dgm:pt modelId="{DBD605A4-AE94-4C60-811D-ADFF44F60891}" type="parTrans" cxnId="{C2CCBFF8-1688-4158-8023-E25F53BDC7F2}">
      <dgm:prSet/>
      <dgm:spPr/>
      <dgm:t>
        <a:bodyPr/>
        <a:lstStyle/>
        <a:p>
          <a:endParaRPr lang="en-US"/>
        </a:p>
      </dgm:t>
    </dgm:pt>
    <dgm:pt modelId="{DA2535AC-8CD0-494B-8BFE-DB60DFA3B37E}" type="sibTrans" cxnId="{C2CCBFF8-1688-4158-8023-E25F53BDC7F2}">
      <dgm:prSet/>
      <dgm:spPr/>
      <dgm:t>
        <a:bodyPr/>
        <a:lstStyle/>
        <a:p>
          <a:endParaRPr lang="en-US"/>
        </a:p>
      </dgm:t>
    </dgm:pt>
    <dgm:pt modelId="{35FDAFCA-610D-42A4-A942-164C13F6F7AC}">
      <dgm:prSet/>
      <dgm:spPr/>
      <dgm:t>
        <a:bodyPr/>
        <a:lstStyle/>
        <a:p>
          <a:pPr>
            <a:lnSpc>
              <a:spcPct val="100000"/>
            </a:lnSpc>
          </a:pPr>
          <a:r>
            <a:rPr lang="en-GB" b="0" i="0"/>
            <a:t>The fault is diagnosed easily. Data is reliable because data is transferred among the devices through dedicated channels or links.</a:t>
          </a:r>
          <a:endParaRPr lang="en-US"/>
        </a:p>
      </dgm:t>
    </dgm:pt>
    <dgm:pt modelId="{BBE90ABE-3324-4EA1-8706-F82E44DA0E41}" type="parTrans" cxnId="{301C15E8-3B2E-457B-8DA1-0CBBCDD1DA2C}">
      <dgm:prSet/>
      <dgm:spPr/>
      <dgm:t>
        <a:bodyPr/>
        <a:lstStyle/>
        <a:p>
          <a:endParaRPr lang="en-US"/>
        </a:p>
      </dgm:t>
    </dgm:pt>
    <dgm:pt modelId="{5771350E-992D-42B1-9C9C-DC6DC984E068}" type="sibTrans" cxnId="{301C15E8-3B2E-457B-8DA1-0CBBCDD1DA2C}">
      <dgm:prSet/>
      <dgm:spPr/>
      <dgm:t>
        <a:bodyPr/>
        <a:lstStyle/>
        <a:p>
          <a:endParaRPr lang="en-US"/>
        </a:p>
      </dgm:t>
    </dgm:pt>
    <dgm:pt modelId="{8DDDBF66-7DD2-47EF-BCED-ECE874AF475A}">
      <dgm:prSet/>
      <dgm:spPr/>
      <dgm:t>
        <a:bodyPr/>
        <a:lstStyle/>
        <a:p>
          <a:pPr>
            <a:lnSpc>
              <a:spcPct val="100000"/>
            </a:lnSpc>
          </a:pPr>
          <a:r>
            <a:rPr lang="en-GB" b="0" i="0"/>
            <a:t>Provides security and privacy.</a:t>
          </a:r>
          <a:endParaRPr lang="en-US"/>
        </a:p>
      </dgm:t>
    </dgm:pt>
    <dgm:pt modelId="{1A7B84A7-77EF-446C-809F-07DAEFEEB3B9}" type="parTrans" cxnId="{2F235DF2-DACA-4742-B058-E8919BED39F2}">
      <dgm:prSet/>
      <dgm:spPr/>
      <dgm:t>
        <a:bodyPr/>
        <a:lstStyle/>
        <a:p>
          <a:endParaRPr lang="en-US"/>
        </a:p>
      </dgm:t>
    </dgm:pt>
    <dgm:pt modelId="{A18B8C58-3E1C-43E1-BE9F-08D49656DF8D}" type="sibTrans" cxnId="{2F235DF2-DACA-4742-B058-E8919BED39F2}">
      <dgm:prSet/>
      <dgm:spPr/>
      <dgm:t>
        <a:bodyPr/>
        <a:lstStyle/>
        <a:p>
          <a:endParaRPr lang="en-US"/>
        </a:p>
      </dgm:t>
    </dgm:pt>
    <dgm:pt modelId="{DDCFB443-683C-466D-8129-B74AD78EA268}" type="pres">
      <dgm:prSet presAssocID="{FC859958-44DC-444A-8181-44F5921C12E6}" presName="root" presStyleCnt="0">
        <dgm:presLayoutVars>
          <dgm:dir/>
          <dgm:resizeHandles val="exact"/>
        </dgm:presLayoutVars>
      </dgm:prSet>
      <dgm:spPr/>
    </dgm:pt>
    <dgm:pt modelId="{875589B8-2F7C-4AF8-8AC4-A1B1FFC26165}" type="pres">
      <dgm:prSet presAssocID="{55FD0692-2A2D-42BA-B2C3-669AC74C3FD9}" presName="compNode" presStyleCnt="0"/>
      <dgm:spPr/>
    </dgm:pt>
    <dgm:pt modelId="{B01AEF62-48CE-4485-AA1F-27E204A4BA4C}" type="pres">
      <dgm:prSet presAssocID="{55FD0692-2A2D-42BA-B2C3-669AC74C3FD9}" presName="bgRect" presStyleLbl="bgShp" presStyleIdx="0" presStyleCnt="4"/>
      <dgm:spPr/>
    </dgm:pt>
    <dgm:pt modelId="{F248C4BD-983C-4CC8-BC1E-B326A52DBDE8}" type="pres">
      <dgm:prSet presAssocID="{55FD0692-2A2D-42BA-B2C3-669AC74C3F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09FA4288-3E19-4CD1-8738-30819BEB7D41}" type="pres">
      <dgm:prSet presAssocID="{55FD0692-2A2D-42BA-B2C3-669AC74C3FD9}" presName="spaceRect" presStyleCnt="0"/>
      <dgm:spPr/>
    </dgm:pt>
    <dgm:pt modelId="{F643629B-5353-45C7-B164-1DEE480BB9C3}" type="pres">
      <dgm:prSet presAssocID="{55FD0692-2A2D-42BA-B2C3-669AC74C3FD9}" presName="parTx" presStyleLbl="revTx" presStyleIdx="0" presStyleCnt="4">
        <dgm:presLayoutVars>
          <dgm:chMax val="0"/>
          <dgm:chPref val="0"/>
        </dgm:presLayoutVars>
      </dgm:prSet>
      <dgm:spPr/>
    </dgm:pt>
    <dgm:pt modelId="{BF9306C8-AE71-4B2C-86A9-1A172A274255}" type="pres">
      <dgm:prSet presAssocID="{C7E5448B-17C1-4D46-99C0-888D0CF45ADF}" presName="sibTrans" presStyleCnt="0"/>
      <dgm:spPr/>
    </dgm:pt>
    <dgm:pt modelId="{1AE1C4D4-916E-4A7E-8EBC-21B2314B7461}" type="pres">
      <dgm:prSet presAssocID="{F7897E96-2003-4F7C-9A54-0C9DAC61D168}" presName="compNode" presStyleCnt="0"/>
      <dgm:spPr/>
    </dgm:pt>
    <dgm:pt modelId="{233804C0-902B-4FD2-88BA-B17F59FB550B}" type="pres">
      <dgm:prSet presAssocID="{F7897E96-2003-4F7C-9A54-0C9DAC61D168}" presName="bgRect" presStyleLbl="bgShp" presStyleIdx="1" presStyleCnt="4"/>
      <dgm:spPr/>
    </dgm:pt>
    <dgm:pt modelId="{E5335C22-3D88-4B70-8808-DD1ADE5F7207}" type="pres">
      <dgm:prSet presAssocID="{F7897E96-2003-4F7C-9A54-0C9DAC61D1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DEF48895-1D1C-439B-9EBD-1AAB66B7E1B5}" type="pres">
      <dgm:prSet presAssocID="{F7897E96-2003-4F7C-9A54-0C9DAC61D168}" presName="spaceRect" presStyleCnt="0"/>
      <dgm:spPr/>
    </dgm:pt>
    <dgm:pt modelId="{3F3618F4-F865-449E-BB96-07F30A4C6F22}" type="pres">
      <dgm:prSet presAssocID="{F7897E96-2003-4F7C-9A54-0C9DAC61D168}" presName="parTx" presStyleLbl="revTx" presStyleIdx="1" presStyleCnt="4">
        <dgm:presLayoutVars>
          <dgm:chMax val="0"/>
          <dgm:chPref val="0"/>
        </dgm:presLayoutVars>
      </dgm:prSet>
      <dgm:spPr/>
    </dgm:pt>
    <dgm:pt modelId="{88D1ABE6-D5CD-425F-A8AE-F92F4C3FA3DD}" type="pres">
      <dgm:prSet presAssocID="{DA2535AC-8CD0-494B-8BFE-DB60DFA3B37E}" presName="sibTrans" presStyleCnt="0"/>
      <dgm:spPr/>
    </dgm:pt>
    <dgm:pt modelId="{D76DB1B2-2807-4A73-A283-8F9E71D94903}" type="pres">
      <dgm:prSet presAssocID="{35FDAFCA-610D-42A4-A942-164C13F6F7AC}" presName="compNode" presStyleCnt="0"/>
      <dgm:spPr/>
    </dgm:pt>
    <dgm:pt modelId="{326B8420-2C03-41C1-BFF3-6914ED94E439}" type="pres">
      <dgm:prSet presAssocID="{35FDAFCA-610D-42A4-A942-164C13F6F7AC}" presName="bgRect" presStyleLbl="bgShp" presStyleIdx="2" presStyleCnt="4"/>
      <dgm:spPr/>
    </dgm:pt>
    <dgm:pt modelId="{679F614E-6E8C-4BFF-A433-4BA6A248EE85}" type="pres">
      <dgm:prSet presAssocID="{35FDAFCA-610D-42A4-A942-164C13F6F7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60D57145-CB9C-48DF-8C34-DD8F090B3590}" type="pres">
      <dgm:prSet presAssocID="{35FDAFCA-610D-42A4-A942-164C13F6F7AC}" presName="spaceRect" presStyleCnt="0"/>
      <dgm:spPr/>
    </dgm:pt>
    <dgm:pt modelId="{2AE4BD07-EFC9-4C7C-8CDA-34F3D274070D}" type="pres">
      <dgm:prSet presAssocID="{35FDAFCA-610D-42A4-A942-164C13F6F7AC}" presName="parTx" presStyleLbl="revTx" presStyleIdx="2" presStyleCnt="4">
        <dgm:presLayoutVars>
          <dgm:chMax val="0"/>
          <dgm:chPref val="0"/>
        </dgm:presLayoutVars>
      </dgm:prSet>
      <dgm:spPr/>
    </dgm:pt>
    <dgm:pt modelId="{3E04C9F4-2FB1-4CA3-9535-DBEBB9EFA16E}" type="pres">
      <dgm:prSet presAssocID="{5771350E-992D-42B1-9C9C-DC6DC984E068}" presName="sibTrans" presStyleCnt="0"/>
      <dgm:spPr/>
    </dgm:pt>
    <dgm:pt modelId="{2BC269FE-C17B-47CF-8743-43AAA795089E}" type="pres">
      <dgm:prSet presAssocID="{8DDDBF66-7DD2-47EF-BCED-ECE874AF475A}" presName="compNode" presStyleCnt="0"/>
      <dgm:spPr/>
    </dgm:pt>
    <dgm:pt modelId="{6935EF67-C412-4838-8928-099E07C7E1D2}" type="pres">
      <dgm:prSet presAssocID="{8DDDBF66-7DD2-47EF-BCED-ECE874AF475A}" presName="bgRect" presStyleLbl="bgShp" presStyleIdx="3" presStyleCnt="4"/>
      <dgm:spPr/>
    </dgm:pt>
    <dgm:pt modelId="{54D053DE-41E5-49DB-8323-84AC973B0C6E}" type="pres">
      <dgm:prSet presAssocID="{8DDDBF66-7DD2-47EF-BCED-ECE874AF47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BC6CADCB-7E1A-44A2-AF80-88FAC59FF790}" type="pres">
      <dgm:prSet presAssocID="{8DDDBF66-7DD2-47EF-BCED-ECE874AF475A}" presName="spaceRect" presStyleCnt="0"/>
      <dgm:spPr/>
    </dgm:pt>
    <dgm:pt modelId="{0AA23049-8C69-4284-BB6D-B95E262EB62E}" type="pres">
      <dgm:prSet presAssocID="{8DDDBF66-7DD2-47EF-BCED-ECE874AF475A}" presName="parTx" presStyleLbl="revTx" presStyleIdx="3" presStyleCnt="4">
        <dgm:presLayoutVars>
          <dgm:chMax val="0"/>
          <dgm:chPref val="0"/>
        </dgm:presLayoutVars>
      </dgm:prSet>
      <dgm:spPr/>
    </dgm:pt>
  </dgm:ptLst>
  <dgm:cxnLst>
    <dgm:cxn modelId="{CE763F02-352C-41E9-B042-3360D612B99D}" srcId="{FC859958-44DC-444A-8181-44F5921C12E6}" destId="{55FD0692-2A2D-42BA-B2C3-669AC74C3FD9}" srcOrd="0" destOrd="0" parTransId="{1B2D747F-18C9-4567-B29C-668DA12001F2}" sibTransId="{C7E5448B-17C1-4D46-99C0-888D0CF45ADF}"/>
    <dgm:cxn modelId="{47F8A215-F905-4B94-9E61-D515830864E8}" type="presOf" srcId="{F7897E96-2003-4F7C-9A54-0C9DAC61D168}" destId="{3F3618F4-F865-449E-BB96-07F30A4C6F22}" srcOrd="0" destOrd="0" presId="urn:microsoft.com/office/officeart/2018/2/layout/IconVerticalSolidList"/>
    <dgm:cxn modelId="{902ABB65-A640-4F18-8D28-D35222D0970C}" type="presOf" srcId="{35FDAFCA-610D-42A4-A942-164C13F6F7AC}" destId="{2AE4BD07-EFC9-4C7C-8CDA-34F3D274070D}" srcOrd="0" destOrd="0" presId="urn:microsoft.com/office/officeart/2018/2/layout/IconVerticalSolidList"/>
    <dgm:cxn modelId="{620A39A6-DFDB-4803-B8DA-0F1B5E83FCEB}" type="presOf" srcId="{FC859958-44DC-444A-8181-44F5921C12E6}" destId="{DDCFB443-683C-466D-8129-B74AD78EA268}" srcOrd="0" destOrd="0" presId="urn:microsoft.com/office/officeart/2018/2/layout/IconVerticalSolidList"/>
    <dgm:cxn modelId="{27E614C1-14F9-4AF1-8AAF-DE1879C9E292}" type="presOf" srcId="{8DDDBF66-7DD2-47EF-BCED-ECE874AF475A}" destId="{0AA23049-8C69-4284-BB6D-B95E262EB62E}" srcOrd="0" destOrd="0" presId="urn:microsoft.com/office/officeart/2018/2/layout/IconVerticalSolidList"/>
    <dgm:cxn modelId="{892847CA-26B6-4982-A006-22318F73EE78}" type="presOf" srcId="{55FD0692-2A2D-42BA-B2C3-669AC74C3FD9}" destId="{F643629B-5353-45C7-B164-1DEE480BB9C3}" srcOrd="0" destOrd="0" presId="urn:microsoft.com/office/officeart/2018/2/layout/IconVerticalSolidList"/>
    <dgm:cxn modelId="{301C15E8-3B2E-457B-8DA1-0CBBCDD1DA2C}" srcId="{FC859958-44DC-444A-8181-44F5921C12E6}" destId="{35FDAFCA-610D-42A4-A942-164C13F6F7AC}" srcOrd="2" destOrd="0" parTransId="{BBE90ABE-3324-4EA1-8706-F82E44DA0E41}" sibTransId="{5771350E-992D-42B1-9C9C-DC6DC984E068}"/>
    <dgm:cxn modelId="{2F235DF2-DACA-4742-B058-E8919BED39F2}" srcId="{FC859958-44DC-444A-8181-44F5921C12E6}" destId="{8DDDBF66-7DD2-47EF-BCED-ECE874AF475A}" srcOrd="3" destOrd="0" parTransId="{1A7B84A7-77EF-446C-809F-07DAEFEEB3B9}" sibTransId="{A18B8C58-3E1C-43E1-BE9F-08D49656DF8D}"/>
    <dgm:cxn modelId="{C2CCBFF8-1688-4158-8023-E25F53BDC7F2}" srcId="{FC859958-44DC-444A-8181-44F5921C12E6}" destId="{F7897E96-2003-4F7C-9A54-0C9DAC61D168}" srcOrd="1" destOrd="0" parTransId="{DBD605A4-AE94-4C60-811D-ADFF44F60891}" sibTransId="{DA2535AC-8CD0-494B-8BFE-DB60DFA3B37E}"/>
    <dgm:cxn modelId="{C520081C-55FB-4E8F-A58C-EDD70005E391}" type="presParOf" srcId="{DDCFB443-683C-466D-8129-B74AD78EA268}" destId="{875589B8-2F7C-4AF8-8AC4-A1B1FFC26165}" srcOrd="0" destOrd="0" presId="urn:microsoft.com/office/officeart/2018/2/layout/IconVerticalSolidList"/>
    <dgm:cxn modelId="{2B0DAD58-B541-42A8-AC12-48A720FB0691}" type="presParOf" srcId="{875589B8-2F7C-4AF8-8AC4-A1B1FFC26165}" destId="{B01AEF62-48CE-4485-AA1F-27E204A4BA4C}" srcOrd="0" destOrd="0" presId="urn:microsoft.com/office/officeart/2018/2/layout/IconVerticalSolidList"/>
    <dgm:cxn modelId="{E0261AAB-BFE9-4804-AE16-FD23B3B67EC3}" type="presParOf" srcId="{875589B8-2F7C-4AF8-8AC4-A1B1FFC26165}" destId="{F248C4BD-983C-4CC8-BC1E-B326A52DBDE8}" srcOrd="1" destOrd="0" presId="urn:microsoft.com/office/officeart/2018/2/layout/IconVerticalSolidList"/>
    <dgm:cxn modelId="{07F3C853-FEE4-46A0-8319-7FF4DC622D37}" type="presParOf" srcId="{875589B8-2F7C-4AF8-8AC4-A1B1FFC26165}" destId="{09FA4288-3E19-4CD1-8738-30819BEB7D41}" srcOrd="2" destOrd="0" presId="urn:microsoft.com/office/officeart/2018/2/layout/IconVerticalSolidList"/>
    <dgm:cxn modelId="{A029B47F-F730-43E6-86F5-95FBFDB118C4}" type="presParOf" srcId="{875589B8-2F7C-4AF8-8AC4-A1B1FFC26165}" destId="{F643629B-5353-45C7-B164-1DEE480BB9C3}" srcOrd="3" destOrd="0" presId="urn:microsoft.com/office/officeart/2018/2/layout/IconVerticalSolidList"/>
    <dgm:cxn modelId="{EA3760B5-5FE0-4C46-817F-6C70F80EDFAA}" type="presParOf" srcId="{DDCFB443-683C-466D-8129-B74AD78EA268}" destId="{BF9306C8-AE71-4B2C-86A9-1A172A274255}" srcOrd="1" destOrd="0" presId="urn:microsoft.com/office/officeart/2018/2/layout/IconVerticalSolidList"/>
    <dgm:cxn modelId="{0944488B-E06E-4B54-99D1-0FEF0772BDB2}" type="presParOf" srcId="{DDCFB443-683C-466D-8129-B74AD78EA268}" destId="{1AE1C4D4-916E-4A7E-8EBC-21B2314B7461}" srcOrd="2" destOrd="0" presId="urn:microsoft.com/office/officeart/2018/2/layout/IconVerticalSolidList"/>
    <dgm:cxn modelId="{CE2387B6-6F21-41B3-BA3C-B9CE22264CDE}" type="presParOf" srcId="{1AE1C4D4-916E-4A7E-8EBC-21B2314B7461}" destId="{233804C0-902B-4FD2-88BA-B17F59FB550B}" srcOrd="0" destOrd="0" presId="urn:microsoft.com/office/officeart/2018/2/layout/IconVerticalSolidList"/>
    <dgm:cxn modelId="{56237CD3-C593-435D-BD0E-FF04A110DE7F}" type="presParOf" srcId="{1AE1C4D4-916E-4A7E-8EBC-21B2314B7461}" destId="{E5335C22-3D88-4B70-8808-DD1ADE5F7207}" srcOrd="1" destOrd="0" presId="urn:microsoft.com/office/officeart/2018/2/layout/IconVerticalSolidList"/>
    <dgm:cxn modelId="{1246F488-2E8C-426A-B69B-7DEB668A4728}" type="presParOf" srcId="{1AE1C4D4-916E-4A7E-8EBC-21B2314B7461}" destId="{DEF48895-1D1C-439B-9EBD-1AAB66B7E1B5}" srcOrd="2" destOrd="0" presId="urn:microsoft.com/office/officeart/2018/2/layout/IconVerticalSolidList"/>
    <dgm:cxn modelId="{93D6F8C2-97DC-423E-9A50-C7ADBB60EEF7}" type="presParOf" srcId="{1AE1C4D4-916E-4A7E-8EBC-21B2314B7461}" destId="{3F3618F4-F865-449E-BB96-07F30A4C6F22}" srcOrd="3" destOrd="0" presId="urn:microsoft.com/office/officeart/2018/2/layout/IconVerticalSolidList"/>
    <dgm:cxn modelId="{9414154D-B30A-499D-A2EA-32FE5E02F0A0}" type="presParOf" srcId="{DDCFB443-683C-466D-8129-B74AD78EA268}" destId="{88D1ABE6-D5CD-425F-A8AE-F92F4C3FA3DD}" srcOrd="3" destOrd="0" presId="urn:microsoft.com/office/officeart/2018/2/layout/IconVerticalSolidList"/>
    <dgm:cxn modelId="{D7C38B76-B2F3-4F0D-9757-AC022CC9D8DE}" type="presParOf" srcId="{DDCFB443-683C-466D-8129-B74AD78EA268}" destId="{D76DB1B2-2807-4A73-A283-8F9E71D94903}" srcOrd="4" destOrd="0" presId="urn:microsoft.com/office/officeart/2018/2/layout/IconVerticalSolidList"/>
    <dgm:cxn modelId="{7A99F222-A50C-49F6-893D-71ADDBA0740F}" type="presParOf" srcId="{D76DB1B2-2807-4A73-A283-8F9E71D94903}" destId="{326B8420-2C03-41C1-BFF3-6914ED94E439}" srcOrd="0" destOrd="0" presId="urn:microsoft.com/office/officeart/2018/2/layout/IconVerticalSolidList"/>
    <dgm:cxn modelId="{6D751426-D615-4A99-A100-722E36BDBE1B}" type="presParOf" srcId="{D76DB1B2-2807-4A73-A283-8F9E71D94903}" destId="{679F614E-6E8C-4BFF-A433-4BA6A248EE85}" srcOrd="1" destOrd="0" presId="urn:microsoft.com/office/officeart/2018/2/layout/IconVerticalSolidList"/>
    <dgm:cxn modelId="{AF7C9190-90AA-4515-9439-B0C76BCDEB9C}" type="presParOf" srcId="{D76DB1B2-2807-4A73-A283-8F9E71D94903}" destId="{60D57145-CB9C-48DF-8C34-DD8F090B3590}" srcOrd="2" destOrd="0" presId="urn:microsoft.com/office/officeart/2018/2/layout/IconVerticalSolidList"/>
    <dgm:cxn modelId="{6EC5D296-2BE9-47EA-A2D9-D77FB8B694BE}" type="presParOf" srcId="{D76DB1B2-2807-4A73-A283-8F9E71D94903}" destId="{2AE4BD07-EFC9-4C7C-8CDA-34F3D274070D}" srcOrd="3" destOrd="0" presId="urn:microsoft.com/office/officeart/2018/2/layout/IconVerticalSolidList"/>
    <dgm:cxn modelId="{DEB3E554-7FFC-497C-94BE-E346BDF7FCCD}" type="presParOf" srcId="{DDCFB443-683C-466D-8129-B74AD78EA268}" destId="{3E04C9F4-2FB1-4CA3-9535-DBEBB9EFA16E}" srcOrd="5" destOrd="0" presId="urn:microsoft.com/office/officeart/2018/2/layout/IconVerticalSolidList"/>
    <dgm:cxn modelId="{6E17180A-5514-44F9-AD5B-12A6A13D9AD4}" type="presParOf" srcId="{DDCFB443-683C-466D-8129-B74AD78EA268}" destId="{2BC269FE-C17B-47CF-8743-43AAA795089E}" srcOrd="6" destOrd="0" presId="urn:microsoft.com/office/officeart/2018/2/layout/IconVerticalSolidList"/>
    <dgm:cxn modelId="{F434EB3D-BE17-4EE4-B154-B6E15B4EDE6B}" type="presParOf" srcId="{2BC269FE-C17B-47CF-8743-43AAA795089E}" destId="{6935EF67-C412-4838-8928-099E07C7E1D2}" srcOrd="0" destOrd="0" presId="urn:microsoft.com/office/officeart/2018/2/layout/IconVerticalSolidList"/>
    <dgm:cxn modelId="{D3ECA81E-7D10-4D4F-845B-45A13445F7D9}" type="presParOf" srcId="{2BC269FE-C17B-47CF-8743-43AAA795089E}" destId="{54D053DE-41E5-49DB-8323-84AC973B0C6E}" srcOrd="1" destOrd="0" presId="urn:microsoft.com/office/officeart/2018/2/layout/IconVerticalSolidList"/>
    <dgm:cxn modelId="{FF9F0D75-F9A8-4742-B3CD-9E0AA3529A27}" type="presParOf" srcId="{2BC269FE-C17B-47CF-8743-43AAA795089E}" destId="{BC6CADCB-7E1A-44A2-AF80-88FAC59FF790}" srcOrd="2" destOrd="0" presId="urn:microsoft.com/office/officeart/2018/2/layout/IconVerticalSolidList"/>
    <dgm:cxn modelId="{390D703F-D421-4E56-A8F1-C964E268230A}" type="presParOf" srcId="{2BC269FE-C17B-47CF-8743-43AAA795089E}" destId="{0AA23049-8C69-4284-BB6D-B95E262EB6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10D27-DA88-436E-9F92-14E112FFF892}">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65EB2-A912-44DF-B0AC-0D4413C8695A}">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6516C-9AA2-4925-B3EB-2D10C3A8E596}">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b="0" i="0" kern="1200"/>
            <a:t>The data transmission is high-speed.</a:t>
          </a:r>
          <a:endParaRPr lang="en-US" sz="2400" kern="1200"/>
        </a:p>
      </dsp:txBody>
      <dsp:txXfrm>
        <a:off x="1834517" y="469890"/>
        <a:ext cx="3148942" cy="1335915"/>
      </dsp:txXfrm>
    </dsp:sp>
    <dsp:sp modelId="{59B8AB61-872C-4376-A62C-A7108FCFA83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17336-AED8-45C6-8794-33721B29AC7E}">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FB2E3-65F5-4C97-A01C-3DF8996E4026}">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b="0" i="0" kern="1200"/>
            <a:t>The possibility of collision is minimum in this type of topology.</a:t>
          </a:r>
          <a:endParaRPr lang="en-US" sz="2400" kern="1200"/>
        </a:p>
      </dsp:txBody>
      <dsp:txXfrm>
        <a:off x="7154322" y="469890"/>
        <a:ext cx="3148942" cy="1335915"/>
      </dsp:txXfrm>
    </dsp:sp>
    <dsp:sp modelId="{6C484E02-6BDC-4E34-A1AD-3B0FE4129E9E}">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21B4AC-387B-4DB3-9391-9194032181B5}">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710A-B7C8-4F10-B199-618BFCBBE0EE}">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b="0" i="0" kern="1200"/>
            <a:t>Cheap to install and expand.</a:t>
          </a:r>
          <a:endParaRPr lang="en-US" sz="2400" kern="1200"/>
        </a:p>
      </dsp:txBody>
      <dsp:txXfrm>
        <a:off x="1834517" y="2545532"/>
        <a:ext cx="3148942" cy="1335915"/>
      </dsp:txXfrm>
    </dsp:sp>
    <dsp:sp modelId="{C4AAC750-E329-4951-9D83-6FE77D01D98F}">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A5DE3-5AAA-4EFB-B6F0-01DA817E979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FFDC0-4741-4D76-9F8A-7337C0FA726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b="0" i="0" kern="1200"/>
            <a:t>It is less costly than a star topology.</a:t>
          </a:r>
          <a:endParaRPr lang="en-US" sz="2400" kern="120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AE002-072B-4AC3-B626-FAE51CAAC3D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28C36-0E31-45FF-AAF0-371D998F0FA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1D8D3D-D3D4-46D0-8337-D48E710EA686}">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b="0" i="0" kern="1200"/>
            <a:t>The failure of a single node in the network can cause the entire network to fail.</a:t>
          </a:r>
          <a:endParaRPr lang="en-US" sz="2100" kern="1200"/>
        </a:p>
      </dsp:txBody>
      <dsp:txXfrm>
        <a:off x="1834517" y="469890"/>
        <a:ext cx="3148942" cy="1335915"/>
      </dsp:txXfrm>
    </dsp:sp>
    <dsp:sp modelId="{248D02E2-110D-4B78-9ECC-3EC883B2C24E}">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F4AAF-F1E7-4785-8E82-8D58ED352963}">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E5DEF1-A349-428D-9856-3E9F876C9AAC}">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b="0" i="0" kern="1200"/>
            <a:t>Troubleshooting is difficult in this topology.</a:t>
          </a:r>
          <a:endParaRPr lang="en-US" sz="2100" kern="1200"/>
        </a:p>
      </dsp:txBody>
      <dsp:txXfrm>
        <a:off x="7154322" y="469890"/>
        <a:ext cx="3148942" cy="1335915"/>
      </dsp:txXfrm>
    </dsp:sp>
    <dsp:sp modelId="{68BD2235-9EBD-4D66-BAF2-65B5750D0C7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F86E9-4F09-4739-91D3-5705F186F716}">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52284-4E0A-49EB-B052-3D05E70EFAF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b="0" i="0" kern="1200"/>
            <a:t>The addition of stations in between or the removal of stations can disturb the whole topology.</a:t>
          </a:r>
          <a:endParaRPr lang="en-US" sz="2100" kern="1200"/>
        </a:p>
      </dsp:txBody>
      <dsp:txXfrm>
        <a:off x="1834517" y="2545532"/>
        <a:ext cx="3148942" cy="1335915"/>
      </dsp:txXfrm>
    </dsp:sp>
    <dsp:sp modelId="{4D132809-D46A-4554-BCA6-B769A239C10A}">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7DF325-D5E4-450E-8509-D9781BCD857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37183-85A3-418B-9D0F-278ABA71FB6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b="0" i="0" kern="1200"/>
            <a:t>Less secure.</a:t>
          </a:r>
          <a:endParaRPr lang="en-US" sz="2100" kern="120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AEF62-48CE-4485-AA1F-27E204A4BA4C}">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8C4BD-983C-4CC8-BC1E-B326A52DBDE8}">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43629B-5353-45C7-B164-1DEE480BB9C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Communication is very fast between the nodes.</a:t>
          </a:r>
          <a:endParaRPr lang="en-US" sz="2200" kern="1200"/>
        </a:p>
      </dsp:txBody>
      <dsp:txXfrm>
        <a:off x="1057183" y="1805"/>
        <a:ext cx="9458416" cy="915310"/>
      </dsp:txXfrm>
    </dsp:sp>
    <dsp:sp modelId="{233804C0-902B-4FD2-88BA-B17F59FB550B}">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35C22-3D88-4B70-8808-DD1ADE5F720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618F4-F865-449E-BB96-07F30A4C6F2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Mesh Topology is robust.</a:t>
          </a:r>
          <a:endParaRPr lang="en-US" sz="2200" kern="1200"/>
        </a:p>
      </dsp:txBody>
      <dsp:txXfrm>
        <a:off x="1057183" y="1145944"/>
        <a:ext cx="9458416" cy="915310"/>
      </dsp:txXfrm>
    </dsp:sp>
    <dsp:sp modelId="{326B8420-2C03-41C1-BFF3-6914ED94E439}">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F614E-6E8C-4BFF-A433-4BA6A248EE8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E4BD07-EFC9-4C7C-8CDA-34F3D274070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The fault is diagnosed easily. Data is reliable because data is transferred among the devices through dedicated channels or links.</a:t>
          </a:r>
          <a:endParaRPr lang="en-US" sz="2200" kern="1200"/>
        </a:p>
      </dsp:txBody>
      <dsp:txXfrm>
        <a:off x="1057183" y="2290082"/>
        <a:ext cx="9458416" cy="915310"/>
      </dsp:txXfrm>
    </dsp:sp>
    <dsp:sp modelId="{6935EF67-C412-4838-8928-099E07C7E1D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053DE-41E5-49DB-8323-84AC973B0C6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23049-8C69-4284-BB6D-B95E262EB62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Provides security and privacy.</a:t>
          </a:r>
          <a:endParaRPr lang="en-US" sz="22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8AAE-5F52-B905-AF3E-823763E816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150F89-0FD7-3BBF-4701-6A6090BAB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98BFB6-C47E-F10A-FD1C-99E6DC0CED30}"/>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5" name="Footer Placeholder 4">
            <a:extLst>
              <a:ext uri="{FF2B5EF4-FFF2-40B4-BE49-F238E27FC236}">
                <a16:creationId xmlns:a16="http://schemas.microsoft.com/office/drawing/2014/main" id="{355B0936-A5E9-4071-101A-1D6AA5469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B1247-6F4A-8C3C-479D-F786774B5216}"/>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300695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D8D9-9E94-361B-C3A9-FBA0BDC438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BA2DF6-79D1-0F20-6EC6-A36A11D31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896F8-768C-5660-C78B-B567A9185289}"/>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5" name="Footer Placeholder 4">
            <a:extLst>
              <a:ext uri="{FF2B5EF4-FFF2-40B4-BE49-F238E27FC236}">
                <a16:creationId xmlns:a16="http://schemas.microsoft.com/office/drawing/2014/main" id="{D2F86953-5DF7-394C-12D8-114E89E76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6503-9F65-50B4-657D-4F2692211FEC}"/>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407804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E9D06-4327-3998-EA6F-F941EA17D4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4ED2B-F9FA-15BC-A788-05BC227F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698201-4A3F-0F73-D5A4-AF38BED6DD50}"/>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5" name="Footer Placeholder 4">
            <a:extLst>
              <a:ext uri="{FF2B5EF4-FFF2-40B4-BE49-F238E27FC236}">
                <a16:creationId xmlns:a16="http://schemas.microsoft.com/office/drawing/2014/main" id="{249C9134-E0CE-8AF9-387F-F6DFD6622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E7DD9-02C2-39DC-FF13-4CC334882100}"/>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11211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E8F1-3586-F343-CF53-1BD2F10FF4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F6A0E-C7BD-DD60-05A2-D0ADA9B450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8A60E-8CA2-1AF5-B3E3-AF4156159008}"/>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5" name="Footer Placeholder 4">
            <a:extLst>
              <a:ext uri="{FF2B5EF4-FFF2-40B4-BE49-F238E27FC236}">
                <a16:creationId xmlns:a16="http://schemas.microsoft.com/office/drawing/2014/main" id="{51A76C8F-8068-6C3D-64D8-1AAECC606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7AF62-7E07-F416-0BDB-739E997C5D40}"/>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238569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F826-F7B3-5CCB-D747-588EF0A91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72C31D-8884-C47B-6B69-F0AF7E55F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06BBC-9467-A810-D992-D049F8F8C65B}"/>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5" name="Footer Placeholder 4">
            <a:extLst>
              <a:ext uri="{FF2B5EF4-FFF2-40B4-BE49-F238E27FC236}">
                <a16:creationId xmlns:a16="http://schemas.microsoft.com/office/drawing/2014/main" id="{FC88D244-669D-EFEB-6079-8A2BFEBDD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9383E-E784-B202-CF46-4E5121011580}"/>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15540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2E94-1751-45A6-53C7-B4EA4C61B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809E35-A79E-B0D3-C818-47C717E06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52862-9BBE-C854-F300-3921695AA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EAF377-7129-DD18-43D9-199ECD88FC25}"/>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6" name="Footer Placeholder 5">
            <a:extLst>
              <a:ext uri="{FF2B5EF4-FFF2-40B4-BE49-F238E27FC236}">
                <a16:creationId xmlns:a16="http://schemas.microsoft.com/office/drawing/2014/main" id="{442C749E-61C5-E7ED-995A-94DA56A191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49C88-6AA6-EA78-89F0-2B7676790C10}"/>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39310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B5F2-32C5-CC04-6ABA-D16B0597BB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A8254-DE42-E009-6DF5-9429DC6DC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D817A3-DFF1-AC12-37FE-D34CD38124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D2537B-13FB-AC44-9C7B-D3B911EC8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A5D2A-A57B-718D-DFE8-52E63689D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6E328A-601F-3832-C528-4093A69569BC}"/>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8" name="Footer Placeholder 7">
            <a:extLst>
              <a:ext uri="{FF2B5EF4-FFF2-40B4-BE49-F238E27FC236}">
                <a16:creationId xmlns:a16="http://schemas.microsoft.com/office/drawing/2014/main" id="{60C69E4E-406F-BF10-B605-EE83048421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7E89EC-657A-60F4-E51B-D7A3128F8E0C}"/>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39117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949A-651C-C30D-0BCE-B7C31F0A2D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D696C0-1911-422B-F7D1-ABE92B43BBB3}"/>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4" name="Footer Placeholder 3">
            <a:extLst>
              <a:ext uri="{FF2B5EF4-FFF2-40B4-BE49-F238E27FC236}">
                <a16:creationId xmlns:a16="http://schemas.microsoft.com/office/drawing/2014/main" id="{CFADA2A3-D0B9-700E-E487-05E7779CFE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BCE5B8-0878-67B5-FDF4-73D94BFF0579}"/>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320016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9BA92-2B90-DC01-80D2-23B954918878}"/>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3" name="Footer Placeholder 2">
            <a:extLst>
              <a:ext uri="{FF2B5EF4-FFF2-40B4-BE49-F238E27FC236}">
                <a16:creationId xmlns:a16="http://schemas.microsoft.com/office/drawing/2014/main" id="{6D36E8E6-0455-9EF1-2D0F-A6BD028DD1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D71B34-8EFF-49F7-D9CE-47036D63A560}"/>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23932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DEF0-01E6-5A75-EED0-889163A18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9E7A18-8E6F-CE7E-A9B6-C2B309AC8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882DAB-CC23-BFC9-49AE-14E8813F2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B6F5E-8D27-AE89-6199-A9F8B2B92E09}"/>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6" name="Footer Placeholder 5">
            <a:extLst>
              <a:ext uri="{FF2B5EF4-FFF2-40B4-BE49-F238E27FC236}">
                <a16:creationId xmlns:a16="http://schemas.microsoft.com/office/drawing/2014/main" id="{8380F246-FEDB-E5CA-B5DD-24DF6D6203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65519-C277-431E-5A89-9B731B6AF887}"/>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285286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627F-92AC-2449-A6CF-58A572BBE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B4BEE8-1B6E-96C0-A7C5-5D1C5468B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027017-B253-7B3D-B0AD-54880AB19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EA720-F69F-ED7A-22A2-632B8DFBBD38}"/>
              </a:ext>
            </a:extLst>
          </p:cNvPr>
          <p:cNvSpPr>
            <a:spLocks noGrp="1"/>
          </p:cNvSpPr>
          <p:nvPr>
            <p:ph type="dt" sz="half" idx="10"/>
          </p:nvPr>
        </p:nvSpPr>
        <p:spPr/>
        <p:txBody>
          <a:bodyPr/>
          <a:lstStyle/>
          <a:p>
            <a:fld id="{3B8F429D-6486-4577-8969-04CBD8FE2855}" type="datetimeFigureOut">
              <a:rPr lang="en-IN" smtClean="0"/>
              <a:t>02-08-2024</a:t>
            </a:fld>
            <a:endParaRPr lang="en-IN"/>
          </a:p>
        </p:txBody>
      </p:sp>
      <p:sp>
        <p:nvSpPr>
          <p:cNvPr id="6" name="Footer Placeholder 5">
            <a:extLst>
              <a:ext uri="{FF2B5EF4-FFF2-40B4-BE49-F238E27FC236}">
                <a16:creationId xmlns:a16="http://schemas.microsoft.com/office/drawing/2014/main" id="{D3983D47-2CD5-5D16-69D9-03A69B2CB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0C211-E183-E5BA-0AD9-AA5F9855B3B1}"/>
              </a:ext>
            </a:extLst>
          </p:cNvPr>
          <p:cNvSpPr>
            <a:spLocks noGrp="1"/>
          </p:cNvSpPr>
          <p:nvPr>
            <p:ph type="sldNum" sz="quarter" idx="12"/>
          </p:nvPr>
        </p:nvSpPr>
        <p:spPr/>
        <p:txBody>
          <a:bodyPr/>
          <a:lstStyle/>
          <a:p>
            <a:fld id="{D759DFBA-F2F6-4BA7-9F6B-67A6D0FFB561}" type="slidenum">
              <a:rPr lang="en-IN" smtClean="0"/>
              <a:t>‹#›</a:t>
            </a:fld>
            <a:endParaRPr lang="en-IN"/>
          </a:p>
        </p:txBody>
      </p:sp>
    </p:spTree>
    <p:extLst>
      <p:ext uri="{BB962C8B-B14F-4D97-AF65-F5344CB8AC3E}">
        <p14:creationId xmlns:p14="http://schemas.microsoft.com/office/powerpoint/2010/main" val="84681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4AA61-8753-628B-FCAD-26D7B6573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304143-C58B-B225-377C-D250F3F55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98750-65FF-5F30-369F-59E63A27C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F429D-6486-4577-8969-04CBD8FE2855}" type="datetimeFigureOut">
              <a:rPr lang="en-IN" smtClean="0"/>
              <a:t>02-08-2024</a:t>
            </a:fld>
            <a:endParaRPr lang="en-IN"/>
          </a:p>
        </p:txBody>
      </p:sp>
      <p:sp>
        <p:nvSpPr>
          <p:cNvPr id="5" name="Footer Placeholder 4">
            <a:extLst>
              <a:ext uri="{FF2B5EF4-FFF2-40B4-BE49-F238E27FC236}">
                <a16:creationId xmlns:a16="http://schemas.microsoft.com/office/drawing/2014/main" id="{0B7B0A31-2E91-67E3-3D50-009B840D9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597634-D8EC-A70C-1F91-00DFADA42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9DFBA-F2F6-4BA7-9F6B-67A6D0FFB561}" type="slidenum">
              <a:rPr lang="en-IN" smtClean="0"/>
              <a:t>‹#›</a:t>
            </a:fld>
            <a:endParaRPr lang="en-IN"/>
          </a:p>
        </p:txBody>
      </p:sp>
    </p:spTree>
    <p:extLst>
      <p:ext uri="{BB962C8B-B14F-4D97-AF65-F5344CB8AC3E}">
        <p14:creationId xmlns:p14="http://schemas.microsoft.com/office/powerpoint/2010/main" val="5881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difference-between-star-and-ring-topolog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geeksforgeeks.org/difference-between-star-and-mesh-topolo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mperva.com/learn/performance/http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loudflare.com/learning/dns/glossary/what-is-a-domain-name/" TargetMode="External"/><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hyperlink" Target="https://www.cloudflare.com/learning/dns/glossary/what-is-my-ip-address/" TargetMode="External"/><Relationship Id="rId4" Type="http://schemas.openxmlformats.org/officeDocument/2006/relationships/hyperlink" Target="https://www.cloudflare.com/learning/network-layer/internet-protoco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difference-between-star-topology-and-bus-topolog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vmware.com/in/topics/glossary/content/network-security.html" TargetMode="External"/><Relationship Id="rId2" Type="http://schemas.openxmlformats.org/officeDocument/2006/relationships/hyperlink" Target="https://www.vmware.com/in/products/nsx-distributed-ids-ips.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difference-between-ring-topology-and-tree-topolog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06C84F-304A-4D42-D2C5-BD44DACBEA95}"/>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System Fundamentals</a:t>
            </a:r>
          </a:p>
        </p:txBody>
      </p:sp>
    </p:spTree>
    <p:extLst>
      <p:ext uri="{BB962C8B-B14F-4D97-AF65-F5344CB8AC3E}">
        <p14:creationId xmlns:p14="http://schemas.microsoft.com/office/powerpoint/2010/main" val="183242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F6F4-43AE-C7E0-391F-E80A62AE3CF6}"/>
              </a:ext>
            </a:extLst>
          </p:cNvPr>
          <p:cNvSpPr>
            <a:spLocks noGrp="1"/>
          </p:cNvSpPr>
          <p:nvPr>
            <p:ph type="title"/>
          </p:nvPr>
        </p:nvSpPr>
        <p:spPr/>
        <p:txBody>
          <a:bodyPr>
            <a:normAutofit/>
          </a:bodyPr>
          <a:lstStyle/>
          <a:p>
            <a:r>
              <a:rPr lang="en-IN" sz="3200" b="1" i="0">
                <a:solidFill>
                  <a:srgbClr val="273239"/>
                </a:solidFill>
                <a:effectLst/>
                <a:latin typeface="Arial" panose="020B0604020202020204" pitchFamily="34" charset="0"/>
                <a:cs typeface="Arial" panose="020B0604020202020204" pitchFamily="34" charset="0"/>
              </a:rPr>
              <a:t>Advantages of Ring Topology</a:t>
            </a:r>
            <a:endParaRPr lang="en-IN" sz="3200" dirty="0">
              <a:latin typeface="Arial" panose="020B0604020202020204" pitchFamily="34" charset="0"/>
              <a:cs typeface="Arial" panose="020B0604020202020204" pitchFamily="34" charset="0"/>
            </a:endParaRPr>
          </a:p>
        </p:txBody>
      </p:sp>
      <p:graphicFrame>
        <p:nvGraphicFramePr>
          <p:cNvPr id="11" name="Content Placeholder 2">
            <a:extLst>
              <a:ext uri="{FF2B5EF4-FFF2-40B4-BE49-F238E27FC236}">
                <a16:creationId xmlns:a16="http://schemas.microsoft.com/office/drawing/2014/main" id="{C42A0111-C948-6B3F-1EC1-51F1C07081F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06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2C76-E635-0EF1-0235-07ADAA2E9D8B}"/>
              </a:ext>
            </a:extLst>
          </p:cNvPr>
          <p:cNvSpPr>
            <a:spLocks noGrp="1"/>
          </p:cNvSpPr>
          <p:nvPr>
            <p:ph type="title"/>
          </p:nvPr>
        </p:nvSpPr>
        <p:spPr/>
        <p:txBody>
          <a:bodyPr/>
          <a:lstStyle/>
          <a:p>
            <a:r>
              <a:rPr lang="en-IN" dirty="0"/>
              <a:t>Drawbacks</a:t>
            </a:r>
          </a:p>
        </p:txBody>
      </p:sp>
      <p:graphicFrame>
        <p:nvGraphicFramePr>
          <p:cNvPr id="5" name="Content Placeholder 2">
            <a:extLst>
              <a:ext uri="{FF2B5EF4-FFF2-40B4-BE49-F238E27FC236}">
                <a16:creationId xmlns:a16="http://schemas.microsoft.com/office/drawing/2014/main" id="{030DE134-678B-260A-A604-D563132F43D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21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4ADFC-4260-3B6B-AFD4-7FAEBCF09B45}"/>
              </a:ext>
            </a:extLst>
          </p:cNvPr>
          <p:cNvSpPr>
            <a:spLocks noGrp="1"/>
          </p:cNvSpPr>
          <p:nvPr>
            <p:ph type="title"/>
          </p:nvPr>
        </p:nvSpPr>
        <p:spPr>
          <a:xfrm>
            <a:off x="630936" y="640080"/>
            <a:ext cx="4818888" cy="1481328"/>
          </a:xfrm>
        </p:spPr>
        <p:txBody>
          <a:bodyPr anchor="b">
            <a:normAutofit/>
          </a:bodyPr>
          <a:lstStyle/>
          <a:p>
            <a:r>
              <a:rPr lang="en-IN" sz="5400">
                <a:latin typeface="Arial" panose="020B0604020202020204" pitchFamily="34" charset="0"/>
                <a:cs typeface="Arial" panose="020B0604020202020204" pitchFamily="34" charset="0"/>
              </a:rPr>
              <a:t>Star</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71F2AC-540D-44A6-4E57-3F29D1BF700C}"/>
              </a:ext>
            </a:extLst>
          </p:cNvPr>
          <p:cNvSpPr>
            <a:spLocks noGrp="1"/>
          </p:cNvSpPr>
          <p:nvPr>
            <p:ph idx="1"/>
          </p:nvPr>
        </p:nvSpPr>
        <p:spPr>
          <a:xfrm>
            <a:off x="630936" y="2660904"/>
            <a:ext cx="4818888" cy="3547872"/>
          </a:xfrm>
        </p:spPr>
        <p:txBody>
          <a:bodyPr anchor="t">
            <a:normAutofit/>
          </a:bodyPr>
          <a:lstStyle/>
          <a:p>
            <a:r>
              <a:rPr lang="en-GB" sz="1700" b="0" i="0">
                <a:effectLst/>
                <a:latin typeface="Arial" panose="020B0604020202020204" pitchFamily="34" charset="0"/>
                <a:cs typeface="Arial" panose="020B0604020202020204" pitchFamily="34" charset="0"/>
              </a:rPr>
              <a:t>In </a:t>
            </a:r>
            <a:r>
              <a:rPr lang="en-GB" sz="1700" b="0" i="0" u="sng">
                <a:effectLst/>
                <a:latin typeface="Arial" panose="020B0604020202020204" pitchFamily="34" charset="0"/>
                <a:cs typeface="Arial" panose="020B0604020202020204" pitchFamily="34" charset="0"/>
                <a:hlinkClick r:id="rId2"/>
              </a:rPr>
              <a:t>Star Topology</a:t>
            </a:r>
            <a:r>
              <a:rPr lang="en-GB" sz="1700" b="0" i="0">
                <a:effectLst/>
                <a:latin typeface="Arial" panose="020B0604020202020204" pitchFamily="34" charset="0"/>
                <a:cs typeface="Arial" panose="020B0604020202020204" pitchFamily="34" charset="0"/>
              </a:rPr>
              <a:t>, all the devices are connected to a single hub through a cable. This hub is the central node and all other nodes are connected to the central node. The hub can be passive in nature i.e., not an intelligent hub such as broadcasting devices, at the same time the hub can be intelligent known as an active hub. Active hubs have repeaters in them. Coaxial cables or RJ-45 cables are used to connect the computers. In Star Topology, many popular Ethernet LAN protocols are used as CD(Collision Detection), CSMA (Carrier Sense Multiple Access), etc.</a:t>
            </a:r>
            <a:endParaRPr lang="en-IN" sz="1700">
              <a:latin typeface="Arial" panose="020B0604020202020204" pitchFamily="34" charset="0"/>
              <a:cs typeface="Arial" panose="020B0604020202020204" pitchFamily="34" charset="0"/>
            </a:endParaRPr>
          </a:p>
        </p:txBody>
      </p:sp>
      <p:pic>
        <p:nvPicPr>
          <p:cNvPr id="5122" name="Picture 2" descr="Star Topology">
            <a:extLst>
              <a:ext uri="{FF2B5EF4-FFF2-40B4-BE49-F238E27FC236}">
                <a16:creationId xmlns:a16="http://schemas.microsoft.com/office/drawing/2014/main" id="{B8A18E54-D711-1AE1-5EBC-E7691997D7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542331"/>
            <a:ext cx="5458968" cy="377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59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C8736-E40C-14DF-F335-6186293CA2FC}"/>
              </a:ext>
            </a:extLst>
          </p:cNvPr>
          <p:cNvSpPr>
            <a:spLocks noGrp="1"/>
          </p:cNvSpPr>
          <p:nvPr>
            <p:ph type="title"/>
          </p:nvPr>
        </p:nvSpPr>
        <p:spPr>
          <a:xfrm>
            <a:off x="838200" y="365125"/>
            <a:ext cx="10515600" cy="1325563"/>
          </a:xfrm>
        </p:spPr>
        <p:txBody>
          <a:bodyPr>
            <a:normAutofit/>
          </a:bodyPr>
          <a:lstStyle/>
          <a:p>
            <a:r>
              <a:rPr lang="en-IN" sz="5400"/>
              <a:t>Adventages</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CA87BB7C-44CC-C3AA-A784-F3842D94A27E}"/>
              </a:ext>
            </a:extLst>
          </p:cNvPr>
          <p:cNvSpPr>
            <a:spLocks noGrp="1"/>
          </p:cNvSpPr>
          <p:nvPr>
            <p:ph idx="1"/>
          </p:nvPr>
        </p:nvSpPr>
        <p:spPr>
          <a:xfrm>
            <a:off x="838200" y="1929384"/>
            <a:ext cx="10515600" cy="4251960"/>
          </a:xfrm>
        </p:spPr>
        <p:txBody>
          <a:bodyPr>
            <a:normAutofit/>
          </a:bodyPr>
          <a:lstStyle/>
          <a:p>
            <a:pPr fontAlgn="base">
              <a:buFont typeface="Arial" panose="020B0604020202020204" pitchFamily="34" charset="0"/>
              <a:buChar char="•"/>
            </a:pPr>
            <a:r>
              <a:rPr lang="en-GB" sz="2200" b="0" i="0" dirty="0">
                <a:effectLst/>
                <a:latin typeface="Nunito" pitchFamily="2" charset="0"/>
              </a:rPr>
              <a:t>If N devices are connected to each other in a star topology, then the number of cables required to connect them is N. So, it is easy to set up.</a:t>
            </a:r>
          </a:p>
          <a:p>
            <a:pPr fontAlgn="base">
              <a:buFont typeface="Arial" panose="020B0604020202020204" pitchFamily="34" charset="0"/>
              <a:buChar char="•"/>
            </a:pPr>
            <a:r>
              <a:rPr lang="en-GB" sz="2200" b="0" i="0" dirty="0">
                <a:effectLst/>
                <a:latin typeface="Nunito" pitchFamily="2" charset="0"/>
              </a:rPr>
              <a:t>Each device requires only 1 port i.e. to connect to the hub, therefore the total number of ports required is N.</a:t>
            </a:r>
          </a:p>
          <a:p>
            <a:pPr fontAlgn="base">
              <a:buFont typeface="Arial" panose="020B0604020202020204" pitchFamily="34" charset="0"/>
              <a:buChar char="•"/>
            </a:pPr>
            <a:r>
              <a:rPr lang="en-GB" sz="2200" b="0" i="0" dirty="0">
                <a:effectLst/>
                <a:latin typeface="Nunito" pitchFamily="2" charset="0"/>
              </a:rPr>
              <a:t>It is Robust. If one link fails only that link will affect and not other than that.</a:t>
            </a:r>
          </a:p>
          <a:p>
            <a:pPr fontAlgn="base">
              <a:buFont typeface="Arial" panose="020B0604020202020204" pitchFamily="34" charset="0"/>
              <a:buChar char="•"/>
            </a:pPr>
            <a:r>
              <a:rPr lang="en-GB" sz="2200" b="0" i="0" dirty="0">
                <a:effectLst/>
                <a:latin typeface="Nunito" pitchFamily="2" charset="0"/>
              </a:rPr>
              <a:t>Easy to fault identification and fault isolation.</a:t>
            </a:r>
          </a:p>
          <a:p>
            <a:pPr fontAlgn="base">
              <a:buFont typeface="Arial" panose="020B0604020202020204" pitchFamily="34" charset="0"/>
              <a:buChar char="•"/>
            </a:pPr>
            <a:r>
              <a:rPr lang="en-GB" sz="2200" b="0" i="0" dirty="0">
                <a:effectLst/>
                <a:latin typeface="Nunito" pitchFamily="2" charset="0"/>
              </a:rPr>
              <a:t>Star topology is cost-effective as it uses inexpensive coaxial cable.</a:t>
            </a:r>
          </a:p>
          <a:p>
            <a:endParaRPr lang="en-IN" sz="2200" dirty="0"/>
          </a:p>
        </p:txBody>
      </p:sp>
    </p:spTree>
    <p:extLst>
      <p:ext uri="{BB962C8B-B14F-4D97-AF65-F5344CB8AC3E}">
        <p14:creationId xmlns:p14="http://schemas.microsoft.com/office/powerpoint/2010/main" val="171083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B1F9A-CE6F-B5F1-01D4-7474A3FAA0EE}"/>
              </a:ext>
            </a:extLst>
          </p:cNvPr>
          <p:cNvSpPr>
            <a:spLocks noGrp="1"/>
          </p:cNvSpPr>
          <p:nvPr>
            <p:ph type="title"/>
          </p:nvPr>
        </p:nvSpPr>
        <p:spPr>
          <a:xfrm>
            <a:off x="838200" y="365125"/>
            <a:ext cx="10515600" cy="1325563"/>
          </a:xfrm>
        </p:spPr>
        <p:txBody>
          <a:bodyPr>
            <a:normAutofit/>
          </a:bodyPr>
          <a:lstStyle/>
          <a:p>
            <a:r>
              <a:rPr lang="en-IN" sz="5400" dirty="0" err="1"/>
              <a:t>Disadventages</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651CAC-0FC5-2DAD-C8C4-DA9CFAA6F491}"/>
              </a:ext>
            </a:extLst>
          </p:cNvPr>
          <p:cNvSpPr>
            <a:spLocks noGrp="1"/>
          </p:cNvSpPr>
          <p:nvPr>
            <p:ph idx="1"/>
          </p:nvPr>
        </p:nvSpPr>
        <p:spPr>
          <a:xfrm>
            <a:off x="838200" y="1929384"/>
            <a:ext cx="10515600" cy="4251960"/>
          </a:xfrm>
        </p:spPr>
        <p:txBody>
          <a:bodyPr>
            <a:normAutofit/>
          </a:bodyPr>
          <a:lstStyle/>
          <a:p>
            <a:pPr fontAlgn="base">
              <a:buFont typeface="Arial" panose="020B0604020202020204" pitchFamily="34" charset="0"/>
              <a:buChar char="•"/>
            </a:pPr>
            <a:r>
              <a:rPr lang="en-GB" sz="2200" b="0" i="0" dirty="0">
                <a:effectLst/>
                <a:latin typeface="Nunito" pitchFamily="2" charset="0"/>
              </a:rPr>
              <a:t>If the concentrator (hub) on which the whole topology relies fails, the whole system will crash down.</a:t>
            </a:r>
          </a:p>
          <a:p>
            <a:pPr fontAlgn="base">
              <a:buFont typeface="Arial" panose="020B0604020202020204" pitchFamily="34" charset="0"/>
              <a:buChar char="•"/>
            </a:pPr>
            <a:r>
              <a:rPr lang="en-GB" sz="2200" b="0" i="0" dirty="0">
                <a:effectLst/>
                <a:latin typeface="Nunito" pitchFamily="2" charset="0"/>
              </a:rPr>
              <a:t>The cost of installation is high.</a:t>
            </a:r>
          </a:p>
          <a:p>
            <a:pPr fontAlgn="base">
              <a:buFont typeface="Arial" panose="020B0604020202020204" pitchFamily="34" charset="0"/>
              <a:buChar char="•"/>
            </a:pPr>
            <a:r>
              <a:rPr lang="en-GB" sz="2200" b="0" i="0" dirty="0">
                <a:effectLst/>
                <a:latin typeface="Nunito" pitchFamily="2" charset="0"/>
              </a:rPr>
              <a:t>Performance is based on the single concentrator i.e. hub.</a:t>
            </a:r>
          </a:p>
          <a:p>
            <a:pPr fontAlgn="base">
              <a:buFont typeface="Arial" panose="020B0604020202020204" pitchFamily="34" charset="0"/>
              <a:buChar char="•"/>
            </a:pPr>
            <a:endParaRPr lang="en-GB" sz="2200" dirty="0">
              <a:latin typeface="Nunito" pitchFamily="2" charset="0"/>
            </a:endParaRPr>
          </a:p>
          <a:p>
            <a:pPr marL="0" indent="0" fontAlgn="base">
              <a:buNone/>
            </a:pPr>
            <a:r>
              <a:rPr lang="en-GB" sz="2200" b="0" i="0" dirty="0">
                <a:effectLst/>
                <a:latin typeface="Nunito" pitchFamily="2" charset="0"/>
              </a:rPr>
              <a:t>A common example of star topology is a local area network (LAN) in an office where all computers are connected to a central hub. This topology is also used in wireless networks where all devices are connected to a wireless access point.</a:t>
            </a:r>
          </a:p>
          <a:p>
            <a:endParaRPr lang="en-IN" sz="2200" dirty="0"/>
          </a:p>
        </p:txBody>
      </p:sp>
    </p:spTree>
    <p:extLst>
      <p:ext uri="{BB962C8B-B14F-4D97-AF65-F5344CB8AC3E}">
        <p14:creationId xmlns:p14="http://schemas.microsoft.com/office/powerpoint/2010/main" val="226151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0ED9-026F-E358-FBAA-E25834D21FFC}"/>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Mesh</a:t>
            </a:r>
          </a:p>
        </p:txBody>
      </p:sp>
      <p:sp>
        <p:nvSpPr>
          <p:cNvPr id="3" name="Content Placeholder 2">
            <a:extLst>
              <a:ext uri="{FF2B5EF4-FFF2-40B4-BE49-F238E27FC236}">
                <a16:creationId xmlns:a16="http://schemas.microsoft.com/office/drawing/2014/main" id="{285D5A9B-DC3F-A945-B336-45AB8FB2B6F4}"/>
              </a:ext>
            </a:extLst>
          </p:cNvPr>
          <p:cNvSpPr>
            <a:spLocks noGrp="1"/>
          </p:cNvSpPr>
          <p:nvPr>
            <p:ph idx="1"/>
          </p:nvPr>
        </p:nvSpPr>
        <p:spPr/>
        <p:txBody>
          <a:bodyPr>
            <a:normAutofit/>
          </a:bodyPr>
          <a:lstStyle/>
          <a:p>
            <a:r>
              <a:rPr lang="en-IN" sz="2000" b="0" i="0" dirty="0">
                <a:solidFill>
                  <a:srgbClr val="273239"/>
                </a:solidFill>
                <a:effectLst/>
                <a:latin typeface="Arial" panose="020B0604020202020204" pitchFamily="34" charset="0"/>
                <a:cs typeface="Arial" panose="020B0604020202020204" pitchFamily="34" charset="0"/>
              </a:rPr>
              <a:t>In a mesh topology, every device is connected to another device via a particular channel. In </a:t>
            </a:r>
            <a:r>
              <a:rPr lang="en-IN" sz="2000" b="0" i="0" u="sng" dirty="0">
                <a:effectLst/>
                <a:latin typeface="Arial" panose="020B0604020202020204" pitchFamily="34" charset="0"/>
                <a:cs typeface="Arial" panose="020B0604020202020204" pitchFamily="34" charset="0"/>
                <a:hlinkClick r:id="rId2"/>
              </a:rPr>
              <a:t>Mesh Topology</a:t>
            </a:r>
            <a:r>
              <a:rPr lang="en-IN" sz="2000" b="0" i="0" dirty="0">
                <a:solidFill>
                  <a:srgbClr val="273239"/>
                </a:solidFill>
                <a:effectLst/>
                <a:latin typeface="Arial" panose="020B0604020202020204" pitchFamily="34" charset="0"/>
                <a:cs typeface="Arial" panose="020B0604020202020204" pitchFamily="34" charset="0"/>
              </a:rPr>
              <a:t>, the protocols used are AHCP (Ad Hoc Configuration Protocols), DHCP (Dynamic Host Configuration Protocol), etc.</a:t>
            </a:r>
          </a:p>
          <a:p>
            <a:endParaRPr lang="en-IN" sz="2000" dirty="0">
              <a:solidFill>
                <a:srgbClr val="273239"/>
              </a:solidFill>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4098" name="Picture 2" descr="Mesh Topolgy">
            <a:extLst>
              <a:ext uri="{FF2B5EF4-FFF2-40B4-BE49-F238E27FC236}">
                <a16:creationId xmlns:a16="http://schemas.microsoft.com/office/drawing/2014/main" id="{337B2A90-F933-989B-CCAE-78C94A301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693" y="2941638"/>
            <a:ext cx="4044314" cy="33702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D7A0D3-014A-7F44-4928-C5DAB36BBDD9}"/>
              </a:ext>
            </a:extLst>
          </p:cNvPr>
          <p:cNvSpPr txBox="1"/>
          <p:nvPr/>
        </p:nvSpPr>
        <p:spPr>
          <a:xfrm>
            <a:off x="6159500" y="3943350"/>
            <a:ext cx="4845050" cy="923330"/>
          </a:xfrm>
          <a:prstGeom prst="rect">
            <a:avLst/>
          </a:prstGeom>
          <a:noFill/>
        </p:spPr>
        <p:txBody>
          <a:bodyPr wrap="square" rtlCol="0">
            <a:spAutoFit/>
          </a:bodyPr>
          <a:lstStyle/>
          <a:p>
            <a:r>
              <a:rPr lang="en-GB" b="0" i="0" dirty="0">
                <a:solidFill>
                  <a:srgbClr val="273239"/>
                </a:solidFill>
                <a:effectLst/>
                <a:latin typeface="Nunito" pitchFamily="2" charset="0"/>
              </a:rPr>
              <a:t>Every device is connected to another via dedicated channels. These channels are known as links. </a:t>
            </a:r>
            <a:endParaRPr lang="en-IN" dirty="0"/>
          </a:p>
        </p:txBody>
      </p:sp>
    </p:spTree>
    <p:extLst>
      <p:ext uri="{BB962C8B-B14F-4D97-AF65-F5344CB8AC3E}">
        <p14:creationId xmlns:p14="http://schemas.microsoft.com/office/powerpoint/2010/main" val="320403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709D5-DF5F-EAD3-69F8-A2F593C3EF25}"/>
              </a:ext>
            </a:extLst>
          </p:cNvPr>
          <p:cNvSpPr>
            <a:spLocks noGrp="1"/>
          </p:cNvSpPr>
          <p:nvPr>
            <p:ph idx="1"/>
          </p:nvPr>
        </p:nvSpPr>
        <p:spPr/>
        <p:txBody>
          <a:bodyPr>
            <a:normAutofit/>
          </a:bodyPr>
          <a:lstStyle/>
          <a:p>
            <a:pPr algn="just" fontAlgn="base">
              <a:buFont typeface="Arial" panose="020B0604020202020204" pitchFamily="34" charset="0"/>
              <a:buChar char="•"/>
            </a:pPr>
            <a:r>
              <a:rPr lang="en-GB" sz="2000" b="0" i="0" dirty="0">
                <a:solidFill>
                  <a:srgbClr val="273239"/>
                </a:solidFill>
                <a:effectLst/>
                <a:latin typeface="Arial" panose="020B0604020202020204" pitchFamily="34" charset="0"/>
                <a:cs typeface="Arial" panose="020B0604020202020204" pitchFamily="34" charset="0"/>
              </a:rPr>
              <a:t>Suppose, the N number of devices are connected with each other in a mesh topology, the total number of ports that are required by each device is N-1. In Figure 1, there are 5 devices connected to each other, hence the total number of ports required by each device is 4. The total number of ports required = N * (N-1).</a:t>
            </a:r>
          </a:p>
          <a:p>
            <a:pPr algn="just" fontAlgn="base">
              <a:buFont typeface="Arial" panose="020B0604020202020204" pitchFamily="34" charset="0"/>
              <a:buChar char="•"/>
            </a:pPr>
            <a:endParaRPr lang="en-GB" sz="2000" b="0" i="0" dirty="0">
              <a:solidFill>
                <a:srgbClr val="273239"/>
              </a:solidFill>
              <a:effectLst/>
              <a:latin typeface="Arial" panose="020B0604020202020204" pitchFamily="34" charset="0"/>
              <a:cs typeface="Arial" panose="020B0604020202020204" pitchFamily="34" charset="0"/>
            </a:endParaRPr>
          </a:p>
          <a:p>
            <a:pPr algn="just" fontAlgn="base">
              <a:buFont typeface="Arial" panose="020B0604020202020204" pitchFamily="34" charset="0"/>
              <a:buChar char="•"/>
            </a:pPr>
            <a:r>
              <a:rPr lang="en-GB" sz="2000" b="0" i="0" dirty="0">
                <a:solidFill>
                  <a:srgbClr val="273239"/>
                </a:solidFill>
                <a:effectLst/>
                <a:latin typeface="Arial" panose="020B0604020202020204" pitchFamily="34" charset="0"/>
                <a:cs typeface="Arial" panose="020B0604020202020204" pitchFamily="34" charset="0"/>
              </a:rPr>
              <a:t>Suppose, N number of devices are connected with each other in a mesh topology, then the total number of dedicated links required to connect them is </a:t>
            </a:r>
            <a:r>
              <a:rPr lang="en-GB" sz="2000" b="0" i="0" baseline="30000" dirty="0">
                <a:solidFill>
                  <a:srgbClr val="273239"/>
                </a:solidFill>
                <a:effectLst/>
                <a:latin typeface="Arial" panose="020B0604020202020204" pitchFamily="34" charset="0"/>
                <a:cs typeface="Arial" panose="020B0604020202020204" pitchFamily="34" charset="0"/>
              </a:rPr>
              <a:t>N</a:t>
            </a:r>
            <a:r>
              <a:rPr lang="en-GB" sz="2000" b="0" i="0" dirty="0">
                <a:solidFill>
                  <a:srgbClr val="273239"/>
                </a:solidFill>
                <a:effectLst/>
                <a:latin typeface="Arial" panose="020B0604020202020204" pitchFamily="34" charset="0"/>
                <a:cs typeface="Arial" panose="020B0604020202020204" pitchFamily="34" charset="0"/>
              </a:rPr>
              <a:t>C</a:t>
            </a:r>
            <a:r>
              <a:rPr lang="en-GB" sz="2000" b="0" i="0" baseline="-25000" dirty="0">
                <a:solidFill>
                  <a:srgbClr val="273239"/>
                </a:solidFill>
                <a:effectLst/>
                <a:latin typeface="Arial" panose="020B0604020202020204" pitchFamily="34" charset="0"/>
                <a:cs typeface="Arial" panose="020B0604020202020204" pitchFamily="34" charset="0"/>
              </a:rPr>
              <a:t>2</a:t>
            </a:r>
            <a:r>
              <a:rPr lang="en-GB" sz="2000" b="0" i="0" dirty="0">
                <a:solidFill>
                  <a:srgbClr val="273239"/>
                </a:solidFill>
                <a:effectLst/>
                <a:latin typeface="Arial" panose="020B0604020202020204" pitchFamily="34" charset="0"/>
                <a:cs typeface="Arial" panose="020B0604020202020204" pitchFamily="34" charset="0"/>
              </a:rPr>
              <a:t> i.e. N(N-1)/2. In Figure 1, there are 5 devices connected to each other, hence the total number of links required is 5*4/2 = 10.</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82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AF40-AA33-898A-3430-A611261BAB7B}"/>
              </a:ext>
            </a:extLst>
          </p:cNvPr>
          <p:cNvSpPr>
            <a:spLocks noGrp="1"/>
          </p:cNvSpPr>
          <p:nvPr>
            <p:ph type="title"/>
          </p:nvPr>
        </p:nvSpPr>
        <p:spPr/>
        <p:txBody>
          <a:bodyPr>
            <a:normAutofit/>
          </a:bodyPr>
          <a:lstStyle/>
          <a:p>
            <a:r>
              <a:rPr lang="en-IN" sz="3200" dirty="0" err="1">
                <a:latin typeface="Arial" panose="020B0604020202020204" pitchFamily="34" charset="0"/>
                <a:cs typeface="Arial" panose="020B0604020202020204" pitchFamily="34" charset="0"/>
              </a:rPr>
              <a:t>Adventages</a:t>
            </a:r>
            <a:endParaRPr lang="en-IN" sz="3200" dirty="0">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9499D891-BAE2-057D-DC67-DF945CB68C6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847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BFD07-10D7-38B2-4A58-C9F5280B9954}"/>
              </a:ext>
            </a:extLst>
          </p:cNvPr>
          <p:cNvSpPr>
            <a:spLocks noGrp="1"/>
          </p:cNvSpPr>
          <p:nvPr>
            <p:ph type="title"/>
          </p:nvPr>
        </p:nvSpPr>
        <p:spPr>
          <a:xfrm>
            <a:off x="5297762" y="329184"/>
            <a:ext cx="6251110" cy="1783080"/>
          </a:xfrm>
        </p:spPr>
        <p:txBody>
          <a:bodyPr anchor="b">
            <a:normAutofit/>
          </a:bodyPr>
          <a:lstStyle/>
          <a:p>
            <a:r>
              <a:rPr lang="en-IN" sz="5400">
                <a:latin typeface="Arial" panose="020B0604020202020204" pitchFamily="34" charset="0"/>
                <a:cs typeface="Arial" panose="020B0604020202020204" pitchFamily="34" charset="0"/>
              </a:rPr>
              <a:t>Drawbacks</a:t>
            </a:r>
          </a:p>
        </p:txBody>
      </p:sp>
      <p:pic>
        <p:nvPicPr>
          <p:cNvPr id="6" name="Picture 4" descr="Close-up of a server network panel with lights and cables">
            <a:extLst>
              <a:ext uri="{FF2B5EF4-FFF2-40B4-BE49-F238E27FC236}">
                <a16:creationId xmlns:a16="http://schemas.microsoft.com/office/drawing/2014/main" id="{949B0E7F-1B63-0E40-F1BF-437249B62BE9}"/>
              </a:ext>
            </a:extLst>
          </p:cNvPr>
          <p:cNvPicPr>
            <a:picLocks noChangeAspect="1"/>
          </p:cNvPicPr>
          <p:nvPr/>
        </p:nvPicPr>
        <p:blipFill rotWithShape="1">
          <a:blip r:embed="rId2"/>
          <a:srcRect l="10094" r="4457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664C29-12F6-6356-CD69-2FC6D18C98A2}"/>
              </a:ext>
            </a:extLst>
          </p:cNvPr>
          <p:cNvSpPr>
            <a:spLocks noGrp="1"/>
          </p:cNvSpPr>
          <p:nvPr>
            <p:ph idx="1"/>
          </p:nvPr>
        </p:nvSpPr>
        <p:spPr>
          <a:xfrm>
            <a:off x="5297762" y="2706624"/>
            <a:ext cx="6251110" cy="3483864"/>
          </a:xfrm>
        </p:spPr>
        <p:txBody>
          <a:bodyPr>
            <a:normAutofit/>
          </a:bodyPr>
          <a:lstStyle/>
          <a:p>
            <a:pPr fontAlgn="base">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Installation and configuration are difficult.</a:t>
            </a:r>
          </a:p>
          <a:p>
            <a:pPr fontAlgn="base">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The cost of cables is high as bulk wiring is required, hence suitable for less number of devices.</a:t>
            </a:r>
          </a:p>
          <a:p>
            <a:pPr fontAlgn="base">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The cost of maintenance is high.</a:t>
            </a:r>
          </a:p>
          <a:p>
            <a:pPr fontAlgn="base">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0" indent="0" fontAlgn="base">
              <a:buNone/>
            </a:pPr>
            <a:r>
              <a:rPr lang="en-GB" sz="2000" b="0" i="0" dirty="0">
                <a:effectLst/>
                <a:latin typeface="Arial" panose="020B0604020202020204" pitchFamily="34" charset="0"/>
                <a:cs typeface="Arial" panose="020B0604020202020204" pitchFamily="34" charset="0"/>
              </a:rPr>
              <a:t>A common example of mesh topology is the internet backbone, where various internet service providers are connected to each other via dedicated channels. This topology is also used in military communication systems and aircraft navigation systems.</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02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PU with binary numbers and blueprint">
            <a:extLst>
              <a:ext uri="{FF2B5EF4-FFF2-40B4-BE49-F238E27FC236}">
                <a16:creationId xmlns:a16="http://schemas.microsoft.com/office/drawing/2014/main" id="{D4E768EA-1C4A-F42A-7585-8972B1D7DC6A}"/>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5"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0BC4C-A4CC-058B-D6C2-E962429DA40F}"/>
              </a:ext>
            </a:extLst>
          </p:cNvPr>
          <p:cNvSpPr>
            <a:spLocks noGrp="1"/>
          </p:cNvSpPr>
          <p:nvPr>
            <p:ph type="title"/>
          </p:nvPr>
        </p:nvSpPr>
        <p:spPr>
          <a:xfrm>
            <a:off x="6115317" y="405685"/>
            <a:ext cx="5464968" cy="1559301"/>
          </a:xfrm>
        </p:spPr>
        <p:txBody>
          <a:bodyPr>
            <a:normAutofit/>
          </a:bodyPr>
          <a:lstStyle/>
          <a:p>
            <a:r>
              <a:rPr lang="en-IN" sz="4000"/>
              <a:t>OSI Model</a:t>
            </a:r>
          </a:p>
        </p:txBody>
      </p:sp>
      <p:sp>
        <p:nvSpPr>
          <p:cNvPr id="16" name="Content Placeholder 2">
            <a:extLst>
              <a:ext uri="{FF2B5EF4-FFF2-40B4-BE49-F238E27FC236}">
                <a16:creationId xmlns:a16="http://schemas.microsoft.com/office/drawing/2014/main" id="{FD10D6A7-C536-F179-37DC-CB60F994BE95}"/>
              </a:ext>
            </a:extLst>
          </p:cNvPr>
          <p:cNvSpPr>
            <a:spLocks noGrp="1"/>
          </p:cNvSpPr>
          <p:nvPr>
            <p:ph idx="1"/>
          </p:nvPr>
        </p:nvSpPr>
        <p:spPr>
          <a:xfrm>
            <a:off x="6115317" y="2743200"/>
            <a:ext cx="5247340" cy="3496878"/>
          </a:xfrm>
        </p:spPr>
        <p:txBody>
          <a:bodyPr anchor="ctr">
            <a:normAutofit lnSpcReduction="10000"/>
          </a:bodyPr>
          <a:lstStyle/>
          <a:p>
            <a:r>
              <a:rPr lang="en-GB" sz="2000" b="0" i="0" dirty="0">
                <a:effectLst/>
                <a:latin typeface="Inter"/>
              </a:rPr>
              <a:t>The Open Systems Interconnection (OSI) model describes seven layers that computer systems use to communicate over a network. It was the first standard model for network communications, adopted by all major computer and telecommunication companies in the early 1980s</a:t>
            </a:r>
          </a:p>
          <a:p>
            <a:r>
              <a:rPr lang="en-GB" sz="2000" b="0" i="0" dirty="0">
                <a:effectLst/>
                <a:latin typeface="Inter"/>
              </a:rPr>
              <a:t>The modern Internet is not based on OSI, but on the simpler TCP/IP model. However, the OSI 7-layer model is still widely used, as it helps visualize and communicate how networks operate, and helps isolate and troubleshoot networking problems.</a:t>
            </a:r>
          </a:p>
          <a:p>
            <a:endParaRPr lang="en-IN" sz="2000" dirty="0"/>
          </a:p>
        </p:txBody>
      </p:sp>
    </p:spTree>
    <p:extLst>
      <p:ext uri="{BB962C8B-B14F-4D97-AF65-F5344CB8AC3E}">
        <p14:creationId xmlns:p14="http://schemas.microsoft.com/office/powerpoint/2010/main" val="203888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045BE-819F-E78A-9496-1280AF890503}"/>
              </a:ext>
            </a:extLst>
          </p:cNvPr>
          <p:cNvSpPr>
            <a:spLocks noGrp="1"/>
          </p:cNvSpPr>
          <p:nvPr>
            <p:ph type="title"/>
          </p:nvPr>
        </p:nvSpPr>
        <p:spPr>
          <a:xfrm>
            <a:off x="5297762" y="329184"/>
            <a:ext cx="6251110" cy="1783080"/>
          </a:xfrm>
        </p:spPr>
        <p:txBody>
          <a:bodyPr anchor="b">
            <a:normAutofit/>
          </a:bodyPr>
          <a:lstStyle/>
          <a:p>
            <a:r>
              <a:rPr lang="en-IN" sz="5400" b="1" i="0" dirty="0">
                <a:effectLst/>
                <a:cs typeface="Arial" panose="020B0604020202020204" pitchFamily="34" charset="0"/>
              </a:rPr>
              <a:t>Types of Network Topology</a:t>
            </a:r>
            <a:endParaRPr lang="en-IN" sz="5400" dirty="0">
              <a:cs typeface="Arial" panose="020B0604020202020204" pitchFamily="34" charset="0"/>
            </a:endParaRPr>
          </a:p>
        </p:txBody>
      </p:sp>
      <p:pic>
        <p:nvPicPr>
          <p:cNvPr id="16" name="Picture 4" descr="Abstract background of mesh on pink">
            <a:extLst>
              <a:ext uri="{FF2B5EF4-FFF2-40B4-BE49-F238E27FC236}">
                <a16:creationId xmlns:a16="http://schemas.microsoft.com/office/drawing/2014/main" id="{4ED2285C-D17E-B9E5-C5B4-69B0CE319FED}"/>
              </a:ext>
            </a:extLst>
          </p:cNvPr>
          <p:cNvPicPr>
            <a:picLocks noChangeAspect="1"/>
          </p:cNvPicPr>
          <p:nvPr/>
        </p:nvPicPr>
        <p:blipFill rotWithShape="1">
          <a:blip r:embed="rId2"/>
          <a:srcRect l="33670" r="2099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A4B854-E36D-4AAE-A10D-0C663CC41856}"/>
              </a:ext>
            </a:extLst>
          </p:cNvPr>
          <p:cNvSpPr>
            <a:spLocks noGrp="1"/>
          </p:cNvSpPr>
          <p:nvPr>
            <p:ph idx="1"/>
          </p:nvPr>
        </p:nvSpPr>
        <p:spPr>
          <a:xfrm>
            <a:off x="5297762" y="2706624"/>
            <a:ext cx="6251110" cy="3483864"/>
          </a:xfrm>
        </p:spPr>
        <p:txBody>
          <a:bodyPr>
            <a:normAutofit/>
          </a:bodyPr>
          <a:lstStyle/>
          <a:p>
            <a:r>
              <a:rPr lang="en-GB" sz="1700" i="0" dirty="0">
                <a:effectLst/>
                <a:latin typeface="Arial" panose="020B0604020202020204" pitchFamily="34" charset="0"/>
                <a:cs typeface="Arial" panose="020B0604020202020204" pitchFamily="34" charset="0"/>
              </a:rPr>
              <a:t>The arrangement of a network that comprises nodes and connecting lines via sender and receiver is referred to as Network Topology. The various network topologies are:</a:t>
            </a:r>
          </a:p>
          <a:p>
            <a:pPr marL="0" indent="0">
              <a:buNone/>
            </a:pPr>
            <a:endParaRPr lang="en-GB" sz="1700" i="0" dirty="0">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GB" sz="1700" i="0" dirty="0">
                <a:effectLst/>
                <a:latin typeface="Arial" panose="020B0604020202020204" pitchFamily="34" charset="0"/>
                <a:cs typeface="Arial" panose="020B0604020202020204" pitchFamily="34" charset="0"/>
              </a:rPr>
              <a:t>Point to Point Topology</a:t>
            </a:r>
          </a:p>
          <a:p>
            <a:pPr fontAlgn="base">
              <a:buFont typeface="Arial" panose="020B0604020202020204" pitchFamily="34" charset="0"/>
              <a:buChar char="•"/>
            </a:pPr>
            <a:r>
              <a:rPr lang="en-GB" sz="1700" i="0" dirty="0">
                <a:effectLst/>
                <a:latin typeface="Arial" panose="020B0604020202020204" pitchFamily="34" charset="0"/>
                <a:cs typeface="Arial" panose="020B0604020202020204" pitchFamily="34" charset="0"/>
              </a:rPr>
              <a:t>Bus Topology</a:t>
            </a:r>
          </a:p>
          <a:p>
            <a:pPr fontAlgn="base">
              <a:buFont typeface="Arial" panose="020B0604020202020204" pitchFamily="34" charset="0"/>
              <a:buChar char="•"/>
            </a:pPr>
            <a:r>
              <a:rPr lang="en-GB" sz="1700" i="0" dirty="0">
                <a:effectLst/>
                <a:latin typeface="Arial" panose="020B0604020202020204" pitchFamily="34" charset="0"/>
                <a:cs typeface="Arial" panose="020B0604020202020204" pitchFamily="34" charset="0"/>
              </a:rPr>
              <a:t>Ring Topology</a:t>
            </a:r>
          </a:p>
          <a:p>
            <a:pPr fontAlgn="base">
              <a:buFont typeface="Arial" panose="020B0604020202020204" pitchFamily="34" charset="0"/>
              <a:buChar char="•"/>
            </a:pPr>
            <a:r>
              <a:rPr lang="en-GB" sz="1700" i="0" dirty="0">
                <a:effectLst/>
                <a:latin typeface="Arial" panose="020B0604020202020204" pitchFamily="34" charset="0"/>
                <a:cs typeface="Arial" panose="020B0604020202020204" pitchFamily="34" charset="0"/>
              </a:rPr>
              <a:t>Mesh Topology</a:t>
            </a:r>
          </a:p>
          <a:p>
            <a:pPr fontAlgn="base">
              <a:buFont typeface="Arial" panose="020B0604020202020204" pitchFamily="34" charset="0"/>
              <a:buChar char="•"/>
            </a:pPr>
            <a:r>
              <a:rPr lang="en-GB" sz="1700" i="0" dirty="0">
                <a:effectLst/>
                <a:latin typeface="Arial" panose="020B0604020202020204" pitchFamily="34" charset="0"/>
                <a:cs typeface="Arial" panose="020B0604020202020204" pitchFamily="34" charset="0"/>
              </a:rPr>
              <a:t>Star Topology</a:t>
            </a:r>
          </a:p>
          <a:p>
            <a:pPr fontAlgn="base">
              <a:buFont typeface="Arial" panose="020B0604020202020204" pitchFamily="34" charset="0"/>
              <a:buChar char="•"/>
            </a:pPr>
            <a:r>
              <a:rPr lang="en-GB" sz="1700" i="0" dirty="0">
                <a:effectLst/>
                <a:latin typeface="Arial" panose="020B0604020202020204" pitchFamily="34" charset="0"/>
                <a:cs typeface="Arial" panose="020B0604020202020204" pitchFamily="34" charset="0"/>
              </a:rPr>
              <a:t>Hybrid Topology</a:t>
            </a:r>
          </a:p>
          <a:p>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179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Flowchart: Document 615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E84C0-CDCC-2861-06CF-0438B660FD6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i="0" kern="1200">
                <a:solidFill>
                  <a:srgbClr val="FFFFFF"/>
                </a:solidFill>
                <a:effectLst/>
                <a:latin typeface="+mj-lt"/>
                <a:ea typeface="+mj-ea"/>
                <a:cs typeface="+mj-cs"/>
              </a:rPr>
              <a:t>OSI Model - Open Systems Interconnection</a:t>
            </a:r>
            <a:endParaRPr lang="en-US" sz="3200" kern="1200">
              <a:solidFill>
                <a:srgbClr val="FFFFFF"/>
              </a:solidFill>
              <a:latin typeface="+mj-lt"/>
              <a:ea typeface="+mj-ea"/>
              <a:cs typeface="+mj-cs"/>
            </a:endParaRPr>
          </a:p>
        </p:txBody>
      </p:sp>
      <p:pic>
        <p:nvPicPr>
          <p:cNvPr id="6146" name="Picture 2" descr="OSI Model">
            <a:extLst>
              <a:ext uri="{FF2B5EF4-FFF2-40B4-BE49-F238E27FC236}">
                <a16:creationId xmlns:a16="http://schemas.microsoft.com/office/drawing/2014/main" id="{EAD9767C-29FD-4015-C4B9-B2D592599B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7933" y="952728"/>
            <a:ext cx="7347537" cy="495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0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I 7 layers">
            <a:extLst>
              <a:ext uri="{FF2B5EF4-FFF2-40B4-BE49-F238E27FC236}">
                <a16:creationId xmlns:a16="http://schemas.microsoft.com/office/drawing/2014/main" id="{2937F403-7539-AB66-B86B-2CE579B4E4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276" y="313347"/>
            <a:ext cx="7652479" cy="623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13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7297B-9B7B-55C0-D2B3-7FD0BFBC2081}"/>
              </a:ext>
            </a:extLst>
          </p:cNvPr>
          <p:cNvSpPr>
            <a:spLocks noGrp="1"/>
          </p:cNvSpPr>
          <p:nvPr>
            <p:ph idx="1"/>
          </p:nvPr>
        </p:nvSpPr>
        <p:spPr>
          <a:xfrm>
            <a:off x="838200" y="1095375"/>
            <a:ext cx="10515600" cy="4351338"/>
          </a:xfrm>
        </p:spPr>
        <p:txBody>
          <a:bodyPr>
            <a:normAutofit fontScale="92500" lnSpcReduction="20000"/>
          </a:bodyPr>
          <a:lstStyle/>
          <a:p>
            <a:pPr marL="0" indent="0" algn="l">
              <a:buNone/>
            </a:pPr>
            <a:r>
              <a:rPr lang="en-GB" b="1" i="0" dirty="0">
                <a:solidFill>
                  <a:srgbClr val="000000"/>
                </a:solidFill>
                <a:effectLst/>
                <a:latin typeface="Inter"/>
              </a:rPr>
              <a:t>7. Application Layer</a:t>
            </a:r>
            <a:endParaRPr lang="en-GB" b="0" i="0" dirty="0">
              <a:solidFill>
                <a:srgbClr val="000000"/>
              </a:solidFill>
              <a:effectLst/>
              <a:latin typeface="Inter"/>
            </a:endParaRPr>
          </a:p>
          <a:p>
            <a:pPr algn="l"/>
            <a:r>
              <a:rPr lang="en-GB" b="0" i="0" dirty="0">
                <a:solidFill>
                  <a:srgbClr val="000000"/>
                </a:solidFill>
                <a:effectLst/>
                <a:latin typeface="Inter"/>
              </a:rPr>
              <a:t>The application layer is used by end-user software such as web browsers and email clients. It provides protocols that allow software to send and receive information and present meaningful data to users. A few examples of application layer protocols are the </a:t>
            </a:r>
            <a:r>
              <a:rPr lang="en-GB" b="0" i="0" u="none" strike="noStrike" dirty="0">
                <a:solidFill>
                  <a:srgbClr val="285AE6"/>
                </a:solidFill>
                <a:effectLst/>
                <a:latin typeface="Inter"/>
                <a:hlinkClick r:id="rId2"/>
              </a:rPr>
              <a:t>Hypertext Transfer Protocol</a:t>
            </a:r>
            <a:r>
              <a:rPr lang="en-GB" b="0" i="0" dirty="0">
                <a:solidFill>
                  <a:srgbClr val="000000"/>
                </a:solidFill>
                <a:effectLst/>
                <a:latin typeface="Inter"/>
              </a:rPr>
              <a:t> (HTTP), File Transfer Protocol (FTP), Post Office Protocol (POP), Simple Mail Transfer Protocol (SMTP), and Domain Name System (DNS).</a:t>
            </a:r>
          </a:p>
          <a:p>
            <a:pPr marL="0" indent="0" algn="l">
              <a:buNone/>
            </a:pPr>
            <a:r>
              <a:rPr lang="en-GB" b="1" i="0" dirty="0">
                <a:solidFill>
                  <a:srgbClr val="000000"/>
                </a:solidFill>
                <a:effectLst/>
                <a:latin typeface="Inter"/>
              </a:rPr>
              <a:t>6. Presentation Layer</a:t>
            </a:r>
            <a:endParaRPr lang="en-GB" b="0" i="0" dirty="0">
              <a:solidFill>
                <a:srgbClr val="000000"/>
              </a:solidFill>
              <a:effectLst/>
              <a:latin typeface="Inter"/>
            </a:endParaRPr>
          </a:p>
          <a:p>
            <a:pPr algn="l"/>
            <a:r>
              <a:rPr lang="en-GB" b="0" i="0" dirty="0">
                <a:solidFill>
                  <a:srgbClr val="000000"/>
                </a:solidFill>
                <a:effectLst/>
                <a:latin typeface="Inter"/>
              </a:rPr>
              <a:t>The presentation layer prepares data for the application layer. It defines how two devices should encode, encrypt, and compress data so it is received correctly on the other end. The presentation layer takes any data transmitted by the application layer and prepares it for transmission over the session layer.</a:t>
            </a:r>
          </a:p>
          <a:p>
            <a:endParaRPr lang="en-IN" dirty="0"/>
          </a:p>
        </p:txBody>
      </p:sp>
    </p:spTree>
    <p:extLst>
      <p:ext uri="{BB962C8B-B14F-4D97-AF65-F5344CB8AC3E}">
        <p14:creationId xmlns:p14="http://schemas.microsoft.com/office/powerpoint/2010/main" val="50778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FE756-74BF-1B70-EF9E-0070F2171993}"/>
              </a:ext>
            </a:extLst>
          </p:cNvPr>
          <p:cNvSpPr>
            <a:spLocks noGrp="1"/>
          </p:cNvSpPr>
          <p:nvPr>
            <p:ph idx="1"/>
          </p:nvPr>
        </p:nvSpPr>
        <p:spPr>
          <a:xfrm>
            <a:off x="838200" y="981075"/>
            <a:ext cx="10515600" cy="4351338"/>
          </a:xfrm>
        </p:spPr>
        <p:txBody>
          <a:bodyPr>
            <a:normAutofit fontScale="85000" lnSpcReduction="10000"/>
          </a:bodyPr>
          <a:lstStyle/>
          <a:p>
            <a:pPr marL="0" indent="0" algn="l">
              <a:buNone/>
            </a:pPr>
            <a:r>
              <a:rPr lang="en-GB" b="1" i="0" dirty="0">
                <a:solidFill>
                  <a:srgbClr val="000000"/>
                </a:solidFill>
                <a:effectLst/>
                <a:latin typeface="Inter"/>
              </a:rPr>
              <a:t>5. Session Layer</a:t>
            </a:r>
            <a:endParaRPr lang="en-GB" b="0" i="0" dirty="0">
              <a:solidFill>
                <a:srgbClr val="000000"/>
              </a:solidFill>
              <a:effectLst/>
              <a:latin typeface="Inter"/>
            </a:endParaRPr>
          </a:p>
          <a:p>
            <a:pPr algn="l"/>
            <a:r>
              <a:rPr lang="en-GB" b="0" i="0" dirty="0">
                <a:solidFill>
                  <a:srgbClr val="000000"/>
                </a:solidFill>
                <a:effectLst/>
                <a:latin typeface="Inter"/>
              </a:rPr>
              <a:t>The session layer creates communication channels, called sessions, between devices. It is responsible for opening sessions, ensuring they remain open and functional while data is being transferred, and closing them when communication ends. The session layer can also set checkpoints during a data transfer—if the session is interrupted, devices can resume data transfer from the last checkpoint.</a:t>
            </a:r>
          </a:p>
          <a:p>
            <a:pPr marL="0" indent="0" algn="l">
              <a:buNone/>
            </a:pPr>
            <a:r>
              <a:rPr lang="en-GB" b="1" i="0" dirty="0">
                <a:solidFill>
                  <a:srgbClr val="000000"/>
                </a:solidFill>
                <a:effectLst/>
                <a:latin typeface="Inter"/>
              </a:rPr>
              <a:t>4. Transport Layer</a:t>
            </a:r>
            <a:endParaRPr lang="en-GB" b="0" i="0" dirty="0">
              <a:solidFill>
                <a:srgbClr val="000000"/>
              </a:solidFill>
              <a:effectLst/>
              <a:latin typeface="Inter"/>
            </a:endParaRPr>
          </a:p>
          <a:p>
            <a:pPr algn="l"/>
            <a:r>
              <a:rPr lang="en-GB" b="0" i="0" dirty="0">
                <a:solidFill>
                  <a:srgbClr val="000000"/>
                </a:solidFill>
                <a:effectLst/>
                <a:latin typeface="Inter"/>
              </a:rPr>
              <a:t>The transport layer takes data transferred in the session layer and breaks it into “segments” on the transmitting end. It is responsible for reassembling the segments on the receiving end, turning it back into data that can be used by the session layer. The transport layer carries out flow control, sending data at a rate that matches the connection speed of the receiving device, and error control, checking if data was received incorrectly and if not, requesting it again.</a:t>
            </a:r>
          </a:p>
          <a:p>
            <a:endParaRPr lang="en-IN" dirty="0"/>
          </a:p>
        </p:txBody>
      </p:sp>
    </p:spTree>
    <p:extLst>
      <p:ext uri="{BB962C8B-B14F-4D97-AF65-F5344CB8AC3E}">
        <p14:creationId xmlns:p14="http://schemas.microsoft.com/office/powerpoint/2010/main" val="228728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8F8E5-CF57-5D71-F5DF-B71756B0079A}"/>
              </a:ext>
            </a:extLst>
          </p:cNvPr>
          <p:cNvSpPr>
            <a:spLocks noGrp="1"/>
          </p:cNvSpPr>
          <p:nvPr>
            <p:ph idx="1"/>
          </p:nvPr>
        </p:nvSpPr>
        <p:spPr>
          <a:xfrm>
            <a:off x="838200" y="1387475"/>
            <a:ext cx="10515600" cy="4351338"/>
          </a:xfrm>
        </p:spPr>
        <p:txBody>
          <a:bodyPr>
            <a:normAutofit fontScale="85000" lnSpcReduction="20000"/>
          </a:bodyPr>
          <a:lstStyle/>
          <a:p>
            <a:pPr marL="0" indent="0" algn="l">
              <a:buNone/>
            </a:pPr>
            <a:r>
              <a:rPr lang="en-GB" b="1" i="0" dirty="0">
                <a:solidFill>
                  <a:srgbClr val="000000"/>
                </a:solidFill>
                <a:effectLst/>
                <a:latin typeface="Inter"/>
              </a:rPr>
              <a:t>3. Network Layer</a:t>
            </a:r>
            <a:endParaRPr lang="en-GB" b="0" i="0" dirty="0">
              <a:solidFill>
                <a:srgbClr val="000000"/>
              </a:solidFill>
              <a:effectLst/>
              <a:latin typeface="Inter"/>
            </a:endParaRPr>
          </a:p>
          <a:p>
            <a:pPr algn="l"/>
            <a:r>
              <a:rPr lang="en-GB" b="0" i="0" dirty="0">
                <a:solidFill>
                  <a:srgbClr val="000000"/>
                </a:solidFill>
                <a:effectLst/>
                <a:latin typeface="Inter"/>
              </a:rPr>
              <a:t>The network layer has two main functions. One is breaking up segments into network packets, and reassembling the packets on the receiving end. The other is routing packets by discovering the best path across a physical network. The network layer uses network addresses (typically Internet Protocol addresses) to route packets to a destination node.</a:t>
            </a:r>
          </a:p>
          <a:p>
            <a:pPr marL="0" indent="0" algn="l">
              <a:buNone/>
            </a:pPr>
            <a:r>
              <a:rPr lang="en-GB" b="1" i="0" dirty="0">
                <a:solidFill>
                  <a:srgbClr val="000000"/>
                </a:solidFill>
                <a:effectLst/>
                <a:latin typeface="Inter"/>
              </a:rPr>
              <a:t>2. Data Link Layer</a:t>
            </a:r>
            <a:endParaRPr lang="en-GB" b="0" i="0" dirty="0">
              <a:solidFill>
                <a:srgbClr val="000000"/>
              </a:solidFill>
              <a:effectLst/>
              <a:latin typeface="Inter"/>
            </a:endParaRPr>
          </a:p>
          <a:p>
            <a:pPr algn="l"/>
            <a:r>
              <a:rPr lang="en-GB" b="0" i="0" dirty="0">
                <a:solidFill>
                  <a:srgbClr val="000000"/>
                </a:solidFill>
                <a:effectLst/>
                <a:latin typeface="Inter"/>
              </a:rPr>
              <a:t>The data link layer establishes and terminates a connection between two physically-connected nodes on a network. It breaks up packets into frames and sends them from source to destination. This layer is composed of two parts—Logical Link Control (LLC), which identifies network protocols, performs error checking and synchronizes frames, and Media Access Control (MAC) which uses MAC addresses to connect devices and define permissions to transmit and receive data.</a:t>
            </a:r>
          </a:p>
          <a:p>
            <a:endParaRPr lang="en-IN" dirty="0"/>
          </a:p>
        </p:txBody>
      </p:sp>
    </p:spTree>
    <p:extLst>
      <p:ext uri="{BB962C8B-B14F-4D97-AF65-F5344CB8AC3E}">
        <p14:creationId xmlns:p14="http://schemas.microsoft.com/office/powerpoint/2010/main" val="725835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1DDA4-B119-A251-B880-A22016DE547C}"/>
              </a:ext>
            </a:extLst>
          </p:cNvPr>
          <p:cNvSpPr>
            <a:spLocks noGrp="1"/>
          </p:cNvSpPr>
          <p:nvPr>
            <p:ph idx="1"/>
          </p:nvPr>
        </p:nvSpPr>
        <p:spPr/>
        <p:txBody>
          <a:bodyPr/>
          <a:lstStyle/>
          <a:p>
            <a:pPr marL="0" indent="0" algn="l">
              <a:buNone/>
            </a:pPr>
            <a:r>
              <a:rPr lang="en-GB" b="1" i="0" dirty="0">
                <a:solidFill>
                  <a:srgbClr val="000000"/>
                </a:solidFill>
                <a:effectLst/>
                <a:latin typeface="Inter"/>
              </a:rPr>
              <a:t>1. Physical Layer</a:t>
            </a:r>
            <a:endParaRPr lang="en-GB" b="0" i="0" dirty="0">
              <a:solidFill>
                <a:srgbClr val="000000"/>
              </a:solidFill>
              <a:effectLst/>
              <a:latin typeface="Inter"/>
            </a:endParaRPr>
          </a:p>
          <a:p>
            <a:pPr algn="l"/>
            <a:r>
              <a:rPr lang="en-GB" b="0" i="0" dirty="0">
                <a:solidFill>
                  <a:srgbClr val="000000"/>
                </a:solidFill>
                <a:effectLst/>
                <a:latin typeface="Inter"/>
              </a:rPr>
              <a:t>The physical layer is responsible for the physical cable or wireless connection between network nodes. It defines the connector, the electrical cable or wireless technology connecting the devices, and is responsible for transmission of the raw data, which is simply a series of 0s and 1s, while taking care of bit rate control.</a:t>
            </a:r>
          </a:p>
          <a:p>
            <a:endParaRPr lang="en-IN" dirty="0"/>
          </a:p>
        </p:txBody>
      </p:sp>
    </p:spTree>
    <p:extLst>
      <p:ext uri="{BB962C8B-B14F-4D97-AF65-F5344CB8AC3E}">
        <p14:creationId xmlns:p14="http://schemas.microsoft.com/office/powerpoint/2010/main" val="4235483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SI vs. TCPIP models">
            <a:extLst>
              <a:ext uri="{FF2B5EF4-FFF2-40B4-BE49-F238E27FC236}">
                <a16:creationId xmlns:a16="http://schemas.microsoft.com/office/drawing/2014/main" id="{C2BD663E-215C-8F1A-AC8E-FA6814A5DC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829" y="337279"/>
            <a:ext cx="9322521" cy="602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9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C14F3-589F-E6A6-5381-750A7B556F1C}"/>
              </a:ext>
            </a:extLst>
          </p:cNvPr>
          <p:cNvSpPr>
            <a:spLocks noGrp="1"/>
          </p:cNvSpPr>
          <p:nvPr>
            <p:ph idx="1"/>
          </p:nvPr>
        </p:nvSpPr>
        <p:spPr>
          <a:xfrm>
            <a:off x="717550" y="1253331"/>
            <a:ext cx="10515600" cy="4351338"/>
          </a:xfrm>
        </p:spPr>
        <p:txBody>
          <a:bodyPr/>
          <a:lstStyle/>
          <a:p>
            <a:pPr algn="l"/>
            <a:r>
              <a:rPr lang="en-GB" b="0" i="0">
                <a:effectLst/>
                <a:latin typeface="Inter"/>
              </a:rPr>
              <a:t>The </a:t>
            </a:r>
            <a:r>
              <a:rPr lang="en-GB" b="0" i="0" strike="noStrike">
                <a:effectLst/>
                <a:latin typeface="Inter"/>
              </a:rPr>
              <a:t>Transfer Control Protocol/Internet Protocol</a:t>
            </a:r>
            <a:r>
              <a:rPr lang="en-GB" b="0" i="0">
                <a:effectLst/>
                <a:latin typeface="Inter"/>
              </a:rPr>
              <a:t> (TCP/IP) is older than the OSI model and was created by the US Department of Defense (DoD). A key difference between the models is that TCP/IP is simpler, collapsing several OSI layers into one:</a:t>
            </a:r>
          </a:p>
          <a:p>
            <a:pPr algn="l">
              <a:buFont typeface="Arial" panose="020B0604020202020204" pitchFamily="34" charset="0"/>
              <a:buChar char="•"/>
            </a:pPr>
            <a:r>
              <a:rPr lang="en-GB" b="0" i="0">
                <a:effectLst/>
                <a:latin typeface="Inter"/>
              </a:rPr>
              <a:t>OSI layers 5, 6, 7 are combined into one Application Layer in TCP/IP</a:t>
            </a:r>
          </a:p>
          <a:p>
            <a:pPr algn="l">
              <a:buFont typeface="Arial" panose="020B0604020202020204" pitchFamily="34" charset="0"/>
              <a:buChar char="•"/>
            </a:pPr>
            <a:r>
              <a:rPr lang="en-GB" b="0" i="0">
                <a:effectLst/>
                <a:latin typeface="Inter"/>
              </a:rPr>
              <a:t>OSI layers 1, 2 are combined into one Network Access Layer in TCP/IP – however TCP/IP does not take responsibility for sequencing and acknowledgement functions, leaving these to the underlying transport layer.</a:t>
            </a:r>
          </a:p>
          <a:p>
            <a:endParaRPr lang="en-IN" dirty="0"/>
          </a:p>
        </p:txBody>
      </p:sp>
    </p:spTree>
    <p:extLst>
      <p:ext uri="{BB962C8B-B14F-4D97-AF65-F5344CB8AC3E}">
        <p14:creationId xmlns:p14="http://schemas.microsoft.com/office/powerpoint/2010/main" val="318645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2E73C-B7B3-B903-A820-F80EBD5B600B}"/>
              </a:ext>
            </a:extLst>
          </p:cNvPr>
          <p:cNvSpPr>
            <a:spLocks noGrp="1"/>
          </p:cNvSpPr>
          <p:nvPr>
            <p:ph idx="1"/>
          </p:nvPr>
        </p:nvSpPr>
        <p:spPr>
          <a:xfrm>
            <a:off x="838200" y="1171575"/>
            <a:ext cx="10515600" cy="4351338"/>
          </a:xfrm>
        </p:spPr>
        <p:txBody>
          <a:bodyPr/>
          <a:lstStyle/>
          <a:p>
            <a:pPr algn="l"/>
            <a:r>
              <a:rPr lang="en-GB" b="0" i="0" dirty="0">
                <a:solidFill>
                  <a:srgbClr val="000000"/>
                </a:solidFill>
                <a:effectLst/>
                <a:latin typeface="Inter"/>
              </a:rPr>
              <a:t>Other important differences:</a:t>
            </a:r>
          </a:p>
          <a:p>
            <a:pPr algn="l">
              <a:buFont typeface="Arial" panose="020B0604020202020204" pitchFamily="34" charset="0"/>
              <a:buChar char="•"/>
            </a:pPr>
            <a:r>
              <a:rPr lang="en-GB" b="0" i="0" dirty="0">
                <a:solidFill>
                  <a:srgbClr val="000000"/>
                </a:solidFill>
                <a:effectLst/>
                <a:latin typeface="Inter"/>
              </a:rPr>
              <a:t>TCP/IP is a functional model designed to solve specific communication problems, and which is based on specific, standard protocols. OSI is a generic, protocol-independent model intended to describe all forms of network communication.</a:t>
            </a:r>
          </a:p>
          <a:p>
            <a:pPr algn="l">
              <a:buFont typeface="Arial" panose="020B0604020202020204" pitchFamily="34" charset="0"/>
              <a:buChar char="•"/>
            </a:pPr>
            <a:r>
              <a:rPr lang="en-GB" b="0" i="0" dirty="0">
                <a:solidFill>
                  <a:srgbClr val="000000"/>
                </a:solidFill>
                <a:effectLst/>
                <a:latin typeface="Inter"/>
              </a:rPr>
              <a:t>In TCP/IP, most applications use all the layers, while in OSI simple applications do not use all seven layers. Only layers 1, 2 and 3 are mandatory to enable any data communication.</a:t>
            </a:r>
          </a:p>
          <a:p>
            <a:endParaRPr lang="en-IN" dirty="0"/>
          </a:p>
        </p:txBody>
      </p:sp>
    </p:spTree>
    <p:extLst>
      <p:ext uri="{BB962C8B-B14F-4D97-AF65-F5344CB8AC3E}">
        <p14:creationId xmlns:p14="http://schemas.microsoft.com/office/powerpoint/2010/main" val="3435299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B0278-8C3D-9689-8B9C-CAB9560CB82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TCP Three Way Handshake</a:t>
            </a:r>
          </a:p>
        </p:txBody>
      </p:sp>
      <p:pic>
        <p:nvPicPr>
          <p:cNvPr id="5" name="Content Placeholder 4" descr="A diagram of a system&#10;&#10;Description automatically generated">
            <a:extLst>
              <a:ext uri="{FF2B5EF4-FFF2-40B4-BE49-F238E27FC236}">
                <a16:creationId xmlns:a16="http://schemas.microsoft.com/office/drawing/2014/main" id="{EF396182-33E8-F02D-9994-A988EEB70D51}"/>
              </a:ext>
            </a:extLst>
          </p:cNvPr>
          <p:cNvPicPr>
            <a:picLocks noGrp="1" noChangeAspect="1"/>
          </p:cNvPicPr>
          <p:nvPr>
            <p:ph idx="1"/>
          </p:nvPr>
        </p:nvPicPr>
        <p:blipFill>
          <a:blip r:embed="rId2"/>
          <a:stretch>
            <a:fillRect/>
          </a:stretch>
        </p:blipFill>
        <p:spPr>
          <a:xfrm>
            <a:off x="4777316" y="1436004"/>
            <a:ext cx="6780700" cy="3983662"/>
          </a:xfrm>
          <a:prstGeom prst="rect">
            <a:avLst/>
          </a:prstGeom>
        </p:spPr>
      </p:pic>
    </p:spTree>
    <p:extLst>
      <p:ext uri="{BB962C8B-B14F-4D97-AF65-F5344CB8AC3E}">
        <p14:creationId xmlns:p14="http://schemas.microsoft.com/office/powerpoint/2010/main" val="83719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097C-36EA-B93D-92FB-7D670B8C12DD}"/>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Point to Point Topology</a:t>
            </a:r>
          </a:p>
        </p:txBody>
      </p:sp>
      <p:sp>
        <p:nvSpPr>
          <p:cNvPr id="3" name="Content Placeholder 2">
            <a:extLst>
              <a:ext uri="{FF2B5EF4-FFF2-40B4-BE49-F238E27FC236}">
                <a16:creationId xmlns:a16="http://schemas.microsoft.com/office/drawing/2014/main" id="{7A5C19D3-ED30-6BD0-6943-1AFDCB7921A1}"/>
              </a:ext>
            </a:extLst>
          </p:cNvPr>
          <p:cNvSpPr>
            <a:spLocks noGrp="1"/>
          </p:cNvSpPr>
          <p:nvPr>
            <p:ph idx="1"/>
          </p:nvPr>
        </p:nvSpPr>
        <p:spPr>
          <a:xfrm>
            <a:off x="749300" y="1491365"/>
            <a:ext cx="10515600" cy="4351338"/>
          </a:xfrm>
        </p:spPr>
        <p:txBody>
          <a:bodyPr>
            <a:normAutofit/>
          </a:bodyPr>
          <a:lstStyle/>
          <a:p>
            <a:r>
              <a:rPr lang="en-GB" sz="2000" dirty="0"/>
              <a:t>Point-to-Point Topology is a type of topology that works on the functionality of the sender and receiver. It is the simplest communication between two nodes, in which one is the sender and the other one is the receiver. Point-to-Point provides high bandwidth.</a:t>
            </a:r>
          </a:p>
          <a:p>
            <a:endParaRPr lang="en-IN" sz="2000" dirty="0"/>
          </a:p>
        </p:txBody>
      </p:sp>
      <p:pic>
        <p:nvPicPr>
          <p:cNvPr id="1026" name="Picture 2" descr="Point to Point Topology">
            <a:extLst>
              <a:ext uri="{FF2B5EF4-FFF2-40B4-BE49-F238E27FC236}">
                <a16:creationId xmlns:a16="http://schemas.microsoft.com/office/drawing/2014/main" id="{2C77A0A5-0CF8-F241-410F-50D5591B5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736" y="2816928"/>
            <a:ext cx="5822528" cy="212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605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eople shaking hands">
            <a:extLst>
              <a:ext uri="{FF2B5EF4-FFF2-40B4-BE49-F238E27FC236}">
                <a16:creationId xmlns:a16="http://schemas.microsoft.com/office/drawing/2014/main" id="{75F55DB6-828E-D1AB-7557-DAE826FA34C4}"/>
              </a:ext>
            </a:extLst>
          </p:cNvPr>
          <p:cNvPicPr>
            <a:picLocks noChangeAspect="1"/>
          </p:cNvPicPr>
          <p:nvPr/>
        </p:nvPicPr>
        <p:blipFill rotWithShape="1">
          <a:blip r:embed="rId2"/>
          <a:srcRect l="22011" r="3367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4ECD29-E144-6497-1A55-E65C6C033300}"/>
              </a:ext>
            </a:extLst>
          </p:cNvPr>
          <p:cNvSpPr>
            <a:spLocks noGrp="1"/>
          </p:cNvSpPr>
          <p:nvPr>
            <p:ph idx="1"/>
          </p:nvPr>
        </p:nvSpPr>
        <p:spPr>
          <a:xfrm>
            <a:off x="4654296" y="2706624"/>
            <a:ext cx="6894576" cy="3483864"/>
          </a:xfrm>
        </p:spPr>
        <p:txBody>
          <a:bodyPr>
            <a:normAutofit/>
          </a:bodyPr>
          <a:lstStyle/>
          <a:p>
            <a:r>
              <a:rPr lang="en-GB" sz="2000" dirty="0"/>
              <a:t>TCP is known as a connection-oriented protocol because it establishes a connection and verifies that packets sent across that connection make it to their destination. The process starts with a SYN packet. This SYN packet starts the handshake process by telling the receiving system that another system wants its attention (via TCP of course). The receiving system then replies to the originating system with a SYN-ACK response. A SYN-ACK response is an acknowledgment response to the original SYN packet. Once the original sender receives the SYN-ACK response, it in turn responds with an ACK packet to verify that it has received the SYN-ACK and is ready to communicate via TCP.</a:t>
            </a:r>
            <a:endParaRPr lang="en-IN" sz="2000" dirty="0"/>
          </a:p>
        </p:txBody>
      </p:sp>
    </p:spTree>
    <p:extLst>
      <p:ext uri="{BB962C8B-B14F-4D97-AF65-F5344CB8AC3E}">
        <p14:creationId xmlns:p14="http://schemas.microsoft.com/office/powerpoint/2010/main" val="152382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00F1-B6DF-3E9A-6597-E1DA6134A998}"/>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Exploring TCP IP Ports</a:t>
            </a:r>
          </a:p>
        </p:txBody>
      </p:sp>
      <p:sp>
        <p:nvSpPr>
          <p:cNvPr id="3" name="Content Placeholder 2">
            <a:extLst>
              <a:ext uri="{FF2B5EF4-FFF2-40B4-BE49-F238E27FC236}">
                <a16:creationId xmlns:a16="http://schemas.microsoft.com/office/drawing/2014/main" id="{0F3D8E0B-9E55-17F9-F92E-6C3C10230CEE}"/>
              </a:ext>
            </a:extLst>
          </p:cNvPr>
          <p:cNvSpPr>
            <a:spLocks noGrp="1"/>
          </p:cNvSpPr>
          <p:nvPr>
            <p:ph idx="1"/>
          </p:nvPr>
        </p:nvSpPr>
        <p:spPr/>
        <p:txBody>
          <a:bodyPr>
            <a:normAutofit/>
          </a:bodyPr>
          <a:lstStyle/>
          <a:p>
            <a:r>
              <a:rPr lang="en-GB" sz="2000" dirty="0">
                <a:latin typeface="Arial" panose="020B0604020202020204" pitchFamily="34" charset="0"/>
                <a:cs typeface="Arial" panose="020B0604020202020204" pitchFamily="34" charset="0"/>
              </a:rPr>
              <a:t>Ports allow computers to send data out the door while simultaneously identifying that data by category. What this means is each of the common ports you use is associated with a particular protocol or particular application.</a:t>
            </a:r>
          </a:p>
          <a:p>
            <a:r>
              <a:rPr lang="en-GB" sz="2000" dirty="0">
                <a:latin typeface="Arial" panose="020B0604020202020204" pitchFamily="34" charset="0"/>
                <a:cs typeface="Arial" panose="020B0604020202020204" pitchFamily="34" charset="0"/>
              </a:rPr>
              <a:t>Well-known ports are most common in daily operations and range from </a:t>
            </a:r>
            <a:r>
              <a:rPr lang="en-GB" sz="2000" dirty="0">
                <a:solidFill>
                  <a:srgbClr val="00B050"/>
                </a:solidFill>
                <a:latin typeface="Arial" panose="020B0604020202020204" pitchFamily="34" charset="0"/>
                <a:cs typeface="Arial" panose="020B0604020202020204" pitchFamily="34" charset="0"/>
              </a:rPr>
              <a:t>1 to 1023</a:t>
            </a:r>
            <a:r>
              <a:rPr lang="en-GB" sz="2000" dirty="0">
                <a:latin typeface="Arial" panose="020B0604020202020204" pitchFamily="34" charset="0"/>
                <a:cs typeface="Arial" panose="020B0604020202020204" pitchFamily="34" charset="0"/>
              </a:rPr>
              <a:t>.</a:t>
            </a:r>
          </a:p>
          <a:p>
            <a:r>
              <a:rPr lang="en-GB" sz="2000" dirty="0">
                <a:latin typeface="Arial" panose="020B0604020202020204" pitchFamily="34" charset="0"/>
                <a:cs typeface="Arial" panose="020B0604020202020204" pitchFamily="34" charset="0"/>
              </a:rPr>
              <a:t>Registered ports range from </a:t>
            </a:r>
            <a:r>
              <a:rPr lang="en-GB" sz="2000" dirty="0">
                <a:solidFill>
                  <a:srgbClr val="00B050"/>
                </a:solidFill>
                <a:latin typeface="Arial" panose="020B0604020202020204" pitchFamily="34" charset="0"/>
                <a:cs typeface="Arial" panose="020B0604020202020204" pitchFamily="34" charset="0"/>
              </a:rPr>
              <a:t>1024 to 49151</a:t>
            </a:r>
            <a:r>
              <a:rPr lang="en-GB" sz="2000" dirty="0">
                <a:latin typeface="Arial" panose="020B0604020202020204" pitchFamily="34" charset="0"/>
                <a:cs typeface="Arial" panose="020B0604020202020204" pitchFamily="34" charset="0"/>
              </a:rPr>
              <a:t>. Registered ports are those that have been identified as usable by other applications running outside the user’s present purview. An example would be port 1512, which supports Windows Internet Name Service (WINS) traffic. Take a look at Table 2.3 for a list of registered ports of interest. </a:t>
            </a:r>
          </a:p>
          <a:p>
            <a:r>
              <a:rPr lang="en-GB" sz="2000" dirty="0">
                <a:latin typeface="Arial" panose="020B0604020202020204" pitchFamily="34" charset="0"/>
                <a:cs typeface="Arial" panose="020B0604020202020204" pitchFamily="34" charset="0"/>
              </a:rPr>
              <a:t>Dynamic ports range from </a:t>
            </a:r>
            <a:r>
              <a:rPr lang="en-GB" sz="2000" dirty="0">
                <a:solidFill>
                  <a:srgbClr val="00B050"/>
                </a:solidFill>
                <a:latin typeface="Arial" panose="020B0604020202020204" pitchFamily="34" charset="0"/>
                <a:cs typeface="Arial" panose="020B0604020202020204" pitchFamily="34" charset="0"/>
              </a:rPr>
              <a:t>49152 to 65535</a:t>
            </a:r>
            <a:r>
              <a:rPr lang="en-GB" sz="2000" dirty="0">
                <a:latin typeface="Arial" panose="020B0604020202020204" pitchFamily="34" charset="0"/>
                <a:cs typeface="Arial" panose="020B0604020202020204" pitchFamily="34" charset="0"/>
              </a:rPr>
              <a:t>. These are the free ports that are available for any TCP or UDP request made by an application. They are available to support application traffic that has not been officially registered in the previous range.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2395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3769DE-9464-D947-A6C2-35BBC1E7E5B4}"/>
              </a:ext>
            </a:extLst>
          </p:cNvPr>
          <p:cNvPicPr>
            <a:picLocks noGrp="1" noChangeAspect="1"/>
          </p:cNvPicPr>
          <p:nvPr>
            <p:ph idx="1"/>
          </p:nvPr>
        </p:nvPicPr>
        <p:blipFill>
          <a:blip r:embed="rId2"/>
          <a:stretch>
            <a:fillRect/>
          </a:stretch>
        </p:blipFill>
        <p:spPr>
          <a:xfrm>
            <a:off x="1366473" y="733371"/>
            <a:ext cx="2668510" cy="6065815"/>
          </a:xfrm>
        </p:spPr>
      </p:pic>
      <p:sp>
        <p:nvSpPr>
          <p:cNvPr id="6" name="TextBox 5">
            <a:extLst>
              <a:ext uri="{FF2B5EF4-FFF2-40B4-BE49-F238E27FC236}">
                <a16:creationId xmlns:a16="http://schemas.microsoft.com/office/drawing/2014/main" id="{3EF1CDDE-83CB-B628-737F-83E525A17E11}"/>
              </a:ext>
            </a:extLst>
          </p:cNvPr>
          <p:cNvSpPr txBox="1"/>
          <p:nvPr/>
        </p:nvSpPr>
        <p:spPr>
          <a:xfrm>
            <a:off x="1499016" y="364039"/>
            <a:ext cx="2780676" cy="369332"/>
          </a:xfrm>
          <a:prstGeom prst="rect">
            <a:avLst/>
          </a:prstGeom>
          <a:noFill/>
        </p:spPr>
        <p:txBody>
          <a:bodyPr wrap="square" rtlCol="0">
            <a:spAutoFit/>
          </a:bodyPr>
          <a:lstStyle/>
          <a:p>
            <a:r>
              <a:rPr lang="en-IN" dirty="0"/>
              <a:t>Well-known ports</a:t>
            </a:r>
          </a:p>
        </p:txBody>
      </p:sp>
      <p:pic>
        <p:nvPicPr>
          <p:cNvPr id="8" name="Picture 7">
            <a:extLst>
              <a:ext uri="{FF2B5EF4-FFF2-40B4-BE49-F238E27FC236}">
                <a16:creationId xmlns:a16="http://schemas.microsoft.com/office/drawing/2014/main" id="{D1FEE010-3B64-21A9-73FB-C68D23559C84}"/>
              </a:ext>
            </a:extLst>
          </p:cNvPr>
          <p:cNvPicPr>
            <a:picLocks noChangeAspect="1"/>
          </p:cNvPicPr>
          <p:nvPr/>
        </p:nvPicPr>
        <p:blipFill>
          <a:blip r:embed="rId3"/>
          <a:stretch>
            <a:fillRect/>
          </a:stretch>
        </p:blipFill>
        <p:spPr>
          <a:xfrm>
            <a:off x="6650391" y="1671473"/>
            <a:ext cx="3418852" cy="3365222"/>
          </a:xfrm>
          <a:prstGeom prst="rect">
            <a:avLst/>
          </a:prstGeom>
        </p:spPr>
      </p:pic>
      <p:sp>
        <p:nvSpPr>
          <p:cNvPr id="9" name="TextBox 8">
            <a:extLst>
              <a:ext uri="{FF2B5EF4-FFF2-40B4-BE49-F238E27FC236}">
                <a16:creationId xmlns:a16="http://schemas.microsoft.com/office/drawing/2014/main" id="{3044CB58-387D-B54E-9D98-586FEBC34FE4}"/>
              </a:ext>
            </a:extLst>
          </p:cNvPr>
          <p:cNvSpPr txBox="1"/>
          <p:nvPr/>
        </p:nvSpPr>
        <p:spPr>
          <a:xfrm>
            <a:off x="6887033" y="1302141"/>
            <a:ext cx="2945567" cy="369332"/>
          </a:xfrm>
          <a:prstGeom prst="rect">
            <a:avLst/>
          </a:prstGeom>
          <a:noFill/>
        </p:spPr>
        <p:txBody>
          <a:bodyPr wrap="square" rtlCol="0">
            <a:spAutoFit/>
          </a:bodyPr>
          <a:lstStyle/>
          <a:p>
            <a:r>
              <a:rPr lang="en-IN" dirty="0"/>
              <a:t>Registered ports of interest</a:t>
            </a:r>
          </a:p>
        </p:txBody>
      </p:sp>
    </p:spTree>
    <p:extLst>
      <p:ext uri="{BB962C8B-B14F-4D97-AF65-F5344CB8AC3E}">
        <p14:creationId xmlns:p14="http://schemas.microsoft.com/office/powerpoint/2010/main" val="52782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C1429-793C-CF5B-0FA3-CEDA981D475E}"/>
              </a:ext>
            </a:extLst>
          </p:cNvPr>
          <p:cNvSpPr>
            <a:spLocks noGrp="1"/>
          </p:cNvSpPr>
          <p:nvPr>
            <p:ph type="title"/>
          </p:nvPr>
        </p:nvSpPr>
        <p:spPr>
          <a:xfrm>
            <a:off x="4654296" y="306324"/>
            <a:ext cx="6894576" cy="1783080"/>
          </a:xfrm>
        </p:spPr>
        <p:txBody>
          <a:bodyPr anchor="b">
            <a:normAutofit/>
          </a:bodyPr>
          <a:lstStyle/>
          <a:p>
            <a:r>
              <a:rPr lang="en-IN" dirty="0"/>
              <a:t>DNS (Domain Name System)</a:t>
            </a:r>
          </a:p>
        </p:txBody>
      </p:sp>
      <p:pic>
        <p:nvPicPr>
          <p:cNvPr id="5" name="Picture 4" descr="Computer script on a screen">
            <a:extLst>
              <a:ext uri="{FF2B5EF4-FFF2-40B4-BE49-F238E27FC236}">
                <a16:creationId xmlns:a16="http://schemas.microsoft.com/office/drawing/2014/main" id="{8E98C1AF-1814-ACC5-8C46-6C1027880423}"/>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FA56D8-AFC1-3542-5D15-AC01AE51CFDD}"/>
              </a:ext>
            </a:extLst>
          </p:cNvPr>
          <p:cNvSpPr>
            <a:spLocks noGrp="1"/>
          </p:cNvSpPr>
          <p:nvPr>
            <p:ph idx="1"/>
          </p:nvPr>
        </p:nvSpPr>
        <p:spPr>
          <a:xfrm>
            <a:off x="4654296" y="2706624"/>
            <a:ext cx="6894576" cy="3698372"/>
          </a:xfrm>
        </p:spPr>
        <p:txBody>
          <a:bodyPr>
            <a:normAutofit lnSpcReduction="10000"/>
          </a:bodyPr>
          <a:lstStyle/>
          <a:p>
            <a:r>
              <a:rPr lang="en-IN" sz="2000" b="0" i="0" dirty="0">
                <a:effectLst/>
                <a:latin typeface="Arial" panose="020B0604020202020204" pitchFamily="34" charset="0"/>
                <a:cs typeface="Arial" panose="020B0604020202020204" pitchFamily="34" charset="0"/>
              </a:rPr>
              <a:t>The Domain Name System (DNS) is the phonebook of the Internet. Humans access information online through </a:t>
            </a:r>
            <a:r>
              <a:rPr lang="en-IN" sz="2000" b="0" i="0" u="none" strike="noStrike" dirty="0">
                <a:effectLst/>
                <a:latin typeface="Arial" panose="020B0604020202020204" pitchFamily="34" charset="0"/>
                <a:cs typeface="Arial" panose="020B0604020202020204" pitchFamily="34" charset="0"/>
                <a:hlinkClick r:id="rId3"/>
              </a:rPr>
              <a:t>domain names</a:t>
            </a:r>
            <a:r>
              <a:rPr lang="en-IN" sz="2000" b="0" i="0" dirty="0">
                <a:effectLst/>
                <a:latin typeface="Arial" panose="020B0604020202020204" pitchFamily="34" charset="0"/>
                <a:cs typeface="Arial" panose="020B0604020202020204" pitchFamily="34" charset="0"/>
              </a:rPr>
              <a:t>, like </a:t>
            </a:r>
            <a:r>
              <a:rPr lang="en-IN" sz="2000" dirty="0">
                <a:latin typeface="Arial" panose="020B0604020202020204" pitchFamily="34" charset="0"/>
                <a:cs typeface="Arial" panose="020B0604020202020204" pitchFamily="34" charset="0"/>
              </a:rPr>
              <a:t>facebook</a:t>
            </a:r>
            <a:r>
              <a:rPr lang="en-IN" sz="2000" b="0" i="0" dirty="0">
                <a:effectLst/>
                <a:latin typeface="Arial" panose="020B0604020202020204" pitchFamily="34" charset="0"/>
                <a:cs typeface="Arial" panose="020B0604020202020204" pitchFamily="34" charset="0"/>
              </a:rPr>
              <a:t>.com or gmail.com. Web browsers interact through </a:t>
            </a:r>
            <a:r>
              <a:rPr lang="en-IN" sz="2000" b="0" i="0" u="none" strike="noStrike" dirty="0">
                <a:effectLst/>
                <a:latin typeface="Arial" panose="020B0604020202020204" pitchFamily="34" charset="0"/>
                <a:cs typeface="Arial" panose="020B0604020202020204" pitchFamily="34" charset="0"/>
                <a:hlinkClick r:id="rId4"/>
              </a:rPr>
              <a:t>Internet Protocol (IP)</a:t>
            </a:r>
            <a:r>
              <a:rPr lang="en-IN" sz="2000" b="0" i="0" dirty="0">
                <a:effectLst/>
                <a:latin typeface="Arial" panose="020B0604020202020204" pitchFamily="34" charset="0"/>
                <a:cs typeface="Arial" panose="020B0604020202020204" pitchFamily="34" charset="0"/>
              </a:rPr>
              <a:t> addresses. DNS translates domain names to </a:t>
            </a:r>
            <a:r>
              <a:rPr lang="en-IN" sz="2000" b="0" i="0" u="none" strike="noStrike" dirty="0">
                <a:effectLst/>
                <a:latin typeface="Arial" panose="020B0604020202020204" pitchFamily="34" charset="0"/>
                <a:cs typeface="Arial" panose="020B0604020202020204" pitchFamily="34" charset="0"/>
                <a:hlinkClick r:id="rId5"/>
              </a:rPr>
              <a:t>IP addresses</a:t>
            </a:r>
            <a:r>
              <a:rPr lang="en-IN" sz="2000" b="0" i="0" dirty="0">
                <a:effectLst/>
                <a:latin typeface="Arial" panose="020B0604020202020204" pitchFamily="34" charset="0"/>
                <a:cs typeface="Arial" panose="020B0604020202020204" pitchFamily="34" charset="0"/>
              </a:rPr>
              <a:t> so browsers can load Internet resources.</a:t>
            </a:r>
          </a:p>
          <a:p>
            <a:r>
              <a:rPr lang="en-GB" sz="2000" b="0" i="0" dirty="0">
                <a:effectLst/>
                <a:latin typeface="Arial" panose="020B0604020202020204" pitchFamily="34" charset="0"/>
                <a:cs typeface="Arial" panose="020B0604020202020204" pitchFamily="34" charset="0"/>
              </a:rPr>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br>
              <a:rPr lang="en-GB"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229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and how does the DNS server work? - Bit2Me Academy">
            <a:extLst>
              <a:ext uri="{FF2B5EF4-FFF2-40B4-BE49-F238E27FC236}">
                <a16:creationId xmlns:a16="http://schemas.microsoft.com/office/drawing/2014/main" id="{B48417D7-19CD-6120-AC62-B00ED1FA12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3201" y="906905"/>
            <a:ext cx="9805598" cy="490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05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2D6-7B39-FBC0-941F-2B484AB3CB60}"/>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Understanding Network Devices</a:t>
            </a:r>
          </a:p>
        </p:txBody>
      </p:sp>
      <p:sp>
        <p:nvSpPr>
          <p:cNvPr id="3" name="Content Placeholder 2">
            <a:extLst>
              <a:ext uri="{FF2B5EF4-FFF2-40B4-BE49-F238E27FC236}">
                <a16:creationId xmlns:a16="http://schemas.microsoft.com/office/drawing/2014/main" id="{3C9DF2A7-D287-3D04-29C2-4EBCBBC8A410}"/>
              </a:ext>
            </a:extLst>
          </p:cNvPr>
          <p:cNvSpPr>
            <a:spLocks noGrp="1"/>
          </p:cNvSpPr>
          <p:nvPr>
            <p:ph idx="1"/>
          </p:nvPr>
        </p:nvSpPr>
        <p:spPr/>
        <p:txBody>
          <a:bodyPr>
            <a:normAutofit/>
          </a:bodyPr>
          <a:lstStyle/>
          <a:p>
            <a:r>
              <a:rPr lang="en-GB" sz="2000" b="0" i="0" dirty="0">
                <a:solidFill>
                  <a:srgbClr val="FF0000"/>
                </a:solidFill>
                <a:effectLst/>
                <a:latin typeface="Arial" panose="020B0604020202020204" pitchFamily="34" charset="0"/>
                <a:cs typeface="Arial" panose="020B0604020202020204" pitchFamily="34" charset="0"/>
              </a:rPr>
              <a:t>Router &amp; Switch</a:t>
            </a:r>
          </a:p>
          <a:p>
            <a:r>
              <a:rPr lang="en-GB" sz="2000" b="0" i="0" dirty="0">
                <a:solidFill>
                  <a:srgbClr val="000000"/>
                </a:solidFill>
                <a:effectLst/>
                <a:latin typeface="Arial" panose="020B0604020202020204" pitchFamily="34" charset="0"/>
                <a:cs typeface="Arial" panose="020B0604020202020204" pitchFamily="34" charset="0"/>
              </a:rPr>
              <a:t>Both Routers and Switches are network connecting devices. Routers work at the network layer and are responsible to find the shortest path for a packet across the network, whereas Switches connect various devices in a network. Routers connect devices across multiple networks.</a:t>
            </a:r>
          </a:p>
          <a:p>
            <a:endParaRPr lang="en-IN" sz="2000" dirty="0">
              <a:latin typeface="Arial" panose="020B0604020202020204" pitchFamily="34" charset="0"/>
              <a:cs typeface="Arial" panose="020B0604020202020204" pitchFamily="34" charset="0"/>
            </a:endParaRPr>
          </a:p>
        </p:txBody>
      </p:sp>
      <p:pic>
        <p:nvPicPr>
          <p:cNvPr id="8196" name="Picture 4" descr="Difference Between Router and Switch (with Comparison chart) - Circuit Globe">
            <a:extLst>
              <a:ext uri="{FF2B5EF4-FFF2-40B4-BE49-F238E27FC236}">
                <a16:creationId xmlns:a16="http://schemas.microsoft.com/office/drawing/2014/main" id="{9869EFAD-6D33-FD2D-4545-6BD2AB58C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198" y="3490757"/>
            <a:ext cx="5238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572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0F58B-B2F4-C3E3-261C-4C6CC6459896}"/>
              </a:ext>
            </a:extLst>
          </p:cNvPr>
          <p:cNvSpPr>
            <a:spLocks noGrp="1"/>
          </p:cNvSpPr>
          <p:nvPr>
            <p:ph type="title"/>
          </p:nvPr>
        </p:nvSpPr>
        <p:spPr>
          <a:xfrm>
            <a:off x="5297762" y="329184"/>
            <a:ext cx="6251110" cy="1783080"/>
          </a:xfrm>
        </p:spPr>
        <p:txBody>
          <a:bodyPr anchor="b">
            <a:normAutofit/>
          </a:bodyPr>
          <a:lstStyle/>
          <a:p>
            <a:r>
              <a:rPr lang="en-IN" sz="5400" dirty="0"/>
              <a:t>Proxies &amp; Firewall</a:t>
            </a:r>
          </a:p>
        </p:txBody>
      </p:sp>
      <p:pic>
        <p:nvPicPr>
          <p:cNvPr id="14" name="Picture 4" descr="3D box skeletons">
            <a:extLst>
              <a:ext uri="{FF2B5EF4-FFF2-40B4-BE49-F238E27FC236}">
                <a16:creationId xmlns:a16="http://schemas.microsoft.com/office/drawing/2014/main" id="{E2BB340A-A369-C25A-2215-D8B883479FA8}"/>
              </a:ext>
            </a:extLst>
          </p:cNvPr>
          <p:cNvPicPr>
            <a:picLocks noChangeAspect="1"/>
          </p:cNvPicPr>
          <p:nvPr/>
        </p:nvPicPr>
        <p:blipFill rotWithShape="1">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BE035-53BE-7DF1-B786-D291D52C7499}"/>
              </a:ext>
            </a:extLst>
          </p:cNvPr>
          <p:cNvSpPr>
            <a:spLocks noGrp="1"/>
          </p:cNvSpPr>
          <p:nvPr>
            <p:ph idx="1"/>
          </p:nvPr>
        </p:nvSpPr>
        <p:spPr>
          <a:xfrm>
            <a:off x="5297762" y="2706624"/>
            <a:ext cx="6251110" cy="3483864"/>
          </a:xfrm>
        </p:spPr>
        <p:txBody>
          <a:bodyPr>
            <a:normAutofit/>
          </a:bodyPr>
          <a:lstStyle/>
          <a:p>
            <a:r>
              <a:rPr lang="en-GB" sz="2200" dirty="0"/>
              <a:t>No network device discussion would be complete without delving into the world of proxies and firewalls. These devices are the bread and butter of ethical hackers in that they are the devices deliberately put in place to prevent unauthorized access. To test the strength of an organization’s perimeter is to ensure that its perimeter gate guard is alive and well.</a:t>
            </a:r>
            <a:endParaRPr lang="en-IN" sz="2200" dirty="0"/>
          </a:p>
        </p:txBody>
      </p:sp>
    </p:spTree>
    <p:extLst>
      <p:ext uri="{BB962C8B-B14F-4D97-AF65-F5344CB8AC3E}">
        <p14:creationId xmlns:p14="http://schemas.microsoft.com/office/powerpoint/2010/main" val="2271673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3E31F-35F2-49B3-5C4B-9DA5309526F7}"/>
              </a:ext>
            </a:extLst>
          </p:cNvPr>
          <p:cNvSpPr>
            <a:spLocks noGrp="1"/>
          </p:cNvSpPr>
          <p:nvPr>
            <p:ph type="title"/>
          </p:nvPr>
        </p:nvSpPr>
        <p:spPr>
          <a:xfrm>
            <a:off x="5297762" y="329184"/>
            <a:ext cx="6251110" cy="1783080"/>
          </a:xfrm>
        </p:spPr>
        <p:txBody>
          <a:bodyPr anchor="b">
            <a:normAutofit/>
          </a:bodyPr>
          <a:lstStyle/>
          <a:p>
            <a:r>
              <a:rPr lang="en-IN" sz="5400"/>
              <a:t>Proxy Server</a:t>
            </a:r>
          </a:p>
        </p:txBody>
      </p:sp>
      <p:pic>
        <p:nvPicPr>
          <p:cNvPr id="5" name="Picture 4" descr="Sphere of mesh and nodes">
            <a:extLst>
              <a:ext uri="{FF2B5EF4-FFF2-40B4-BE49-F238E27FC236}">
                <a16:creationId xmlns:a16="http://schemas.microsoft.com/office/drawing/2014/main" id="{E0F0DA23-8B2D-6B87-2AEA-E24D017017C1}"/>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C86EE0-B9BF-BFEB-5B3A-740F6CA97DDC}"/>
              </a:ext>
            </a:extLst>
          </p:cNvPr>
          <p:cNvSpPr>
            <a:spLocks noGrp="1"/>
          </p:cNvSpPr>
          <p:nvPr>
            <p:ph idx="1"/>
          </p:nvPr>
        </p:nvSpPr>
        <p:spPr>
          <a:xfrm>
            <a:off x="5297762" y="2706624"/>
            <a:ext cx="6251110" cy="3483864"/>
          </a:xfrm>
        </p:spPr>
        <p:txBody>
          <a:bodyPr>
            <a:normAutofit/>
          </a:bodyPr>
          <a:lstStyle/>
          <a:p>
            <a:r>
              <a:rPr lang="en-GB" sz="2000" b="0" i="0">
                <a:effectLst/>
                <a:latin typeface="Nunito" pitchFamily="2" charset="0"/>
              </a:rPr>
              <a:t>Proxy server refers to a server that acts as an intermediary between the request made by clients, and a particular server for some services or requests for some resources. There are different types of proxy servers available that are put into use according to the purpose of a request made by the clients to the servers. The basic purpose of Proxy servers is to protect the direct connection of Internet clients and internet resources. The proxy server also prevents the identification of the client’s IP address when the client makes any request is made to any other servers.</a:t>
            </a:r>
            <a:endParaRPr lang="en-IN" sz="2000"/>
          </a:p>
        </p:txBody>
      </p:sp>
    </p:spTree>
    <p:extLst>
      <p:ext uri="{BB962C8B-B14F-4D97-AF65-F5344CB8AC3E}">
        <p14:creationId xmlns:p14="http://schemas.microsoft.com/office/powerpoint/2010/main" val="1739553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2D09F-76A8-BAB4-F4A2-8FD32ECB9A28}"/>
              </a:ext>
            </a:extLst>
          </p:cNvPr>
          <p:cNvSpPr>
            <a:spLocks noGrp="1"/>
          </p:cNvSpPr>
          <p:nvPr>
            <p:ph idx="1"/>
          </p:nvPr>
        </p:nvSpPr>
        <p:spPr>
          <a:xfrm>
            <a:off x="838200" y="1057275"/>
            <a:ext cx="10515600" cy="4351338"/>
          </a:xfrm>
        </p:spPr>
        <p:txBody>
          <a:bodyPr>
            <a:normAutofit fontScale="92500" lnSpcReduction="10000"/>
          </a:bodyPr>
          <a:lstStyle/>
          <a:p>
            <a:pPr algn="l" fontAlgn="base">
              <a:buFont typeface="Arial" panose="020B0604020202020204" pitchFamily="34" charset="0"/>
              <a:buChar char="•"/>
            </a:pPr>
            <a:r>
              <a:rPr lang="en-GB" b="1" i="0" dirty="0">
                <a:solidFill>
                  <a:srgbClr val="273239"/>
                </a:solidFill>
                <a:effectLst/>
                <a:latin typeface="Nunito" pitchFamily="2" charset="0"/>
              </a:rPr>
              <a:t>Internet Client and Internet resources: </a:t>
            </a:r>
            <a:r>
              <a:rPr lang="en-GB" b="0" i="0" dirty="0">
                <a:solidFill>
                  <a:srgbClr val="273239"/>
                </a:solidFill>
                <a:effectLst/>
                <a:latin typeface="Nunito" pitchFamily="2" charset="0"/>
              </a:rPr>
              <a:t>For internet clients, Proxy servers also act as a shield for an internal network against the request coming from a client to access the data stored on the server. It makes the original IP address of the node remains hidden while accessing data from that server.</a:t>
            </a:r>
          </a:p>
          <a:p>
            <a:pPr algn="l" fontAlgn="base">
              <a:buFont typeface="Arial" panose="020B0604020202020204" pitchFamily="34" charset="0"/>
              <a:buChar char="•"/>
            </a:pPr>
            <a:r>
              <a:rPr lang="en-GB" b="1" i="0" dirty="0">
                <a:solidFill>
                  <a:srgbClr val="273239"/>
                </a:solidFill>
                <a:effectLst/>
                <a:latin typeface="Nunito" pitchFamily="2" charset="0"/>
              </a:rPr>
              <a:t>Protects true host identity: </a:t>
            </a:r>
            <a:r>
              <a:rPr lang="en-GB" b="0" i="0" dirty="0">
                <a:solidFill>
                  <a:srgbClr val="273239"/>
                </a:solidFill>
                <a:effectLst/>
                <a:latin typeface="Nunito" pitchFamily="2" charset="0"/>
              </a:rPr>
              <a:t>In this method, outgoing traffic appears to come from the proxy server rather than internet navigation. It must be configured to the specific application such as HTTPs or FTP. For example, organizations can use a proxy to observe the traffic of its employees to get the work efficiently done. It can also be used to keep a check on any kind of highly confidential data leakage. Some can also use it to increase their websites rank</a:t>
            </a:r>
          </a:p>
          <a:p>
            <a:endParaRPr lang="en-IN" dirty="0"/>
          </a:p>
        </p:txBody>
      </p:sp>
    </p:spTree>
    <p:extLst>
      <p:ext uri="{BB962C8B-B14F-4D97-AF65-F5344CB8AC3E}">
        <p14:creationId xmlns:p14="http://schemas.microsoft.com/office/powerpoint/2010/main" val="1834618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Does-The-Proxy-Server-Operates">
            <a:extLst>
              <a:ext uri="{FF2B5EF4-FFF2-40B4-BE49-F238E27FC236}">
                <a16:creationId xmlns:a16="http://schemas.microsoft.com/office/drawing/2014/main" id="{104904A0-E95D-7F41-C83A-FC7CC6CFCB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90" y="674557"/>
            <a:ext cx="12210204" cy="485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58CE-5C8D-89DA-B295-30596034187F}"/>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Bus Topology</a:t>
            </a:r>
          </a:p>
        </p:txBody>
      </p:sp>
      <p:sp>
        <p:nvSpPr>
          <p:cNvPr id="3" name="Content Placeholder 2">
            <a:extLst>
              <a:ext uri="{FF2B5EF4-FFF2-40B4-BE49-F238E27FC236}">
                <a16:creationId xmlns:a16="http://schemas.microsoft.com/office/drawing/2014/main" id="{9B2CF9F3-897D-AE49-1AAD-C5C7742146DA}"/>
              </a:ext>
            </a:extLst>
          </p:cNvPr>
          <p:cNvSpPr>
            <a:spLocks noGrp="1"/>
          </p:cNvSpPr>
          <p:nvPr>
            <p:ph idx="1"/>
          </p:nvPr>
        </p:nvSpPr>
        <p:spPr/>
        <p:txBody>
          <a:bodyPr>
            <a:normAutofit/>
          </a:bodyPr>
          <a:lstStyle/>
          <a:p>
            <a:r>
              <a:rPr lang="en-GB" sz="2000" b="0" i="0" u="sng" dirty="0">
                <a:effectLst/>
                <a:latin typeface="Arial" panose="020B0604020202020204" pitchFamily="34" charset="0"/>
                <a:cs typeface="Arial" panose="020B0604020202020204" pitchFamily="34" charset="0"/>
                <a:hlinkClick r:id="rId2"/>
              </a:rPr>
              <a:t>Bus Topology</a:t>
            </a:r>
            <a:r>
              <a:rPr lang="en-GB" sz="2000" b="0" i="0" dirty="0">
                <a:solidFill>
                  <a:srgbClr val="273239"/>
                </a:solidFill>
                <a:effectLst/>
                <a:latin typeface="Arial" panose="020B0604020202020204" pitchFamily="34" charset="0"/>
                <a:cs typeface="Arial" panose="020B0604020202020204" pitchFamily="34" charset="0"/>
              </a:rPr>
              <a:t> is a network type in which every computer and network device is connected to a single cable. It is bi-directional. It is a multi-point connection and a non-robust topology because if the backbone fails the topology crashes. In Bus Topology, various MAC (Media Access Control) protocols are followed by LAN ethernet connections.</a:t>
            </a:r>
            <a:endParaRPr lang="en-IN" sz="2000" dirty="0">
              <a:latin typeface="Arial" panose="020B0604020202020204" pitchFamily="34" charset="0"/>
              <a:cs typeface="Arial" panose="020B0604020202020204" pitchFamily="34" charset="0"/>
            </a:endParaRPr>
          </a:p>
        </p:txBody>
      </p:sp>
      <p:pic>
        <p:nvPicPr>
          <p:cNvPr id="2050" name="Picture 2" descr="Bus Topology">
            <a:extLst>
              <a:ext uri="{FF2B5EF4-FFF2-40B4-BE49-F238E27FC236}">
                <a16:creationId xmlns:a16="http://schemas.microsoft.com/office/drawing/2014/main" id="{0D2496AC-3DCF-B4EB-24F6-CB5E9486A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3714749"/>
            <a:ext cx="6978936" cy="240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22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5759A-B915-773A-E466-EAD022AF7A4D}"/>
              </a:ext>
            </a:extLst>
          </p:cNvPr>
          <p:cNvSpPr>
            <a:spLocks noGrp="1"/>
          </p:cNvSpPr>
          <p:nvPr>
            <p:ph type="title"/>
          </p:nvPr>
        </p:nvSpPr>
        <p:spPr>
          <a:xfrm>
            <a:off x="5297762" y="329184"/>
            <a:ext cx="6251110" cy="1783080"/>
          </a:xfrm>
        </p:spPr>
        <p:txBody>
          <a:bodyPr anchor="b">
            <a:normAutofit/>
          </a:bodyPr>
          <a:lstStyle/>
          <a:p>
            <a:r>
              <a:rPr lang="en-IN" sz="5400"/>
              <a:t>Firewall</a:t>
            </a:r>
          </a:p>
        </p:txBody>
      </p:sp>
      <p:pic>
        <p:nvPicPr>
          <p:cNvPr id="5" name="Picture 4" descr="CPU with binary numbers and blueprint">
            <a:extLst>
              <a:ext uri="{FF2B5EF4-FFF2-40B4-BE49-F238E27FC236}">
                <a16:creationId xmlns:a16="http://schemas.microsoft.com/office/drawing/2014/main" id="{6CAC7976-F237-A3D7-B412-62938CBC8AE7}"/>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188A6-14CF-A63E-3A18-290855C30B38}"/>
              </a:ext>
            </a:extLst>
          </p:cNvPr>
          <p:cNvSpPr>
            <a:spLocks noGrp="1"/>
          </p:cNvSpPr>
          <p:nvPr>
            <p:ph idx="1"/>
          </p:nvPr>
        </p:nvSpPr>
        <p:spPr>
          <a:xfrm>
            <a:off x="5297762" y="2706624"/>
            <a:ext cx="6251110" cy="3483864"/>
          </a:xfrm>
        </p:spPr>
        <p:txBody>
          <a:bodyPr>
            <a:normAutofit/>
          </a:bodyPr>
          <a:lstStyle/>
          <a:p>
            <a:pPr fontAlgn="base"/>
            <a:r>
              <a:rPr lang="en-GB" sz="2000" b="0" i="0">
                <a:effectLst/>
                <a:latin typeface="CiscoSans"/>
              </a:rPr>
              <a:t>A firewall is a network security device that monitors incoming and outgoing network traffic and decides whether to allow or block specific traffic based on a defined set of security rules.</a:t>
            </a:r>
          </a:p>
          <a:p>
            <a:pPr fontAlgn="base"/>
            <a:r>
              <a:rPr lang="en-GB" sz="2000" b="0" i="0">
                <a:effectLst/>
                <a:latin typeface="CiscoSans"/>
              </a:rPr>
              <a:t>Firewalls have been a first line of defense in network security for over 25 years. They establish a barrier between secured and controlled internal networks that can be trusted and untrusted outside networks, such as the Internet. </a:t>
            </a:r>
          </a:p>
          <a:p>
            <a:pPr fontAlgn="base"/>
            <a:r>
              <a:rPr lang="en-GB" sz="2000" b="0" i="0">
                <a:effectLst/>
                <a:latin typeface="CiscoSans"/>
              </a:rPr>
              <a:t>A firewall can be hardware, software, software-as-a service (SaaS), public cloud, or private cloud (virtual).</a:t>
            </a:r>
          </a:p>
          <a:p>
            <a:endParaRPr lang="en-IN" sz="2000"/>
          </a:p>
        </p:txBody>
      </p:sp>
    </p:spTree>
    <p:extLst>
      <p:ext uri="{BB962C8B-B14F-4D97-AF65-F5344CB8AC3E}">
        <p14:creationId xmlns:p14="http://schemas.microsoft.com/office/powerpoint/2010/main" val="906934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70B0AAE6-20B3-393C-3603-C4026245D28D}"/>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4C082B-17D7-E31D-35D4-081402D4EFE3}"/>
              </a:ext>
            </a:extLst>
          </p:cNvPr>
          <p:cNvSpPr>
            <a:spLocks noGrp="1"/>
          </p:cNvSpPr>
          <p:nvPr>
            <p:ph idx="1"/>
          </p:nvPr>
        </p:nvSpPr>
        <p:spPr>
          <a:xfrm>
            <a:off x="5297762" y="2706624"/>
            <a:ext cx="6251110" cy="3483864"/>
          </a:xfrm>
        </p:spPr>
        <p:txBody>
          <a:bodyPr>
            <a:normAutofit/>
          </a:bodyPr>
          <a:lstStyle/>
          <a:p>
            <a:r>
              <a:rPr lang="en-GB" sz="2200" dirty="0"/>
              <a:t>Commonly broken down into the following main categories: </a:t>
            </a:r>
          </a:p>
          <a:p>
            <a:r>
              <a:rPr lang="en-GB" sz="2200" dirty="0"/>
              <a:t>Packet filtering </a:t>
            </a:r>
          </a:p>
          <a:p>
            <a:r>
              <a:rPr lang="en-GB" sz="2200" dirty="0"/>
              <a:t>Stateful packet filtering</a:t>
            </a:r>
          </a:p>
          <a:p>
            <a:r>
              <a:rPr lang="en-GB" sz="2200" dirty="0"/>
              <a:t> Application proxies</a:t>
            </a:r>
            <a:endParaRPr lang="en-IN" sz="2200" dirty="0"/>
          </a:p>
        </p:txBody>
      </p:sp>
    </p:spTree>
    <p:extLst>
      <p:ext uri="{BB962C8B-B14F-4D97-AF65-F5344CB8AC3E}">
        <p14:creationId xmlns:p14="http://schemas.microsoft.com/office/powerpoint/2010/main" val="472183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90F3D-AF65-6154-9129-08AC9630F77F}"/>
              </a:ext>
            </a:extLst>
          </p:cNvPr>
          <p:cNvSpPr>
            <a:spLocks noGrp="1"/>
          </p:cNvSpPr>
          <p:nvPr>
            <p:ph idx="1"/>
          </p:nvPr>
        </p:nvSpPr>
        <p:spPr>
          <a:xfrm>
            <a:off x="838200" y="1419225"/>
            <a:ext cx="10515600" cy="4351338"/>
          </a:xfrm>
        </p:spPr>
        <p:txBody>
          <a:bodyPr>
            <a:normAutofit fontScale="92500" lnSpcReduction="10000"/>
          </a:bodyPr>
          <a:lstStyle/>
          <a:p>
            <a:r>
              <a:rPr lang="en-GB" dirty="0"/>
              <a:t>Packet-filtering firewalls look at the header information of the packets to determine legitimate traffic. Rules such as IP addresses and ports are used from the header to determine whether to allow or deny the packet entry.</a:t>
            </a:r>
          </a:p>
          <a:p>
            <a:r>
              <a:rPr lang="en-GB" dirty="0"/>
              <a:t>Stateful firewalls, on the other hand, determine the legitimacy of traffic based on the state of the connection from which the traffic originated. For example, if a legitimate connection has been established between a client machine and a web server, then the stateful firewall refers to its state table to verify that traffic originating from within that connection is legitimate.	</a:t>
            </a:r>
          </a:p>
          <a:p>
            <a:r>
              <a:rPr lang="en-GB" dirty="0"/>
              <a:t>An application proxy is one of the most secure firewall types that can be deployed. The proxy sits between the protected network and the rest of the world. Every packet sent outbound is intercepted by the proxy, which initiates its own request and processes the response</a:t>
            </a:r>
          </a:p>
        </p:txBody>
      </p:sp>
    </p:spTree>
    <p:extLst>
      <p:ext uri="{BB962C8B-B14F-4D97-AF65-F5344CB8AC3E}">
        <p14:creationId xmlns:p14="http://schemas.microsoft.com/office/powerpoint/2010/main" val="1351562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5B0E7-F6BA-0C0E-41BE-6462275A7ACA}"/>
              </a:ext>
            </a:extLst>
          </p:cNvPr>
          <p:cNvSpPr>
            <a:spLocks noGrp="1"/>
          </p:cNvSpPr>
          <p:nvPr>
            <p:ph type="title"/>
          </p:nvPr>
        </p:nvSpPr>
        <p:spPr>
          <a:xfrm>
            <a:off x="686834" y="1153572"/>
            <a:ext cx="3200400" cy="4461163"/>
          </a:xfrm>
        </p:spPr>
        <p:txBody>
          <a:bodyPr>
            <a:normAutofit/>
          </a:bodyPr>
          <a:lstStyle/>
          <a:p>
            <a:r>
              <a:rPr lang="en-IN">
                <a:solidFill>
                  <a:srgbClr val="FFFFFF"/>
                </a:solidFill>
              </a:rPr>
              <a:t>Intrusion Detection System</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95CECF-4F4C-185E-598F-ED92435618BE}"/>
              </a:ext>
            </a:extLst>
          </p:cNvPr>
          <p:cNvSpPr>
            <a:spLocks noGrp="1"/>
          </p:cNvSpPr>
          <p:nvPr>
            <p:ph idx="1"/>
          </p:nvPr>
        </p:nvSpPr>
        <p:spPr>
          <a:xfrm>
            <a:off x="4447308" y="591344"/>
            <a:ext cx="6906491" cy="5585619"/>
          </a:xfrm>
        </p:spPr>
        <p:txBody>
          <a:bodyPr anchor="ctr">
            <a:normAutofit/>
          </a:bodyPr>
          <a:lstStyle/>
          <a:p>
            <a:r>
              <a:rPr lang="en-GB" b="0" i="0" dirty="0">
                <a:effectLst/>
                <a:latin typeface="DIN"/>
              </a:rPr>
              <a:t>An Intrusion Detection System (IDS) is a monitoring system that detects suspicious activities and generates alerts when they are detected. Based upon these alerts, a security operations </a:t>
            </a:r>
            <a:r>
              <a:rPr lang="en-GB" b="0" i="0" dirty="0" err="1">
                <a:effectLst/>
                <a:latin typeface="DIN"/>
              </a:rPr>
              <a:t>center</a:t>
            </a:r>
            <a:r>
              <a:rPr lang="en-GB" b="0" i="0" dirty="0">
                <a:effectLst/>
                <a:latin typeface="DIN"/>
              </a:rPr>
              <a:t> (SOC) analyst or incident responder can investigate the issue and take the appropriate actions to remediate the threat.</a:t>
            </a:r>
            <a:endParaRPr lang="en-IN" dirty="0"/>
          </a:p>
        </p:txBody>
      </p:sp>
    </p:spTree>
    <p:extLst>
      <p:ext uri="{BB962C8B-B14F-4D97-AF65-F5344CB8AC3E}">
        <p14:creationId xmlns:p14="http://schemas.microsoft.com/office/powerpoint/2010/main" val="63679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42D77-B812-8E97-2EBC-153E9E16C5C7}"/>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Classification  of IDS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A60666-48FB-CD00-CE2F-E086E0C5A53B}"/>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GB" sz="2000" b="1" i="0">
                <a:effectLst/>
                <a:latin typeface="DIN"/>
              </a:rPr>
              <a:t>Host-Based IDS (HIDS):</a:t>
            </a:r>
            <a:r>
              <a:rPr lang="en-GB" sz="2000" b="0" i="0">
                <a:effectLst/>
                <a:latin typeface="DIN"/>
              </a:rPr>
              <a:t> A host-based IDS is deployed on a particular endpoint and designed to protect it against internal and external threats. Such an IDS may have the ability to monitor network traffic to and from the machine, observe running processes, and inspect the system’s logs. A host-based IDS’s visibility is limited to its host machine, decreasing the available context for decision-making, but has deep visibility into the host computer’s internals.</a:t>
            </a:r>
          </a:p>
          <a:p>
            <a:pPr>
              <a:buFont typeface="Arial" panose="020B0604020202020204" pitchFamily="34" charset="0"/>
              <a:buChar char="•"/>
            </a:pPr>
            <a:r>
              <a:rPr lang="en-GB" sz="2000" b="1" i="0">
                <a:effectLst/>
                <a:latin typeface="DIN"/>
              </a:rPr>
              <a:t>Network-Based IDS (NIDS):</a:t>
            </a:r>
            <a:r>
              <a:rPr lang="en-GB" sz="2000" b="0" i="0">
                <a:effectLst/>
                <a:latin typeface="DIN"/>
              </a:rPr>
              <a:t> A network-based IDS solution is designed to monitor an entire protected network. It has visibility into all traffic flowing through the network and makes determinations based upon packet metadata and contents. This wider viewpoint provides more context and the ability to detect widespread threats; however, these systems lack visibility into the internals of the endpoints that they protect.</a:t>
            </a:r>
          </a:p>
          <a:p>
            <a:endParaRPr lang="en-IN" sz="2000"/>
          </a:p>
        </p:txBody>
      </p:sp>
    </p:spTree>
    <p:extLst>
      <p:ext uri="{BB962C8B-B14F-4D97-AF65-F5344CB8AC3E}">
        <p14:creationId xmlns:p14="http://schemas.microsoft.com/office/powerpoint/2010/main" val="4080598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378CD-CB78-F2F1-194C-9C0436ACE16A}"/>
              </a:ext>
            </a:extLst>
          </p:cNvPr>
          <p:cNvSpPr>
            <a:spLocks noGrp="1"/>
          </p:cNvSpPr>
          <p:nvPr>
            <p:ph type="title"/>
          </p:nvPr>
        </p:nvSpPr>
        <p:spPr>
          <a:xfrm>
            <a:off x="686834" y="1153572"/>
            <a:ext cx="3200400" cy="4461163"/>
          </a:xfrm>
        </p:spPr>
        <p:txBody>
          <a:bodyPr>
            <a:normAutofit/>
          </a:bodyPr>
          <a:lstStyle/>
          <a:p>
            <a:r>
              <a:rPr lang="en-IN">
                <a:solidFill>
                  <a:srgbClr val="FFFFFF"/>
                </a:solidFill>
              </a:rPr>
              <a:t>Intrusion Prevention System (IPS)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F64BF8-65EA-EDFD-2D60-5597858E89D8}"/>
              </a:ext>
            </a:extLst>
          </p:cNvPr>
          <p:cNvSpPr>
            <a:spLocks noGrp="1"/>
          </p:cNvSpPr>
          <p:nvPr>
            <p:ph idx="1"/>
          </p:nvPr>
        </p:nvSpPr>
        <p:spPr>
          <a:xfrm>
            <a:off x="4447308" y="591344"/>
            <a:ext cx="6906491" cy="5585619"/>
          </a:xfrm>
        </p:spPr>
        <p:txBody>
          <a:bodyPr anchor="ctr">
            <a:normAutofit/>
          </a:bodyPr>
          <a:lstStyle/>
          <a:p>
            <a:r>
              <a:rPr lang="en-GB" b="0" i="0" dirty="0">
                <a:effectLst/>
                <a:latin typeface="metropolislight"/>
              </a:rPr>
              <a:t>An</a:t>
            </a:r>
            <a:r>
              <a:rPr lang="en-GB" b="0" i="0" dirty="0">
                <a:effectLst/>
                <a:latin typeface="metropolislight"/>
                <a:hlinkClick r:id="rId2"/>
              </a:rPr>
              <a:t> intrusion prevention system (IPS)</a:t>
            </a:r>
            <a:r>
              <a:rPr lang="en-GB" b="0" i="0" dirty="0">
                <a:effectLst/>
                <a:latin typeface="metropolislight"/>
              </a:rPr>
              <a:t> is a </a:t>
            </a:r>
            <a:r>
              <a:rPr lang="en-GB" b="0" i="0" dirty="0">
                <a:effectLst/>
                <a:latin typeface="metropolislight"/>
                <a:hlinkClick r:id="rId3"/>
              </a:rPr>
              <a:t>network security</a:t>
            </a:r>
            <a:r>
              <a:rPr lang="en-GB" b="0" i="0" dirty="0">
                <a:effectLst/>
                <a:latin typeface="metropolislight"/>
              </a:rPr>
              <a:t> tool (which can be a hardware device or software) that continuously monitors a network for malicious activity and takes action to prevent it, including reporting, blocking, or dropping it, when it does occur.  </a:t>
            </a:r>
          </a:p>
          <a:p>
            <a:r>
              <a:rPr lang="en-GB" b="0" i="0" dirty="0">
                <a:effectLst/>
                <a:latin typeface="metropolislight"/>
              </a:rPr>
              <a:t>It is more advanced than an intrusion detection system (IDS), which simply detects malicious activity but cannot take action against it beyond alerting an administrator</a:t>
            </a:r>
          </a:p>
          <a:p>
            <a:endParaRPr lang="en-IN" dirty="0"/>
          </a:p>
        </p:txBody>
      </p:sp>
    </p:spTree>
    <p:extLst>
      <p:ext uri="{BB962C8B-B14F-4D97-AF65-F5344CB8AC3E}">
        <p14:creationId xmlns:p14="http://schemas.microsoft.com/office/powerpoint/2010/main" val="2716603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756B-F067-9336-3B13-C805E232715D}"/>
              </a:ext>
            </a:extLst>
          </p:cNvPr>
          <p:cNvSpPr>
            <a:spLocks noGrp="1"/>
          </p:cNvSpPr>
          <p:nvPr>
            <p:ph type="title"/>
          </p:nvPr>
        </p:nvSpPr>
        <p:spPr/>
        <p:txBody>
          <a:bodyPr>
            <a:normAutofit fontScale="90000"/>
          </a:bodyPr>
          <a:lstStyle/>
          <a:p>
            <a:r>
              <a:rPr lang="en-GB" b="0" i="0" u="none" strike="noStrike" dirty="0">
                <a:effectLst/>
                <a:latin typeface="metropolislight"/>
              </a:rPr>
              <a:t>How does an intrusion prevention system work?</a:t>
            </a:r>
            <a:br>
              <a:rPr lang="en-GB" b="0" i="0" dirty="0">
                <a:effectLst/>
                <a:latin typeface="metropolislight"/>
              </a:rPr>
            </a:br>
            <a:endParaRPr lang="en-IN" dirty="0"/>
          </a:p>
        </p:txBody>
      </p:sp>
      <p:sp>
        <p:nvSpPr>
          <p:cNvPr id="3" name="Content Placeholder 2">
            <a:extLst>
              <a:ext uri="{FF2B5EF4-FFF2-40B4-BE49-F238E27FC236}">
                <a16:creationId xmlns:a16="http://schemas.microsoft.com/office/drawing/2014/main" id="{7B5D20C1-BF20-5518-5B6E-BE67B14D5DB5}"/>
              </a:ext>
            </a:extLst>
          </p:cNvPr>
          <p:cNvSpPr>
            <a:spLocks noGrp="1"/>
          </p:cNvSpPr>
          <p:nvPr>
            <p:ph idx="1"/>
          </p:nvPr>
        </p:nvSpPr>
        <p:spPr>
          <a:xfrm>
            <a:off x="838200" y="1187450"/>
            <a:ext cx="10712450" cy="5378450"/>
          </a:xfrm>
        </p:spPr>
        <p:txBody>
          <a:bodyPr>
            <a:normAutofit fontScale="77500" lnSpcReduction="20000"/>
          </a:bodyPr>
          <a:lstStyle/>
          <a:p>
            <a:pPr marL="0" indent="0" algn="l">
              <a:buNone/>
            </a:pPr>
            <a:r>
              <a:rPr lang="en-GB" b="0" i="0" dirty="0">
                <a:effectLst/>
                <a:latin typeface="metropolislight"/>
              </a:rPr>
              <a:t>An intrusion prevention system is placed inline, in the flow of network traffic between the source and destination, and usually sits just behind the firewall. There are several techniques that intrusion prevention systems use to identify threats:</a:t>
            </a:r>
          </a:p>
          <a:p>
            <a:pPr algn="l">
              <a:buFont typeface="Arial" panose="020B0604020202020204" pitchFamily="34" charset="0"/>
              <a:buChar char="•"/>
            </a:pPr>
            <a:r>
              <a:rPr lang="en-GB" b="1" i="0" dirty="0">
                <a:effectLst/>
                <a:latin typeface="metropolislight"/>
              </a:rPr>
              <a:t>Signature-based:</a:t>
            </a:r>
            <a:r>
              <a:rPr lang="en-GB" b="0" i="0" dirty="0">
                <a:effectLst/>
                <a:latin typeface="metropolislight"/>
              </a:rPr>
              <a:t> This method matches the activity to signatures of well-known threats. One drawback to this method is that it can only stop previously identified attacks and won’t be able to recognize new ones.</a:t>
            </a:r>
          </a:p>
          <a:p>
            <a:pPr algn="l">
              <a:buFont typeface="Arial" panose="020B0604020202020204" pitchFamily="34" charset="0"/>
              <a:buChar char="•"/>
            </a:pPr>
            <a:r>
              <a:rPr lang="en-GB" b="1" i="0" dirty="0">
                <a:effectLst/>
                <a:latin typeface="metropolislight"/>
              </a:rPr>
              <a:t>Anomaly-based:</a:t>
            </a:r>
            <a:r>
              <a:rPr lang="en-GB" b="0" i="0" dirty="0">
                <a:effectLst/>
                <a:latin typeface="metropolislight"/>
              </a:rPr>
              <a:t> This method monitors for abnormal </a:t>
            </a:r>
            <a:r>
              <a:rPr lang="en-GB" b="0" i="0" dirty="0" err="1">
                <a:effectLst/>
                <a:latin typeface="metropolislight"/>
              </a:rPr>
              <a:t>behavior</a:t>
            </a:r>
            <a:r>
              <a:rPr lang="en-GB" b="0" i="0" dirty="0">
                <a:effectLst/>
                <a:latin typeface="metropolislight"/>
              </a:rPr>
              <a:t> by comparing random samples of network activity against a baseline standard. It is more robust than signature-based monitoring, but it can sometimes produce false positives. Some newer and more advanced intrusion prevention systems use artificial intelligence and machine learning technology to support anomaly-based monitoring.</a:t>
            </a:r>
          </a:p>
          <a:p>
            <a:pPr algn="l">
              <a:buFont typeface="Arial" panose="020B0604020202020204" pitchFamily="34" charset="0"/>
              <a:buChar char="•"/>
            </a:pPr>
            <a:r>
              <a:rPr lang="en-GB" b="1" i="0" dirty="0">
                <a:effectLst/>
                <a:latin typeface="metropolislight"/>
              </a:rPr>
              <a:t>Policy-based:</a:t>
            </a:r>
            <a:r>
              <a:rPr lang="en-GB" b="0" i="0" dirty="0">
                <a:effectLst/>
                <a:latin typeface="metropolislight"/>
              </a:rPr>
              <a:t> This method is somewhat less common than signature-based or anomaly-based monitoring. It employs security policies defined by the enterprise and blocks activity that violates those policies. This requires an administrator to set up and configure security policies.</a:t>
            </a:r>
          </a:p>
          <a:p>
            <a:pPr marL="0" indent="0" algn="l">
              <a:buNone/>
            </a:pPr>
            <a:r>
              <a:rPr lang="en-GB" b="0" i="0" dirty="0">
                <a:effectLst/>
                <a:latin typeface="metropolislight"/>
              </a:rPr>
              <a:t>Once the IPS detects malicious activity, it can take many automated actions, including alerting administrators, dropping the packets, blocking traffic from the source address, or resetting the connection. Some intrusion prevention systems also use a “honeypot,” or decoy high-value data, to attract attackers and stop them from reaching their targets.</a:t>
            </a:r>
          </a:p>
          <a:p>
            <a:endParaRPr lang="en-IN" dirty="0"/>
          </a:p>
        </p:txBody>
      </p:sp>
    </p:spTree>
    <p:extLst>
      <p:ext uri="{BB962C8B-B14F-4D97-AF65-F5344CB8AC3E}">
        <p14:creationId xmlns:p14="http://schemas.microsoft.com/office/powerpoint/2010/main" val="2325931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E18D3-BE0F-8509-F614-D97A0A42F8C2}"/>
              </a:ext>
            </a:extLst>
          </p:cNvPr>
          <p:cNvSpPr>
            <a:spLocks noGrp="1"/>
          </p:cNvSpPr>
          <p:nvPr>
            <p:ph type="title"/>
          </p:nvPr>
        </p:nvSpPr>
        <p:spPr>
          <a:xfrm>
            <a:off x="686834" y="1153572"/>
            <a:ext cx="3200400" cy="4461163"/>
          </a:xfrm>
        </p:spPr>
        <p:txBody>
          <a:bodyPr>
            <a:normAutofit/>
          </a:bodyPr>
          <a:lstStyle/>
          <a:p>
            <a:r>
              <a:rPr lang="en-IN">
                <a:solidFill>
                  <a:srgbClr val="FFFFFF"/>
                </a:solidFill>
              </a:rPr>
              <a:t>Classification of IPS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EDAED-E37C-B23C-DF7A-FBB02BA6E111}"/>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GB" sz="2200" b="1" i="0">
                <a:effectLst/>
                <a:latin typeface="metropolislight"/>
              </a:rPr>
              <a:t>Network intrusion prevention system (NIPS):</a:t>
            </a:r>
            <a:r>
              <a:rPr lang="en-GB" sz="2200" b="0" i="0">
                <a:effectLst/>
                <a:latin typeface="metropolislight"/>
              </a:rPr>
              <a:t> This type of IPS is installed only at strategic points to monitor all network traffic and proactively scan for threats.</a:t>
            </a:r>
          </a:p>
          <a:p>
            <a:pPr>
              <a:buFont typeface="Arial" panose="020B0604020202020204" pitchFamily="34" charset="0"/>
              <a:buChar char="•"/>
            </a:pPr>
            <a:r>
              <a:rPr lang="en-GB" sz="2200" b="1" i="0">
                <a:effectLst/>
                <a:latin typeface="metropolislight"/>
              </a:rPr>
              <a:t>Host intrusion prevention system (HIPS):</a:t>
            </a:r>
            <a:r>
              <a:rPr lang="en-GB" sz="2200" b="0" i="0">
                <a:effectLst/>
                <a:latin typeface="metropolislight"/>
              </a:rPr>
              <a:t> In contrast to a NIPS, a HIPS is installed on an endpoint (such as a PC) and looks at inbound and outbound traffic from that machine only. It works best in combination with a NIPS, as it serves as a last line of </a:t>
            </a:r>
            <a:r>
              <a:rPr lang="en-GB" sz="2200" b="0" i="0" err="1">
                <a:effectLst/>
                <a:latin typeface="metropolislight"/>
              </a:rPr>
              <a:t>defense</a:t>
            </a:r>
            <a:r>
              <a:rPr lang="en-GB" sz="2200" b="0" i="0">
                <a:effectLst/>
                <a:latin typeface="metropolislight"/>
              </a:rPr>
              <a:t> for threats that have made it past the NIPS.</a:t>
            </a:r>
          </a:p>
          <a:p>
            <a:pPr>
              <a:buFont typeface="Arial" panose="020B0604020202020204" pitchFamily="34" charset="0"/>
              <a:buChar char="•"/>
            </a:pPr>
            <a:r>
              <a:rPr lang="en-GB" sz="2200" b="1" i="0">
                <a:effectLst/>
                <a:latin typeface="metropolislight"/>
              </a:rPr>
              <a:t>Network </a:t>
            </a:r>
            <a:r>
              <a:rPr lang="en-GB" sz="2200" b="1" i="0" err="1">
                <a:effectLst/>
                <a:latin typeface="metropolislight"/>
              </a:rPr>
              <a:t>behavior</a:t>
            </a:r>
            <a:r>
              <a:rPr lang="en-GB" sz="2200" b="1" i="0">
                <a:effectLst/>
                <a:latin typeface="metropolislight"/>
              </a:rPr>
              <a:t> analysis (NBA):</a:t>
            </a:r>
            <a:r>
              <a:rPr lang="en-GB" sz="2200" b="0" i="0">
                <a:effectLst/>
                <a:latin typeface="metropolislight"/>
              </a:rPr>
              <a:t> This </a:t>
            </a:r>
            <a:r>
              <a:rPr lang="en-GB" sz="2200" b="0" i="0" err="1">
                <a:effectLst/>
                <a:latin typeface="metropolislight"/>
              </a:rPr>
              <a:t>analyzes</a:t>
            </a:r>
            <a:r>
              <a:rPr lang="en-GB" sz="2200" b="0" i="0">
                <a:effectLst/>
                <a:latin typeface="metropolislight"/>
              </a:rPr>
              <a:t> network traffic to detect unusual traffic flows, such as DDoS (Distributed Denial of Service) attacks.  </a:t>
            </a:r>
          </a:p>
          <a:p>
            <a:pPr>
              <a:buFont typeface="Arial" panose="020B0604020202020204" pitchFamily="34" charset="0"/>
              <a:buChar char="•"/>
            </a:pPr>
            <a:r>
              <a:rPr lang="en-GB" sz="2200" b="1" i="0">
                <a:effectLst/>
                <a:latin typeface="metropolislight"/>
              </a:rPr>
              <a:t>Wireless intrusion prevention system (WIPS):</a:t>
            </a:r>
            <a:r>
              <a:rPr lang="en-GB" sz="2200" b="0" i="0">
                <a:effectLst/>
                <a:latin typeface="metropolislight"/>
              </a:rPr>
              <a:t> This type of IPS simply scans a Wi-Fi network for unauthorized access and kicks unauthorized devices off the network.</a:t>
            </a:r>
          </a:p>
          <a:p>
            <a:endParaRPr lang="en-IN" sz="2200"/>
          </a:p>
        </p:txBody>
      </p:sp>
    </p:spTree>
    <p:extLst>
      <p:ext uri="{BB962C8B-B14F-4D97-AF65-F5344CB8AC3E}">
        <p14:creationId xmlns:p14="http://schemas.microsoft.com/office/powerpoint/2010/main" val="2247462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BA325-0FCD-7BBD-6EA0-D311B4F2F07E}"/>
              </a:ext>
            </a:extLst>
          </p:cNvPr>
          <p:cNvSpPr>
            <a:spLocks noGrp="1"/>
          </p:cNvSpPr>
          <p:nvPr>
            <p:ph type="title"/>
          </p:nvPr>
        </p:nvSpPr>
        <p:spPr>
          <a:xfrm>
            <a:off x="5297762" y="329184"/>
            <a:ext cx="6251110" cy="1783080"/>
          </a:xfrm>
        </p:spPr>
        <p:txBody>
          <a:bodyPr anchor="b">
            <a:normAutofit/>
          </a:bodyPr>
          <a:lstStyle/>
          <a:p>
            <a:r>
              <a:rPr lang="en-IN" sz="5400" dirty="0"/>
              <a:t>Knowing OS</a:t>
            </a:r>
          </a:p>
        </p:txBody>
      </p:sp>
      <p:pic>
        <p:nvPicPr>
          <p:cNvPr id="5" name="Picture 4" descr="Technological background">
            <a:extLst>
              <a:ext uri="{FF2B5EF4-FFF2-40B4-BE49-F238E27FC236}">
                <a16:creationId xmlns:a16="http://schemas.microsoft.com/office/drawing/2014/main" id="{53CF15EB-8D89-60A4-6832-D23285A74DB1}"/>
              </a:ext>
            </a:extLst>
          </p:cNvPr>
          <p:cNvPicPr>
            <a:picLocks noChangeAspect="1"/>
          </p:cNvPicPr>
          <p:nvPr/>
        </p:nvPicPr>
        <p:blipFill rotWithShape="1">
          <a:blip r:embed="rId2"/>
          <a:srcRect l="19866" r="3480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F58079-7B84-9F98-9F57-B5A310F29D97}"/>
              </a:ext>
            </a:extLst>
          </p:cNvPr>
          <p:cNvSpPr>
            <a:spLocks noGrp="1"/>
          </p:cNvSpPr>
          <p:nvPr>
            <p:ph idx="1"/>
          </p:nvPr>
        </p:nvSpPr>
        <p:spPr>
          <a:xfrm>
            <a:off x="5297762" y="2706624"/>
            <a:ext cx="6251110" cy="3483864"/>
          </a:xfrm>
        </p:spPr>
        <p:txBody>
          <a:bodyPr>
            <a:normAutofit/>
          </a:bodyPr>
          <a:lstStyle/>
          <a:p>
            <a:pPr lvl="1"/>
            <a:r>
              <a:rPr lang="en-GB" sz="2200" b="1" i="0" dirty="0">
                <a:effectLst/>
                <a:latin typeface="Söhne"/>
              </a:rPr>
              <a:t>Windows:</a:t>
            </a:r>
            <a:r>
              <a:rPr lang="en-GB" sz="2200" b="0" i="0" dirty="0">
                <a:effectLst/>
                <a:latin typeface="Söhne"/>
              </a:rPr>
              <a:t> Windows is an operating system developed by Microsoft. It is one of the most widely used operating systems for personal computers (PCs) and is known for its user-friendly interface. Windows supports a vast range of software and hardware, making it popular among various users, including home users, businesses, and enterprises. Over the years, different versions of Windows have been released, with Windows 11 being the last major version.</a:t>
            </a:r>
            <a:endParaRPr lang="en-IN" sz="2200" dirty="0"/>
          </a:p>
        </p:txBody>
      </p:sp>
    </p:spTree>
    <p:extLst>
      <p:ext uri="{BB962C8B-B14F-4D97-AF65-F5344CB8AC3E}">
        <p14:creationId xmlns:p14="http://schemas.microsoft.com/office/powerpoint/2010/main" val="4188277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BE993-AE60-2981-48BA-B9760AD689EF}"/>
              </a:ext>
            </a:extLst>
          </p:cNvPr>
          <p:cNvSpPr>
            <a:spLocks noGrp="1"/>
          </p:cNvSpPr>
          <p:nvPr>
            <p:ph type="title"/>
          </p:nvPr>
        </p:nvSpPr>
        <p:spPr>
          <a:xfrm>
            <a:off x="686834" y="1153572"/>
            <a:ext cx="3200400" cy="4461163"/>
          </a:xfrm>
        </p:spPr>
        <p:txBody>
          <a:bodyPr>
            <a:normAutofit/>
          </a:bodyPr>
          <a:lstStyle/>
          <a:p>
            <a:r>
              <a:rPr lang="en-IN">
                <a:solidFill>
                  <a:srgbClr val="FFFFFF"/>
                </a:solidFill>
              </a:rPr>
              <a:t>MacOs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4C59D4-CD03-5594-FB2A-2A83B7B9924D}"/>
              </a:ext>
            </a:extLst>
          </p:cNvPr>
          <p:cNvSpPr>
            <a:spLocks noGrp="1"/>
          </p:cNvSpPr>
          <p:nvPr>
            <p:ph idx="1"/>
          </p:nvPr>
        </p:nvSpPr>
        <p:spPr>
          <a:xfrm>
            <a:off x="4447308" y="591344"/>
            <a:ext cx="6906491" cy="5585619"/>
          </a:xfrm>
        </p:spPr>
        <p:txBody>
          <a:bodyPr anchor="ctr">
            <a:normAutofit/>
          </a:bodyPr>
          <a:lstStyle/>
          <a:p>
            <a:pPr marL="0" indent="0">
              <a:buNone/>
            </a:pPr>
            <a:r>
              <a:rPr lang="en-GB" b="0" i="0">
                <a:effectLst/>
                <a:latin typeface="Söhne"/>
              </a:rPr>
              <a:t>macOS is the operating system developed by Apple Inc. It is designed exclusively for Apple's Mac computers. macOS is known for its sleek and visually appealing user interface, as well as its integration with other Apple devices and services. Apple regularly releases updates to macOS, bringing new features and improvements. macOS is known for its stability and security and is </a:t>
            </a:r>
            <a:r>
              <a:rPr lang="en-GB" b="0" i="0" err="1">
                <a:effectLst/>
                <a:latin typeface="Söhne"/>
              </a:rPr>
              <a:t>favored</a:t>
            </a:r>
            <a:r>
              <a:rPr lang="en-GB" b="0" i="0">
                <a:effectLst/>
                <a:latin typeface="Söhne"/>
              </a:rPr>
              <a:t> by creative professionals and developers due to its seamless integration with software like Final Cut Pro, Logic Pro, and Xcode</a:t>
            </a:r>
            <a:endParaRPr lang="en-IN" dirty="0"/>
          </a:p>
        </p:txBody>
      </p:sp>
    </p:spTree>
    <p:extLst>
      <p:ext uri="{BB962C8B-B14F-4D97-AF65-F5344CB8AC3E}">
        <p14:creationId xmlns:p14="http://schemas.microsoft.com/office/powerpoint/2010/main" val="123121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14DDF-35C1-D6B0-39B5-8C6C01F8EAA2}"/>
              </a:ext>
            </a:extLst>
          </p:cNvPr>
          <p:cNvSpPr>
            <a:spLocks noGrp="1"/>
          </p:cNvSpPr>
          <p:nvPr>
            <p:ph type="title"/>
          </p:nvPr>
        </p:nvSpPr>
        <p:spPr>
          <a:xfrm>
            <a:off x="5297762" y="329184"/>
            <a:ext cx="6251110" cy="1783080"/>
          </a:xfrm>
        </p:spPr>
        <p:txBody>
          <a:bodyPr anchor="b">
            <a:normAutofit/>
          </a:bodyPr>
          <a:lstStyle/>
          <a:p>
            <a:r>
              <a:rPr lang="en-IN" sz="5400"/>
              <a:t>Adventages</a:t>
            </a:r>
          </a:p>
        </p:txBody>
      </p:sp>
      <p:pic>
        <p:nvPicPr>
          <p:cNvPr id="5" name="Picture 4" descr="Close-up of a server network panel with lights and cables">
            <a:extLst>
              <a:ext uri="{FF2B5EF4-FFF2-40B4-BE49-F238E27FC236}">
                <a16:creationId xmlns:a16="http://schemas.microsoft.com/office/drawing/2014/main" id="{E3EDFA2E-E252-257C-2FBC-9E344E33ED9C}"/>
              </a:ext>
            </a:extLst>
          </p:cNvPr>
          <p:cNvPicPr>
            <a:picLocks noChangeAspect="1"/>
          </p:cNvPicPr>
          <p:nvPr/>
        </p:nvPicPr>
        <p:blipFill rotWithShape="1">
          <a:blip r:embed="rId2"/>
          <a:srcRect l="10094" r="4457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512BD9-64F2-A446-13DC-09D584614EA9}"/>
              </a:ext>
            </a:extLst>
          </p:cNvPr>
          <p:cNvSpPr>
            <a:spLocks noGrp="1"/>
          </p:cNvSpPr>
          <p:nvPr>
            <p:ph idx="1"/>
          </p:nvPr>
        </p:nvSpPr>
        <p:spPr>
          <a:xfrm>
            <a:off x="5297762" y="2706624"/>
            <a:ext cx="6251110" cy="3483864"/>
          </a:xfrm>
        </p:spPr>
        <p:txBody>
          <a:bodyPr>
            <a:normAutofit/>
          </a:bodyPr>
          <a:lstStyle/>
          <a:p>
            <a:pPr fontAlgn="base">
              <a:buFont typeface="Arial" panose="020B0604020202020204" pitchFamily="34" charset="0"/>
              <a:buChar char="•"/>
            </a:pPr>
            <a:r>
              <a:rPr lang="en-GB" sz="2000" b="0" i="0" dirty="0">
                <a:effectLst/>
                <a:latin typeface="Nunito" pitchFamily="2" charset="0"/>
              </a:rPr>
              <a:t>If N devices are connected to each other in a bus topology, then the number of cables required to connect them is 1, known as backbone cable.</a:t>
            </a:r>
          </a:p>
          <a:p>
            <a:pPr fontAlgn="base">
              <a:buFont typeface="Arial" panose="020B0604020202020204" pitchFamily="34" charset="0"/>
              <a:buChar char="•"/>
            </a:pPr>
            <a:r>
              <a:rPr lang="en-GB" sz="2000" b="0" i="0" dirty="0">
                <a:effectLst/>
                <a:latin typeface="Nunito" pitchFamily="2" charset="0"/>
              </a:rPr>
              <a:t>Coaxial or twisted pair cables are mainly used in bus-based networks that support up to 10 Mbps.</a:t>
            </a:r>
          </a:p>
          <a:p>
            <a:pPr fontAlgn="base">
              <a:buFont typeface="Arial" panose="020B0604020202020204" pitchFamily="34" charset="0"/>
              <a:buChar char="•"/>
            </a:pPr>
            <a:r>
              <a:rPr lang="en-GB" sz="2000" b="0" i="0" dirty="0">
                <a:effectLst/>
                <a:latin typeface="Nunito" pitchFamily="2" charset="0"/>
              </a:rPr>
              <a:t>The cost of the cable is less compared to other topologies, but it is used to build small networks.</a:t>
            </a:r>
          </a:p>
          <a:p>
            <a:pPr fontAlgn="base">
              <a:buFont typeface="Arial" panose="020B0604020202020204" pitchFamily="34" charset="0"/>
              <a:buChar char="•"/>
            </a:pPr>
            <a:r>
              <a:rPr lang="en-GB" sz="2000" b="0" i="0" dirty="0">
                <a:effectLst/>
                <a:latin typeface="Nunito" pitchFamily="2" charset="0"/>
              </a:rPr>
              <a:t>Bus topology is familiar technology as installation and troubleshooting techniques are well known.</a:t>
            </a:r>
          </a:p>
          <a:p>
            <a:endParaRPr lang="en-IN" sz="2000" dirty="0"/>
          </a:p>
        </p:txBody>
      </p:sp>
    </p:spTree>
    <p:extLst>
      <p:ext uri="{BB962C8B-B14F-4D97-AF65-F5344CB8AC3E}">
        <p14:creationId xmlns:p14="http://schemas.microsoft.com/office/powerpoint/2010/main" val="3078897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7BDE8-D4A2-2839-69B6-3237942F6496}"/>
              </a:ext>
            </a:extLst>
          </p:cNvPr>
          <p:cNvSpPr>
            <a:spLocks noGrp="1"/>
          </p:cNvSpPr>
          <p:nvPr>
            <p:ph type="title"/>
          </p:nvPr>
        </p:nvSpPr>
        <p:spPr>
          <a:xfrm>
            <a:off x="572493" y="238539"/>
            <a:ext cx="11018520" cy="1434415"/>
          </a:xfrm>
        </p:spPr>
        <p:txBody>
          <a:bodyPr anchor="b">
            <a:normAutofit/>
          </a:bodyPr>
          <a:lstStyle/>
          <a:p>
            <a:r>
              <a:rPr lang="en-IN" sz="5400"/>
              <a:t>Android</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52E24F-D455-B1DA-DF24-8531AE8AA5F8}"/>
              </a:ext>
            </a:extLst>
          </p:cNvPr>
          <p:cNvSpPr>
            <a:spLocks noGrp="1"/>
          </p:cNvSpPr>
          <p:nvPr>
            <p:ph idx="1"/>
          </p:nvPr>
        </p:nvSpPr>
        <p:spPr>
          <a:xfrm>
            <a:off x="572493" y="2071316"/>
            <a:ext cx="6713552" cy="4119172"/>
          </a:xfrm>
        </p:spPr>
        <p:txBody>
          <a:bodyPr anchor="t">
            <a:normAutofit/>
          </a:bodyPr>
          <a:lstStyle/>
          <a:p>
            <a:r>
              <a:rPr lang="en-GB" sz="2200" b="0" i="0">
                <a:effectLst/>
                <a:latin typeface="Söhne"/>
              </a:rPr>
              <a:t>Android is an open-source operating system developed by Google. It is primarily designed for mobile devices, including smartphones and tablets. Android has become the most widely used mobile operating system globally. Its open-source nature allows device manufacturers to customize and adapt it to their specific hardware configurations. Android offers access to a vast ecosystem of apps through the Google Play Store. It is highly customizable, allowing users to personalize their devices extensively.</a:t>
            </a:r>
            <a:endParaRPr lang="en-IN" sz="2200"/>
          </a:p>
        </p:txBody>
      </p:sp>
      <p:pic>
        <p:nvPicPr>
          <p:cNvPr id="5" name="Picture 4" descr="Mobile device with apps">
            <a:extLst>
              <a:ext uri="{FF2B5EF4-FFF2-40B4-BE49-F238E27FC236}">
                <a16:creationId xmlns:a16="http://schemas.microsoft.com/office/drawing/2014/main" id="{B62D71E1-BE60-B639-D254-4463182F80D7}"/>
              </a:ext>
            </a:extLst>
          </p:cNvPr>
          <p:cNvPicPr>
            <a:picLocks noChangeAspect="1"/>
          </p:cNvPicPr>
          <p:nvPr/>
        </p:nvPicPr>
        <p:blipFill rotWithShape="1">
          <a:blip r:embed="rId2"/>
          <a:srcRect l="42785" r="3100" b="2"/>
          <a:stretch/>
        </p:blipFill>
        <p:spPr>
          <a:xfrm>
            <a:off x="7675658" y="2093976"/>
            <a:ext cx="3941064" cy="4096512"/>
          </a:xfrm>
          <a:prstGeom prst="rect">
            <a:avLst/>
          </a:prstGeom>
        </p:spPr>
      </p:pic>
    </p:spTree>
    <p:extLst>
      <p:ext uri="{BB962C8B-B14F-4D97-AF65-F5344CB8AC3E}">
        <p14:creationId xmlns:p14="http://schemas.microsoft.com/office/powerpoint/2010/main" val="2478888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A854A-2358-C593-179B-B5080BB5908A}"/>
              </a:ext>
            </a:extLst>
          </p:cNvPr>
          <p:cNvSpPr>
            <a:spLocks noGrp="1"/>
          </p:cNvSpPr>
          <p:nvPr>
            <p:ph type="title"/>
          </p:nvPr>
        </p:nvSpPr>
        <p:spPr>
          <a:xfrm>
            <a:off x="841248" y="548640"/>
            <a:ext cx="3600860" cy="5431536"/>
          </a:xfrm>
        </p:spPr>
        <p:txBody>
          <a:bodyPr>
            <a:normAutofit/>
          </a:bodyPr>
          <a:lstStyle/>
          <a:p>
            <a:r>
              <a:rPr lang="en-IN" sz="5400"/>
              <a:t>Linux</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D2D344-96F1-0C7A-231C-2ABF91046C00}"/>
              </a:ext>
            </a:extLst>
          </p:cNvPr>
          <p:cNvSpPr>
            <a:spLocks noGrp="1"/>
          </p:cNvSpPr>
          <p:nvPr>
            <p:ph idx="1"/>
          </p:nvPr>
        </p:nvSpPr>
        <p:spPr>
          <a:xfrm>
            <a:off x="4972538" y="552091"/>
            <a:ext cx="6378215" cy="5431536"/>
          </a:xfrm>
        </p:spPr>
        <p:txBody>
          <a:bodyPr anchor="ctr">
            <a:normAutofit/>
          </a:bodyPr>
          <a:lstStyle/>
          <a:p>
            <a:r>
              <a:rPr lang="en-GB" sz="2200" b="0" i="0" dirty="0">
                <a:effectLst/>
                <a:latin typeface="Söhne"/>
              </a:rPr>
              <a:t>Linux is an open-source operating system that is based on the Unix operating system. It is available in various distributions (distros) such as Ubuntu, Fedora, Debian, CentOS, and more. Linux is known for its stability, security, and flexibility. It is widely used in servers, supercomputers, embedded devices, and as an alternative to other operating systems on desktops and laptops. Linux is </a:t>
            </a:r>
            <a:r>
              <a:rPr lang="en-GB" sz="2200" b="0" i="0" dirty="0" err="1">
                <a:effectLst/>
                <a:latin typeface="Söhne"/>
              </a:rPr>
              <a:t>favored</a:t>
            </a:r>
            <a:r>
              <a:rPr lang="en-GB" sz="2200" b="0" i="0" dirty="0">
                <a:effectLst/>
                <a:latin typeface="Söhne"/>
              </a:rPr>
              <a:t> by developers and system administrators due to its command-line interface, which provides powerful control over the system.</a:t>
            </a:r>
            <a:endParaRPr lang="en-IN" sz="2200" dirty="0"/>
          </a:p>
        </p:txBody>
      </p:sp>
    </p:spTree>
    <p:extLst>
      <p:ext uri="{BB962C8B-B14F-4D97-AF65-F5344CB8AC3E}">
        <p14:creationId xmlns:p14="http://schemas.microsoft.com/office/powerpoint/2010/main" val="262688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3BB5E-0115-508C-442C-C7B2CAB80538}"/>
              </a:ext>
            </a:extLst>
          </p:cNvPr>
          <p:cNvSpPr>
            <a:spLocks noGrp="1"/>
          </p:cNvSpPr>
          <p:nvPr>
            <p:ph type="title"/>
          </p:nvPr>
        </p:nvSpPr>
        <p:spPr>
          <a:xfrm>
            <a:off x="5297762" y="329184"/>
            <a:ext cx="6251110" cy="1783080"/>
          </a:xfrm>
        </p:spPr>
        <p:txBody>
          <a:bodyPr anchor="b">
            <a:normAutofit/>
          </a:bodyPr>
          <a:lstStyle/>
          <a:p>
            <a:r>
              <a:rPr lang="en-IN" sz="5400" dirty="0"/>
              <a:t>Drawbacks</a:t>
            </a:r>
          </a:p>
        </p:txBody>
      </p:sp>
      <p:pic>
        <p:nvPicPr>
          <p:cNvPr id="5" name="Picture 4" descr="Sphere of mesh and nodes">
            <a:extLst>
              <a:ext uri="{FF2B5EF4-FFF2-40B4-BE49-F238E27FC236}">
                <a16:creationId xmlns:a16="http://schemas.microsoft.com/office/drawing/2014/main" id="{98FC0CCC-09F5-C705-8557-78072780AC35}"/>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261553-104C-5DD9-A442-6F055940C70D}"/>
              </a:ext>
            </a:extLst>
          </p:cNvPr>
          <p:cNvSpPr>
            <a:spLocks noGrp="1"/>
          </p:cNvSpPr>
          <p:nvPr>
            <p:ph idx="1"/>
          </p:nvPr>
        </p:nvSpPr>
        <p:spPr>
          <a:xfrm>
            <a:off x="5297762" y="2706624"/>
            <a:ext cx="6251110" cy="3483864"/>
          </a:xfrm>
        </p:spPr>
        <p:txBody>
          <a:bodyPr>
            <a:normAutofit/>
          </a:bodyPr>
          <a:lstStyle/>
          <a:p>
            <a:pPr fontAlgn="base">
              <a:buFont typeface="Arial" panose="020B0604020202020204" pitchFamily="34" charset="0"/>
              <a:buChar char="•"/>
            </a:pPr>
            <a:r>
              <a:rPr lang="en-GB" sz="1900" b="0" i="0" dirty="0">
                <a:effectLst/>
                <a:latin typeface="Nunito" pitchFamily="2" charset="0"/>
              </a:rPr>
              <a:t>A bus topology is quite simpler, but still, it requires a lot of cabling.</a:t>
            </a:r>
          </a:p>
          <a:p>
            <a:pPr fontAlgn="base">
              <a:buFont typeface="Arial" panose="020B0604020202020204" pitchFamily="34" charset="0"/>
              <a:buChar char="•"/>
            </a:pPr>
            <a:r>
              <a:rPr lang="en-GB" sz="1900" b="0" i="0" dirty="0">
                <a:effectLst/>
                <a:latin typeface="Nunito" pitchFamily="2" charset="0"/>
              </a:rPr>
              <a:t>If the common cable fails, then the whole system will crash down.</a:t>
            </a:r>
          </a:p>
          <a:p>
            <a:pPr fontAlgn="base">
              <a:buFont typeface="Arial" panose="020B0604020202020204" pitchFamily="34" charset="0"/>
              <a:buChar char="•"/>
            </a:pPr>
            <a:r>
              <a:rPr lang="en-GB" sz="1900" b="0" i="0" dirty="0">
                <a:effectLst/>
                <a:latin typeface="Nunito" pitchFamily="2" charset="0"/>
              </a:rPr>
              <a:t>If the network traffic is heavy, it increases collisions in the network. To avoid this, various protocols are used in the MAC layer known as Pure Aloha, Slotted Aloha, CSMA/CD, etc.</a:t>
            </a:r>
          </a:p>
          <a:p>
            <a:pPr fontAlgn="base">
              <a:buFont typeface="Arial" panose="020B0604020202020204" pitchFamily="34" charset="0"/>
              <a:buChar char="•"/>
            </a:pPr>
            <a:r>
              <a:rPr lang="en-GB" sz="1900" b="0" i="0" dirty="0">
                <a:effectLst/>
                <a:latin typeface="Nunito" pitchFamily="2" charset="0"/>
              </a:rPr>
              <a:t>Adding new devices to the network would slow down networks.</a:t>
            </a:r>
          </a:p>
          <a:p>
            <a:pPr fontAlgn="base">
              <a:buFont typeface="Arial" panose="020B0604020202020204" pitchFamily="34" charset="0"/>
              <a:buChar char="•"/>
            </a:pPr>
            <a:r>
              <a:rPr lang="en-GB" sz="1900" b="0" i="0" dirty="0">
                <a:effectLst/>
                <a:latin typeface="Nunito" pitchFamily="2" charset="0"/>
              </a:rPr>
              <a:t>Security is very low.</a:t>
            </a:r>
          </a:p>
          <a:p>
            <a:endParaRPr lang="en-IN" sz="1900" dirty="0"/>
          </a:p>
        </p:txBody>
      </p:sp>
    </p:spTree>
    <p:extLst>
      <p:ext uri="{BB962C8B-B14F-4D97-AF65-F5344CB8AC3E}">
        <p14:creationId xmlns:p14="http://schemas.microsoft.com/office/powerpoint/2010/main" val="27935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CAC5A-E425-0C2A-C390-F947E0F2AE88}"/>
              </a:ext>
            </a:extLst>
          </p:cNvPr>
          <p:cNvSpPr>
            <a:spLocks noGrp="1"/>
          </p:cNvSpPr>
          <p:nvPr>
            <p:ph type="title"/>
          </p:nvPr>
        </p:nvSpPr>
        <p:spPr>
          <a:xfrm>
            <a:off x="572493" y="238539"/>
            <a:ext cx="11018520" cy="1434415"/>
          </a:xfrm>
        </p:spPr>
        <p:txBody>
          <a:bodyPr anchor="b">
            <a:normAutofit/>
          </a:bodyPr>
          <a:lstStyle/>
          <a:p>
            <a:r>
              <a:rPr lang="en-IN" sz="5400">
                <a:latin typeface="Arial" panose="020B0604020202020204" pitchFamily="34" charset="0"/>
                <a:cs typeface="Arial" panose="020B0604020202020204" pitchFamily="34" charset="0"/>
              </a:rPr>
              <a:t>Ring Topology</a:t>
            </a:r>
          </a:p>
        </p:txBody>
      </p:sp>
      <p:sp>
        <p:nvSpPr>
          <p:cNvPr id="308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070172-267D-D84C-A262-806753FC997B}"/>
              </a:ext>
            </a:extLst>
          </p:cNvPr>
          <p:cNvSpPr>
            <a:spLocks noGrp="1"/>
          </p:cNvSpPr>
          <p:nvPr>
            <p:ph idx="1"/>
          </p:nvPr>
        </p:nvSpPr>
        <p:spPr>
          <a:xfrm>
            <a:off x="572493" y="2071316"/>
            <a:ext cx="5313280" cy="4119172"/>
          </a:xfrm>
        </p:spPr>
        <p:txBody>
          <a:bodyPr anchor="t">
            <a:normAutofit/>
          </a:bodyPr>
          <a:lstStyle/>
          <a:p>
            <a:r>
              <a:rPr lang="en-GB" sz="2200" b="0" i="0" dirty="0">
                <a:effectLst/>
                <a:latin typeface="Arial" panose="020B0604020202020204" pitchFamily="34" charset="0"/>
                <a:cs typeface="Arial" panose="020B0604020202020204" pitchFamily="34" charset="0"/>
              </a:rPr>
              <a:t>In a </a:t>
            </a:r>
            <a:r>
              <a:rPr lang="en-GB" sz="2200" b="0" i="0" u="sng" dirty="0">
                <a:effectLst/>
                <a:latin typeface="Arial" panose="020B0604020202020204" pitchFamily="34" charset="0"/>
                <a:cs typeface="Arial" panose="020B0604020202020204" pitchFamily="34" charset="0"/>
                <a:hlinkClick r:id="rId2"/>
              </a:rPr>
              <a:t>Ring Topology</a:t>
            </a:r>
            <a:r>
              <a:rPr lang="en-GB" sz="2200" b="0" i="0" dirty="0">
                <a:effectLst/>
                <a:latin typeface="Arial" panose="020B0604020202020204" pitchFamily="34" charset="0"/>
                <a:cs typeface="Arial" panose="020B0604020202020204" pitchFamily="34" charset="0"/>
              </a:rPr>
              <a:t>, it forms a ring connecting devices with exactly two </a:t>
            </a:r>
            <a:r>
              <a:rPr lang="en-GB" sz="2200" b="0" i="0" dirty="0" err="1">
                <a:effectLst/>
                <a:latin typeface="Arial" panose="020B0604020202020204" pitchFamily="34" charset="0"/>
                <a:cs typeface="Arial" panose="020B0604020202020204" pitchFamily="34" charset="0"/>
              </a:rPr>
              <a:t>neighboring</a:t>
            </a:r>
            <a:r>
              <a:rPr lang="en-GB" sz="2200" b="0" i="0" dirty="0">
                <a:effectLst/>
                <a:latin typeface="Arial" panose="020B0604020202020204" pitchFamily="34" charset="0"/>
                <a:cs typeface="Arial" panose="020B0604020202020204" pitchFamily="34" charset="0"/>
              </a:rPr>
              <a:t> devices. A number of repeaters are used for Ring topology with a large number of nodes, because if someone wants to send some data to the last node in the ring topology with 100 nodes, then the data will have to pass through 99 nodes to reach the 100th node. Hence to prevent data loss repeaters are used in the network.</a:t>
            </a:r>
            <a:endParaRPr lang="en-IN" sz="2200" dirty="0">
              <a:latin typeface="Arial" panose="020B0604020202020204" pitchFamily="34" charset="0"/>
              <a:cs typeface="Arial" panose="020B0604020202020204" pitchFamily="34" charset="0"/>
            </a:endParaRPr>
          </a:p>
        </p:txBody>
      </p:sp>
      <p:pic>
        <p:nvPicPr>
          <p:cNvPr id="3076" name="Picture 4" descr="Ring Topology">
            <a:extLst>
              <a:ext uri="{FF2B5EF4-FFF2-40B4-BE49-F238E27FC236}">
                <a16:creationId xmlns:a16="http://schemas.microsoft.com/office/drawing/2014/main" id="{6272C96E-D1C4-FCCC-DD23-247677552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228" y="2271716"/>
            <a:ext cx="5183730" cy="373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89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208AE6BC-FFAF-9270-E556-8D089D576EB0}"/>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5CD24E-47FA-F68C-00E3-C3A6E2FB59A0}"/>
              </a:ext>
            </a:extLst>
          </p:cNvPr>
          <p:cNvSpPr>
            <a:spLocks noGrp="1"/>
          </p:cNvSpPr>
          <p:nvPr>
            <p:ph idx="1"/>
          </p:nvPr>
        </p:nvSpPr>
        <p:spPr>
          <a:xfrm>
            <a:off x="5297762" y="2706624"/>
            <a:ext cx="6251110" cy="3483864"/>
          </a:xfrm>
        </p:spPr>
        <p:txBody>
          <a:bodyPr>
            <a:normAutofit/>
          </a:bodyPr>
          <a:lstStyle/>
          <a:p>
            <a:pPr fontAlgn="base"/>
            <a:r>
              <a:rPr lang="en-GB" sz="2200" b="0" i="0">
                <a:effectLst/>
                <a:latin typeface="Nunito" pitchFamily="2" charset="0"/>
              </a:rPr>
              <a:t>The most common access method of ring topology is token passing.</a:t>
            </a:r>
          </a:p>
          <a:p>
            <a:pPr fontAlgn="base">
              <a:buFont typeface="Arial" panose="020B0604020202020204" pitchFamily="34" charset="0"/>
              <a:buChar char="•"/>
            </a:pPr>
            <a:r>
              <a:rPr lang="en-GB" sz="2200" b="1" i="0">
                <a:effectLst/>
                <a:latin typeface="Nunito" pitchFamily="2" charset="0"/>
              </a:rPr>
              <a:t>Token passing: </a:t>
            </a:r>
            <a:r>
              <a:rPr lang="en-GB" sz="2200" b="0" i="0">
                <a:effectLst/>
                <a:latin typeface="Nunito" pitchFamily="2" charset="0"/>
              </a:rPr>
              <a:t>It is a network access method in which a token is passed from one node to another node.</a:t>
            </a:r>
          </a:p>
          <a:p>
            <a:pPr fontAlgn="base">
              <a:buFont typeface="Arial" panose="020B0604020202020204" pitchFamily="34" charset="0"/>
              <a:buChar char="•"/>
            </a:pPr>
            <a:r>
              <a:rPr lang="en-GB" sz="2200" b="1" i="0">
                <a:effectLst/>
                <a:latin typeface="Nunito" pitchFamily="2" charset="0"/>
              </a:rPr>
              <a:t>Token: </a:t>
            </a:r>
            <a:r>
              <a:rPr lang="en-GB" sz="2200" b="0" i="0">
                <a:effectLst/>
                <a:latin typeface="Nunito" pitchFamily="2" charset="0"/>
              </a:rPr>
              <a:t>It is a frame that circulates around the network.</a:t>
            </a:r>
          </a:p>
          <a:p>
            <a:endParaRPr lang="en-IN" sz="2200"/>
          </a:p>
        </p:txBody>
      </p:sp>
    </p:spTree>
    <p:extLst>
      <p:ext uri="{BB962C8B-B14F-4D97-AF65-F5344CB8AC3E}">
        <p14:creationId xmlns:p14="http://schemas.microsoft.com/office/powerpoint/2010/main" val="162044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A8B4-BAD4-4F43-8959-2A618A56C06B}"/>
              </a:ext>
            </a:extLst>
          </p:cNvPr>
          <p:cNvSpPr>
            <a:spLocks noGrp="1"/>
          </p:cNvSpPr>
          <p:nvPr>
            <p:ph type="title"/>
          </p:nvPr>
        </p:nvSpPr>
        <p:spPr>
          <a:xfrm>
            <a:off x="5297762" y="329184"/>
            <a:ext cx="6251110" cy="1783080"/>
          </a:xfrm>
        </p:spPr>
        <p:txBody>
          <a:bodyPr anchor="b">
            <a:normAutofit/>
          </a:bodyPr>
          <a:lstStyle/>
          <a:p>
            <a:r>
              <a:rPr lang="en-IN" sz="5400" dirty="0"/>
              <a:t>Operation of Ring Topology</a:t>
            </a:r>
          </a:p>
        </p:txBody>
      </p:sp>
      <p:pic>
        <p:nvPicPr>
          <p:cNvPr id="5" name="Picture 4" descr="Exclamation mark on a yellow background">
            <a:extLst>
              <a:ext uri="{FF2B5EF4-FFF2-40B4-BE49-F238E27FC236}">
                <a16:creationId xmlns:a16="http://schemas.microsoft.com/office/drawing/2014/main" id="{5F06179F-71C0-EF19-72CE-5D0EDFA743E3}"/>
              </a:ext>
            </a:extLst>
          </p:cNvPr>
          <p:cNvPicPr>
            <a:picLocks noChangeAspect="1"/>
          </p:cNvPicPr>
          <p:nvPr/>
        </p:nvPicPr>
        <p:blipFill rotWithShape="1">
          <a:blip r:embed="rId2"/>
          <a:srcRect l="30992" r="18075"/>
          <a:stretch/>
        </p:blipFill>
        <p:spPr>
          <a:xfrm>
            <a:off x="-14990" y="-4496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A72835-29B6-923C-6BB5-17DFF52DBB0E}"/>
              </a:ext>
            </a:extLst>
          </p:cNvPr>
          <p:cNvSpPr>
            <a:spLocks noGrp="1"/>
          </p:cNvSpPr>
          <p:nvPr>
            <p:ph idx="1"/>
          </p:nvPr>
        </p:nvSpPr>
        <p:spPr>
          <a:xfrm>
            <a:off x="5297762" y="2706624"/>
            <a:ext cx="6251110" cy="3483864"/>
          </a:xfrm>
        </p:spPr>
        <p:txBody>
          <a:bodyPr>
            <a:normAutofit/>
          </a:bodyPr>
          <a:lstStyle/>
          <a:p>
            <a:pPr fontAlgn="base">
              <a:buFont typeface="+mj-lt"/>
              <a:buAutoNum type="arabicPeriod"/>
            </a:pPr>
            <a:r>
              <a:rPr lang="en-GB" sz="1700" b="0" i="0">
                <a:effectLst/>
                <a:latin typeface="Nunito" pitchFamily="2" charset="0"/>
              </a:rPr>
              <a:t>One station is known as a </a:t>
            </a:r>
            <a:r>
              <a:rPr lang="en-GB" sz="1700" b="1" i="0">
                <a:effectLst/>
                <a:latin typeface="Nunito" pitchFamily="2" charset="0"/>
              </a:rPr>
              <a:t>monitor</a:t>
            </a:r>
            <a:r>
              <a:rPr lang="en-GB" sz="1700" b="0" i="0">
                <a:effectLst/>
                <a:latin typeface="Nunito" pitchFamily="2" charset="0"/>
              </a:rPr>
              <a:t> station which takes all the responsibility for performing the operations.</a:t>
            </a:r>
          </a:p>
          <a:p>
            <a:pPr fontAlgn="base">
              <a:buFont typeface="+mj-lt"/>
              <a:buAutoNum type="arabicPeriod"/>
            </a:pPr>
            <a:r>
              <a:rPr lang="en-GB" sz="1700" b="0" i="0">
                <a:effectLst/>
                <a:latin typeface="Nunito" pitchFamily="2" charset="0"/>
              </a:rPr>
              <a:t>To transmit the data, the station has to hold the token. After the transmission is done, the token is to be released for other stations to use.</a:t>
            </a:r>
          </a:p>
          <a:p>
            <a:pPr fontAlgn="base">
              <a:buFont typeface="+mj-lt"/>
              <a:buAutoNum type="arabicPeriod"/>
            </a:pPr>
            <a:r>
              <a:rPr lang="en-GB" sz="1700" b="0" i="0">
                <a:effectLst/>
                <a:latin typeface="Nunito" pitchFamily="2" charset="0"/>
              </a:rPr>
              <a:t>When no station is transmitting the data, then the token will circulate in the ring.</a:t>
            </a:r>
          </a:p>
          <a:p>
            <a:pPr fontAlgn="base">
              <a:buFont typeface="+mj-lt"/>
              <a:buAutoNum type="arabicPeriod"/>
            </a:pPr>
            <a:r>
              <a:rPr lang="en-GB" sz="1700" b="0" i="0">
                <a:effectLst/>
                <a:latin typeface="Nunito" pitchFamily="2" charset="0"/>
              </a:rPr>
              <a:t>There are two types of token release techniques: </a:t>
            </a:r>
            <a:r>
              <a:rPr lang="en-GB" sz="1700" b="1" i="0">
                <a:effectLst/>
                <a:latin typeface="Nunito" pitchFamily="2" charset="0"/>
              </a:rPr>
              <a:t>Early token release</a:t>
            </a:r>
            <a:r>
              <a:rPr lang="en-GB" sz="1700" b="0" i="0">
                <a:effectLst/>
                <a:latin typeface="Nunito" pitchFamily="2" charset="0"/>
              </a:rPr>
              <a:t> releases the token just after transmitting the data and </a:t>
            </a:r>
            <a:r>
              <a:rPr lang="en-GB" sz="1700" b="1" i="0">
                <a:effectLst/>
                <a:latin typeface="Nunito" pitchFamily="2" charset="0"/>
              </a:rPr>
              <a:t>Delayed token release</a:t>
            </a:r>
            <a:r>
              <a:rPr lang="en-GB" sz="1700" b="0" i="0">
                <a:effectLst/>
                <a:latin typeface="Nunito" pitchFamily="2" charset="0"/>
              </a:rPr>
              <a:t> releases the token after the acknowledgment is received from the receiver.</a:t>
            </a:r>
          </a:p>
          <a:p>
            <a:endParaRPr lang="en-IN" sz="1700"/>
          </a:p>
        </p:txBody>
      </p:sp>
    </p:spTree>
    <p:extLst>
      <p:ext uri="{BB962C8B-B14F-4D97-AF65-F5344CB8AC3E}">
        <p14:creationId xmlns:p14="http://schemas.microsoft.com/office/powerpoint/2010/main" val="127931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4141</Words>
  <Application>Microsoft Office PowerPoint</Application>
  <PresentationFormat>Widescreen</PresentationFormat>
  <Paragraphs>159</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Calibri Light</vt:lpstr>
      <vt:lpstr>CiscoSans</vt:lpstr>
      <vt:lpstr>DIN</vt:lpstr>
      <vt:lpstr>Inter</vt:lpstr>
      <vt:lpstr>metropolislight</vt:lpstr>
      <vt:lpstr>Nunito</vt:lpstr>
      <vt:lpstr>Söhne</vt:lpstr>
      <vt:lpstr>Office Theme</vt:lpstr>
      <vt:lpstr>System Fundamentals</vt:lpstr>
      <vt:lpstr>Types of Network Topology</vt:lpstr>
      <vt:lpstr>Point to Point Topology</vt:lpstr>
      <vt:lpstr>Bus Topology</vt:lpstr>
      <vt:lpstr>Adventages</vt:lpstr>
      <vt:lpstr>Drawbacks</vt:lpstr>
      <vt:lpstr>Ring Topology</vt:lpstr>
      <vt:lpstr>PowerPoint Presentation</vt:lpstr>
      <vt:lpstr>Operation of Ring Topology</vt:lpstr>
      <vt:lpstr>Advantages of Ring Topology</vt:lpstr>
      <vt:lpstr>Drawbacks</vt:lpstr>
      <vt:lpstr>Star</vt:lpstr>
      <vt:lpstr>Adventages</vt:lpstr>
      <vt:lpstr>Disadventages</vt:lpstr>
      <vt:lpstr>Mesh</vt:lpstr>
      <vt:lpstr>PowerPoint Presentation</vt:lpstr>
      <vt:lpstr>Adventages</vt:lpstr>
      <vt:lpstr>Drawbacks</vt:lpstr>
      <vt:lpstr>OSI Model</vt:lpstr>
      <vt:lpstr>OSI Model - Open Systems Interconnection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 Three Way Handshake</vt:lpstr>
      <vt:lpstr>PowerPoint Presentation</vt:lpstr>
      <vt:lpstr>Exploring TCP IP Ports</vt:lpstr>
      <vt:lpstr>PowerPoint Presentation</vt:lpstr>
      <vt:lpstr>DNS (Domain Name System)</vt:lpstr>
      <vt:lpstr>PowerPoint Presentation</vt:lpstr>
      <vt:lpstr>Understanding Network Devices</vt:lpstr>
      <vt:lpstr>Proxies &amp; Firewall</vt:lpstr>
      <vt:lpstr>Proxy Server</vt:lpstr>
      <vt:lpstr>PowerPoint Presentation</vt:lpstr>
      <vt:lpstr>PowerPoint Presentation</vt:lpstr>
      <vt:lpstr>Firewall</vt:lpstr>
      <vt:lpstr>PowerPoint Presentation</vt:lpstr>
      <vt:lpstr>PowerPoint Presentation</vt:lpstr>
      <vt:lpstr>Intrusion Detection System</vt:lpstr>
      <vt:lpstr>Classification  of IDS</vt:lpstr>
      <vt:lpstr>Intrusion Prevention System (IPS)</vt:lpstr>
      <vt:lpstr>How does an intrusion prevention system work? </vt:lpstr>
      <vt:lpstr>Classification of IPS</vt:lpstr>
      <vt:lpstr>Knowing OS</vt:lpstr>
      <vt:lpstr>MacOs</vt:lpstr>
      <vt:lpstr>Android</vt:lpstr>
      <vt:lpstr>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Fundamentals</dc:title>
  <dc:creator>Arsalan Ahmed Alyas</dc:creator>
  <cp:lastModifiedBy>ARSALAN AHMED ALYAS</cp:lastModifiedBy>
  <cp:revision>52</cp:revision>
  <dcterms:created xsi:type="dcterms:W3CDTF">2023-08-06T13:24:05Z</dcterms:created>
  <dcterms:modified xsi:type="dcterms:W3CDTF">2024-08-02T14:40:12Z</dcterms:modified>
</cp:coreProperties>
</file>