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5" roundtripDataSignature="AMtx7mjL22Kbn81kVLwOjRrORdRA0aNm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7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71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7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72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0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</a:t>
            </a: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25" name="Google Shape;25;p1"/>
          <p:cNvSpPr txBox="1"/>
          <p:nvPr/>
        </p:nvSpPr>
        <p:spPr>
          <a:xfrm>
            <a:off x="0" y="6126162"/>
            <a:ext cx="9144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The McGraw-Hill Companies, Inc. Permission required for reproduction or display.</a:t>
            </a:r>
            <a:endParaRPr/>
          </a:p>
        </p:txBody>
      </p:sp>
      <p:pic>
        <p:nvPicPr>
          <p:cNvPr id="26" name="Google Shape;26;p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0"/>
            <a:ext cx="8763000" cy="10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 txBox="1"/>
          <p:nvPr/>
        </p:nvSpPr>
        <p:spPr>
          <a:xfrm>
            <a:off x="1143000" y="2514600"/>
            <a:ext cx="6858000" cy="240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10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>
                <a:solidFill>
                  <a:schemeClr val="dk1"/>
                </a:solidFill>
              </a:rPr>
              <a:t>Ass</a:t>
            </a: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ymmetric-Key</a:t>
            </a:r>
            <a:b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Cryptography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281" name="Google Shape;281;p18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1143000" y="0"/>
            <a:ext cx="35258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10.2.1  Introduction</a:t>
            </a:r>
            <a:endParaRPr/>
          </a:p>
        </p:txBody>
      </p:sp>
      <p:sp>
        <p:nvSpPr>
          <p:cNvPr id="289" name="Google Shape;289;p18"/>
          <p:cNvSpPr txBox="1"/>
          <p:nvPr/>
        </p:nvSpPr>
        <p:spPr>
          <a:xfrm>
            <a:off x="1143000" y="1066800"/>
            <a:ext cx="5246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10.5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of operations in RSA</a:t>
            </a:r>
            <a:endParaRPr/>
          </a:p>
        </p:txBody>
      </p:sp>
      <p:pic>
        <p:nvPicPr>
          <p:cNvPr id="290" name="Google Shape;29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76400"/>
            <a:ext cx="77247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4679950"/>
            <a:ext cx="8991600" cy="88265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297" name="Google Shape;297;p19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9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19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228600" y="1143000"/>
            <a:ext cx="86868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19"/>
          <p:cNvSpPr txBox="1"/>
          <p:nvPr/>
        </p:nvSpPr>
        <p:spPr>
          <a:xfrm>
            <a:off x="1143000" y="0"/>
            <a:ext cx="31432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10.2.2  Procedure</a:t>
            </a:r>
            <a:endParaRPr/>
          </a:p>
        </p:txBody>
      </p:sp>
      <p:sp>
        <p:nvSpPr>
          <p:cNvPr id="306" name="Google Shape;306;p19"/>
          <p:cNvSpPr txBox="1"/>
          <p:nvPr/>
        </p:nvSpPr>
        <p:spPr>
          <a:xfrm>
            <a:off x="1230312" y="1066800"/>
            <a:ext cx="7151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10.6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Encryption, decryption, and key generation in RSA</a:t>
            </a:r>
            <a:endParaRPr/>
          </a:p>
        </p:txBody>
      </p:sp>
      <p:pic>
        <p:nvPicPr>
          <p:cNvPr id="307" name="Google Shape;30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750" y="1489075"/>
            <a:ext cx="6800850" cy="38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313" name="Google Shape;313;p20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0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0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0"/>
          <p:cNvSpPr txBox="1"/>
          <p:nvPr/>
        </p:nvSpPr>
        <p:spPr>
          <a:xfrm>
            <a:off x="228600" y="1143000"/>
            <a:ext cx="86868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Algebraic Structures</a:t>
            </a:r>
            <a:endParaRPr/>
          </a:p>
        </p:txBody>
      </p:sp>
      <p:sp>
        <p:nvSpPr>
          <p:cNvPr id="321" name="Google Shape;321;p20"/>
          <p:cNvSpPr txBox="1"/>
          <p:nvPr/>
        </p:nvSpPr>
        <p:spPr>
          <a:xfrm>
            <a:off x="1143000" y="0"/>
            <a:ext cx="3163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10.2.2  Continued</a:t>
            </a:r>
            <a:endParaRPr/>
          </a:p>
        </p:txBody>
      </p:sp>
      <p:sp>
        <p:nvSpPr>
          <p:cNvPr id="322" name="Google Shape;322;p20"/>
          <p:cNvSpPr txBox="1"/>
          <p:nvPr/>
        </p:nvSpPr>
        <p:spPr>
          <a:xfrm>
            <a:off x="228600" y="2057400"/>
            <a:ext cx="86868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Encryption/Decryption Ring:</a:t>
            </a:r>
            <a:endParaRPr/>
          </a:p>
        </p:txBody>
      </p:sp>
      <p:sp>
        <p:nvSpPr>
          <p:cNvPr id="323" name="Google Shape;323;p20"/>
          <p:cNvSpPr txBox="1"/>
          <p:nvPr/>
        </p:nvSpPr>
        <p:spPr>
          <a:xfrm>
            <a:off x="4953000" y="1981200"/>
            <a:ext cx="3429000" cy="66992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= &lt;Z</a:t>
            </a:r>
            <a:r>
              <a:rPr lang="en-US" sz="36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36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+, × &gt;</a:t>
            </a:r>
            <a:endParaRPr/>
          </a:p>
        </p:txBody>
      </p:sp>
      <p:sp>
        <p:nvSpPr>
          <p:cNvPr id="324" name="Google Shape;324;p20"/>
          <p:cNvSpPr txBox="1"/>
          <p:nvPr/>
        </p:nvSpPr>
        <p:spPr>
          <a:xfrm>
            <a:off x="381000" y="3216275"/>
            <a:ext cx="38100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Key-Generation Group: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325" name="Google Shape;325;p20"/>
          <p:cNvSpPr txBox="1"/>
          <p:nvPr/>
        </p:nvSpPr>
        <p:spPr>
          <a:xfrm>
            <a:off x="4267200" y="3140075"/>
            <a:ext cx="3733800" cy="66992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= &lt;Z </a:t>
            </a:r>
            <a:r>
              <a:rPr lang="en-US" sz="3600" b="1" i="1" u="none" baseline="-25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lang="en-US" sz="36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</a:t>
            </a:r>
            <a:r>
              <a:rPr lang="en-US" sz="36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∗, × &gt;</a:t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987" y="4497387"/>
            <a:ext cx="7542212" cy="684212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27" name="Google Shape;3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375" y="5740400"/>
            <a:ext cx="7997825" cy="431800"/>
          </a:xfrm>
          <a:prstGeom prst="rect">
            <a:avLst/>
          </a:prstGeom>
          <a:noFill/>
          <a:ln w="5715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333" name="Google Shape;333;p21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1143000" y="0"/>
            <a:ext cx="3163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10.2.2  Continued</a:t>
            </a:r>
            <a:endParaRPr/>
          </a:p>
        </p:txBody>
      </p:sp>
      <p:pic>
        <p:nvPicPr>
          <p:cNvPr id="341" name="Google Shape;3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2" y="1393825"/>
            <a:ext cx="9113837" cy="42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347" name="Google Shape;347;p22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2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228600" y="1143000"/>
            <a:ext cx="86868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</a:t>
            </a:r>
            <a:endParaRPr/>
          </a:p>
        </p:txBody>
      </p:sp>
      <p:sp>
        <p:nvSpPr>
          <p:cNvPr id="355" name="Google Shape;355;p22"/>
          <p:cNvSpPr txBox="1"/>
          <p:nvPr/>
        </p:nvSpPr>
        <p:spPr>
          <a:xfrm>
            <a:off x="1143000" y="0"/>
            <a:ext cx="3163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10.2.2  Continued</a:t>
            </a:r>
            <a:endParaRPr/>
          </a:p>
        </p:txBody>
      </p:sp>
      <p:pic>
        <p:nvPicPr>
          <p:cNvPr id="356" name="Google Shape;35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12" y="2209800"/>
            <a:ext cx="9094787" cy="21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" y="4800600"/>
            <a:ext cx="7970837" cy="395287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363" name="Google Shape;363;p23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23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23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228600" y="1143000"/>
            <a:ext cx="86868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</a:t>
            </a:r>
            <a:endParaRPr/>
          </a:p>
        </p:txBody>
      </p:sp>
      <p:sp>
        <p:nvSpPr>
          <p:cNvPr id="371" name="Google Shape;371;p23"/>
          <p:cNvSpPr txBox="1"/>
          <p:nvPr/>
        </p:nvSpPr>
        <p:spPr>
          <a:xfrm>
            <a:off x="1143000" y="0"/>
            <a:ext cx="3163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10.2.2  Continued</a:t>
            </a:r>
            <a:endParaRPr/>
          </a:p>
        </p:txBody>
      </p:sp>
      <p:pic>
        <p:nvPicPr>
          <p:cNvPr id="372" name="Google Shape;3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2" y="2209800"/>
            <a:ext cx="9113837" cy="219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  <p:sp>
        <p:nvSpPr>
          <p:cNvPr id="378" name="Google Shape;378;p24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24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24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24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24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24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24"/>
          <p:cNvSpPr txBox="1"/>
          <p:nvPr/>
        </p:nvSpPr>
        <p:spPr>
          <a:xfrm>
            <a:off x="228600" y="838200"/>
            <a:ext cx="86868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of RSA</a:t>
            </a:r>
            <a:endParaRPr/>
          </a:p>
        </p:txBody>
      </p:sp>
      <p:sp>
        <p:nvSpPr>
          <p:cNvPr id="386" name="Google Shape;386;p24"/>
          <p:cNvSpPr txBox="1"/>
          <p:nvPr/>
        </p:nvSpPr>
        <p:spPr>
          <a:xfrm>
            <a:off x="1143000" y="0"/>
            <a:ext cx="3163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10.2.2  Continued</a:t>
            </a:r>
            <a:endParaRPr/>
          </a:p>
        </p:txBody>
      </p:sp>
      <p:pic>
        <p:nvPicPr>
          <p:cNvPr id="387" name="Google Shape;38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316162"/>
            <a:ext cx="8775700" cy="503237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88" name="Google Shape;38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550" y="3725862"/>
            <a:ext cx="8556625" cy="1303337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p:sp>
        <p:nvSpPr>
          <p:cNvPr id="394" name="Google Shape;394;p25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25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25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25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5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25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25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25"/>
          <p:cNvSpPr txBox="1"/>
          <p:nvPr/>
        </p:nvSpPr>
        <p:spPr>
          <a:xfrm>
            <a:off x="1143000" y="0"/>
            <a:ext cx="53101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10.2.3  Some Trivial Examples</a:t>
            </a:r>
            <a:endParaRPr/>
          </a:p>
        </p:txBody>
      </p:sp>
      <p:sp>
        <p:nvSpPr>
          <p:cNvPr id="402" name="Google Shape;402;p25"/>
          <p:cNvSpPr txBox="1"/>
          <p:nvPr/>
        </p:nvSpPr>
        <p:spPr>
          <a:xfrm>
            <a:off x="1103312" y="533400"/>
            <a:ext cx="20208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10. 5</a:t>
            </a:r>
            <a:endParaRPr/>
          </a:p>
        </p:txBody>
      </p:sp>
      <p:sp>
        <p:nvSpPr>
          <p:cNvPr id="403" name="Google Shape;403;p25"/>
          <p:cNvSpPr txBox="1"/>
          <p:nvPr/>
        </p:nvSpPr>
        <p:spPr>
          <a:xfrm>
            <a:off x="228600" y="1143000"/>
            <a:ext cx="8686800" cy="2282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 chooses 7 and 11 as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calculates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77. The value of </a:t>
            </a:r>
            <a:r>
              <a:rPr lang="en-US" sz="24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= (7 − 1)(11 − 1) or 60. Now he chooses two exponents,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from Z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∗. If he chooses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be 13, then d is 37. Note that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60 = 1 (they are inverses of each Now imagine that Alice wants to send the plaintext 5 to Bob. She uses the public exponent 13 to encrypt 5.</a:t>
            </a:r>
            <a:endParaRPr/>
          </a:p>
        </p:txBody>
      </p:sp>
      <p:pic>
        <p:nvPicPr>
          <p:cNvPr id="404" name="Google Shape;40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3657600"/>
            <a:ext cx="8172450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5"/>
          <p:cNvSpPr txBox="1"/>
          <p:nvPr/>
        </p:nvSpPr>
        <p:spPr>
          <a:xfrm>
            <a:off x="152400" y="4267200"/>
            <a:ext cx="8686800" cy="822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 receives the ciphertext 26 and uses the private key 37 to decipher the ciphertext:</a:t>
            </a:r>
            <a:endParaRPr/>
          </a:p>
        </p:txBody>
      </p:sp>
      <p:pic>
        <p:nvPicPr>
          <p:cNvPr id="406" name="Google Shape;40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025" y="5541962"/>
            <a:ext cx="8181975" cy="33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  <p:sp>
        <p:nvSpPr>
          <p:cNvPr id="412" name="Google Shape;412;p26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26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26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26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26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26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26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26"/>
          <p:cNvSpPr txBox="1"/>
          <p:nvPr/>
        </p:nvSpPr>
        <p:spPr>
          <a:xfrm>
            <a:off x="1143000" y="0"/>
            <a:ext cx="53101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10.2.3  Some Trivial Examples</a:t>
            </a:r>
            <a:endParaRPr/>
          </a:p>
        </p:txBody>
      </p:sp>
      <p:sp>
        <p:nvSpPr>
          <p:cNvPr id="420" name="Google Shape;420;p26"/>
          <p:cNvSpPr txBox="1"/>
          <p:nvPr/>
        </p:nvSpPr>
        <p:spPr>
          <a:xfrm>
            <a:off x="1103312" y="533400"/>
            <a:ext cx="20208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10. 6</a:t>
            </a:r>
            <a:endParaRPr/>
          </a:p>
        </p:txBody>
      </p:sp>
      <p:sp>
        <p:nvSpPr>
          <p:cNvPr id="421" name="Google Shape;421;p26"/>
          <p:cNvSpPr txBox="1"/>
          <p:nvPr/>
        </p:nvSpPr>
        <p:spPr>
          <a:xfrm>
            <a:off x="152400" y="4267200"/>
            <a:ext cx="8686800" cy="822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 receives the ciphertext 28 and uses his private key 37 to decipher the ciphertext:</a:t>
            </a:r>
            <a:endParaRPr/>
          </a:p>
        </p:txBody>
      </p:sp>
      <p:sp>
        <p:nvSpPr>
          <p:cNvPr id="422" name="Google Shape;422;p26"/>
          <p:cNvSpPr txBox="1"/>
          <p:nvPr/>
        </p:nvSpPr>
        <p:spPr>
          <a:xfrm>
            <a:off x="228600" y="1143000"/>
            <a:ext cx="8686800" cy="2227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assume that another person, John, wants to send a message to Bob. John can use the same public key announced by Bob (probably on his website), 13; John’s plaintext is 63. John calculates the following:</a:t>
            </a:r>
            <a:endParaRPr/>
          </a:p>
        </p:txBody>
      </p:sp>
      <p:pic>
        <p:nvPicPr>
          <p:cNvPr id="423" name="Google Shape;42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662" y="3649662"/>
            <a:ext cx="7678737" cy="388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150" y="5565775"/>
            <a:ext cx="7715250" cy="423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7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  <p:sp>
        <p:nvSpPr>
          <p:cNvPr id="430" name="Google Shape;430;p27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27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27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27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27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27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27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27"/>
          <p:cNvSpPr txBox="1"/>
          <p:nvPr/>
        </p:nvSpPr>
        <p:spPr>
          <a:xfrm>
            <a:off x="1143000" y="0"/>
            <a:ext cx="53101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10.2.3  Some Trivial Examples</a:t>
            </a:r>
            <a:endParaRPr/>
          </a:p>
        </p:txBody>
      </p:sp>
      <p:sp>
        <p:nvSpPr>
          <p:cNvPr id="438" name="Google Shape;438;p27"/>
          <p:cNvSpPr txBox="1"/>
          <p:nvPr/>
        </p:nvSpPr>
        <p:spPr>
          <a:xfrm>
            <a:off x="1103312" y="533400"/>
            <a:ext cx="20208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10. 7</a:t>
            </a:r>
            <a:endParaRPr/>
          </a:p>
        </p:txBody>
      </p:sp>
      <p:sp>
        <p:nvSpPr>
          <p:cNvPr id="439" name="Google Shape;439;p27"/>
          <p:cNvSpPr txBox="1"/>
          <p:nvPr/>
        </p:nvSpPr>
        <p:spPr>
          <a:xfrm>
            <a:off x="152400" y="3629025"/>
            <a:ext cx="8686800" cy="26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Ted wants to send the message “NO” to Jennifer. He changes each character to a number (from 00 to 25), with each character coded as two digits. He then concatenates the two coded characters and gets a four-digit number. The plaintext is 1314. Figure 10.7 shows the process.</a:t>
            </a:r>
            <a:endParaRPr/>
          </a:p>
        </p:txBody>
      </p:sp>
      <p:sp>
        <p:nvSpPr>
          <p:cNvPr id="440" name="Google Shape;440;p27"/>
          <p:cNvSpPr txBox="1"/>
          <p:nvPr/>
        </p:nvSpPr>
        <p:spPr>
          <a:xfrm>
            <a:off x="228600" y="1143000"/>
            <a:ext cx="8686800" cy="2227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Jennifer creates a pair of keys for herself. She chooses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397 and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401. She calculates </a:t>
            </a:r>
            <a:b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159197. She then calculates </a:t>
            </a:r>
            <a:r>
              <a:rPr lang="en-US" sz="28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= 158400. She then chooses e = 343 and d = 12007. Show how Ted can send a message to Jennifer if he knows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33" name="Google Shape;33;p2"/>
          <p:cNvSpPr txBox="1"/>
          <p:nvPr/>
        </p:nvSpPr>
        <p:spPr>
          <a:xfrm>
            <a:off x="1143000" y="457200"/>
            <a:ext cx="2209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34" name="Google Shape;34;p2"/>
          <p:cNvSpPr txBox="1"/>
          <p:nvPr/>
        </p:nvSpPr>
        <p:spPr>
          <a:xfrm>
            <a:off x="381000" y="1057275"/>
            <a:ext cx="8534400" cy="52673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To distinguish between two cryptosystems:</a:t>
            </a:r>
            <a:b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symmetric-key and asymmetric-key</a:t>
            </a:r>
            <a:endParaRPr/>
          </a:p>
          <a:p>
            <a:pPr marL="0" marR="0" lvl="0" indent="-177800" algn="just" rtl="0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To introduce trapdoor one-way functions and their</a:t>
            </a:r>
            <a:b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use in asymmetric-key cryptosystems</a:t>
            </a:r>
            <a:endParaRPr/>
          </a:p>
          <a:p>
            <a:pPr marL="0" marR="0" lvl="0" indent="-177800" algn="just" rtl="0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To introduce the knapsack cryptosystem as one of</a:t>
            </a:r>
            <a:b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the first ideas in asymmetric-key cryptography</a:t>
            </a:r>
            <a:endParaRPr/>
          </a:p>
          <a:p>
            <a:pPr marL="0" marR="0" lvl="0" indent="-177800" algn="just" rtl="0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To discuss the RSA cryptosystem</a:t>
            </a:r>
            <a:endParaRPr/>
          </a:p>
          <a:p>
            <a:pPr marL="0" marR="0" lvl="0" indent="-177800" algn="just" rtl="0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To discuss the Rabin cryptosystem</a:t>
            </a:r>
            <a:endParaRPr/>
          </a:p>
          <a:p>
            <a:pPr marL="0" marR="0" lvl="0" indent="-177800" algn="just" rtl="0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To discuss the ElGamal cryptosystem</a:t>
            </a:r>
            <a:endParaRPr/>
          </a:p>
          <a:p>
            <a:pPr marL="0" marR="0" lvl="0" indent="-177800" algn="just" rtl="0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To discuss the elliptic curve cryptosystem</a:t>
            </a:r>
            <a:endParaRPr/>
          </a:p>
        </p:txBody>
      </p:sp>
      <p:sp>
        <p:nvSpPr>
          <p:cNvPr id="35" name="Google Shape;35;p2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2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2"/>
          <p:cNvSpPr txBox="1"/>
          <p:nvPr/>
        </p:nvSpPr>
        <p:spPr>
          <a:xfrm>
            <a:off x="1066800" y="49212"/>
            <a:ext cx="20256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10</a:t>
            </a:r>
            <a:endParaRPr/>
          </a:p>
        </p:txBody>
      </p:sp>
      <p:sp>
        <p:nvSpPr>
          <p:cNvPr id="38" name="Google Shape;38;p2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447675" y="533400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838200" y="533400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  <p:sp>
        <p:nvSpPr>
          <p:cNvPr id="446" name="Google Shape;446;p28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28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28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28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28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28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28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28"/>
          <p:cNvSpPr txBox="1"/>
          <p:nvPr/>
        </p:nvSpPr>
        <p:spPr>
          <a:xfrm>
            <a:off x="1143000" y="0"/>
            <a:ext cx="3163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10.2.3  Continued</a:t>
            </a:r>
            <a:endParaRPr/>
          </a:p>
        </p:txBody>
      </p:sp>
      <p:sp>
        <p:nvSpPr>
          <p:cNvPr id="454" name="Google Shape;454;p28"/>
          <p:cNvSpPr txBox="1"/>
          <p:nvPr/>
        </p:nvSpPr>
        <p:spPr>
          <a:xfrm>
            <a:off x="838200" y="1981200"/>
            <a:ext cx="637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10.7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 and decryption in Example 10.7</a:t>
            </a:r>
            <a:endParaRPr/>
          </a:p>
        </p:txBody>
      </p:sp>
      <p:pic>
        <p:nvPicPr>
          <p:cNvPr id="455" name="Google Shape;45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732087"/>
            <a:ext cx="8775700" cy="222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  <p:sp>
        <p:nvSpPr>
          <p:cNvPr id="461" name="Google Shape;461;p29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29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29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29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29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29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29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29"/>
          <p:cNvSpPr txBox="1"/>
          <p:nvPr/>
        </p:nvSpPr>
        <p:spPr>
          <a:xfrm>
            <a:off x="1143000" y="0"/>
            <a:ext cx="40465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10.2.4  Attacks on RSA</a:t>
            </a:r>
            <a:endParaRPr/>
          </a:p>
        </p:txBody>
      </p:sp>
      <p:sp>
        <p:nvSpPr>
          <p:cNvPr id="469" name="Google Shape;469;p29"/>
          <p:cNvSpPr txBox="1"/>
          <p:nvPr/>
        </p:nvSpPr>
        <p:spPr>
          <a:xfrm>
            <a:off x="860425" y="1295400"/>
            <a:ext cx="58467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10.8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Taxonomy of potential attacks on RSA</a:t>
            </a:r>
            <a:endParaRPr/>
          </a:p>
        </p:txBody>
      </p:sp>
      <p:pic>
        <p:nvPicPr>
          <p:cNvPr id="470" name="Google Shape;4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2209800"/>
            <a:ext cx="8235950" cy="421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6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  <p:sp>
        <p:nvSpPr>
          <p:cNvPr id="581" name="Google Shape;581;p36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36"/>
          <p:cNvSpPr txBox="1"/>
          <p:nvPr/>
        </p:nvSpPr>
        <p:spPr>
          <a:xfrm>
            <a:off x="228600" y="406400"/>
            <a:ext cx="60340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10-3   RABIN CRYPTOSYSTEM</a:t>
            </a:r>
            <a:endParaRPr/>
          </a:p>
        </p:txBody>
      </p:sp>
      <p:sp>
        <p:nvSpPr>
          <p:cNvPr id="583" name="Google Shape;583;p36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36"/>
          <p:cNvSpPr txBox="1"/>
          <p:nvPr/>
        </p:nvSpPr>
        <p:spPr>
          <a:xfrm>
            <a:off x="228600" y="1600200"/>
            <a:ext cx="8229600" cy="2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Rabin cryptosystem can be thought of as an RSA cryptosystem in which the value of e and d are fixed. The encryption is C ≡ P</a:t>
            </a:r>
            <a:r>
              <a:rPr lang="en-US" sz="2800" b="1" i="1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n) and the decryption is P ≡ C</a:t>
            </a:r>
            <a:r>
              <a:rPr lang="en-US" sz="2800" b="1" i="1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n).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1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36"/>
          <p:cNvSpPr txBox="1"/>
          <p:nvPr/>
        </p:nvSpPr>
        <p:spPr>
          <a:xfrm>
            <a:off x="152400" y="5654675"/>
            <a:ext cx="67056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10.3.1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Procedure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10.3.2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Security of the Rabin System</a:t>
            </a:r>
            <a:endParaRPr/>
          </a:p>
        </p:txBody>
      </p:sp>
      <p:sp>
        <p:nvSpPr>
          <p:cNvPr id="586" name="Google Shape;586;p36"/>
          <p:cNvSpPr txBox="1"/>
          <p:nvPr/>
        </p:nvSpPr>
        <p:spPr>
          <a:xfrm>
            <a:off x="165100" y="5178425"/>
            <a:ext cx="486251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lang="en-US" sz="2800" b="1" i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7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  <p:sp>
        <p:nvSpPr>
          <p:cNvPr id="592" name="Google Shape;592;p37"/>
          <p:cNvSpPr txBox="1"/>
          <p:nvPr/>
        </p:nvSpPr>
        <p:spPr>
          <a:xfrm>
            <a:off x="0" y="-228600"/>
            <a:ext cx="9144000" cy="7620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p37"/>
          <p:cNvSpPr txBox="1"/>
          <p:nvPr/>
        </p:nvSpPr>
        <p:spPr>
          <a:xfrm>
            <a:off x="152400" y="-152400"/>
            <a:ext cx="30607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10-3   Continued</a:t>
            </a:r>
            <a:endParaRPr/>
          </a:p>
        </p:txBody>
      </p:sp>
      <p:sp>
        <p:nvSpPr>
          <p:cNvPr id="594" name="Google Shape;594;p37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Google Shape;595;p37"/>
          <p:cNvSpPr txBox="1"/>
          <p:nvPr/>
        </p:nvSpPr>
        <p:spPr>
          <a:xfrm>
            <a:off x="2557462" y="1219200"/>
            <a:ext cx="39957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10.10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Rabin cryptosystem</a:t>
            </a:r>
            <a:endParaRPr/>
          </a:p>
        </p:txBody>
      </p:sp>
      <p:pic>
        <p:nvPicPr>
          <p:cNvPr id="596" name="Google Shape;59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037" y="1779587"/>
            <a:ext cx="8666162" cy="477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8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  <p:sp>
        <p:nvSpPr>
          <p:cNvPr id="602" name="Google Shape;602;p38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38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p38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5" name="Google Shape;605;p38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6" name="Google Shape;606;p38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38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38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38"/>
          <p:cNvSpPr txBox="1"/>
          <p:nvPr/>
        </p:nvSpPr>
        <p:spPr>
          <a:xfrm>
            <a:off x="381000" y="990600"/>
            <a:ext cx="86868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38"/>
          <p:cNvSpPr txBox="1"/>
          <p:nvPr/>
        </p:nvSpPr>
        <p:spPr>
          <a:xfrm>
            <a:off x="1143000" y="0"/>
            <a:ext cx="31432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10.3.1  Procedure</a:t>
            </a:r>
            <a:endParaRPr/>
          </a:p>
        </p:txBody>
      </p:sp>
      <p:sp>
        <p:nvSpPr>
          <p:cNvPr id="611" name="Google Shape;611;p38"/>
          <p:cNvSpPr txBox="1"/>
          <p:nvPr/>
        </p:nvSpPr>
        <p:spPr>
          <a:xfrm>
            <a:off x="228600" y="1060450"/>
            <a:ext cx="86868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Generation</a:t>
            </a:r>
            <a:endParaRPr/>
          </a:p>
        </p:txBody>
      </p:sp>
      <p:pic>
        <p:nvPicPr>
          <p:cNvPr id="612" name="Google Shape;61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362200"/>
            <a:ext cx="8464550" cy="29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9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  <p:sp>
        <p:nvSpPr>
          <p:cNvPr id="618" name="Google Shape;618;p39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Google Shape;619;p39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39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39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39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39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39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39"/>
          <p:cNvSpPr txBox="1"/>
          <p:nvPr/>
        </p:nvSpPr>
        <p:spPr>
          <a:xfrm>
            <a:off x="228600" y="1143000"/>
            <a:ext cx="86868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</a:t>
            </a:r>
            <a:endParaRPr/>
          </a:p>
        </p:txBody>
      </p:sp>
      <p:sp>
        <p:nvSpPr>
          <p:cNvPr id="626" name="Google Shape;626;p39"/>
          <p:cNvSpPr txBox="1"/>
          <p:nvPr/>
        </p:nvSpPr>
        <p:spPr>
          <a:xfrm>
            <a:off x="1143000" y="0"/>
            <a:ext cx="3163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10.3.1  Continued</a:t>
            </a:r>
            <a:endParaRPr/>
          </a:p>
        </p:txBody>
      </p:sp>
      <p:pic>
        <p:nvPicPr>
          <p:cNvPr id="627" name="Google Shape;62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512" y="2438400"/>
            <a:ext cx="8675687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0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  <p:sp>
        <p:nvSpPr>
          <p:cNvPr id="633" name="Google Shape;633;p40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4" name="Google Shape;634;p40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40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40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40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40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40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Google Shape;640;p40"/>
          <p:cNvSpPr txBox="1"/>
          <p:nvPr/>
        </p:nvSpPr>
        <p:spPr>
          <a:xfrm>
            <a:off x="1219200" y="609600"/>
            <a:ext cx="41148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</a:t>
            </a:r>
            <a:endParaRPr/>
          </a:p>
        </p:txBody>
      </p:sp>
      <p:sp>
        <p:nvSpPr>
          <p:cNvPr id="641" name="Google Shape;641;p40"/>
          <p:cNvSpPr txBox="1"/>
          <p:nvPr/>
        </p:nvSpPr>
        <p:spPr>
          <a:xfrm>
            <a:off x="1143000" y="0"/>
            <a:ext cx="3163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10.3.1  Continued</a:t>
            </a:r>
            <a:endParaRPr/>
          </a:p>
        </p:txBody>
      </p:sp>
      <p:pic>
        <p:nvPicPr>
          <p:cNvPr id="642" name="Google Shape;64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5" y="1077912"/>
            <a:ext cx="7943850" cy="3646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3" name="Google Shape;643;p40"/>
          <p:cNvCxnSpPr/>
          <p:nvPr/>
        </p:nvCxnSpPr>
        <p:spPr>
          <a:xfrm>
            <a:off x="457200" y="55626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4" name="Google Shape;644;p40"/>
          <p:cNvCxnSpPr/>
          <p:nvPr/>
        </p:nvCxnSpPr>
        <p:spPr>
          <a:xfrm>
            <a:off x="458787" y="67056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45" name="Google Shape;645;p40"/>
          <p:cNvSpPr txBox="1"/>
          <p:nvPr/>
        </p:nvSpPr>
        <p:spPr>
          <a:xfrm>
            <a:off x="495300" y="5654675"/>
            <a:ext cx="8077200" cy="94615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Rabin cryptosystem is not deterministic: Decryption creates four plaintexts.</a:t>
            </a:r>
            <a:endParaRPr/>
          </a:p>
        </p:txBody>
      </p:sp>
      <p:grpSp>
        <p:nvGrpSpPr>
          <p:cNvPr id="646" name="Google Shape;646;p40"/>
          <p:cNvGrpSpPr/>
          <p:nvPr/>
        </p:nvGrpSpPr>
        <p:grpSpPr>
          <a:xfrm>
            <a:off x="457200" y="4953000"/>
            <a:ext cx="1143000" cy="566737"/>
            <a:chOff x="1200" y="1248"/>
            <a:chExt cx="720" cy="357"/>
          </a:xfrm>
        </p:grpSpPr>
        <p:pic>
          <p:nvPicPr>
            <p:cNvPr id="647" name="Google Shape;647;p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8" name="Google Shape;648;p40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1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  <p:sp>
        <p:nvSpPr>
          <p:cNvPr id="654" name="Google Shape;654;p41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41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41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41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41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41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41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1" name="Google Shape;661;p41"/>
          <p:cNvSpPr txBox="1"/>
          <p:nvPr/>
        </p:nvSpPr>
        <p:spPr>
          <a:xfrm>
            <a:off x="1143000" y="0"/>
            <a:ext cx="3163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10.3.1  Continued</a:t>
            </a:r>
            <a:endParaRPr/>
          </a:p>
        </p:txBody>
      </p:sp>
      <p:sp>
        <p:nvSpPr>
          <p:cNvPr id="662" name="Google Shape;662;p41"/>
          <p:cNvSpPr txBox="1"/>
          <p:nvPr/>
        </p:nvSpPr>
        <p:spPr>
          <a:xfrm>
            <a:off x="1103312" y="533400"/>
            <a:ext cx="20208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10. 9</a:t>
            </a:r>
            <a:endParaRPr/>
          </a:p>
        </p:txBody>
      </p:sp>
      <p:sp>
        <p:nvSpPr>
          <p:cNvPr id="663" name="Google Shape;663;p41"/>
          <p:cNvSpPr txBox="1"/>
          <p:nvPr/>
        </p:nvSpPr>
        <p:spPr>
          <a:xfrm>
            <a:off x="228600" y="1143000"/>
            <a:ext cx="8686800" cy="44735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is a very trivial example to show the idea.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Bob selects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23 and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7. Note that both are</a:t>
            </a:r>
            <a:b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congruent to 3 mod 4.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Bob calculates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161.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Bob announces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publicly; he keeps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private.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Alice wants to send the plaintext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24. Note that 161 and 24 are relatively prime; 24 is in Z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*. She calculates C = 24</a:t>
            </a:r>
            <a:r>
              <a:rPr lang="en-US" sz="24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93 mod 161, and sends the ciphertext 93 to Bob.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2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/>
          </a:p>
        </p:txBody>
      </p:sp>
      <p:sp>
        <p:nvSpPr>
          <p:cNvPr id="669" name="Google Shape;669;p42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0" name="Google Shape;670;p42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Google Shape;671;p42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2" name="Google Shape;672;p42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p42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42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Google Shape;675;p42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42"/>
          <p:cNvSpPr txBox="1"/>
          <p:nvPr/>
        </p:nvSpPr>
        <p:spPr>
          <a:xfrm>
            <a:off x="1143000" y="0"/>
            <a:ext cx="3163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10.3.1  Continued</a:t>
            </a:r>
            <a:endParaRPr/>
          </a:p>
        </p:txBody>
      </p:sp>
      <p:sp>
        <p:nvSpPr>
          <p:cNvPr id="677" name="Google Shape;677;p42"/>
          <p:cNvSpPr txBox="1"/>
          <p:nvPr/>
        </p:nvSpPr>
        <p:spPr>
          <a:xfrm>
            <a:off x="1103312" y="533400"/>
            <a:ext cx="20208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10. 9</a:t>
            </a:r>
            <a:endParaRPr/>
          </a:p>
        </p:txBody>
      </p:sp>
      <p:sp>
        <p:nvSpPr>
          <p:cNvPr id="678" name="Google Shape;678;p42"/>
          <p:cNvSpPr txBox="1"/>
          <p:nvPr/>
        </p:nvSpPr>
        <p:spPr>
          <a:xfrm>
            <a:off x="228600" y="1143000"/>
            <a:ext cx="8686800" cy="4206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5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Bob receives 93 and calculates four values:</a:t>
            </a:r>
            <a:b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+(93 </a:t>
            </a:r>
            <a:r>
              <a:rPr lang="en-US" sz="24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(23+1)/4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mod 23 = 1 mod 23</a:t>
            </a:r>
            <a:b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−(93 </a:t>
            </a:r>
            <a:r>
              <a:rPr lang="en-US" sz="24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(23+1)/4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mod 23 = 22 mod 23</a:t>
            </a:r>
            <a:b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+(93 </a:t>
            </a:r>
            <a:r>
              <a:rPr lang="en-US" sz="24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(7+1)/4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mod 7 = 4 mod 7</a:t>
            </a:r>
            <a:b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−(93 </a:t>
            </a:r>
            <a:r>
              <a:rPr lang="en-US" sz="24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(7+1)/4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mod 7 = 3 mod 7</a:t>
            </a:r>
            <a:endParaRPr/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5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Bob takes four possible answers, (a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(a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(a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and (a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and uses the Chinese remainder theorem to find four possible plaintexts: 116, </a:t>
            </a: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137, and 45. Note that only the second answer is Alice’s plaintext.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3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/>
          </a:p>
        </p:txBody>
      </p:sp>
      <p:sp>
        <p:nvSpPr>
          <p:cNvPr id="684" name="Google Shape;684;p43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5" name="Google Shape;685;p43"/>
          <p:cNvSpPr txBox="1"/>
          <p:nvPr/>
        </p:nvSpPr>
        <p:spPr>
          <a:xfrm>
            <a:off x="228600" y="406400"/>
            <a:ext cx="68246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10-4   ELGAMAL CRYPTOSYSTEM</a:t>
            </a:r>
            <a:endParaRPr/>
          </a:p>
        </p:txBody>
      </p:sp>
      <p:sp>
        <p:nvSpPr>
          <p:cNvPr id="686" name="Google Shape;686;p43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7" name="Google Shape;687;p43"/>
          <p:cNvSpPr txBox="1"/>
          <p:nvPr/>
        </p:nvSpPr>
        <p:spPr>
          <a:xfrm>
            <a:off x="304800" y="1524000"/>
            <a:ext cx="8229600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Besides RSA and Rabin, another public-key cryptosystem is ElGamal. ElGamal is based on the discrete logarithm problem discussed in Chapter 9.</a:t>
            </a:r>
            <a:endParaRPr/>
          </a:p>
        </p:txBody>
      </p:sp>
      <p:sp>
        <p:nvSpPr>
          <p:cNvPr id="688" name="Google Shape;688;p43"/>
          <p:cNvSpPr txBox="1"/>
          <p:nvPr/>
        </p:nvSpPr>
        <p:spPr>
          <a:xfrm>
            <a:off x="304800" y="3981450"/>
            <a:ext cx="6705600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10.4.1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ElGamal Cryptosystem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10.4.2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Procedure</a:t>
            </a:r>
            <a:b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10.4.3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10.4.4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Analysis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10.4.5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Security of ElGamal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10.4.6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Application</a:t>
            </a:r>
            <a:endParaRPr/>
          </a:p>
        </p:txBody>
      </p:sp>
      <p:sp>
        <p:nvSpPr>
          <p:cNvPr id="689" name="Google Shape;689;p43"/>
          <p:cNvSpPr txBox="1"/>
          <p:nvPr/>
        </p:nvSpPr>
        <p:spPr>
          <a:xfrm>
            <a:off x="317500" y="3505200"/>
            <a:ext cx="486251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lang="en-US" sz="2800" b="1" i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48" name="Google Shape;48;p3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228600" y="406400"/>
            <a:ext cx="44878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10-1   INTRODUCTION</a:t>
            </a:r>
            <a:endParaRPr/>
          </a:p>
        </p:txBody>
      </p:sp>
      <p:sp>
        <p:nvSpPr>
          <p:cNvPr id="50" name="Google Shape;50;p3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152400" y="1416050"/>
            <a:ext cx="8229600" cy="222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and asymmetric-key cryptography will exist in parallel and continue to serve the community. We actually believe that they are complements of each other; the advantages of one can compensate for the disadvantages of the other.</a:t>
            </a:r>
            <a:endParaRPr/>
          </a:p>
        </p:txBody>
      </p:sp>
      <p:sp>
        <p:nvSpPr>
          <p:cNvPr id="52" name="Google Shape;52;p3"/>
          <p:cNvSpPr txBox="1"/>
          <p:nvPr/>
        </p:nvSpPr>
        <p:spPr>
          <a:xfrm>
            <a:off x="152400" y="4559300"/>
            <a:ext cx="8382000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10.1.1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Keys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10.1.2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General Idea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10.1.3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Need for Both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10.1.4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Trapdoor One-Way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10.1.5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Knapsack Cryptosystem</a:t>
            </a:r>
            <a:endParaRPr/>
          </a:p>
        </p:txBody>
      </p:sp>
      <p:sp>
        <p:nvSpPr>
          <p:cNvPr id="53" name="Google Shape;53;p3"/>
          <p:cNvSpPr txBox="1"/>
          <p:nvPr/>
        </p:nvSpPr>
        <p:spPr>
          <a:xfrm>
            <a:off x="165100" y="3976687"/>
            <a:ext cx="486251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lang="en-US" sz="2800" b="1" i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4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/>
          </a:p>
        </p:txBody>
      </p:sp>
      <p:sp>
        <p:nvSpPr>
          <p:cNvPr id="695" name="Google Shape;695;p44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44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44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44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44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44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44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2" name="Google Shape;702;p44"/>
          <p:cNvSpPr txBox="1"/>
          <p:nvPr/>
        </p:nvSpPr>
        <p:spPr>
          <a:xfrm>
            <a:off x="228600" y="685800"/>
            <a:ext cx="86868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3" name="Google Shape;703;p44"/>
          <p:cNvSpPr txBox="1"/>
          <p:nvPr/>
        </p:nvSpPr>
        <p:spPr>
          <a:xfrm>
            <a:off x="1143000" y="0"/>
            <a:ext cx="31432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10.4.2  Procedure</a:t>
            </a:r>
            <a:endParaRPr/>
          </a:p>
        </p:txBody>
      </p:sp>
      <p:pic>
        <p:nvPicPr>
          <p:cNvPr id="704" name="Google Shape;70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71600"/>
            <a:ext cx="8483600" cy="4411662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44"/>
          <p:cNvSpPr txBox="1"/>
          <p:nvPr/>
        </p:nvSpPr>
        <p:spPr>
          <a:xfrm>
            <a:off x="171450" y="1143000"/>
            <a:ext cx="7753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10.11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generation, encryption, and decryption in ElGamal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5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/>
          </a:p>
        </p:txBody>
      </p:sp>
      <p:sp>
        <p:nvSpPr>
          <p:cNvPr id="711" name="Google Shape;711;p45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2" name="Google Shape;712;p45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3" name="Google Shape;713;p45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4" name="Google Shape;714;p45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Google Shape;715;p45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Google Shape;716;p45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7" name="Google Shape;717;p45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45"/>
          <p:cNvSpPr txBox="1"/>
          <p:nvPr/>
        </p:nvSpPr>
        <p:spPr>
          <a:xfrm>
            <a:off x="228600" y="732631"/>
            <a:ext cx="86868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imes New Roman"/>
              <a:buNone/>
            </a:pPr>
            <a:r>
              <a:rPr lang="en-US" sz="2800" b="1" i="1" u="none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Generation</a:t>
            </a:r>
            <a:endParaRPr dirty="0"/>
          </a:p>
        </p:txBody>
      </p:sp>
      <p:sp>
        <p:nvSpPr>
          <p:cNvPr id="719" name="Google Shape;719;p45"/>
          <p:cNvSpPr txBox="1"/>
          <p:nvPr/>
        </p:nvSpPr>
        <p:spPr>
          <a:xfrm>
            <a:off x="1143000" y="0"/>
            <a:ext cx="3163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10.4.2  Continued</a:t>
            </a:r>
            <a:endParaRPr/>
          </a:p>
        </p:txBody>
      </p:sp>
      <p:pic>
        <p:nvPicPr>
          <p:cNvPr id="720" name="Google Shape;72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1280318"/>
            <a:ext cx="8418512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6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/>
          </a:p>
        </p:txBody>
      </p:sp>
      <p:sp>
        <p:nvSpPr>
          <p:cNvPr id="726" name="Google Shape;726;p46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7" name="Google Shape;727;p46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8" name="Google Shape;728;p46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9" name="Google Shape;729;p46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46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1" name="Google Shape;731;p46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2" name="Google Shape;732;p46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3" name="Google Shape;733;p46"/>
          <p:cNvSpPr txBox="1"/>
          <p:nvPr/>
        </p:nvSpPr>
        <p:spPr>
          <a:xfrm>
            <a:off x="228600" y="1143000"/>
            <a:ext cx="86868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4" name="Google Shape;734;p46"/>
          <p:cNvSpPr txBox="1"/>
          <p:nvPr/>
        </p:nvSpPr>
        <p:spPr>
          <a:xfrm>
            <a:off x="1143000" y="0"/>
            <a:ext cx="3163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10.4.2  Continued</a:t>
            </a:r>
            <a:endParaRPr/>
          </a:p>
        </p:txBody>
      </p:sp>
      <p:pic>
        <p:nvPicPr>
          <p:cNvPr id="735" name="Google Shape;73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057400"/>
            <a:ext cx="8510587" cy="2789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7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/>
          </a:p>
        </p:txBody>
      </p:sp>
      <p:sp>
        <p:nvSpPr>
          <p:cNvPr id="741" name="Google Shape;741;p47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2" name="Google Shape;742;p47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3" name="Google Shape;743;p47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4" name="Google Shape;744;p47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47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6" name="Google Shape;746;p47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7" name="Google Shape;747;p47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8" name="Google Shape;748;p47"/>
          <p:cNvSpPr txBox="1"/>
          <p:nvPr/>
        </p:nvSpPr>
        <p:spPr>
          <a:xfrm>
            <a:off x="228600" y="1143000"/>
            <a:ext cx="86868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9" name="Google Shape;749;p47"/>
          <p:cNvSpPr txBox="1"/>
          <p:nvPr/>
        </p:nvSpPr>
        <p:spPr>
          <a:xfrm>
            <a:off x="1143000" y="0"/>
            <a:ext cx="3163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10.4.2  Continued</a:t>
            </a:r>
            <a:endParaRPr/>
          </a:p>
        </p:txBody>
      </p:sp>
      <p:pic>
        <p:nvPicPr>
          <p:cNvPr id="750" name="Google Shape;75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287" y="1600200"/>
            <a:ext cx="8418512" cy="204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1" name="Google Shape;751;p47"/>
          <p:cNvCxnSpPr/>
          <p:nvPr/>
        </p:nvCxnSpPr>
        <p:spPr>
          <a:xfrm>
            <a:off x="457200" y="5257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52" name="Google Shape;752;p47"/>
          <p:cNvCxnSpPr/>
          <p:nvPr/>
        </p:nvCxnSpPr>
        <p:spPr>
          <a:xfrm>
            <a:off x="458787" y="6400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53" name="Google Shape;753;p47"/>
          <p:cNvSpPr txBox="1"/>
          <p:nvPr/>
        </p:nvSpPr>
        <p:spPr>
          <a:xfrm>
            <a:off x="495300" y="5349875"/>
            <a:ext cx="8077200" cy="94615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bit-operation complexity of encryption or decryption in ElGamal cryptosystem is polynomial.</a:t>
            </a:r>
            <a:endParaRPr/>
          </a:p>
        </p:txBody>
      </p:sp>
      <p:grpSp>
        <p:nvGrpSpPr>
          <p:cNvPr id="754" name="Google Shape;754;p47"/>
          <p:cNvGrpSpPr/>
          <p:nvPr/>
        </p:nvGrpSpPr>
        <p:grpSpPr>
          <a:xfrm>
            <a:off x="457200" y="4648200"/>
            <a:ext cx="1143000" cy="566737"/>
            <a:chOff x="1200" y="1248"/>
            <a:chExt cx="720" cy="357"/>
          </a:xfrm>
        </p:grpSpPr>
        <p:pic>
          <p:nvPicPr>
            <p:cNvPr id="755" name="Google Shape;755;p4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6" name="Google Shape;756;p47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8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/>
          </a:p>
        </p:txBody>
      </p:sp>
      <p:sp>
        <p:nvSpPr>
          <p:cNvPr id="762" name="Google Shape;762;p48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3" name="Google Shape;763;p48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4" name="Google Shape;764;p48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5" name="Google Shape;765;p48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6" name="Google Shape;766;p48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7" name="Google Shape;767;p48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8" name="Google Shape;768;p48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9" name="Google Shape;769;p48"/>
          <p:cNvSpPr txBox="1"/>
          <p:nvPr/>
        </p:nvSpPr>
        <p:spPr>
          <a:xfrm>
            <a:off x="1143000" y="0"/>
            <a:ext cx="3163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10.4.3  Continued</a:t>
            </a:r>
            <a:endParaRPr/>
          </a:p>
        </p:txBody>
      </p:sp>
      <p:sp>
        <p:nvSpPr>
          <p:cNvPr id="770" name="Google Shape;770;p48"/>
          <p:cNvSpPr txBox="1"/>
          <p:nvPr/>
        </p:nvSpPr>
        <p:spPr>
          <a:xfrm>
            <a:off x="1103312" y="533400"/>
            <a:ext cx="21732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10. 10</a:t>
            </a:r>
            <a:endParaRPr/>
          </a:p>
        </p:txBody>
      </p:sp>
      <p:sp>
        <p:nvSpPr>
          <p:cNvPr id="771" name="Google Shape;771;p48"/>
          <p:cNvSpPr txBox="1"/>
          <p:nvPr/>
        </p:nvSpPr>
        <p:spPr>
          <a:xfrm>
            <a:off x="228600" y="1143000"/>
            <a:ext cx="8686800" cy="1800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is a trivial example. Bob chooses p = 11 and e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2. </a:t>
            </a:r>
            <a:b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d = 3  e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e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1" i="1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8. So the public keys are (2, 8, 11) and the private key is 3. Alice chooses r = 4 and calculates C1 and C2 for the plaintext 7.</a:t>
            </a:r>
            <a:endParaRPr/>
          </a:p>
        </p:txBody>
      </p:sp>
      <p:pic>
        <p:nvPicPr>
          <p:cNvPr id="772" name="Google Shape;77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3048000"/>
            <a:ext cx="7694612" cy="1754187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48"/>
          <p:cNvSpPr txBox="1"/>
          <p:nvPr/>
        </p:nvSpPr>
        <p:spPr>
          <a:xfrm>
            <a:off x="228600" y="4953000"/>
            <a:ext cx="8686800" cy="946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Bob receives the ciphertexts (5 and 6) and calculates the plaintext.</a:t>
            </a:r>
            <a:endParaRPr/>
          </a:p>
        </p:txBody>
      </p:sp>
      <p:grpSp>
        <p:nvGrpSpPr>
          <p:cNvPr id="774" name="Google Shape;774;p48"/>
          <p:cNvGrpSpPr/>
          <p:nvPr/>
        </p:nvGrpSpPr>
        <p:grpSpPr>
          <a:xfrm>
            <a:off x="381000" y="6088062"/>
            <a:ext cx="8034337" cy="617537"/>
            <a:chOff x="240" y="1344"/>
            <a:chExt cx="5061" cy="389"/>
          </a:xfrm>
        </p:grpSpPr>
        <p:pic>
          <p:nvPicPr>
            <p:cNvPr id="775" name="Google Shape;775;p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0" y="1344"/>
              <a:ext cx="5061" cy="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6" name="Google Shape;776;p48"/>
            <p:cNvSpPr/>
            <p:nvPr/>
          </p:nvSpPr>
          <p:spPr>
            <a:xfrm>
              <a:off x="240" y="1344"/>
              <a:ext cx="768" cy="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228600" y="406400"/>
            <a:ext cx="44878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10-1   INTRODUCTION</a:t>
            </a:r>
            <a:endParaRPr/>
          </a:p>
        </p:txBody>
      </p:sp>
      <p:sp>
        <p:nvSpPr>
          <p:cNvPr id="61" name="Google Shape;61;p4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152400" y="1416050"/>
            <a:ext cx="8229600" cy="222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and asymmetric-key cryptography will exist in parallel and continue to serve the community. We actually believe that they are complements of each other; the advantages of one can compensate for the disadvantages of the other.</a:t>
            </a:r>
            <a:endParaRPr/>
          </a:p>
        </p:txBody>
      </p:sp>
      <p:cxnSp>
        <p:nvCxnSpPr>
          <p:cNvPr id="63" name="Google Shape;63;p4"/>
          <p:cNvCxnSpPr/>
          <p:nvPr/>
        </p:nvCxnSpPr>
        <p:spPr>
          <a:xfrm>
            <a:off x="457200" y="492125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4" name="Google Shape;64;p4"/>
          <p:cNvSpPr txBox="1"/>
          <p:nvPr/>
        </p:nvSpPr>
        <p:spPr>
          <a:xfrm>
            <a:off x="495300" y="5013325"/>
            <a:ext cx="8077200" cy="822325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Symmetric-key cryptography is based on sharing secrecy;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asymmetric-key cryptography is based on personal secrecy.</a:t>
            </a:r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57200" y="4311650"/>
            <a:ext cx="1143000" cy="566737"/>
            <a:chOff x="1200" y="1248"/>
            <a:chExt cx="720" cy="357"/>
          </a:xfrm>
        </p:grpSpPr>
        <p:pic>
          <p:nvPicPr>
            <p:cNvPr id="66" name="Google Shape;66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4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  <p:cxnSp>
        <p:nvCxnSpPr>
          <p:cNvPr id="68" name="Google Shape;68;p4"/>
          <p:cNvCxnSpPr/>
          <p:nvPr/>
        </p:nvCxnSpPr>
        <p:spPr>
          <a:xfrm>
            <a:off x="457200" y="59436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74" name="Google Shape;74;p5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228600" y="990600"/>
            <a:ext cx="8686800" cy="946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Asymmetric key cryptography uses two separate keys: one private and one public. </a:t>
            </a:r>
            <a:endParaRPr/>
          </a:p>
        </p:txBody>
      </p:sp>
      <p:sp>
        <p:nvSpPr>
          <p:cNvPr id="82" name="Google Shape;82;p5"/>
          <p:cNvSpPr txBox="1"/>
          <p:nvPr/>
        </p:nvSpPr>
        <p:spPr>
          <a:xfrm>
            <a:off x="1143000" y="0"/>
            <a:ext cx="21955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10.1.1  Keys</a:t>
            </a:r>
            <a:endParaRPr/>
          </a:p>
        </p:txBody>
      </p:sp>
      <p:sp>
        <p:nvSpPr>
          <p:cNvPr id="83" name="Google Shape;83;p5"/>
          <p:cNvSpPr txBox="1"/>
          <p:nvPr/>
        </p:nvSpPr>
        <p:spPr>
          <a:xfrm>
            <a:off x="647700" y="2286000"/>
            <a:ext cx="76184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10.1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Locking and unlocking in asymmetric-key cryptosystem</a:t>
            </a:r>
            <a:endParaRPr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450" y="3048000"/>
            <a:ext cx="7048500" cy="34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228600" y="990600"/>
            <a:ext cx="86868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1143000" y="0"/>
            <a:ext cx="3606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10.1.2  General Idea</a:t>
            </a:r>
            <a:endParaRPr/>
          </a:p>
        </p:txBody>
      </p:sp>
      <p:sp>
        <p:nvSpPr>
          <p:cNvPr id="99" name="Google Shape;99;p6"/>
          <p:cNvSpPr txBox="1"/>
          <p:nvPr/>
        </p:nvSpPr>
        <p:spPr>
          <a:xfrm>
            <a:off x="1270000" y="1524000"/>
            <a:ext cx="6524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10.2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idea of asymmetric-key cryptosystem</a:t>
            </a:r>
            <a:endParaRPr/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922462"/>
            <a:ext cx="7997825" cy="325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106" name="Google Shape;106;p7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228600" y="1143000"/>
            <a:ext cx="8686800" cy="1800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Plaintext/Ciphertext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in symmetric-key cryptography, plaintext and ciphertext are treated as integers in asymmetric-key cryptography. </a:t>
            </a:r>
            <a:endParaRPr/>
          </a:p>
        </p:txBody>
      </p:sp>
      <p:sp>
        <p:nvSpPr>
          <p:cNvPr id="114" name="Google Shape;114;p7"/>
          <p:cNvSpPr txBox="1"/>
          <p:nvPr/>
        </p:nvSpPr>
        <p:spPr>
          <a:xfrm>
            <a:off x="1143000" y="0"/>
            <a:ext cx="3163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10.1.2  Continued</a:t>
            </a:r>
            <a:endParaRPr/>
          </a:p>
        </p:txBody>
      </p:sp>
      <p:sp>
        <p:nvSpPr>
          <p:cNvPr id="115" name="Google Shape;115;p7"/>
          <p:cNvSpPr txBox="1"/>
          <p:nvPr/>
        </p:nvSpPr>
        <p:spPr>
          <a:xfrm>
            <a:off x="990600" y="4267200"/>
            <a:ext cx="7315200" cy="6985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= f (K</a:t>
            </a:r>
            <a:r>
              <a:rPr lang="en-US" sz="36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en-US" sz="36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P)       P = g(K</a:t>
            </a:r>
            <a:r>
              <a:rPr lang="en-US" sz="36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</a:t>
            </a:r>
            <a:r>
              <a:rPr lang="en-US" sz="36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C) </a:t>
            </a:r>
            <a:endParaRPr/>
          </a:p>
        </p:txBody>
      </p:sp>
      <p:sp>
        <p:nvSpPr>
          <p:cNvPr id="116" name="Google Shape;116;p7"/>
          <p:cNvSpPr txBox="1"/>
          <p:nvPr/>
        </p:nvSpPr>
        <p:spPr>
          <a:xfrm>
            <a:off x="228600" y="3505200"/>
            <a:ext cx="86868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Encryption/Decryption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122" name="Google Shape;122;p8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228600" y="1323975"/>
            <a:ext cx="8686800" cy="183832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very important fact that is sometimes misunderstood: The advent of asymmetric-key cryptography does not eliminate the need for symmetric-key cryptography. 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1143000" y="0"/>
            <a:ext cx="37750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lang="en-US" sz="3200" b="1" i="1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10.1.3  Need for Both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270" name="Google Shape;270;p17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228600" y="406400"/>
            <a:ext cx="55356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10-2   RSA CRYPTOSYSTEM</a:t>
            </a:r>
            <a:endParaRPr/>
          </a:p>
        </p:txBody>
      </p:sp>
      <p:sp>
        <p:nvSpPr>
          <p:cNvPr id="272" name="Google Shape;272;p17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304800" y="1590675"/>
            <a:ext cx="8229600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common public-key algorithm is the RSA cryptosystem, named for its inventors (Rivest, Shamir, and Adleman).</a:t>
            </a:r>
            <a:endParaRPr/>
          </a:p>
        </p:txBody>
      </p:sp>
      <p:sp>
        <p:nvSpPr>
          <p:cNvPr id="274" name="Google Shape;274;p17"/>
          <p:cNvSpPr txBox="1"/>
          <p:nvPr/>
        </p:nvSpPr>
        <p:spPr>
          <a:xfrm>
            <a:off x="152400" y="3829050"/>
            <a:ext cx="8610600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10.2.1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Introduction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10.2.2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Procedure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10.2.3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Some Trivial Examples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10.2.4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Attacks on RSA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10.2.5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Recommendations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10.2.6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Optimal Asymmetric Encryption Padding (OAEP)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10.2.7</a:t>
            </a: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Applications</a:t>
            </a:r>
            <a:endParaRPr/>
          </a:p>
        </p:txBody>
      </p:sp>
      <p:sp>
        <p:nvSpPr>
          <p:cNvPr id="275" name="Google Shape;275;p17"/>
          <p:cNvSpPr txBox="1"/>
          <p:nvPr/>
        </p:nvSpPr>
        <p:spPr>
          <a:xfrm>
            <a:off x="165100" y="3352800"/>
            <a:ext cx="486251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lang="en-US" sz="2800" b="1" i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1329</Words>
  <Application>Microsoft Office PowerPoint</Application>
  <PresentationFormat>On-screen Show (4:3)</PresentationFormat>
  <Paragraphs>161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Noto Sans Symbols</vt:lpstr>
      <vt:lpstr>Times</vt:lpstr>
      <vt:lpstr>Times New Roman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Chetna Vaid</cp:lastModifiedBy>
  <cp:revision>3</cp:revision>
  <dcterms:created xsi:type="dcterms:W3CDTF">2000-01-15T04:50:39Z</dcterms:created>
  <dcterms:modified xsi:type="dcterms:W3CDTF">2023-03-06T05:20:27Z</dcterms:modified>
</cp:coreProperties>
</file>