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76" r:id="rId2"/>
    <p:sldId id="292" r:id="rId3"/>
    <p:sldId id="278" r:id="rId4"/>
    <p:sldId id="279" r:id="rId5"/>
    <p:sldId id="280" r:id="rId6"/>
    <p:sldId id="281" r:id="rId7"/>
    <p:sldId id="282" r:id="rId8"/>
    <p:sldId id="283" r:id="rId9"/>
    <p:sldId id="284" r:id="rId10"/>
    <p:sldId id="285" r:id="rId11"/>
    <p:sldId id="293" r:id="rId12"/>
    <p:sldId id="294" r:id="rId13"/>
    <p:sldId id="295" r:id="rId14"/>
    <p:sldId id="296" r:id="rId15"/>
    <p:sldId id="297" r:id="rId16"/>
    <p:sldId id="2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0" d="100"/>
          <a:sy n="80" d="100"/>
        </p:scale>
        <p:origin x="8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36813-DDFB-4BC1-A6BA-72FE7D9C9CDB}" type="datetimeFigureOut">
              <a:rPr lang="en-IN" smtClean="0"/>
              <a:t>22-01-2024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CFE2-7C03-4D4A-B6D5-69A25678A497}" type="slidenum">
              <a:rPr lang="en-IN" smtClean="0"/>
              <a:t>‹#›</a:t>
            </a:fld>
            <a:endParaRPr lang="en-IN"/>
          </a:p>
        </p:txBody>
      </p:sp>
    </p:spTree>
    <p:extLst>
      <p:ext uri="{BB962C8B-B14F-4D97-AF65-F5344CB8AC3E}">
        <p14:creationId xmlns:p14="http://schemas.microsoft.com/office/powerpoint/2010/main" val="336657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4D74875-FFDB-46A6-B54C-833D27C586D2}" type="slidenum">
              <a:rPr lang="en-IN" altLang="en-US">
                <a:latin typeface="Calibri" pitchFamily="32" charset="0"/>
              </a:rPr>
              <a:pPr/>
              <a:t>1</a:t>
            </a:fld>
            <a:endParaRPr lang="en-IN" altLang="en-US">
              <a:latin typeface="Calibri" pitchFamily="32"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10</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11</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12</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13</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14</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15</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16</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A923778-2E09-4231-A87B-18EF33DB8B3E}" type="slidenum">
              <a:rPr lang="en-IN" altLang="en-US">
                <a:latin typeface="Calibri" pitchFamily="32" charset="0"/>
              </a:rPr>
              <a:pPr/>
              <a:t>2</a:t>
            </a:fld>
            <a:endParaRPr lang="en-IN" altLang="en-US">
              <a:latin typeface="Calibri" pitchFamily="32" charset="0"/>
            </a:endParaRPr>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41277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160F8B6D-BB6C-4C26-966D-F78DA36CDA3D}" type="slidenum">
              <a:rPr lang="en-IN" altLang="en-US">
                <a:latin typeface="Calibri" pitchFamily="32" charset="0"/>
              </a:rPr>
              <a:pPr/>
              <a:t>3</a:t>
            </a:fld>
            <a:endParaRPr lang="en-IN" altLang="en-US">
              <a:latin typeface="Calibri" pitchFamily="32"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4</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2155342E-F3BC-4F12-9901-4465B0BE7A49}" type="slidenum">
              <a:rPr lang="en-IN" altLang="en-US">
                <a:latin typeface="Calibri" pitchFamily="32" charset="0"/>
              </a:rPr>
              <a:pPr/>
              <a:t>5</a:t>
            </a:fld>
            <a:endParaRPr lang="en-IN" altLang="en-US">
              <a:latin typeface="Calibri" pitchFamily="32" charset="0"/>
            </a:endParaRPr>
          </a:p>
        </p:txBody>
      </p:sp>
      <p:sp>
        <p:nvSpPr>
          <p:cNvPr id="21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6</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5624903-4C3F-4E69-A041-338314DCC968}" type="slidenum">
              <a:rPr lang="en-IN" altLang="en-US">
                <a:latin typeface="Calibri" pitchFamily="32" charset="0"/>
              </a:rPr>
              <a:pPr/>
              <a:t>7</a:t>
            </a:fld>
            <a:endParaRPr lang="en-IN" altLang="en-US">
              <a:latin typeface="Calibri" pitchFamily="32" charset="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C8A9068B-7AF1-458F-A31A-0175A2683DCD}" type="slidenum">
              <a:rPr lang="en-IN" altLang="en-US">
                <a:latin typeface="Calibri" pitchFamily="32" charset="0"/>
              </a:rPr>
              <a:pPr/>
              <a:t>8</a:t>
            </a:fld>
            <a:endParaRPr lang="en-IN" altLang="en-US">
              <a:latin typeface="Calibri" pitchFamily="32" charset="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0CDD453-6B9F-4381-9F81-666849534983}" type="slidenum">
              <a:rPr lang="en-IN" altLang="en-US">
                <a:latin typeface="Calibri" pitchFamily="32" charset="0"/>
              </a:rPr>
              <a:pPr/>
              <a:t>9</a:t>
            </a:fld>
            <a:endParaRPr lang="en-IN" altLang="en-US">
              <a:latin typeface="Calibri" pitchFamily="32"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394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731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8359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9448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50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4013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22-01-2024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329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813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426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91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286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22-01-2024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696320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593725" y="1855788"/>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Clr>
                <a:srgbClr val="000000"/>
              </a:buClr>
              <a:buSzPct val="100000"/>
              <a:buFont typeface="Times New Roman" pitchFamily="16" charset="0"/>
              <a:buNone/>
            </a:pPr>
            <a:r>
              <a:rPr lang="en-US" altLang="en-US" sz="5400" dirty="0">
                <a:solidFill>
                  <a:schemeClr val="tx1"/>
                </a:solidFill>
                <a:latin typeface="Berlin Sans FB Demi" pitchFamily="32" charset="0"/>
              </a:rPr>
              <a:t>CSE357:</a:t>
            </a:r>
          </a:p>
          <a:p>
            <a:pPr marL="0" marR="0" algn="ctr">
              <a:lnSpc>
                <a:spcPct val="107000"/>
              </a:lnSpc>
              <a:spcBef>
                <a:spcPts val="0"/>
              </a:spcBef>
              <a:spcAft>
                <a:spcPts val="800"/>
              </a:spcAft>
            </a:pPr>
            <a:r>
              <a:rPr lang="en-IN" sz="5700" b="1" dirty="0">
                <a:solidFill>
                  <a:srgbClr val="000000"/>
                </a:solidFill>
                <a:effectLst/>
                <a:latin typeface="Berlin Sans FB" panose="020E0602020502020306" pitchFamily="34" charset="0"/>
                <a:ea typeface="Calibri" panose="020F0502020204030204" pitchFamily="34" charset="0"/>
                <a:cs typeface="Times New Roman" panose="02020603050405020304" pitchFamily="18" charset="0"/>
              </a:rPr>
              <a:t>COMBINATORIAL STUDIES</a:t>
            </a:r>
            <a:endParaRPr lang="en-US" sz="5700" dirty="0">
              <a:effectLst/>
              <a:latin typeface="Berlin Sans FB" panose="020E0602020502020306" pitchFamily="34" charset="0"/>
              <a:ea typeface="Calibri" panose="020F0502020204030204" pitchFamily="34" charset="0"/>
              <a:cs typeface="Times New Roman" panose="02020603050405020304" pitchFamily="18" charset="0"/>
            </a:endParaRPr>
          </a:p>
        </p:txBody>
      </p:sp>
      <p:pic>
        <p:nvPicPr>
          <p:cNvPr id="12291" name="Object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Line 3"/>
          <p:cNvSpPr>
            <a:spLocks noChangeShapeType="1"/>
          </p:cNvSpPr>
          <p:nvPr/>
        </p:nvSpPr>
        <p:spPr bwMode="auto">
          <a:xfrm>
            <a:off x="1042988" y="3789363"/>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12293" name="Text Box 4"/>
          <p:cNvSpPr txBox="1">
            <a:spLocks noChangeArrowheads="1"/>
          </p:cNvSpPr>
          <p:nvPr/>
        </p:nvSpPr>
        <p:spPr bwMode="auto">
          <a:xfrm>
            <a:off x="3768725" y="3917950"/>
            <a:ext cx="1876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2400" dirty="0">
                <a:solidFill>
                  <a:srgbClr val="376092"/>
                </a:solidFill>
                <a:latin typeface="Arial Rounded MT Bold" pitchFamily="32" charset="0"/>
                <a:cs typeface="Arial" charset="0"/>
              </a:rPr>
              <a:t>Lecture #0</a:t>
            </a:r>
          </a:p>
        </p:txBody>
      </p:sp>
      <p:sp>
        <p:nvSpPr>
          <p:cNvPr id="12294" name="Text Box 5"/>
          <p:cNvSpPr txBox="1">
            <a:spLocks noChangeArrowheads="1"/>
          </p:cNvSpPr>
          <p:nvPr/>
        </p:nvSpPr>
        <p:spPr bwMode="auto">
          <a:xfrm>
            <a:off x="1371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spcBef>
                <a:spcPts val="800"/>
              </a:spcBef>
              <a:buSzPct val="100000"/>
            </a:pPr>
            <a:r>
              <a:rPr lang="en-US" altLang="en-US">
                <a:solidFill>
                  <a:srgbClr val="898989"/>
                </a:solidFill>
              </a:rPr>
              <a:t>The kick start session</a:t>
            </a:r>
          </a:p>
        </p:txBody>
      </p:sp>
    </p:spTree>
    <p:extLst>
      <p:ext uri="{BB962C8B-B14F-4D97-AF65-F5344CB8AC3E}">
        <p14:creationId xmlns:p14="http://schemas.microsoft.com/office/powerpoint/2010/main" val="2661381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351762" y="1268413"/>
            <a:ext cx="8686800" cy="536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200" b="1" dirty="0">
                <a:latin typeface="Times New Roman" panose="02020603050405020304" pitchFamily="18" charset="0"/>
                <a:cs typeface="Times New Roman" panose="02020603050405020304" pitchFamily="18" charset="0"/>
              </a:rPr>
              <a:t>Unit I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Operating System Basics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Foundations of Operating Systems, Types of Operating Systems, Memory Management and Job Scheduling</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Memory Management in Operating Systems, Job Scheduling and Process Loading, Processor Scheduling Algorithms, Process Synchronization and Interprocess Communication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Resource Management, Protection mechanisms</a:t>
            </a:r>
          </a:p>
          <a:p>
            <a:pPr algn="just"/>
            <a:endParaRPr lang="en-IN" altLang="en-US" sz="22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84284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II: Computer Networking Basics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Foundations of Computer Networks, Elements and Types of Networks, Data and Signals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Network Topologies and Transmission Medium, Network Models and Protocols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Understanding OSI and TCP/IP Models, Working of TCP/IP Model (Internet), Key Protocols: HTTP, SMTP, FTP, DNS, DHCP, Overview of Traceroute and Ping</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70284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III: Database Management Systems (DBMS)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Introduction to Databases and RDBMS, Basics of Databases and RDBMS, Data Definitions: Tables, Fields, Records, SQL and Data Manipulation, Database Keys and Data Integrity </a:t>
            </a:r>
          </a:p>
          <a:p>
            <a:pPr marL="457200" marR="0" indent="-457200">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Database Normalization and Transactions, Fundamentals of Normalization, Transaction Management in DBMS</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297325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IV: Fundamentals of Programming Languages</a:t>
            </a:r>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115887" marR="0" indent="-457200">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C/C++/Java Interview Questions Overview, Variables, Data Types,      and Memory, Pointers and Storage, Classes, Introduction to Object-Oriented Programming (OOP), Compiler and Interpreter Basics, Understanding Process Loading and Linking</a:t>
            </a:r>
          </a:p>
          <a:p>
            <a:pPr marL="457200" indent="-457200">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Techniques of Parameter Passing and Binding, Storage Organization and Storage Classes, Advanced OOP Concepts and Data Structures</a:t>
            </a:r>
          </a:p>
          <a:p>
            <a:pPr marL="457200" indent="-457200">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Abstract Data Types (ADTs), Data Structure Principles, Advanced Programming Techniques, Memory Handling in OOP Languages </a:t>
            </a:r>
            <a:endParaRPr lang="en-US" altLang="en-US" sz="22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0473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V: Algorithms and Data Structures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Understanding Algorithms and Analysis, Running Time Analysis and Rate of Growth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Asymptotic Notation: Big-O Notation, Data Structures and Recursive Algorithms, Recursion and Backtracking </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Linked Lists, Stacks, and Queues, Trees and Binary Search Trees (BSTs)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7004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Unit VI: Advanced Algorithms and Problem-Solving Techniques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Sorting and Searching Algorithms, Classification and Comparison of Sorting Algorithms, Linear and Non-Linear Searching Techniques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Hashing and Hash Table Implementation, Graph Algorithms and Design Strategies, Graph Representation and Traversals</a:t>
            </a:r>
          </a:p>
          <a:p>
            <a:pPr marL="115887" marR="0" indent="-457200" algn="just">
              <a:lnSpc>
                <a:spcPct val="107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Shortest Path Algorithms, Introduction to Greedy, Divide and Conquer, and Dynamic Programming Strategies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66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Text &amp; Reference Books</a:t>
            </a:r>
          </a:p>
        </p:txBody>
      </p:sp>
      <p:sp>
        <p:nvSpPr>
          <p:cNvPr id="36867" name="Text Box 2"/>
          <p:cNvSpPr txBox="1">
            <a:spLocks noChangeArrowheads="1"/>
          </p:cNvSpPr>
          <p:nvPr/>
        </p:nvSpPr>
        <p:spPr bwMode="auto">
          <a:xfrm>
            <a:off x="323850" y="145573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Textbook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IT Interview Questions, Narasimha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Karumanchi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Reference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CRACKING the CODING INTERVIEW, by Gayle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Laakmann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McDowell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Cracking the IT Interview, by 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Balasubramaniam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K. R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Baalaji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Kiran. G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Ranganath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Nandawat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Ravindra K, 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Selvaguru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 Comerica Subash, Raghavan S Venkat, 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Anbazhagan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Vikram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SQL in 10 Minutes, Sams Teach Yourself, by Ben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Forta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MCQs in Computer Science, by Timothy Williams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00800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details</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LTP – 2 0 2</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Credit – 3 </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4340"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4341"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9877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Assessment/Evaluation Scheme</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Attendance: 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CA: 25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MTT:20</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ETT: 50</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638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638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48590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1"/>
          <p:cNvSpPr txBox="1">
            <a:spLocks noChangeArrowheads="1"/>
          </p:cNvSpPr>
          <p:nvPr/>
        </p:nvSpPr>
        <p:spPr bwMode="auto">
          <a:xfrm>
            <a:off x="303213" y="354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a:solidFill>
                  <a:srgbClr val="C00000"/>
                </a:solidFill>
              </a:rPr>
              <a:t>Complete evaluation criteria for the course</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80000"/>
              </a:lnSpc>
              <a:spcBef>
                <a:spcPts val="675"/>
              </a:spcBef>
              <a:buSzPct val="100000"/>
            </a:pPr>
            <a:r>
              <a:rPr lang="en-US" altLang="en-US" sz="2000" dirty="0">
                <a:solidFill>
                  <a:srgbClr val="E46C0A"/>
                </a:solidFill>
              </a:rPr>
              <a:t>CA1: 30 marks- MCQ</a:t>
            </a:r>
            <a:endParaRPr lang="en-US" altLang="en-US" sz="2000" dirty="0"/>
          </a:p>
          <a:p>
            <a:pPr>
              <a:lnSpc>
                <a:spcPct val="80000"/>
              </a:lnSpc>
              <a:spcBef>
                <a:spcPts val="675"/>
              </a:spcBef>
            </a:pPr>
            <a:r>
              <a:rPr lang="en-US" altLang="en-US" sz="2000" dirty="0">
                <a:solidFill>
                  <a:srgbClr val="E46C0A"/>
                </a:solidFill>
              </a:rPr>
              <a:t>CA2: 30 marks- SQL Query Writing</a:t>
            </a:r>
            <a:endParaRPr lang="en-US" altLang="en-US" sz="2000" dirty="0"/>
          </a:p>
          <a:p>
            <a:pPr>
              <a:lnSpc>
                <a:spcPct val="80000"/>
              </a:lnSpc>
              <a:spcBef>
                <a:spcPts val="675"/>
              </a:spcBef>
            </a:pPr>
            <a:r>
              <a:rPr lang="en-US" altLang="en-US" sz="2000" dirty="0">
                <a:solidFill>
                  <a:srgbClr val="E46C0A"/>
                </a:solidFill>
              </a:rPr>
              <a:t>CA3:  30 marks- Interview </a:t>
            </a:r>
            <a:endParaRPr lang="en-US" altLang="en-US" sz="2000" dirty="0"/>
          </a:p>
          <a:p>
            <a:pPr eaLnBrk="1" hangingPunct="1">
              <a:lnSpc>
                <a:spcPct val="80000"/>
              </a:lnSpc>
              <a:spcBef>
                <a:spcPts val="675"/>
              </a:spcBef>
              <a:buClr>
                <a:srgbClr val="000000"/>
              </a:buClr>
              <a:buSzPct val="100000"/>
              <a:buFont typeface="Arial" charset="0"/>
              <a:buNone/>
            </a:pPr>
            <a:endParaRPr lang="en-US" altLang="en-US" sz="2000"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065696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a:extLst>
              <a:ext uri="{28A0092B-C50C-407E-A947-70E740481C1C}">
                <a14:useLocalDpi xmlns:a14="http://schemas.microsoft.com/office/drawing/2010/main" val="0"/>
              </a:ext>
            </a:extLst>
          </a:blip>
          <a:srcRect t="12807"/>
          <a:stretch>
            <a:fillRect/>
          </a:stretch>
        </p:blipFill>
        <p:spPr bwMode="auto">
          <a:xfrm>
            <a:off x="879475" y="2286000"/>
            <a:ext cx="6602413" cy="3541713"/>
          </a:xfrm>
          <a:prstGeom prst="rect">
            <a:avLst/>
          </a:prstGeom>
          <a:noFill/>
          <a:ln>
            <a:noFill/>
          </a:ln>
          <a:effectLst>
            <a:outerShdw dist="153753" dir="2700000" algn="ctr" rotWithShape="0">
              <a:srgbClr val="000000">
                <a:alpha val="40033"/>
              </a:srgbClr>
            </a:outerShdw>
          </a:effectLst>
          <a:extLst>
            <a:ext uri="{909E8E84-426E-40DD-AFC4-6F175D3DCCD1}">
              <a14:hiddenFill xmlns:a14="http://schemas.microsoft.com/office/drawing/2010/main">
                <a:blipFill dpi="0" rotWithShape="0">
                  <a:blip/>
                  <a:srcRect t="12807"/>
                  <a:stretch>
                    <a:fillRect/>
                  </a:stretch>
                </a:blipFill>
              </a14:hiddenFill>
            </a:ext>
            <a:ext uri="{91240B29-F687-4F45-9708-019B960494DF}">
              <a14:hiddenLine xmlns:a14="http://schemas.microsoft.com/office/drawing/2010/main" w="9525">
                <a:solidFill>
                  <a:srgbClr val="3465A4"/>
                </a:solidFill>
                <a:round/>
                <a:headEnd/>
                <a:tailEnd/>
              </a14:hiddenLine>
            </a:ext>
          </a:extLst>
        </p:spPr>
      </p:pic>
      <p:sp>
        <p:nvSpPr>
          <p:cNvPr id="20483" name="Rectangle 2"/>
          <p:cNvSpPr>
            <a:spLocks noChangeArrowheads="1"/>
          </p:cNvSpPr>
          <p:nvPr/>
        </p:nvSpPr>
        <p:spPr bwMode="auto">
          <a:xfrm>
            <a:off x="0" y="857250"/>
            <a:ext cx="9144000" cy="99377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sp>
        <p:nvSpPr>
          <p:cNvPr id="20484" name="Text Box 3"/>
          <p:cNvSpPr txBox="1">
            <a:spLocks noChangeArrowheads="1"/>
          </p:cNvSpPr>
          <p:nvPr/>
        </p:nvSpPr>
        <p:spPr bwMode="auto">
          <a:xfrm>
            <a:off x="0" y="857250"/>
            <a:ext cx="91440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760" tIns="34200" rIns="68760" bIns="34200"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3200">
                <a:solidFill>
                  <a:srgbClr val="000000"/>
                </a:solidFill>
                <a:latin typeface="Calibri" pitchFamily="32" charset="0"/>
                <a:ea typeface="Noto Sans CJK SC" charset="0"/>
                <a:cs typeface="Noto Sans CJK SC"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800">
                <a:solidFill>
                  <a:srgbClr val="000000"/>
                </a:solidFill>
                <a:latin typeface="Calibri" pitchFamily="32" charset="0"/>
                <a:ea typeface="Noto Sans CJK SC" charset="0"/>
                <a:cs typeface="Noto Sans CJK SC"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400">
                <a:solidFill>
                  <a:srgbClr val="000000"/>
                </a:solidFill>
                <a:latin typeface="Calibri" pitchFamily="32" charset="0"/>
                <a:ea typeface="Noto Sans CJK SC" charset="0"/>
                <a:cs typeface="Noto Sans CJK SC"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9pPr>
          </a:lstStyle>
          <a:p>
            <a:pPr algn="ctr" eaLnBrk="1" hangingPunct="1">
              <a:lnSpc>
                <a:spcPct val="90000"/>
              </a:lnSpc>
              <a:buSzPct val="100000"/>
            </a:pPr>
            <a:r>
              <a:rPr lang="en-IN" altLang="en-US" sz="3600">
                <a:solidFill>
                  <a:srgbClr val="FFFFFF"/>
                </a:solidFill>
                <a:latin typeface="Tw Cen MT Condensed Extra Bold" pitchFamily="32" charset="0"/>
                <a:cs typeface="Arial" charset="0"/>
              </a:rPr>
              <a:t>Revised Bloom’s Taxonomy</a:t>
            </a:r>
          </a:p>
        </p:txBody>
      </p:sp>
      <p:sp>
        <p:nvSpPr>
          <p:cNvPr id="20485" name="Rectangle 4"/>
          <p:cNvSpPr>
            <a:spLocks noChangeArrowheads="1"/>
          </p:cNvSpPr>
          <p:nvPr/>
        </p:nvSpPr>
        <p:spPr bwMode="auto">
          <a:xfrm>
            <a:off x="0" y="1889125"/>
            <a:ext cx="9144000" cy="4762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spTree>
    <p:extLst>
      <p:ext uri="{BB962C8B-B14F-4D97-AF65-F5344CB8AC3E}">
        <p14:creationId xmlns:p14="http://schemas.microsoft.com/office/powerpoint/2010/main" val="8266788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outcome</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22532"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4"/>
          <p:cNvSpPr>
            <a:spLocks noChangeArrowheads="1"/>
          </p:cNvSpPr>
          <p:nvPr/>
        </p:nvSpPr>
        <p:spPr bwMode="auto">
          <a:xfrm>
            <a:off x="342900" y="1571625"/>
            <a:ext cx="8549580" cy="520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500" dirty="0">
                <a:solidFill>
                  <a:srgbClr val="000000"/>
                </a:solidFill>
                <a:latin typeface="Times New Roman" panose="02020603050405020304" pitchFamily="18" charset="0"/>
                <a:cs typeface="Times New Roman" panose="02020603050405020304" pitchFamily="18" charset="0"/>
              </a:rPr>
              <a:t>Course Outcomes :Through this course students should be able to</a:t>
            </a: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CO1: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Attain proficiency in fundamental computer science concepts, including data structures, algorithms, databases, operating systems, and computer networks, essential for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CO2: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Enhance problem-solving skills specific to coding challenges and algorithmic problems frequently encountered in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CO3: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Cultivate a comprehensive command of Object-Oriented Programming principles, enhancing readiness to excel in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CO4: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Acquire comprehensive strategies and techniques to effectively prepare for technical interviews, including mock interviews, resume building, and effective communication during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CO5: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Acquire the requisite knowledge and skills to confidently address technical interview inquiries posed by service-oriented IT companies, demonstrating proficiency across diverse technical domains.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CO6: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Engage in practice sessions including mock interviews, whiteboard coding exercises, and simulations of behavioural interview scenarios, fostering confidence and preparedness for different stages of technical interviews.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16846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4579" name="Text Box 2"/>
          <p:cNvSpPr txBox="1">
            <a:spLocks noChangeArrowheads="1"/>
          </p:cNvSpPr>
          <p:nvPr/>
        </p:nvSpPr>
        <p:spPr bwMode="auto">
          <a:xfrm>
            <a:off x="609600" y="121920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PO1 </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Engineering knowledge: Apply the knowledge of mathematics, science, engineering fundamentals, and an engineering specialization to the solution of complex engineering problems.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PO2</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Problem analysis::Identify, formulate, research literature, and analyze complex engineering problems reaching substantiated conclusions using first principles of mathematics, natural sciences, and engineering sciences.</a:t>
            </a:r>
            <a:r>
              <a:rPr lang="en-US" altLang="en-US" sz="1600" b="1">
                <a:latin typeface="Arial" charset="0"/>
                <a:cs typeface="Calibri" pitchFamily="32" charset="0"/>
              </a:rPr>
              <a: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PO3</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PO4</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Conduct investigations of complex problems::Use research-based knowledge and research methods including design of experiments, analysis and interpretation of data, and synthesis of the information to provide valid conclusions. </a:t>
            </a:r>
          </a:p>
          <a:p>
            <a:pPr marL="342900" eaLnBrk="1" hangingPunct="1">
              <a:spcBef>
                <a:spcPts val="450"/>
              </a:spcBef>
              <a:buSzPct val="100000"/>
            </a:pPr>
            <a:endParaRPr lang="en-US" altLang="en-US" sz="1800"/>
          </a:p>
        </p:txBody>
      </p:sp>
    </p:spTree>
    <p:extLst>
      <p:ext uri="{BB962C8B-B14F-4D97-AF65-F5344CB8AC3E}">
        <p14:creationId xmlns:p14="http://schemas.microsoft.com/office/powerpoint/2010/main" val="37832001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28650" y="365125"/>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6627" name="Text Box 2"/>
          <p:cNvSpPr txBox="1">
            <a:spLocks noChangeArrowheads="1"/>
          </p:cNvSpPr>
          <p:nvPr/>
        </p:nvSpPr>
        <p:spPr bwMode="auto">
          <a:xfrm>
            <a:off x="628650" y="1066800"/>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PO5</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Modern tool usage::Create, select, and apply appropriate techniques, resources, and modern engineering and IT tools including prediction and modeling to complex engineering activities with an understanding of the limitations.</a:t>
            </a:r>
          </a:p>
          <a:p>
            <a:pPr marL="342900">
              <a:lnSpc>
                <a:spcPct val="107000"/>
              </a:lnSpc>
              <a:spcBef>
                <a:spcPts val="400"/>
              </a:spcBef>
              <a:spcAft>
                <a:spcPts val="800"/>
              </a:spcAft>
              <a:buClr>
                <a:srgbClr val="000000"/>
              </a:buClr>
              <a:buSzPct val="100000"/>
              <a:buFont typeface="Times New Roman" pitchFamily="16" charset="0"/>
              <a:buNone/>
            </a:pPr>
            <a:r>
              <a:rPr lang="en-IN" altLang="en-US" sz="1600" b="1">
                <a:latin typeface="Arial" charset="0"/>
                <a:cs typeface="Calibri" pitchFamily="32" charset="0"/>
              </a:rPr>
              <a:t> </a:t>
            </a:r>
            <a:r>
              <a:rPr lang="en-US" altLang="en-US" sz="1600" b="1">
                <a:latin typeface="Arial" charset="0"/>
                <a:cs typeface="Calibri" pitchFamily="32" charset="0"/>
              </a:rPr>
              <a:t>PO6</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The engineer and society::Apply reasoning informed by the contextual knowledge to assess societal, health, safety, legal and cultural issues and the consequent responsibilities relevant to the professional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PO7</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Environment and sustainability::Understand the impact of the professional engineering solutions in societal and environmental contexts, and demonstrate the knowledge of, and need for sustainable development.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PO8</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Ethics::Apply ethical principles and commit to professional ethics and responsibilities and norms of the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PO9</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Individual and team work::Function effectively as an individual, and as a member or leader in diverse teams, and in multidisciplinary settings. </a:t>
            </a:r>
          </a:p>
          <a:p>
            <a:pPr marL="342900">
              <a:lnSpc>
                <a:spcPct val="107000"/>
              </a:lnSpc>
              <a:spcBef>
                <a:spcPts val="400"/>
              </a:spcBef>
              <a:spcAft>
                <a:spcPts val="800"/>
              </a:spcAft>
              <a:buClr>
                <a:srgbClr val="000000"/>
              </a:buClr>
              <a:buSzPct val="100000"/>
              <a:buFont typeface="Times New Roman" pitchFamily="16" charset="0"/>
              <a:buNone/>
            </a:pPr>
            <a:endParaRPr lang="en-US" altLang="en-US" sz="1600">
              <a:latin typeface="Arial" charset="0"/>
              <a:cs typeface="Calibri" pitchFamily="32" charset="0"/>
            </a:endParaRPr>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p:txBody>
      </p:sp>
    </p:spTree>
    <p:extLst>
      <p:ext uri="{BB962C8B-B14F-4D97-AF65-F5344CB8AC3E}">
        <p14:creationId xmlns:p14="http://schemas.microsoft.com/office/powerpoint/2010/main" val="3146403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86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PO10</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PO11</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a:latin typeface="Arial" charset="0"/>
                <a:cs typeface="Calibri" pitchFamily="32" charset="0"/>
              </a:rPr>
              <a:t> </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PO12</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Life-long learning::Recognize the need for, and have the preparation and ability to engage in independent and life-long learning in the broadest context of technological change.</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 PO13</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Competitive Skills::Ability to compete in national and international technical events and building the competitive spirit alongwith having a good digital footprint. </a:t>
            </a:r>
          </a:p>
          <a:p>
            <a:pPr eaLnBrk="1" hangingPunct="1">
              <a:spcBef>
                <a:spcPts val="450"/>
              </a:spcBef>
              <a:buClr>
                <a:srgbClr val="000000"/>
              </a:buClr>
              <a:buSzPct val="100000"/>
              <a:buFont typeface="Arial" charset="0"/>
              <a:buNone/>
            </a:pPr>
            <a:endParaRPr lang="en-US" altLang="en-US" sz="1800"/>
          </a:p>
        </p:txBody>
      </p:sp>
    </p:spTree>
    <p:extLst>
      <p:ext uri="{BB962C8B-B14F-4D97-AF65-F5344CB8AC3E}">
        <p14:creationId xmlns:p14="http://schemas.microsoft.com/office/powerpoint/2010/main" val="2620068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TotalTime>
  <Words>1171</Words>
  <Application>Microsoft Office PowerPoint</Application>
  <PresentationFormat>On-screen Show (4:3)</PresentationFormat>
  <Paragraphs>99</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Rounded MT Bold</vt:lpstr>
      <vt:lpstr>Berlin Sans FB</vt:lpstr>
      <vt:lpstr>Berlin Sans FB Demi</vt:lpstr>
      <vt:lpstr>Calibri</vt:lpstr>
      <vt:lpstr>Symbol</vt:lpstr>
      <vt:lpstr>Times New Roman</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Prince Rana</cp:lastModifiedBy>
  <cp:revision>197</cp:revision>
  <dcterms:created xsi:type="dcterms:W3CDTF">2020-07-17T10:32:53Z</dcterms:created>
  <dcterms:modified xsi:type="dcterms:W3CDTF">2024-01-22T04:36:57Z</dcterms:modified>
</cp:coreProperties>
</file>