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4"/>
  </p:notesMasterIdLst>
  <p:handoutMasterIdLst>
    <p:handoutMasterId r:id="rId20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9144000" cy="5143500" type="screen16x9"/>
  <p:notesSz cx="6858000" cy="9144000"/>
  <p:embeddedFontLst>
    <p:embeddedFont>
      <p:font typeface="Average" panose="020B0604020202020204" charset="0"/>
      <p:regular r:id="rId2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AD7E7-0688-4796-9540-DC7C9717B976}" v="151" dt="2023-12-10T15:10:07.251"/>
    <p1510:client id="{FEB7AFCE-4BA8-4131-9A92-A66ADF49CCFB}" v="6" dt="2023-12-10T15:11:16.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font" Target="fonts/font1.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heme" Target="theme/theme1.xml"/><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microsoft.com/office/2015/10/relationships/revisionInfo" Target="revisionInfo.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BFCF33-BA90-2E8D-3F45-4CDDC71959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11B3EF3-CA3A-E73E-169A-D50B6F5558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926A8D-0B7F-4704-B2D6-AA4D7E1A8650}" type="datetimeFigureOut">
              <a:rPr lang="en-IN" smtClean="0"/>
              <a:t>21-01-2024</a:t>
            </a:fld>
            <a:endParaRPr lang="en-IN"/>
          </a:p>
        </p:txBody>
      </p:sp>
      <p:sp>
        <p:nvSpPr>
          <p:cNvPr id="4" name="Footer Placeholder 3">
            <a:extLst>
              <a:ext uri="{FF2B5EF4-FFF2-40B4-BE49-F238E27FC236}">
                <a16:creationId xmlns:a16="http://schemas.microsoft.com/office/drawing/2014/main" id="{90C018B4-03C9-D094-13A3-2C2FB6A129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Prepared by Pushpendra Kumar Pateriya</a:t>
            </a:r>
            <a:endParaRPr lang="en-IN"/>
          </a:p>
        </p:txBody>
      </p:sp>
      <p:sp>
        <p:nvSpPr>
          <p:cNvPr id="5" name="Slide Number Placeholder 4">
            <a:extLst>
              <a:ext uri="{FF2B5EF4-FFF2-40B4-BE49-F238E27FC236}">
                <a16:creationId xmlns:a16="http://schemas.microsoft.com/office/drawing/2014/main" id="{A81C0C6F-E16D-B59A-0B4C-64B56870CE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912E55-B833-450C-8964-18167165A9C2}" type="slidenum">
              <a:rPr lang="en-IN" smtClean="0"/>
              <a:t>‹#›</a:t>
            </a:fld>
            <a:endParaRPr lang="en-IN"/>
          </a:p>
        </p:txBody>
      </p:sp>
    </p:spTree>
    <p:extLst>
      <p:ext uri="{BB962C8B-B14F-4D97-AF65-F5344CB8AC3E}">
        <p14:creationId xmlns:p14="http://schemas.microsoft.com/office/powerpoint/2010/main" val="31841361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a41e22e313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a41e22e31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a421430d80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a421430d80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2a421430d80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2a421430d80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2a421430d80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2a421430d80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2a421430d80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2a421430d80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2a421430d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2a421430d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2a421430d80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2a421430d80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2a421430d80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2a421430d80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2a421430d80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2a421430d80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2a421430d8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2a421430d8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a421430d80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a421430d80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41e22e313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41e22e313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2a421430d80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2a421430d80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2a421430d80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2a421430d80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2a421430d80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2a421430d80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2a421430d80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2a421430d8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2a421430d80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2a421430d80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a421430d80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a421430d80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2a421430d80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a421430d80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2a421430d80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2a421430d8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2a421430d80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421430d80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2a421430d80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2a421430d80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a41e22e31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a41e22e31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2a421430d80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2a421430d80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2a421430d80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2a421430d80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2a421430d80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2a421430d80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2a421430d80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2a421430d80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2a421430d80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2a421430d80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a421430d80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a421430d80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2a421430d80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2a421430d8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2a421430d80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2a421430d80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2a421430d80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2a421430d80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2a421430d80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2a421430d80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a41e22e313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a41e22e313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2a421430d80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2a421430d80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2a421430d80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2a421430d80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2a421430d80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2a421430d80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2a421430d80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2a421430d80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2a421430d80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2a421430d80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2a421430d80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2a421430d80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2a421430d80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2a421430d80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2a421430d80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2a421430d80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2a421430d80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2a421430d80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2a421430d80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2a421430d80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41e22e313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41e22e31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2a421430d80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2a421430d80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2a421430d80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2a421430d80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2a421430d80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2a421430d80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2a421430d80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2a421430d80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2a421430d80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2a421430d80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2a421430d80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2a421430d80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2a421430d80_0_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2a421430d80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2a421430d80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2a421430d80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2a421430d80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2a421430d80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g2a421430d80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2" name="Google Shape;1092;g2a421430d80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a41e22e313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a41e22e313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2a421430d80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2a421430d80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2a421430d80_0_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2a421430d80_0_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2a421430d80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2a421430d80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a421430d80_0_7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a421430d80_0_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2a421430d80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2a421430d80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2a421430d80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2a421430d80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2a421430d80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2a421430d80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2a421430d80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2a421430d80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2a421430d80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2a421430d80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2a421430d80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2a421430d80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a41e22e313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a41e22e31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2a421430d80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2a421430d80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2a421430d80_0_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2a421430d80_0_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2a421430d80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2a421430d80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2a421430d80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2a421430d80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2a421430d80_0_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2a421430d80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2a421430d80_0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2a421430d80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2a421430d80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2a421430d80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2a421430d80_0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2a421430d80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2a421430d80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2a421430d80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2a421430d80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2a421430d80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a41e22e31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a41e22e31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2a421430d80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2a421430d80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2a421430d80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6" name="Google Shape;1246;g2a421430d80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g2a421430d80_0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3" name="Google Shape;1253;g2a421430d80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2a421430d80_0_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2a421430d80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2a421430d80_0_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2a421430d80_0_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2a421430d80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2a421430d80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g2a421430d80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1" name="Google Shape;1281;g2a421430d80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g2a421430d80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8" name="Google Shape;1288;g2a421430d80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2a421430d80_0_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2a421430d80_0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2a421430d80_0_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2a421430d80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41e22e313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41e22e31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2a421430d80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 name="Google Shape;1309;g2a421430d80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2a421430d80_0_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2a421430d80_0_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2a421430d80_0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2a421430d80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2a421430d80_0_1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2a421430d80_0_1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g2a421430d80_0_1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7" name="Google Shape;1337;g2a421430d80_0_1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2"/>
        <p:cNvGrpSpPr/>
        <p:nvPr/>
      </p:nvGrpSpPr>
      <p:grpSpPr>
        <a:xfrm>
          <a:off x="0" y="0"/>
          <a:ext cx="0" cy="0"/>
          <a:chOff x="0" y="0"/>
          <a:chExt cx="0" cy="0"/>
        </a:xfrm>
      </p:grpSpPr>
      <p:sp>
        <p:nvSpPr>
          <p:cNvPr id="1343" name="Google Shape;1343;g2a421430d80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4" name="Google Shape;1344;g2a421430d80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2a421430d80_0_10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2a421430d80_0_1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2a421430d80_0_10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2a421430d80_0_1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2a421430d80_0_10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2a421430d80_0_1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2a421430d80_0_1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2a421430d80_0_1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a41e22e313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a41e22e313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2a421430d80_0_1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2a421430d80_0_1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2a421430d80_0_10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2a421430d80_0_10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2a421430d80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2a421430d80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2a421430d80_0_1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2a421430d80_0_1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2a421430d80_0_1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2a421430d80_0_1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2a421430d80_0_1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2a421430d80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g2a421430d80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1" name="Google Shape;1421;g2a421430d80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2a421430d80_0_1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2a421430d80_0_1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Google Shape;1434;g2a421430d80_0_1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5" name="Google Shape;1435;g2a421430d80_0_1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g2a421430d80_0_1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 name="Google Shape;1442;g2a421430d80_0_1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421430d80_0_1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421430d8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a41e22e31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a41e22e31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2a421430d80_0_1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2a421430d80_0_1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a421430d80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a421430d80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Google Shape;1462;g2a421430d80_0_1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3" name="Google Shape;1463;g2a421430d80_0_1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a41e22e313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a41e22e313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a41e22e313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a41e22e313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a41e22e313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a41e22e313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a41e22e313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a41e22e313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a41e22e313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a41e22e313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a41e22e313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a41e22e313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a41e22e31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a41e22e31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a41e22e313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a41e22e313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a41e22e313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a41e22e313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41e22e31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41e22e31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a41e22e313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a41e22e313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a41e22e313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a41e22e313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a41e22e313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a41e22e313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a41e22e313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a41e22e313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a41e22e313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a41e22e313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a41e22e313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a41e22e313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a41e22e313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a41e22e313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a41e22e313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a41e22e313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a41e22e313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a41e22e313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a41e22e313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a41e22e313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41e22e31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41e22e31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a41e22e313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a41e22e313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a41e22e313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a41e22e313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a41e22e313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a41e22e313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a41e22e313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a41e22e313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a41e22e313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a41e22e313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a41e22e313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a41e22e313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a41e22e313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a41e22e313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a41e22e313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a41e22e313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a41e22e313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a41e22e313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a41e22e313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a41e22e313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a41e22e31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a41e22e31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41e22e313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41e22e313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a41e22e313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a41e22e313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a41e22e313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a41e22e313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a41e22e313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a41e22e313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a41e22e313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a41e22e313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a421430d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a421430d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a421430d8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a421430d8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a421430d8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a421430d8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a421430d8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a421430d8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a421430d8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2a421430d8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a41e22e313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a41e22e31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a421430d8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2a421430d8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2a421430d8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2a421430d8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a421430d8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2a421430d8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a421430d8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a421430d8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a421430d8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a421430d8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a421430d80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a421430d80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2a421430d8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2a421430d8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a421430d80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a421430d8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a421430d8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a421430d8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a421430d80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a421430d80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a41e22e31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41e22e31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a421430d80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2a421430d80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a421430d80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a421430d8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a421430d8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a421430d8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2a421430d80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2a421430d8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a421430d80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a421430d8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a421430d80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a421430d80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a421430d80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2a421430d80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2a421430d80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2a421430d80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2a421430d8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2a421430d8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2a421430d80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2a421430d80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41e22e313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41e22e31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2a421430d80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2a421430d80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2a421430d80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2a421430d80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2a421430d80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2a421430d80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2a421430d8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2a421430d8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2a421430d80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2a421430d80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2a421430d8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2a421430d8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a421430d80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a421430d8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2a421430d8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2a421430d8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2a421430d8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2a421430d8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a421430d80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a421430d80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41e22e31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41e22e31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a421430d80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a421430d80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2a421430d80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2a421430d80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a421430d80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a421430d8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a421430d80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a421430d80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2a421430d8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2a421430d8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2a421430d80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2a421430d80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2a421430d80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2a421430d80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2a421430d80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2a421430d80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2a421430d80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2a421430d80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2a421430d80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2a421430d80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Operating Systems Interview preparation</a:t>
            </a:r>
            <a:endParaRPr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IN" dirty="0"/>
              <a:t>Prepared by </a:t>
            </a:r>
          </a:p>
          <a:p>
            <a:pPr marL="0" lvl="0" indent="0" algn="ctr" rtl="0">
              <a:spcBef>
                <a:spcPts val="0"/>
              </a:spcBef>
              <a:spcAft>
                <a:spcPts val="0"/>
              </a:spcAft>
              <a:buNone/>
            </a:pPr>
            <a:r>
              <a:rPr lang="en-IN" dirty="0"/>
              <a:t>Pushpendra Kumar Pateriya</a:t>
            </a:r>
          </a:p>
          <a:p>
            <a:pPr marL="0" lvl="0" indent="0" algn="ctr" rtl="0">
              <a:spcBef>
                <a:spcPts val="0"/>
              </a:spcBef>
              <a:spcAft>
                <a:spcPts val="0"/>
              </a:spcAft>
              <a:buNone/>
            </a:pPr>
            <a:r>
              <a:rPr lang="en-IN" dirty="0" err="1"/>
              <a:t>HoD</a:t>
            </a:r>
            <a:r>
              <a:rPr lang="en-IN" dirty="0"/>
              <a:t>, System Programming Domain</a:t>
            </a:r>
            <a:endParaRPr dirty="0"/>
          </a:p>
        </p:txBody>
      </p:sp>
      <p:pic>
        <p:nvPicPr>
          <p:cNvPr id="2" name="Picture 1" descr="How to Pass a Job Interview Successfully – Career Centre – HSE University">
            <a:extLst>
              <a:ext uri="{FF2B5EF4-FFF2-40B4-BE49-F238E27FC236}">
                <a16:creationId xmlns:a16="http://schemas.microsoft.com/office/drawing/2014/main" id="{A43FC607-8427-FB7B-99AF-97A25FE3D7C8}"/>
              </a:ext>
            </a:extLst>
          </p:cNvPr>
          <p:cNvPicPr>
            <a:picLocks noChangeAspect="1"/>
          </p:cNvPicPr>
          <p:nvPr/>
        </p:nvPicPr>
        <p:blipFill>
          <a:blip r:embed="rId3"/>
          <a:stretch>
            <a:fillRect/>
          </a:stretch>
        </p:blipFill>
        <p:spPr>
          <a:xfrm>
            <a:off x="3550443" y="2049"/>
            <a:ext cx="2043113" cy="128177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secondary storage?</a:t>
            </a:r>
            <a:endParaRPr/>
          </a:p>
        </p:txBody>
      </p:sp>
      <p:sp>
        <p:nvSpPr>
          <p:cNvPr id="122" name="Google Shape;12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t>Secondary storage is a storage that can hold large amount of instruction and data permanently. For example: magnetic disc, magnetic tape etc. Usually, majority of the programs such as spreadsheet, browser, compiler etc. are stored on magnetic disc and are loaded in main memory when required.</a:t>
            </a:r>
            <a:endParaRPr dirty="0"/>
          </a:p>
        </p:txBody>
      </p:sp>
      <p:sp>
        <p:nvSpPr>
          <p:cNvPr id="2" name="Slide Number Placeholder 1">
            <a:extLst>
              <a:ext uri="{FF2B5EF4-FFF2-40B4-BE49-F238E27FC236}">
                <a16:creationId xmlns:a16="http://schemas.microsoft.com/office/drawing/2014/main" id="{38FAF3E1-9748-F13E-E1F4-1364CCEE29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Unbounded - capacity buffer.</a:t>
            </a:r>
            <a:endParaRPr/>
          </a:p>
        </p:txBody>
      </p:sp>
      <p:sp>
        <p:nvSpPr>
          <p:cNvPr id="752" name="Google Shape;752;p11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Unbounded capacity buffer – In this type of buffer, the length of the queue is infinite therefore any number of messages can wait inside the queue at any time. Also, sending process is never blocked from sending messages.</a:t>
            </a:r>
            <a:endParaRPr dirty="0"/>
          </a:p>
        </p:txBody>
      </p:sp>
      <p:sp>
        <p:nvSpPr>
          <p:cNvPr id="2" name="Slide Number Placeholder 1">
            <a:extLst>
              <a:ext uri="{FF2B5EF4-FFF2-40B4-BE49-F238E27FC236}">
                <a16:creationId xmlns:a16="http://schemas.microsoft.com/office/drawing/2014/main" id="{5716465E-8CF9-4F12-4756-34791506E2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100</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1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socket?</a:t>
            </a:r>
            <a:endParaRPr/>
          </a:p>
        </p:txBody>
      </p:sp>
      <p:sp>
        <p:nvSpPr>
          <p:cNvPr id="759" name="Google Shape;759;p1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A socket is defined as an endpoint of communication. Two processes who wish to communicate over the network use two sockets: one for each process. A socket is identified by IP address together with port number. For example, a socket is represented by 198.168.23.43:8080 where “198.168.23.43” is IP address and “8080” is port number.</a:t>
            </a:r>
            <a:endParaRPr dirty="0"/>
          </a:p>
        </p:txBody>
      </p:sp>
      <p:sp>
        <p:nvSpPr>
          <p:cNvPr id="2" name="Slide Number Placeholder 1">
            <a:extLst>
              <a:ext uri="{FF2B5EF4-FFF2-40B4-BE49-F238E27FC236}">
                <a16:creationId xmlns:a16="http://schemas.microsoft.com/office/drawing/2014/main" id="{BC64103F-C5B3-3D93-074C-97154E2CE6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101</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is a Remote Procedure Call (RPC) implemented?</a:t>
            </a:r>
            <a:endParaRPr/>
          </a:p>
        </p:txBody>
      </p:sp>
      <p:sp>
        <p:nvSpPr>
          <p:cNvPr id="766" name="Google Shape;766;p1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A remote procedure call is implemented using a component called a stub. For each remote procedure, there exists exactly one stub both at the client machine and server machine. When a remote procedure call is made, the call is forwarded to the stub on the client machine which locates the port on the server, passes the message and arguments to the server machine using message passing. A similar stub on the server receives the message, invokes the procedure on the server and returns the value to the client.</a:t>
            </a:r>
            <a:endParaRPr dirty="0"/>
          </a:p>
        </p:txBody>
      </p:sp>
      <p:sp>
        <p:nvSpPr>
          <p:cNvPr id="2" name="Slide Number Placeholder 1">
            <a:extLst>
              <a:ext uri="{FF2B5EF4-FFF2-40B4-BE49-F238E27FC236}">
                <a16:creationId xmlns:a16="http://schemas.microsoft.com/office/drawing/2014/main" id="{6F3E6A14-2510-2FFF-07B1-AE6363DC8F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102</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1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External Data Representation (XDR).</a:t>
            </a:r>
            <a:endParaRPr/>
          </a:p>
        </p:txBody>
      </p:sp>
      <p:sp>
        <p:nvSpPr>
          <p:cNvPr id="773" name="Google Shape;773;p1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External Data Representation (XDR) is a machine - independent representation of the data. In Remote Procedure Call (RPC) systems, data from the client is converted from machine - dependent representation into External Data Representation (XDR) before it sent to the server and at the server, data in External Data Representation (XDR) is converted into machine - dependent representation for the server.</a:t>
            </a:r>
            <a:endParaRPr dirty="0"/>
          </a:p>
        </p:txBody>
      </p:sp>
      <p:sp>
        <p:nvSpPr>
          <p:cNvPr id="2" name="Slide Number Placeholder 1">
            <a:extLst>
              <a:ext uri="{FF2B5EF4-FFF2-40B4-BE49-F238E27FC236}">
                <a16:creationId xmlns:a16="http://schemas.microsoft.com/office/drawing/2014/main" id="{87709944-D4D0-F859-95AC-2427316C9D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103</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marshalling and un - marshalling of data?</a:t>
            </a:r>
            <a:endParaRPr/>
          </a:p>
        </p:txBody>
      </p:sp>
      <p:sp>
        <p:nvSpPr>
          <p:cNvPr id="780" name="Google Shape;780;p1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Marshalling – It is a process of converting machine - dependent representation of data into machine - independent representation (External Data Representation) of data.</a:t>
            </a:r>
            <a:endParaRPr dirty="0"/>
          </a:p>
          <a:p>
            <a:pPr marL="0" lvl="0" indent="0" algn="l" rtl="0">
              <a:spcBef>
                <a:spcPts val="1200"/>
              </a:spcBef>
              <a:spcAft>
                <a:spcPts val="0"/>
              </a:spcAft>
              <a:buNone/>
            </a:pPr>
            <a:r>
              <a:rPr lang="en" dirty="0"/>
              <a:t> Un - marshalling – It is a process of converting machine - independent representation (External Data Representation) of data into machine - dependent representation of data.</a:t>
            </a:r>
            <a:endParaRPr dirty="0"/>
          </a:p>
          <a:p>
            <a:pPr marL="0" lvl="0" indent="0" algn="l" rtl="0">
              <a:spcBef>
                <a:spcPts val="1200"/>
              </a:spcBef>
              <a:spcAft>
                <a:spcPts val="1200"/>
              </a:spcAft>
              <a:buNone/>
            </a:pPr>
            <a:r>
              <a:rPr lang="en" dirty="0"/>
              <a:t> Marshalling and Un - marshalling are used to pass parameters of remote procedure call to the server.</a:t>
            </a:r>
            <a:endParaRPr dirty="0"/>
          </a:p>
        </p:txBody>
      </p:sp>
      <p:sp>
        <p:nvSpPr>
          <p:cNvPr id="2" name="Slide Number Placeholder 1">
            <a:extLst>
              <a:ext uri="{FF2B5EF4-FFF2-40B4-BE49-F238E27FC236}">
                <a16:creationId xmlns:a16="http://schemas.microsoft.com/office/drawing/2014/main" id="{327E7670-9C90-81E5-74F0-5FC9F6842A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104</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1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Remote Method Invocation (RMI).</a:t>
            </a:r>
            <a:endParaRPr/>
          </a:p>
        </p:txBody>
      </p:sp>
      <p:sp>
        <p:nvSpPr>
          <p:cNvPr id="787" name="Google Shape;787;p1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Remote Method Invocation is a feature of Java which is similar to Remote Procedure Call (RPC) and is used to invoke a method on the remote object. Two objects are called remote if both are present in a different Java virtual Machine (JVM). Therefore, a remote object may reside on the same machine but in a different Java virtual Machine (JVM).</a:t>
            </a:r>
            <a:endParaRPr dirty="0"/>
          </a:p>
        </p:txBody>
      </p:sp>
      <p:sp>
        <p:nvSpPr>
          <p:cNvPr id="2" name="Slide Number Placeholder 1">
            <a:extLst>
              <a:ext uri="{FF2B5EF4-FFF2-40B4-BE49-F238E27FC236}">
                <a16:creationId xmlns:a16="http://schemas.microsoft.com/office/drawing/2014/main" id="{88E28AAD-768A-EDE7-1912-E03B427E43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105</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difference between RPC and RMI?</a:t>
            </a:r>
            <a:endParaRPr/>
          </a:p>
        </p:txBody>
      </p:sp>
      <p:sp>
        <p:nvSpPr>
          <p:cNvPr id="794" name="Google Shape;794;p1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differences between RPC and RMI are:</a:t>
            </a:r>
            <a:endParaRPr dirty="0"/>
          </a:p>
          <a:p>
            <a:pPr marL="457200" lvl="0" indent="-342900" algn="l" rtl="0">
              <a:spcBef>
                <a:spcPts val="1200"/>
              </a:spcBef>
              <a:spcAft>
                <a:spcPts val="0"/>
              </a:spcAft>
              <a:buSzPts val="1800"/>
              <a:buChar char="●"/>
            </a:pPr>
            <a:r>
              <a:rPr lang="en" dirty="0"/>
              <a:t>Remote Procedure Call uses procedural programming which can be used to call only procedures and functions whereas Remote Method Invocation uses object - oriented programming which can be used to invoke methods on the remote objects</a:t>
            </a:r>
            <a:endParaRPr dirty="0"/>
          </a:p>
          <a:p>
            <a:pPr marL="457200" lvl="0" indent="-342900" algn="l" rtl="0">
              <a:spcBef>
                <a:spcPts val="0"/>
              </a:spcBef>
              <a:spcAft>
                <a:spcPts val="0"/>
              </a:spcAft>
              <a:buSzPts val="1800"/>
              <a:buChar char="●"/>
            </a:pPr>
            <a:r>
              <a:rPr lang="en" dirty="0"/>
              <a:t>The parameters of Remote Procedure Call are ordinary data structures whereas parameters of Remote Method Invocation are objects</a:t>
            </a:r>
            <a:endParaRPr dirty="0"/>
          </a:p>
        </p:txBody>
      </p:sp>
      <p:sp>
        <p:nvSpPr>
          <p:cNvPr id="2" name="Slide Number Placeholder 1">
            <a:extLst>
              <a:ext uri="{FF2B5EF4-FFF2-40B4-BE49-F238E27FC236}">
                <a16:creationId xmlns:a16="http://schemas.microsoft.com/office/drawing/2014/main" id="{1C31BD83-B9B7-E326-8D7F-5A45AC01A8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106</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1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does Remote Method Invocation (RMI) work?</a:t>
            </a:r>
            <a:endParaRPr/>
          </a:p>
        </p:txBody>
      </p:sp>
      <p:sp>
        <p:nvSpPr>
          <p:cNvPr id="801" name="Google Shape;801;p1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 Remote Method Invocation, a remote object is implemented using stub and skeleton which reside on client and server machine respectively. When the client invokes a remote method, the stub of the remote object is called which creates a parcel consisting of name of method to be invoked and marshalled parameters for the method. This parcel is sent to the server where skeleton receives it, unmarshalls the parameters and invokes the appropriate method on the server. Skeleton also marshalls the return value from the method, puts it into parcel and passes it to the client where stub unmarshalls the return value and passes it to the client.</a:t>
            </a:r>
            <a:endParaRPr dirty="0"/>
          </a:p>
        </p:txBody>
      </p:sp>
      <p:sp>
        <p:nvSpPr>
          <p:cNvPr id="2" name="Slide Number Placeholder 1">
            <a:extLst>
              <a:ext uri="{FF2B5EF4-FFF2-40B4-BE49-F238E27FC236}">
                <a16:creationId xmlns:a16="http://schemas.microsoft.com/office/drawing/2014/main" id="{D6343BCA-8359-78FD-AA7F-02DCBC7B94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107</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20"/>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Threads</a:t>
            </a:r>
            <a:endParaRPr/>
          </a:p>
        </p:txBody>
      </p:sp>
      <p:sp>
        <p:nvSpPr>
          <p:cNvPr id="808" name="Google Shape;808;p120"/>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
        <p:nvSpPr>
          <p:cNvPr id="2" name="Slide Number Placeholder 1">
            <a:extLst>
              <a:ext uri="{FF2B5EF4-FFF2-40B4-BE49-F238E27FC236}">
                <a16:creationId xmlns:a16="http://schemas.microsoft.com/office/drawing/2014/main" id="{0325CA9A-91CA-48AD-7509-803C9A5080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108</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thread?</a:t>
            </a:r>
            <a:endParaRPr/>
          </a:p>
        </p:txBody>
      </p:sp>
      <p:sp>
        <p:nvSpPr>
          <p:cNvPr id="815" name="Google Shape;815;p1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 thread is the smallest unit of CPU utilization. It is made up of an Id, register set, program counter and a stack. Multi - threaded programs can accomplish multiple tasks at once. In the case of a word processor, it may need a thread for graphics, a thread for spell - checks, and another one that responds to keystrokes.</a:t>
            </a:r>
            <a:endParaRPr dirty="0"/>
          </a:p>
        </p:txBody>
      </p:sp>
      <p:sp>
        <p:nvSpPr>
          <p:cNvPr id="2" name="Slide Number Placeholder 1">
            <a:extLst>
              <a:ext uri="{FF2B5EF4-FFF2-40B4-BE49-F238E27FC236}">
                <a16:creationId xmlns:a16="http://schemas.microsoft.com/office/drawing/2014/main" id="{B888E137-97F2-ED88-85AE-82880D3CC9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109</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Direct Memory Access (DMA).</a:t>
            </a:r>
            <a:endParaRPr/>
          </a:p>
        </p:txBody>
      </p:sp>
      <p:sp>
        <p:nvSpPr>
          <p:cNvPr id="129" name="Google Shape;12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Direct Memory Access is a method to transfer a complete block of data between device controller’s buffer storage and main memory without intervention of CPU (Central Processing Unit). The advantage of Direct Memory Access is that there is only one interrupt generated per block of data to inform the device driver that operation has been completed. Direct Memory Access is typically used in situations where bulk transfer of data is required such as disk input /output.</a:t>
            </a:r>
            <a:endParaRPr dirty="0"/>
          </a:p>
        </p:txBody>
      </p:sp>
      <p:sp>
        <p:nvSpPr>
          <p:cNvPr id="2" name="Slide Number Placeholder 1">
            <a:extLst>
              <a:ext uri="{FF2B5EF4-FFF2-40B4-BE49-F238E27FC236}">
                <a16:creationId xmlns:a16="http://schemas.microsoft.com/office/drawing/2014/main" id="{5CC37E04-55E4-8725-D9A3-B6A179A72C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benefits of multithreading programming?</a:t>
            </a:r>
            <a:endParaRPr/>
          </a:p>
        </p:txBody>
      </p:sp>
      <p:sp>
        <p:nvSpPr>
          <p:cNvPr id="822" name="Google Shape;822;p1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Multithreaded programs offer many benefits:</a:t>
            </a:r>
            <a:endParaRPr dirty="0"/>
          </a:p>
          <a:p>
            <a:pPr marL="457200" lvl="0" indent="-342900" algn="l" rtl="0">
              <a:spcBef>
                <a:spcPts val="1200"/>
              </a:spcBef>
              <a:spcAft>
                <a:spcPts val="0"/>
              </a:spcAft>
              <a:buSzPts val="1800"/>
              <a:buChar char="●"/>
            </a:pPr>
            <a:r>
              <a:rPr lang="en" dirty="0"/>
              <a:t>Responsive – Multithreading allows a program to continue to run while a part of it is blocked or waiting to complete a lengthy process. You can load an image and interact with the server at the same time with multithreading.</a:t>
            </a:r>
            <a:endParaRPr dirty="0"/>
          </a:p>
          <a:p>
            <a:pPr marL="457200" lvl="0" indent="-342900" algn="l" rtl="0">
              <a:spcBef>
                <a:spcPts val="0"/>
              </a:spcBef>
              <a:spcAft>
                <a:spcPts val="0"/>
              </a:spcAft>
              <a:buSzPts val="1800"/>
              <a:buChar char="●"/>
            </a:pPr>
            <a:r>
              <a:rPr lang="en" dirty="0"/>
              <a:t>Resource Sharing – All the threads in a multithreaded environment will share the same memory and required system resources which makes it possible for multiple threads performing different activities in the same address.</a:t>
            </a:r>
            <a:endParaRPr dirty="0"/>
          </a:p>
          <a:p>
            <a:pPr marL="457200" lvl="0" indent="-342900" algn="l" rtl="0">
              <a:spcBef>
                <a:spcPts val="0"/>
              </a:spcBef>
              <a:spcAft>
                <a:spcPts val="0"/>
              </a:spcAft>
              <a:buSzPts val="1800"/>
              <a:buChar char="●"/>
            </a:pPr>
            <a:r>
              <a:rPr lang="en" dirty="0"/>
              <a:t>Memory Sharing – Since threads also share the memory and resources, they are more economic.</a:t>
            </a:r>
            <a:endParaRPr dirty="0"/>
          </a:p>
          <a:p>
            <a:pPr marL="457200" lvl="0" indent="-342900" algn="l" rtl="0">
              <a:spcBef>
                <a:spcPts val="0"/>
              </a:spcBef>
              <a:spcAft>
                <a:spcPts val="0"/>
              </a:spcAft>
              <a:buSzPts val="1800"/>
              <a:buChar char="●"/>
            </a:pPr>
            <a:r>
              <a:rPr lang="en" dirty="0"/>
              <a:t>Concurrency – Each thread can run on multiple processors parallelly. This increases concurrency.</a:t>
            </a:r>
            <a:endParaRPr dirty="0"/>
          </a:p>
        </p:txBody>
      </p:sp>
      <p:sp>
        <p:nvSpPr>
          <p:cNvPr id="2" name="Slide Number Placeholder 1">
            <a:extLst>
              <a:ext uri="{FF2B5EF4-FFF2-40B4-BE49-F238E27FC236}">
                <a16:creationId xmlns:a16="http://schemas.microsoft.com/office/drawing/2014/main" id="{137344A9-7072-D633-3BC4-F733115FBC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110</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1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types of threads?</a:t>
            </a:r>
            <a:endParaRPr/>
          </a:p>
        </p:txBody>
      </p:sp>
      <p:sp>
        <p:nvSpPr>
          <p:cNvPr id="829" name="Google Shape;829;p1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There are two types of threads:</a:t>
            </a:r>
            <a:endParaRPr dirty="0"/>
          </a:p>
          <a:p>
            <a:pPr marL="457200" lvl="0" indent="-342900" algn="l" rtl="0">
              <a:spcBef>
                <a:spcPts val="1200"/>
              </a:spcBef>
              <a:spcAft>
                <a:spcPts val="0"/>
              </a:spcAft>
              <a:buSzPts val="1800"/>
              <a:buAutoNum type="arabicPeriod"/>
            </a:pPr>
            <a:r>
              <a:rPr lang="en" dirty="0"/>
              <a:t>User threads – These are the threads for which support is provided at the user level</a:t>
            </a:r>
            <a:endParaRPr dirty="0"/>
          </a:p>
          <a:p>
            <a:pPr marL="457200" lvl="0" indent="-342900" algn="l" rtl="0">
              <a:spcBef>
                <a:spcPts val="0"/>
              </a:spcBef>
              <a:spcAft>
                <a:spcPts val="0"/>
              </a:spcAft>
              <a:buSzPts val="1800"/>
              <a:buAutoNum type="arabicPeriod"/>
            </a:pPr>
            <a:r>
              <a:rPr lang="en" dirty="0"/>
              <a:t>Kernel thread – These are the threads which are supported and managed by operating system</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7C0F299A-DEE4-0403-7BD2-E2F633A4AC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111</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1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user threads?</a:t>
            </a:r>
            <a:endParaRPr/>
          </a:p>
        </p:txBody>
      </p:sp>
      <p:sp>
        <p:nvSpPr>
          <p:cNvPr id="836" name="Google Shape;836;p1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User threads are the threads for which the support is provided at the user level. These types of threads are supported above the kernel of the operating system and are managed without the support of the kernel.</a:t>
            </a:r>
            <a:endParaRPr dirty="0"/>
          </a:p>
        </p:txBody>
      </p:sp>
      <p:sp>
        <p:nvSpPr>
          <p:cNvPr id="2" name="Slide Number Placeholder 1">
            <a:extLst>
              <a:ext uri="{FF2B5EF4-FFF2-40B4-BE49-F238E27FC236}">
                <a16:creationId xmlns:a16="http://schemas.microsoft.com/office/drawing/2014/main" id="{ABF1CB81-E223-D5A0-29AE-3857841DDC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112</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1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kernel threads?</a:t>
            </a:r>
            <a:endParaRPr/>
          </a:p>
        </p:txBody>
      </p:sp>
      <p:sp>
        <p:nvSpPr>
          <p:cNvPr id="843" name="Google Shape;843;p1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Kernel threads are the threads for which the support is provided at the kernel level. These types of threads are supported and managed directly by the operating system.</a:t>
            </a:r>
            <a:endParaRPr dirty="0"/>
          </a:p>
        </p:txBody>
      </p:sp>
      <p:sp>
        <p:nvSpPr>
          <p:cNvPr id="2" name="Slide Number Placeholder 1">
            <a:extLst>
              <a:ext uri="{FF2B5EF4-FFF2-40B4-BE49-F238E27FC236}">
                <a16:creationId xmlns:a16="http://schemas.microsoft.com/office/drawing/2014/main" id="{1860C971-93C5-372A-EAED-11308FA66A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113</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1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types of relationship between user threads and kernel threads?</a:t>
            </a:r>
            <a:endParaRPr/>
          </a:p>
        </p:txBody>
      </p:sp>
      <p:sp>
        <p:nvSpPr>
          <p:cNvPr id="850" name="Google Shape;850;p126"/>
          <p:cNvSpPr txBox="1">
            <a:spLocks noGrp="1"/>
          </p:cNvSpPr>
          <p:nvPr>
            <p:ph type="body" idx="1"/>
          </p:nvPr>
        </p:nvSpPr>
        <p:spPr>
          <a:xfrm>
            <a:off x="311700" y="13491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The user threads and kernel threads may be related in the following ways:</a:t>
            </a:r>
            <a:endParaRPr dirty="0"/>
          </a:p>
          <a:p>
            <a:pPr marL="457200" lvl="0" indent="-342900" algn="l" rtl="0">
              <a:spcBef>
                <a:spcPts val="1200"/>
              </a:spcBef>
              <a:spcAft>
                <a:spcPts val="0"/>
              </a:spcAft>
              <a:buSzPts val="1800"/>
              <a:buChar char="●"/>
            </a:pPr>
            <a:r>
              <a:rPr lang="en" dirty="0"/>
              <a:t>One to One – This relation is when every user thread is mapped to one corresponding kernel thread.</a:t>
            </a:r>
            <a:endParaRPr dirty="0"/>
          </a:p>
          <a:p>
            <a:pPr marL="457200" lvl="0" indent="-342900" algn="l" rtl="0">
              <a:spcBef>
                <a:spcPts val="0"/>
              </a:spcBef>
              <a:spcAft>
                <a:spcPts val="0"/>
              </a:spcAft>
              <a:buSzPts val="1800"/>
              <a:buChar char="●"/>
            </a:pPr>
            <a:r>
              <a:rPr lang="en" dirty="0"/>
              <a:t>Many to One – Here many user threads are mapped to a single kernel thread.</a:t>
            </a:r>
            <a:endParaRPr dirty="0"/>
          </a:p>
          <a:p>
            <a:pPr marL="457200" lvl="0" indent="-342900" algn="l" rtl="0">
              <a:spcBef>
                <a:spcPts val="0"/>
              </a:spcBef>
              <a:spcAft>
                <a:spcPts val="0"/>
              </a:spcAft>
              <a:buSzPts val="1800"/>
              <a:buChar char="●"/>
            </a:pPr>
            <a:r>
              <a:rPr lang="en" dirty="0"/>
              <a:t>Many to Many – Here many user threads are mapped to many kernel threads.</a:t>
            </a:r>
            <a:endParaRPr dirty="0"/>
          </a:p>
        </p:txBody>
      </p:sp>
      <p:sp>
        <p:nvSpPr>
          <p:cNvPr id="2" name="Slide Number Placeholder 1">
            <a:extLst>
              <a:ext uri="{FF2B5EF4-FFF2-40B4-BE49-F238E27FC236}">
                <a16:creationId xmlns:a16="http://schemas.microsoft.com/office/drawing/2014/main" id="{142E359E-7D9C-088E-A1BE-19B47F0E9F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114</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1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many - to - one relationship between user threads and kernel threads.</a:t>
            </a:r>
            <a:endParaRPr/>
          </a:p>
        </p:txBody>
      </p:sp>
      <p:sp>
        <p:nvSpPr>
          <p:cNvPr id="857" name="Google Shape;857;p127"/>
          <p:cNvSpPr txBox="1">
            <a:spLocks noGrp="1"/>
          </p:cNvSpPr>
          <p:nvPr>
            <p:ph type="body" idx="1"/>
          </p:nvPr>
        </p:nvSpPr>
        <p:spPr>
          <a:xfrm>
            <a:off x="311700" y="14592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Many to one relationship between user threads and kernel thread is advantageous and efficient. Thread management in this case is done by the user - space thread library.</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The "many-to-one" relationship between user threads and kernel threads provides a lightweight threading mechanism at the expense of some limitations in scalability and potential inefficiency when handling blocking operations within a process with multiple user threads.</a:t>
            </a: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99C923AD-5F9A-804A-90AD-092892F329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115</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1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disadvantages of many - to - one relationship?</a:t>
            </a:r>
            <a:endParaRPr/>
          </a:p>
        </p:txBody>
      </p:sp>
      <p:sp>
        <p:nvSpPr>
          <p:cNvPr id="864" name="Google Shape;864;p1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While many to one thread relations are considered more efficient, here are two disadvantages to consider:</a:t>
            </a:r>
            <a:endParaRPr dirty="0"/>
          </a:p>
          <a:p>
            <a:pPr marL="457200" lvl="0" indent="-342900" algn="l" rtl="0">
              <a:spcBef>
                <a:spcPts val="1200"/>
              </a:spcBef>
              <a:spcAft>
                <a:spcPts val="0"/>
              </a:spcAft>
              <a:buSzPts val="1800"/>
              <a:buChar char="●"/>
            </a:pPr>
            <a:r>
              <a:rPr lang="en" dirty="0"/>
              <a:t>Since only one thread can access the kernel at a time, multithreading is not effective in a multiprocessor architecture.</a:t>
            </a:r>
            <a:endParaRPr dirty="0"/>
          </a:p>
          <a:p>
            <a:pPr marL="457200" lvl="0" indent="-342900" algn="l" rtl="0">
              <a:spcBef>
                <a:spcPts val="0"/>
              </a:spcBef>
              <a:spcAft>
                <a:spcPts val="0"/>
              </a:spcAft>
              <a:buSzPts val="1800"/>
              <a:buChar char="●"/>
            </a:pPr>
            <a:r>
              <a:rPr lang="en" dirty="0"/>
              <a:t>When a thread makes a blocking system call, it blocks the entire process.</a:t>
            </a:r>
            <a:endParaRPr dirty="0"/>
          </a:p>
        </p:txBody>
      </p:sp>
      <p:sp>
        <p:nvSpPr>
          <p:cNvPr id="2" name="Slide Number Placeholder 1">
            <a:extLst>
              <a:ext uri="{FF2B5EF4-FFF2-40B4-BE49-F238E27FC236}">
                <a16:creationId xmlns:a16="http://schemas.microsoft.com/office/drawing/2014/main" id="{10C6A816-3DDD-ADE7-36EC-B2C734A7C3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116</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1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one - to - one relationship between user threads and kernel threads</a:t>
            </a:r>
            <a:endParaRPr/>
          </a:p>
        </p:txBody>
      </p:sp>
      <p:sp>
        <p:nvSpPr>
          <p:cNvPr id="871" name="Google Shape;871;p129"/>
          <p:cNvSpPr txBox="1">
            <a:spLocks noGrp="1"/>
          </p:cNvSpPr>
          <p:nvPr>
            <p:ph type="body" idx="1"/>
          </p:nvPr>
        </p:nvSpPr>
        <p:spPr>
          <a:xfrm>
            <a:off x="311700" y="13962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 one - to - one relationship, each user - level thread maps to a kernel thread. It increases concurrency because if one thread makes a blocking system call then it allows another thread to run. Also, multiple threads can be run on a multiprocessor system. The disadvantage of this type of relationship is that for each user thread, a corresponding kernel thread has to be created.</a:t>
            </a:r>
            <a:endParaRPr dirty="0"/>
          </a:p>
        </p:txBody>
      </p:sp>
      <p:sp>
        <p:nvSpPr>
          <p:cNvPr id="2" name="Slide Number Placeholder 1">
            <a:extLst>
              <a:ext uri="{FF2B5EF4-FFF2-40B4-BE49-F238E27FC236}">
                <a16:creationId xmlns:a16="http://schemas.microsoft.com/office/drawing/2014/main" id="{B35AA1A4-E9E7-1067-5BE3-2224F1217C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117</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many - to - many relationship between user threads and kernel threads.</a:t>
            </a:r>
            <a:endParaRPr/>
          </a:p>
        </p:txBody>
      </p:sp>
      <p:sp>
        <p:nvSpPr>
          <p:cNvPr id="878" name="Google Shape;878;p130"/>
          <p:cNvSpPr txBox="1">
            <a:spLocks noGrp="1"/>
          </p:cNvSpPr>
          <p:nvPr>
            <p:ph type="body" idx="1"/>
          </p:nvPr>
        </p:nvSpPr>
        <p:spPr>
          <a:xfrm>
            <a:off x="311700" y="13255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In many - to - many relationship, many user - level threads maps to equal or smaller number of kernel threads. The number of kernel threads depends upon either the application or a particular machine. For example, an application may be allocated more number of kernel threads on a multiprocessor system than on a unit - processor system. It provides more concurrency because if one thread makes a blocking system call then it allows another thread to run and also, a developer can create as many user threads as required.</a:t>
            </a:r>
            <a:endParaRPr dirty="0"/>
          </a:p>
        </p:txBody>
      </p:sp>
      <p:sp>
        <p:nvSpPr>
          <p:cNvPr id="2" name="Slide Number Placeholder 1">
            <a:extLst>
              <a:ext uri="{FF2B5EF4-FFF2-40B4-BE49-F238E27FC236}">
                <a16:creationId xmlns:a16="http://schemas.microsoft.com/office/drawing/2014/main" id="{441DBD63-EB73-3589-48F6-5463ACB9ED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118</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1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can a thread library be implemented?</a:t>
            </a:r>
            <a:endParaRPr/>
          </a:p>
        </p:txBody>
      </p:sp>
      <p:sp>
        <p:nvSpPr>
          <p:cNvPr id="885" name="Google Shape;885;p1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 thread library can be implemented in two ways:</a:t>
            </a:r>
            <a:endParaRPr dirty="0"/>
          </a:p>
          <a:p>
            <a:pPr marL="457200" lvl="0" indent="-342900" algn="l" rtl="0">
              <a:spcBef>
                <a:spcPts val="1200"/>
              </a:spcBef>
              <a:spcAft>
                <a:spcPts val="0"/>
              </a:spcAft>
              <a:buSzPts val="1800"/>
              <a:buAutoNum type="arabicPeriod"/>
            </a:pPr>
            <a:r>
              <a:rPr lang="en" dirty="0"/>
              <a:t>Without kernel support – A thread library is implemented entirely in user space which means that all code and data structure for library resides in the user space. Therefore, invoking a function in the library results in a local function call in user space</a:t>
            </a:r>
            <a:endParaRPr dirty="0"/>
          </a:p>
          <a:p>
            <a:pPr marL="457200" lvl="0" indent="-342900" algn="l" rtl="0">
              <a:spcBef>
                <a:spcPts val="0"/>
              </a:spcBef>
              <a:spcAft>
                <a:spcPts val="0"/>
              </a:spcAft>
              <a:buSzPts val="1800"/>
              <a:buAutoNum type="arabicPeriod"/>
            </a:pPr>
            <a:r>
              <a:rPr lang="en" dirty="0"/>
              <a:t>With kernel support – A thread library is implemented entirely in the kernel which means that all code and structure for the library resides in the kernel. Therefore, invoking a function in library results in a system call to the kernel</a:t>
            </a: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83275FD9-141D-397A-C180-638162FFBC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119</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Describe single processor computer system.</a:t>
            </a:r>
            <a:endParaRPr/>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t>A single process computer system has only one general purpose microprocessor which can execute a general - purpose instruction set as well as instructions from user processes and it may contain one or more special purpose microprocessors. Therefore, if a computer system contains a special - purpose microprocessor such as Input/output microprocessor in addition to a general - purpose microprocessor then the computer system is still considered as a single processor computer system.</a:t>
            </a:r>
            <a:endParaRPr dirty="0"/>
          </a:p>
        </p:txBody>
      </p:sp>
      <p:sp>
        <p:nvSpPr>
          <p:cNvPr id="2" name="Slide Number Placeholder 1">
            <a:extLst>
              <a:ext uri="{FF2B5EF4-FFF2-40B4-BE49-F238E27FC236}">
                <a16:creationId xmlns:a16="http://schemas.microsoft.com/office/drawing/2014/main" id="{0EFBADC4-792D-98E0-440B-40588A0CFA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1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types of available thread libraries?</a:t>
            </a:r>
            <a:endParaRPr/>
          </a:p>
        </p:txBody>
      </p:sp>
      <p:sp>
        <p:nvSpPr>
          <p:cNvPr id="892" name="Google Shape;892;p1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The types of available thread libraries are:</a:t>
            </a:r>
            <a:endParaRPr dirty="0"/>
          </a:p>
          <a:p>
            <a:pPr marL="457200" lvl="0" indent="-342900" algn="l" rtl="0">
              <a:spcBef>
                <a:spcPts val="1200"/>
              </a:spcBef>
              <a:spcAft>
                <a:spcPts val="0"/>
              </a:spcAft>
              <a:buSzPts val="1800"/>
              <a:buAutoNum type="arabicPeriod"/>
            </a:pPr>
            <a:r>
              <a:rPr lang="en" dirty="0"/>
              <a:t>POSIX Pthreads – Pthreads is a POSIX (Portable Operating System Interface) standard which defines an API (Application Programming Interface) for thread creation and synchronization. It is provided as either user or kernel level library</a:t>
            </a:r>
            <a:endParaRPr dirty="0"/>
          </a:p>
          <a:p>
            <a:pPr marL="457200" lvl="0" indent="-342900" algn="l" rtl="0">
              <a:spcBef>
                <a:spcPts val="0"/>
              </a:spcBef>
              <a:spcAft>
                <a:spcPts val="0"/>
              </a:spcAft>
              <a:buSzPts val="1800"/>
              <a:buAutoNum type="arabicPeriod"/>
            </a:pPr>
            <a:r>
              <a:rPr lang="en" dirty="0"/>
              <a:t>Win32 – It is a kernel level library which is provided for Windows systems</a:t>
            </a:r>
            <a:endParaRPr dirty="0"/>
          </a:p>
          <a:p>
            <a:pPr marL="457200" lvl="0" indent="-342900" algn="l" rtl="0">
              <a:spcBef>
                <a:spcPts val="0"/>
              </a:spcBef>
              <a:spcAft>
                <a:spcPts val="0"/>
              </a:spcAft>
              <a:buSzPts val="1800"/>
              <a:buAutoNum type="arabicPeriod"/>
            </a:pPr>
            <a:r>
              <a:rPr lang="en" dirty="0"/>
              <a:t>Java – Java thread API(Application Programming Interface) is implemented using a thread library on host operating system. Therefore, on Windows systems, it is implemented using Win32 API (Application Programming Interface)</a:t>
            </a:r>
            <a:endParaRPr dirty="0"/>
          </a:p>
          <a:p>
            <a:pPr marL="457200" lvl="0" indent="-342900" algn="l" rtl="0">
              <a:spcBef>
                <a:spcPts val="0"/>
              </a:spcBef>
              <a:spcAft>
                <a:spcPts val="0"/>
              </a:spcAft>
              <a:buSzPts val="1800"/>
              <a:buAutoNum type="arabicPeriod"/>
            </a:pPr>
            <a:r>
              <a:rPr lang="en" dirty="0"/>
              <a:t>C# Threads: In .NET, threading is managed through the System.Threading namespace.</a:t>
            </a:r>
            <a:endParaRPr dirty="0"/>
          </a:p>
        </p:txBody>
      </p:sp>
      <p:sp>
        <p:nvSpPr>
          <p:cNvPr id="2" name="Slide Number Placeholder 1">
            <a:extLst>
              <a:ext uri="{FF2B5EF4-FFF2-40B4-BE49-F238E27FC236}">
                <a16:creationId xmlns:a16="http://schemas.microsoft.com/office/drawing/2014/main" id="{02D10886-657E-A94A-263C-E39FBA220A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120</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9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1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a thread can be created in a C program?</a:t>
            </a:r>
            <a:endParaRPr/>
          </a:p>
        </p:txBody>
      </p:sp>
      <p:sp>
        <p:nvSpPr>
          <p:cNvPr id="899" name="Google Shape;899;p133"/>
          <p:cNvSpPr txBox="1">
            <a:spLocks noGrp="1"/>
          </p:cNvSpPr>
          <p:nvPr>
            <p:ph type="body" idx="1"/>
          </p:nvPr>
        </p:nvSpPr>
        <p:spPr>
          <a:xfrm>
            <a:off x="311700" y="1017725"/>
            <a:ext cx="8520600" cy="39528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dirty="0"/>
              <a:t>In C programming, threads can be created using threading libraries like POSIX Threads (pthread) on Unix-like systems or platform-specific threading libraries on other operating systems like Windows.</a:t>
            </a:r>
            <a:endParaRPr dirty="0"/>
          </a:p>
          <a:p>
            <a:pPr marL="0" lvl="0" indent="0" algn="l" rtl="0">
              <a:spcBef>
                <a:spcPts val="1200"/>
              </a:spcBef>
              <a:spcAft>
                <a:spcPts val="0"/>
              </a:spcAft>
              <a:buNone/>
            </a:pPr>
            <a:r>
              <a:rPr lang="en" dirty="0"/>
              <a:t>Steps to create a thread in C program: </a:t>
            </a:r>
            <a:endParaRPr dirty="0"/>
          </a:p>
          <a:p>
            <a:pPr marL="457200" lvl="0" indent="-308610" algn="l" rtl="0">
              <a:spcBef>
                <a:spcPts val="1200"/>
              </a:spcBef>
              <a:spcAft>
                <a:spcPts val="0"/>
              </a:spcAft>
              <a:buSzPct val="100000"/>
              <a:buAutoNum type="arabicPeriod"/>
            </a:pPr>
            <a:r>
              <a:rPr lang="en" dirty="0"/>
              <a:t>Include the necessary header file:: #include &lt;pthread.h&gt;</a:t>
            </a:r>
            <a:endParaRPr dirty="0"/>
          </a:p>
          <a:p>
            <a:pPr marL="457200" lvl="0" indent="-308610" algn="l" rtl="0">
              <a:spcBef>
                <a:spcPts val="0"/>
              </a:spcBef>
              <a:spcAft>
                <a:spcPts val="0"/>
              </a:spcAft>
              <a:buSzPct val="100000"/>
              <a:buAutoNum type="arabicPeriod"/>
            </a:pPr>
            <a:r>
              <a:rPr lang="en" dirty="0"/>
              <a:t>Declare a thread variable:: pthread_t thread_id;</a:t>
            </a:r>
            <a:endParaRPr dirty="0"/>
          </a:p>
          <a:p>
            <a:pPr marL="457200" lvl="0" indent="-308610" algn="l" rtl="0">
              <a:spcBef>
                <a:spcPts val="0"/>
              </a:spcBef>
              <a:spcAft>
                <a:spcPts val="0"/>
              </a:spcAft>
              <a:buSzPct val="100000"/>
              <a:buAutoNum type="arabicPeriod"/>
            </a:pPr>
            <a:r>
              <a:rPr lang="en" dirty="0"/>
              <a:t>Define the thread function:: </a:t>
            </a:r>
            <a:endParaRPr dirty="0"/>
          </a:p>
          <a:p>
            <a:pPr marL="457200" lvl="0" indent="0" algn="l" rtl="0">
              <a:spcBef>
                <a:spcPts val="1200"/>
              </a:spcBef>
              <a:spcAft>
                <a:spcPts val="0"/>
              </a:spcAft>
              <a:buNone/>
            </a:pPr>
            <a:r>
              <a:rPr lang="en" dirty="0"/>
              <a:t>void* thread_function(void* arg) {</a:t>
            </a:r>
            <a:endParaRPr dirty="0"/>
          </a:p>
          <a:p>
            <a:pPr marL="457200" lvl="0" indent="0" algn="l" rtl="0">
              <a:spcBef>
                <a:spcPts val="1200"/>
              </a:spcBef>
              <a:spcAft>
                <a:spcPts val="0"/>
              </a:spcAft>
              <a:buNone/>
            </a:pPr>
            <a:r>
              <a:rPr lang="en" dirty="0"/>
              <a:t>    // Your thread code goes here</a:t>
            </a:r>
            <a:endParaRPr dirty="0"/>
          </a:p>
          <a:p>
            <a:pPr marL="457200" lvl="0" indent="0" algn="l" rtl="0">
              <a:spcBef>
                <a:spcPts val="1200"/>
              </a:spcBef>
              <a:spcAft>
                <a:spcPts val="0"/>
              </a:spcAft>
              <a:buNone/>
            </a:pPr>
            <a:r>
              <a:rPr lang="en" dirty="0"/>
              <a:t>    return NULL; // Optionally return a value</a:t>
            </a:r>
            <a:endParaRPr dirty="0"/>
          </a:p>
          <a:p>
            <a:pPr marL="457200" lvl="0" indent="0" algn="l" rtl="0">
              <a:spcBef>
                <a:spcPts val="1200"/>
              </a:spcBef>
              <a:spcAft>
                <a:spcPts val="0"/>
              </a:spcAft>
              <a:buNone/>
            </a:pPr>
            <a:r>
              <a:rPr lang="en" dirty="0"/>
              <a:t>}</a:t>
            </a:r>
            <a:endParaRPr dirty="0"/>
          </a:p>
          <a:p>
            <a:pPr marL="457200" lvl="0" indent="-308610" algn="l" rtl="0">
              <a:spcBef>
                <a:spcPts val="1200"/>
              </a:spcBef>
              <a:spcAft>
                <a:spcPts val="0"/>
              </a:spcAft>
              <a:buSzPct val="100000"/>
              <a:buAutoNum type="arabicPeriod"/>
            </a:pPr>
            <a:r>
              <a:rPr lang="en" dirty="0"/>
              <a:t>Create the thread using pthread_create:: int pthread_create(pthread_t* thread, const pthread_attr_t* attr, void* (*start_routine) (void*), void* arg);</a:t>
            </a:r>
            <a:endParaRPr dirty="0"/>
          </a:p>
          <a:p>
            <a:pPr marL="457200" lvl="0" indent="-308610" algn="l" rtl="0">
              <a:spcBef>
                <a:spcPts val="0"/>
              </a:spcBef>
              <a:spcAft>
                <a:spcPts val="0"/>
              </a:spcAft>
              <a:buSzPct val="100000"/>
              <a:buAutoNum type="arabicPeriod"/>
            </a:pPr>
            <a:r>
              <a:rPr lang="en" dirty="0"/>
              <a:t>Wait for the thread to finish (optional):: int pthread_join(pthread_t thread, void** retval);</a:t>
            </a:r>
            <a:endParaRPr dirty="0"/>
          </a:p>
          <a:p>
            <a:pPr marL="457200" lvl="0" indent="-308610" algn="l" rtl="0">
              <a:spcBef>
                <a:spcPts val="0"/>
              </a:spcBef>
              <a:spcAft>
                <a:spcPts val="0"/>
              </a:spcAft>
              <a:buSzPct val="100000"/>
              <a:buAutoNum type="arabicPeriod"/>
            </a:pPr>
            <a:r>
              <a:rPr lang="en" dirty="0"/>
              <a:t>Compile the code with the appropriate flags</a:t>
            </a:r>
            <a:endParaRPr dirty="0"/>
          </a:p>
        </p:txBody>
      </p:sp>
      <p:sp>
        <p:nvSpPr>
          <p:cNvPr id="2" name="Slide Number Placeholder 1">
            <a:extLst>
              <a:ext uri="{FF2B5EF4-FFF2-40B4-BE49-F238E27FC236}">
                <a16:creationId xmlns:a16="http://schemas.microsoft.com/office/drawing/2014/main" id="{69916569-CEFB-FEBC-B823-7D86C44438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121</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9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thread cancellation?</a:t>
            </a:r>
            <a:endParaRPr/>
          </a:p>
        </p:txBody>
      </p:sp>
      <p:sp>
        <p:nvSpPr>
          <p:cNvPr id="906" name="Google Shape;906;p1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Thread cancellation is defined as the process of terminating a thread before it has completed its task. For example, if multiple threads are loading a webpage and the user clicks on the stop button on the webpage then all the threads loading the webpage are cancelled.</a:t>
            </a:r>
            <a:endParaRPr dirty="0"/>
          </a:p>
        </p:txBody>
      </p:sp>
      <p:sp>
        <p:nvSpPr>
          <p:cNvPr id="2" name="Slide Number Placeholder 1">
            <a:extLst>
              <a:ext uri="{FF2B5EF4-FFF2-40B4-BE49-F238E27FC236}">
                <a16:creationId xmlns:a16="http://schemas.microsoft.com/office/drawing/2014/main" id="{B687F6B0-931C-669B-B527-1C14B99A60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122</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1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types of thread cancellation?</a:t>
            </a:r>
            <a:endParaRPr/>
          </a:p>
        </p:txBody>
      </p:sp>
      <p:sp>
        <p:nvSpPr>
          <p:cNvPr id="913" name="Google Shape;913;p1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The types of thread cancellation are:</a:t>
            </a:r>
            <a:endParaRPr dirty="0"/>
          </a:p>
          <a:p>
            <a:pPr marL="457200" lvl="0" indent="-342900" algn="l" rtl="0">
              <a:spcBef>
                <a:spcPts val="1200"/>
              </a:spcBef>
              <a:spcAft>
                <a:spcPts val="0"/>
              </a:spcAft>
              <a:buSzPts val="1800"/>
              <a:buChar char="●"/>
            </a:pPr>
            <a:r>
              <a:rPr lang="en" dirty="0"/>
              <a:t>Asynchronous cancellation – In this type of cancellation, a thread immediately terminates the target thread. A target thread is a thread which has to be cancelled</a:t>
            </a:r>
            <a:endParaRPr dirty="0"/>
          </a:p>
          <a:p>
            <a:pPr marL="457200" lvl="0" indent="-342900" algn="l" rtl="0">
              <a:spcBef>
                <a:spcPts val="0"/>
              </a:spcBef>
              <a:spcAft>
                <a:spcPts val="0"/>
              </a:spcAft>
              <a:buSzPts val="1800"/>
              <a:buChar char="●"/>
            </a:pPr>
            <a:r>
              <a:rPr lang="en" dirty="0"/>
              <a:t>Deferred cancellation – In this type of cancellation, the target thread determines the time at which it has to terminate. This technique provides the target thread an opportunity to terminate in an orderly manner</a:t>
            </a:r>
            <a:endParaRPr dirty="0"/>
          </a:p>
        </p:txBody>
      </p:sp>
      <p:sp>
        <p:nvSpPr>
          <p:cNvPr id="2" name="Slide Number Placeholder 1">
            <a:extLst>
              <a:ext uri="{FF2B5EF4-FFF2-40B4-BE49-F238E27FC236}">
                <a16:creationId xmlns:a16="http://schemas.microsoft.com/office/drawing/2014/main" id="{89D8596D-28CF-D955-B127-CC2A755A5B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123</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1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disadvantage of asynchronous cancellation?</a:t>
            </a:r>
            <a:endParaRPr/>
          </a:p>
        </p:txBody>
      </p:sp>
      <p:sp>
        <p:nvSpPr>
          <p:cNvPr id="920" name="Google Shape;920;p1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The main disadvantage of asynchronous cancellation is that operating system will be able to reclaim system resources from only cancelled thread but will not reclaim all the resources because the cancelled thread may be updating the data which is already shared with other threads.</a:t>
            </a:r>
            <a:endParaRPr dirty="0"/>
          </a:p>
        </p:txBody>
      </p:sp>
      <p:sp>
        <p:nvSpPr>
          <p:cNvPr id="2" name="Slide Number Placeholder 1">
            <a:extLst>
              <a:ext uri="{FF2B5EF4-FFF2-40B4-BE49-F238E27FC236}">
                <a16:creationId xmlns:a16="http://schemas.microsoft.com/office/drawing/2014/main" id="{0A5C0F82-4512-C518-9E6B-8417327AE4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124</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advantage of deferred cancellation?</a:t>
            </a:r>
            <a:endParaRPr/>
          </a:p>
        </p:txBody>
      </p:sp>
      <p:sp>
        <p:nvSpPr>
          <p:cNvPr id="927" name="Google Shape;927;p1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 deferred cancellation, the target thread determines its own time at which it can terminate safely. As cancellation occurs only after the target thread has checked a flag to determine if it should cancel or not therefore operating system can conveniently reclaim all system resources.</a:t>
            </a:r>
            <a:endParaRPr dirty="0"/>
          </a:p>
        </p:txBody>
      </p:sp>
      <p:sp>
        <p:nvSpPr>
          <p:cNvPr id="2" name="Slide Number Placeholder 1">
            <a:extLst>
              <a:ext uri="{FF2B5EF4-FFF2-40B4-BE49-F238E27FC236}">
                <a16:creationId xmlns:a16="http://schemas.microsoft.com/office/drawing/2014/main" id="{7F1E9E72-F2AB-04EF-9592-9EA842731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125</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1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do you mean by a signal?</a:t>
            </a:r>
            <a:endParaRPr/>
          </a:p>
        </p:txBody>
      </p:sp>
      <p:sp>
        <p:nvSpPr>
          <p:cNvPr id="934" name="Google Shape;934;p1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The Signal tells a process that an event or an interrupt has occurred. For example, an illegal memory access, using Ctrl+C to terminate a process or division by zero are all signals.</a:t>
            </a:r>
            <a:endParaRPr dirty="0"/>
          </a:p>
        </p:txBody>
      </p:sp>
      <p:sp>
        <p:nvSpPr>
          <p:cNvPr id="2" name="Slide Number Placeholder 1">
            <a:extLst>
              <a:ext uri="{FF2B5EF4-FFF2-40B4-BE49-F238E27FC236}">
                <a16:creationId xmlns:a16="http://schemas.microsoft.com/office/drawing/2014/main" id="{C2813D4E-72A4-98D2-0423-152ED10F4F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126</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1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types of signals?</a:t>
            </a:r>
            <a:endParaRPr/>
          </a:p>
        </p:txBody>
      </p:sp>
      <p:sp>
        <p:nvSpPr>
          <p:cNvPr id="941" name="Google Shape;941;p1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The types of signals are:</a:t>
            </a:r>
            <a:endParaRPr dirty="0"/>
          </a:p>
          <a:p>
            <a:pPr marL="457200" lvl="0" indent="-342900" algn="l" rtl="0">
              <a:spcBef>
                <a:spcPts val="1200"/>
              </a:spcBef>
              <a:spcAft>
                <a:spcPts val="0"/>
              </a:spcAft>
              <a:buSzPts val="1800"/>
              <a:buChar char="●"/>
            </a:pPr>
            <a:r>
              <a:rPr lang="en" dirty="0"/>
              <a:t>Synchronous signal – These are the signals which are delivered to the same process which has performed an operation that has caused the signal. Example of synchronous signal is illegal memory access, division by zero etc.</a:t>
            </a:r>
            <a:endParaRPr dirty="0"/>
          </a:p>
          <a:p>
            <a:pPr marL="457200" lvl="0" indent="-342900" algn="l" rtl="0">
              <a:spcBef>
                <a:spcPts val="0"/>
              </a:spcBef>
              <a:spcAft>
                <a:spcPts val="0"/>
              </a:spcAft>
              <a:buSzPts val="1800"/>
              <a:buChar char="●"/>
            </a:pPr>
            <a:r>
              <a:rPr lang="en" dirty="0"/>
              <a:t>Asynchronous signal – These are the signal which are generated by an event external to the process but are delivered to the process. Example of such signal is terminating a process with keystrokes such as Ctrl+C , having a timer expire etc.</a:t>
            </a:r>
            <a:endParaRPr dirty="0"/>
          </a:p>
        </p:txBody>
      </p:sp>
      <p:sp>
        <p:nvSpPr>
          <p:cNvPr id="2" name="Slide Number Placeholder 1">
            <a:extLst>
              <a:ext uri="{FF2B5EF4-FFF2-40B4-BE49-F238E27FC236}">
                <a16:creationId xmlns:a16="http://schemas.microsoft.com/office/drawing/2014/main" id="{590772DB-E827-D517-5502-C24DCB64A3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127</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is a signal handled?</a:t>
            </a:r>
            <a:endParaRPr/>
          </a:p>
        </p:txBody>
      </p:sp>
      <p:sp>
        <p:nvSpPr>
          <p:cNvPr id="948" name="Google Shape;948;p1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A signal is handled using the default signal - handler or a user - defined one. The kernel runs a default signal - handler which corresponds to every signal raised. The user - defined signal handler overrides the default one. It can be used to display custom messages or to counter the errors occurred.</a:t>
            </a: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668EAA41-92EF-6FCD-CA5F-873F261883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128</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1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is a signal delivered in a multithreaded program?</a:t>
            </a:r>
            <a:endParaRPr/>
          </a:p>
        </p:txBody>
      </p:sp>
      <p:sp>
        <p:nvSpPr>
          <p:cNvPr id="955" name="Google Shape;955;p1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A signal can be delivered in one of the following 4 ways:</a:t>
            </a:r>
            <a:endParaRPr dirty="0"/>
          </a:p>
          <a:p>
            <a:pPr marL="0" lvl="0" indent="0" algn="l" rtl="0">
              <a:spcBef>
                <a:spcPts val="1200"/>
              </a:spcBef>
              <a:spcAft>
                <a:spcPts val="0"/>
              </a:spcAft>
              <a:buNone/>
            </a:pPr>
            <a:r>
              <a:rPr lang="en" dirty="0"/>
              <a:t> a) To the thread which performed the operation or process that caused the signal</a:t>
            </a:r>
            <a:endParaRPr dirty="0"/>
          </a:p>
          <a:p>
            <a:pPr marL="0" lvl="0" indent="0" algn="l" rtl="0">
              <a:spcBef>
                <a:spcPts val="1200"/>
              </a:spcBef>
              <a:spcAft>
                <a:spcPts val="0"/>
              </a:spcAft>
              <a:buNone/>
            </a:pPr>
            <a:r>
              <a:rPr lang="en" dirty="0"/>
              <a:t> b) To every thread of the process</a:t>
            </a:r>
            <a:endParaRPr dirty="0"/>
          </a:p>
          <a:p>
            <a:pPr marL="0" lvl="0" indent="0" algn="l" rtl="0">
              <a:spcBef>
                <a:spcPts val="1200"/>
              </a:spcBef>
              <a:spcAft>
                <a:spcPts val="0"/>
              </a:spcAft>
              <a:buNone/>
            </a:pPr>
            <a:r>
              <a:rPr lang="en" dirty="0"/>
              <a:t> c) To a few threads of the process</a:t>
            </a:r>
            <a:endParaRPr dirty="0"/>
          </a:p>
          <a:p>
            <a:pPr marL="0" lvl="0" indent="0" algn="l" rtl="0">
              <a:spcBef>
                <a:spcPts val="1200"/>
              </a:spcBef>
              <a:spcAft>
                <a:spcPts val="1200"/>
              </a:spcAft>
              <a:buNone/>
            </a:pPr>
            <a:r>
              <a:rPr lang="en" dirty="0"/>
              <a:t> d) To the designated thread which receives all signals of a process.</a:t>
            </a:r>
            <a:endParaRPr dirty="0"/>
          </a:p>
        </p:txBody>
      </p:sp>
      <p:sp>
        <p:nvSpPr>
          <p:cNvPr id="2" name="Slide Number Placeholder 1">
            <a:extLst>
              <a:ext uri="{FF2B5EF4-FFF2-40B4-BE49-F238E27FC236}">
                <a16:creationId xmlns:a16="http://schemas.microsoft.com/office/drawing/2014/main" id="{9FB855BB-A683-6049-B3F1-0D935B06C5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129</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Describe multiprocessor computer system.</a:t>
            </a:r>
            <a:endParaRPr/>
          </a:p>
        </p:txBody>
      </p:sp>
      <p:sp>
        <p:nvSpPr>
          <p:cNvPr id="143" name="Google Shape;14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t>A multiprocessor computer system contains two or more general purpose microprocessors which can communicate with other and share a computer bus, memory and Input/output devices. A multiprocessor computer system may contain one or more special purpose microprocessors.</a:t>
            </a:r>
            <a:endParaRPr dirty="0"/>
          </a:p>
        </p:txBody>
      </p:sp>
      <p:sp>
        <p:nvSpPr>
          <p:cNvPr id="2" name="Slide Number Placeholder 1">
            <a:extLst>
              <a:ext uri="{FF2B5EF4-FFF2-40B4-BE49-F238E27FC236}">
                <a16:creationId xmlns:a16="http://schemas.microsoft.com/office/drawing/2014/main" id="{B121A42D-E3E0-D773-914C-71DBF92D11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asynchronous procedure call?</a:t>
            </a:r>
            <a:endParaRPr/>
          </a:p>
        </p:txBody>
      </p:sp>
      <p:sp>
        <p:nvSpPr>
          <p:cNvPr id="962" name="Google Shape;962;p1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Asynchronous procedure calls are the calls which allow a user thread to specify the function that has to be called when the user thread receives notification of a particular event. The asynchronous procedure call (APC) facility is implemented in Windows systems to emulate signals because Windows does not provide explicit support for signals</a:t>
            </a:r>
            <a:endParaRPr dirty="0"/>
          </a:p>
        </p:txBody>
      </p:sp>
      <p:sp>
        <p:nvSpPr>
          <p:cNvPr id="2" name="Slide Number Placeholder 1">
            <a:extLst>
              <a:ext uri="{FF2B5EF4-FFF2-40B4-BE49-F238E27FC236}">
                <a16:creationId xmlns:a16="http://schemas.microsoft.com/office/drawing/2014/main" id="{AC0BA90A-6398-E63B-FCAA-DE7216774E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130</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1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disadvantages of a multithreaded server?</a:t>
            </a:r>
            <a:endParaRPr/>
          </a:p>
        </p:txBody>
      </p:sp>
      <p:sp>
        <p:nvSpPr>
          <p:cNvPr id="969" name="Google Shape;969;p1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Even though multithreading is considered to improve processing time, here are some disadvantages to consider:</a:t>
            </a:r>
            <a:endParaRPr dirty="0"/>
          </a:p>
          <a:p>
            <a:pPr marL="0" lvl="0" indent="0" algn="l" rtl="0">
              <a:spcBef>
                <a:spcPts val="1200"/>
              </a:spcBef>
              <a:spcAft>
                <a:spcPts val="0"/>
              </a:spcAft>
              <a:buNone/>
            </a:pPr>
            <a:r>
              <a:rPr lang="en" dirty="0"/>
              <a:t> a) For every request, there’s a time lag to create, manage and terminate a new thread. Once created, it should be tracked consistently so that it can be terminated as soon as the process ends.</a:t>
            </a:r>
            <a:endParaRPr dirty="0"/>
          </a:p>
          <a:p>
            <a:pPr marL="0" lvl="0" indent="0" algn="l" rtl="0">
              <a:spcBef>
                <a:spcPts val="1200"/>
              </a:spcBef>
              <a:spcAft>
                <a:spcPts val="1200"/>
              </a:spcAft>
              <a:buNone/>
            </a:pPr>
            <a:r>
              <a:rPr lang="en" dirty="0"/>
              <a:t> b) When more requests come, more threads have to be created which results in larger time lag. Further, every thread takes up some CPU time and system memory, which may get exhausted after a while.</a:t>
            </a:r>
            <a:endParaRPr dirty="0"/>
          </a:p>
        </p:txBody>
      </p:sp>
      <p:sp>
        <p:nvSpPr>
          <p:cNvPr id="2" name="Slide Number Placeholder 1">
            <a:extLst>
              <a:ext uri="{FF2B5EF4-FFF2-40B4-BE49-F238E27FC236}">
                <a16:creationId xmlns:a16="http://schemas.microsoft.com/office/drawing/2014/main" id="{7C911992-83F9-7F1F-19A9-6EC31B6A80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131</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1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thread pooling?</a:t>
            </a:r>
            <a:endParaRPr/>
          </a:p>
        </p:txBody>
      </p:sp>
      <p:sp>
        <p:nvSpPr>
          <p:cNvPr id="976" name="Google Shape;976;p1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Thread pooling is a method used to minimize the CPU time spent on creating and terminating threads. Instead, a fixed number of threads are created and stored into a pool during the process startup. They wait in the memory for processes to access them. As soon as a process is completed, the thread gets free and returns to the pool to wait for the next process to invoke it. If no threads are available for a process, it has to wait until a thread becomes free in the pool.</a:t>
            </a:r>
            <a:endParaRPr dirty="0"/>
          </a:p>
        </p:txBody>
      </p:sp>
      <p:sp>
        <p:nvSpPr>
          <p:cNvPr id="2" name="Slide Number Placeholder 1">
            <a:extLst>
              <a:ext uri="{FF2B5EF4-FFF2-40B4-BE49-F238E27FC236}">
                <a16:creationId xmlns:a16="http://schemas.microsoft.com/office/drawing/2014/main" id="{2A375B01-3CD3-83DD-E65D-EA1DAF2CCB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132</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1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advantages of thread pooling?</a:t>
            </a:r>
            <a:endParaRPr/>
          </a:p>
        </p:txBody>
      </p:sp>
      <p:sp>
        <p:nvSpPr>
          <p:cNvPr id="983" name="Google Shape;983;p1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Thread pooling offers interesting advantages such as:</a:t>
            </a:r>
            <a:endParaRPr dirty="0"/>
          </a:p>
          <a:p>
            <a:pPr marL="0" lvl="0" indent="0" algn="l" rtl="0">
              <a:spcBef>
                <a:spcPts val="1200"/>
              </a:spcBef>
              <a:spcAft>
                <a:spcPts val="0"/>
              </a:spcAft>
              <a:buNone/>
            </a:pPr>
            <a:r>
              <a:rPr lang="en" dirty="0"/>
              <a:t> a) Since the threads are created at the startup, the process does not lose the creation time for the thread. Similarly, since the termination process is also not required, the CPU time is saved. These make the process much faster.</a:t>
            </a:r>
            <a:endParaRPr dirty="0"/>
          </a:p>
          <a:p>
            <a:pPr marL="0" lvl="0" indent="0" algn="l" rtl="0">
              <a:spcBef>
                <a:spcPts val="1200"/>
              </a:spcBef>
              <a:spcAft>
                <a:spcPts val="1200"/>
              </a:spcAft>
              <a:buNone/>
            </a:pPr>
            <a:r>
              <a:rPr lang="en" dirty="0"/>
              <a:t> b) Thread pooling does not allow run - time creation of threads. So, if your system can support only limited concurrent threads, pooling is the best option to consider.</a:t>
            </a:r>
            <a:endParaRPr dirty="0"/>
          </a:p>
        </p:txBody>
      </p:sp>
      <p:sp>
        <p:nvSpPr>
          <p:cNvPr id="2" name="Slide Number Placeholder 1">
            <a:extLst>
              <a:ext uri="{FF2B5EF4-FFF2-40B4-BE49-F238E27FC236}">
                <a16:creationId xmlns:a16="http://schemas.microsoft.com/office/drawing/2014/main" id="{4EBF77C0-3BF1-2F3E-A293-A38B96F87D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133</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1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thread-specific data?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90" name="Google Shape;990;p1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A thread may own a copy of the data which is known as thread - specific - data. Example of thread - specific data is “transaction ID” in transaction processing system where each transaction is usually processed by a separate thread and each transaction has its own transaction ID which has to be associated with the thread.</a:t>
            </a:r>
            <a:endParaRPr dirty="0"/>
          </a:p>
        </p:txBody>
      </p:sp>
      <p:sp>
        <p:nvSpPr>
          <p:cNvPr id="2" name="Slide Number Placeholder 1">
            <a:extLst>
              <a:ext uri="{FF2B5EF4-FFF2-40B4-BE49-F238E27FC236}">
                <a16:creationId xmlns:a16="http://schemas.microsoft.com/office/drawing/2014/main" id="{B5B6B515-365F-F593-6138-6E6A622258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134</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1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lightweight process (LWP)?</a:t>
            </a:r>
            <a:endParaRPr/>
          </a:p>
        </p:txBody>
      </p:sp>
      <p:sp>
        <p:nvSpPr>
          <p:cNvPr id="997" name="Google Shape;997;p1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A lightweight process is defined as a data structure which is located between user threads and kernel threads. User - thread library considers each lightweight process as a virtual processor on which an application can schedule a user thread to run. Each lightweight process is attached to one kernel thread.</a:t>
            </a:r>
            <a:endParaRPr dirty="0"/>
          </a:p>
        </p:txBody>
      </p:sp>
      <p:sp>
        <p:nvSpPr>
          <p:cNvPr id="2" name="Slide Number Placeholder 1">
            <a:extLst>
              <a:ext uri="{FF2B5EF4-FFF2-40B4-BE49-F238E27FC236}">
                <a16:creationId xmlns:a16="http://schemas.microsoft.com/office/drawing/2014/main" id="{250177C1-29D8-4C9B-4614-D6B45A26AF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135</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1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components of a thread?</a:t>
            </a:r>
            <a:endParaRPr/>
          </a:p>
        </p:txBody>
      </p:sp>
      <p:sp>
        <p:nvSpPr>
          <p:cNvPr id="1004" name="Google Shape;1004;p1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The components of a thread are:</a:t>
            </a:r>
            <a:endParaRPr dirty="0"/>
          </a:p>
          <a:p>
            <a:pPr marL="0" lvl="0" indent="0" algn="l" rtl="0">
              <a:spcBef>
                <a:spcPts val="1200"/>
              </a:spcBef>
              <a:spcAft>
                <a:spcPts val="0"/>
              </a:spcAft>
              <a:buNone/>
            </a:pPr>
            <a:r>
              <a:rPr lang="en" dirty="0"/>
              <a:t> a) Thread ID – A thread ID uniquely identifies a thread</a:t>
            </a:r>
            <a:endParaRPr dirty="0"/>
          </a:p>
          <a:p>
            <a:pPr marL="0" lvl="0" indent="0" algn="l" rtl="0">
              <a:spcBef>
                <a:spcPts val="1200"/>
              </a:spcBef>
              <a:spcAft>
                <a:spcPts val="0"/>
              </a:spcAft>
              <a:buNone/>
            </a:pPr>
            <a:r>
              <a:rPr lang="en" dirty="0"/>
              <a:t> b) Register Set – It represents status of the processor</a:t>
            </a:r>
            <a:endParaRPr dirty="0"/>
          </a:p>
          <a:p>
            <a:pPr marL="0" lvl="0" indent="0" algn="l" rtl="0">
              <a:spcBef>
                <a:spcPts val="1200"/>
              </a:spcBef>
              <a:spcAft>
                <a:spcPts val="0"/>
              </a:spcAft>
              <a:buNone/>
            </a:pPr>
            <a:r>
              <a:rPr lang="en" dirty="0"/>
              <a:t> c) Stack – It employs a user stack when it is running in user mode and employs kernel stack when it is running in kernel mode</a:t>
            </a:r>
            <a:endParaRPr dirty="0"/>
          </a:p>
          <a:p>
            <a:pPr marL="0" lvl="0" indent="0" algn="l" rtl="0">
              <a:spcBef>
                <a:spcPts val="1200"/>
              </a:spcBef>
              <a:spcAft>
                <a:spcPts val="1200"/>
              </a:spcAft>
              <a:buNone/>
            </a:pPr>
            <a:r>
              <a:rPr lang="en" dirty="0"/>
              <a:t> d) Private storage area – This area is used by run time libraries and dynamic link libraries (DLLs)</a:t>
            </a:r>
            <a:endParaRPr dirty="0"/>
          </a:p>
        </p:txBody>
      </p:sp>
      <p:sp>
        <p:nvSpPr>
          <p:cNvPr id="2" name="Slide Number Placeholder 1">
            <a:extLst>
              <a:ext uri="{FF2B5EF4-FFF2-40B4-BE49-F238E27FC236}">
                <a16:creationId xmlns:a16="http://schemas.microsoft.com/office/drawing/2014/main" id="{E94B04E7-44B8-8E4A-7933-31E697FA9E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136</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149"/>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CPU Scheduling</a:t>
            </a:r>
            <a:endParaRPr/>
          </a:p>
        </p:txBody>
      </p:sp>
      <p:sp>
        <p:nvSpPr>
          <p:cNvPr id="1011" name="Google Shape;1011;p149"/>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
        <p:nvSpPr>
          <p:cNvPr id="2" name="Slide Number Placeholder 1">
            <a:extLst>
              <a:ext uri="{FF2B5EF4-FFF2-40B4-BE49-F238E27FC236}">
                <a16:creationId xmlns:a16="http://schemas.microsoft.com/office/drawing/2014/main" id="{89CBC36F-D962-0818-FA78-17559C0A5E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137</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1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When is a CPU scheduling decision made?</a:t>
            </a:r>
            <a:endParaRPr/>
          </a:p>
        </p:txBody>
      </p:sp>
      <p:sp>
        <p:nvSpPr>
          <p:cNvPr id="1018" name="Google Shape;1018;p1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The following situations call for a CPU Scheduling decision:</a:t>
            </a:r>
            <a:endParaRPr dirty="0"/>
          </a:p>
          <a:p>
            <a:pPr marL="0" lvl="0" indent="0" algn="l" rtl="0">
              <a:spcBef>
                <a:spcPts val="1200"/>
              </a:spcBef>
              <a:spcAft>
                <a:spcPts val="0"/>
              </a:spcAft>
              <a:buNone/>
            </a:pPr>
            <a:r>
              <a:rPr lang="en" dirty="0"/>
              <a:t> a) As the process switches from waiting to ready state</a:t>
            </a:r>
            <a:endParaRPr dirty="0"/>
          </a:p>
          <a:p>
            <a:pPr marL="0" lvl="0" indent="0" algn="l" rtl="0">
              <a:spcBef>
                <a:spcPts val="1200"/>
              </a:spcBef>
              <a:spcAft>
                <a:spcPts val="0"/>
              </a:spcAft>
              <a:buNone/>
            </a:pPr>
            <a:r>
              <a:rPr lang="en" dirty="0"/>
              <a:t> b) As the process switches from running to waiting state</a:t>
            </a:r>
            <a:endParaRPr dirty="0"/>
          </a:p>
          <a:p>
            <a:pPr marL="0" lvl="0" indent="0" algn="l" rtl="0">
              <a:spcBef>
                <a:spcPts val="1200"/>
              </a:spcBef>
              <a:spcAft>
                <a:spcPts val="0"/>
              </a:spcAft>
              <a:buNone/>
            </a:pPr>
            <a:r>
              <a:rPr lang="en" dirty="0"/>
              <a:t> c) As the process switches from running to ready state</a:t>
            </a:r>
            <a:endParaRPr dirty="0"/>
          </a:p>
          <a:p>
            <a:pPr marL="0" lvl="0" indent="0" algn="l" rtl="0">
              <a:spcBef>
                <a:spcPts val="1200"/>
              </a:spcBef>
              <a:spcAft>
                <a:spcPts val="0"/>
              </a:spcAft>
              <a:buNone/>
            </a:pPr>
            <a:r>
              <a:rPr lang="en" dirty="0"/>
              <a:t> d) As a process terminates</a:t>
            </a:r>
            <a:endParaRPr dirty="0"/>
          </a:p>
          <a:p>
            <a:pPr marL="0" lvl="0" indent="0" algn="l" rtl="0">
              <a:spcBef>
                <a:spcPts val="1200"/>
              </a:spcBef>
              <a:spcAft>
                <a:spcPts val="1200"/>
              </a:spcAft>
              <a:buNone/>
            </a:pPr>
            <a:r>
              <a:rPr lang="en" dirty="0"/>
              <a:t> When an I/O request is completed, the process switches from waiting to ready state. When there’s an I/O request, the process switches from running to waiting state. When there’s an I/O interrupt, the process switches from running to ready state.</a:t>
            </a:r>
            <a:endParaRPr dirty="0"/>
          </a:p>
        </p:txBody>
      </p:sp>
      <p:sp>
        <p:nvSpPr>
          <p:cNvPr id="2" name="Slide Number Placeholder 1">
            <a:extLst>
              <a:ext uri="{FF2B5EF4-FFF2-40B4-BE49-F238E27FC236}">
                <a16:creationId xmlns:a16="http://schemas.microsoft.com/office/drawing/2014/main" id="{27C13DA1-1C0B-1FA4-B152-02D770D41A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138</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8"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1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types of CPU scheduling?</a:t>
            </a:r>
            <a:endParaRPr/>
          </a:p>
        </p:txBody>
      </p:sp>
      <p:sp>
        <p:nvSpPr>
          <p:cNvPr id="1025" name="Google Shape;1025;p1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CPU scheduling can be done in two ways:</a:t>
            </a:r>
            <a:endParaRPr dirty="0"/>
          </a:p>
          <a:p>
            <a:pPr marL="457200" lvl="0" indent="-342900" algn="l" rtl="0">
              <a:spcBef>
                <a:spcPts val="1200"/>
              </a:spcBef>
              <a:spcAft>
                <a:spcPts val="0"/>
              </a:spcAft>
              <a:buSzPts val="1800"/>
              <a:buChar char="●"/>
            </a:pPr>
            <a:r>
              <a:rPr lang="en" dirty="0"/>
              <a:t>Preemptive – In Preemptive scheduling, as soon as the first process releases the CPU, the new process gets it. The CPU switches to ready state immediately.</a:t>
            </a:r>
            <a:endParaRPr dirty="0"/>
          </a:p>
          <a:p>
            <a:pPr marL="457200" lvl="0" indent="-342900" algn="l" rtl="0">
              <a:spcBef>
                <a:spcPts val="0"/>
              </a:spcBef>
              <a:spcAft>
                <a:spcPts val="0"/>
              </a:spcAft>
              <a:buSzPts val="1800"/>
              <a:buChar char="●"/>
            </a:pPr>
            <a:r>
              <a:rPr lang="en" dirty="0"/>
              <a:t>Non - Preemptive – In Non - Preemptive scheduling, the CPU remains with the process until it is terminated or switched to the wait state.</a:t>
            </a:r>
            <a:endParaRPr dirty="0"/>
          </a:p>
        </p:txBody>
      </p:sp>
      <p:sp>
        <p:nvSpPr>
          <p:cNvPr id="2" name="Slide Number Placeholder 1">
            <a:extLst>
              <a:ext uri="{FF2B5EF4-FFF2-40B4-BE49-F238E27FC236}">
                <a16:creationId xmlns:a16="http://schemas.microsoft.com/office/drawing/2014/main" id="{9C3E7AA3-071B-5C5C-A75D-52E2E87A4B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139</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advantages of multiprocessor computer system?</a:t>
            </a:r>
            <a:endParaRPr/>
          </a:p>
        </p:txBody>
      </p:sp>
      <p:sp>
        <p:nvSpPr>
          <p:cNvPr id="150" name="Google Shape;15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dirty="0"/>
              <a:t>The advantages of multiprocessor computer system are:</a:t>
            </a:r>
            <a:endParaRPr dirty="0"/>
          </a:p>
          <a:p>
            <a:pPr marL="457200" lvl="0" indent="-342900" algn="just" rtl="0">
              <a:spcBef>
                <a:spcPts val="1200"/>
              </a:spcBef>
              <a:spcAft>
                <a:spcPts val="0"/>
              </a:spcAft>
              <a:buSzPts val="1800"/>
              <a:buChar char="●"/>
            </a:pPr>
            <a:r>
              <a:rPr lang="en" dirty="0"/>
              <a:t>Increased efficiency – The major advantage of multiprocessor computer system is that efficiency of the system increases because two or more processors are involved in executing the task and therefore task gets completed in less amount of time</a:t>
            </a:r>
            <a:endParaRPr dirty="0"/>
          </a:p>
          <a:p>
            <a:pPr marL="457200" lvl="0" indent="-342900" algn="l" rtl="0">
              <a:spcBef>
                <a:spcPts val="0"/>
              </a:spcBef>
              <a:spcAft>
                <a:spcPts val="0"/>
              </a:spcAft>
              <a:buSzPts val="1800"/>
              <a:buChar char="●"/>
            </a:pPr>
            <a:r>
              <a:rPr lang="en" dirty="0"/>
              <a:t>Reduced cost – When several programs are required to operate on same set of data then a multiprocessor system costs less than an equivalent multiple single processor computer system since a multiprocessor computer system share peripherals and storage devices</a:t>
            </a:r>
            <a:endParaRPr dirty="0"/>
          </a:p>
          <a:p>
            <a:pPr marL="457200" lvl="0" indent="-342900" algn="l" rtl="0">
              <a:spcBef>
                <a:spcPts val="0"/>
              </a:spcBef>
              <a:spcAft>
                <a:spcPts val="0"/>
              </a:spcAft>
              <a:buSzPts val="1800"/>
              <a:buChar char="●"/>
            </a:pPr>
            <a:r>
              <a:rPr lang="en" dirty="0"/>
              <a:t>Increased reliability – If a task is distributed equally among the microprocessors then failure of one microprocessor does not cause a multiprocessor system to halt</a:t>
            </a:r>
            <a:endParaRPr dirty="0"/>
          </a:p>
        </p:txBody>
      </p:sp>
      <p:sp>
        <p:nvSpPr>
          <p:cNvPr id="2" name="Slide Number Placeholder 1">
            <a:extLst>
              <a:ext uri="{FF2B5EF4-FFF2-40B4-BE49-F238E27FC236}">
                <a16:creationId xmlns:a16="http://schemas.microsoft.com/office/drawing/2014/main" id="{168BDD85-2E8C-8D3E-C508-C0F3FADC1E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1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drawbacks of pre - emptive CPU scheduling?</a:t>
            </a:r>
            <a:endParaRPr/>
          </a:p>
        </p:txBody>
      </p:sp>
      <p:sp>
        <p:nvSpPr>
          <p:cNvPr id="1032" name="Google Shape;1032;p1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The drawbacks of pre - emptive CPU scheduling are:</a:t>
            </a:r>
            <a:endParaRPr dirty="0"/>
          </a:p>
          <a:p>
            <a:pPr marL="0" lvl="0" indent="0" algn="l" rtl="0">
              <a:spcBef>
                <a:spcPts val="1200"/>
              </a:spcBef>
              <a:spcAft>
                <a:spcPts val="0"/>
              </a:spcAft>
              <a:buNone/>
            </a:pPr>
            <a:r>
              <a:rPr lang="en" dirty="0"/>
              <a:t> a) Inconsistent data – If two processes are sharing the same data then a process may access inconsistent data. This happens when one process is updating the data and it is preemptive so that other process can run, it results in second process reading inconsistent data</a:t>
            </a:r>
            <a:endParaRPr dirty="0"/>
          </a:p>
          <a:p>
            <a:pPr marL="0" lvl="0" indent="0" algn="l" rtl="0">
              <a:spcBef>
                <a:spcPts val="1200"/>
              </a:spcBef>
              <a:spcAft>
                <a:spcPts val="1200"/>
              </a:spcAft>
              <a:buNone/>
            </a:pPr>
            <a:r>
              <a:rPr lang="en" dirty="0"/>
              <a:t> b) Inconsistent kernel data structure – During processing of a system call, kernel may be performing some tasks on behalf of the process such as changing important data structure and if the process is preemptive then kernel data structure will be in inconsistent state</a:t>
            </a:r>
            <a:endParaRPr dirty="0"/>
          </a:p>
        </p:txBody>
      </p:sp>
      <p:sp>
        <p:nvSpPr>
          <p:cNvPr id="2" name="Slide Number Placeholder 1">
            <a:extLst>
              <a:ext uri="{FF2B5EF4-FFF2-40B4-BE49-F238E27FC236}">
                <a16:creationId xmlns:a16="http://schemas.microsoft.com/office/drawing/2014/main" id="{C032A036-1C90-4CBB-EB44-A0D0B24361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140</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1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dispatcher?</a:t>
            </a:r>
            <a:endParaRPr/>
          </a:p>
        </p:txBody>
      </p:sp>
      <p:sp>
        <p:nvSpPr>
          <p:cNvPr id="1039" name="Google Shape;1039;p1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A module that shifts the CPU’s control to a process selected by the short - term scheduler is called the dispatcher. It is invoked per process - switch which requires it to be fast to respond to requests. The dispatcher will switch to the next context, user - mode and the exact location in the user program to invoke it.</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1CC03781-ECDC-3F4E-5636-5DAAEAD6DB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141</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criteria to compare scheduling algorithms?</a:t>
            </a:r>
            <a:endParaRPr/>
          </a:p>
        </p:txBody>
      </p:sp>
      <p:sp>
        <p:nvSpPr>
          <p:cNvPr id="1046" name="Google Shape;1046;p1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The criteria to compare scheduling algorithms are:</a:t>
            </a:r>
            <a:endParaRPr dirty="0"/>
          </a:p>
          <a:p>
            <a:pPr marL="0" lvl="0" indent="0" algn="l" rtl="0">
              <a:spcBef>
                <a:spcPts val="1200"/>
              </a:spcBef>
              <a:spcAft>
                <a:spcPts val="0"/>
              </a:spcAft>
              <a:buNone/>
            </a:pPr>
            <a:r>
              <a:rPr lang="en" dirty="0"/>
              <a:t> a) CPU utilization – It measures amount of usage of CPU</a:t>
            </a:r>
            <a:endParaRPr dirty="0"/>
          </a:p>
          <a:p>
            <a:pPr marL="0" lvl="0" indent="0" algn="l" rtl="0">
              <a:spcBef>
                <a:spcPts val="1200"/>
              </a:spcBef>
              <a:spcAft>
                <a:spcPts val="0"/>
              </a:spcAft>
              <a:buNone/>
            </a:pPr>
            <a:r>
              <a:rPr lang="en" dirty="0"/>
              <a:t> b) Throughput – It measures number of process completed in a given amount of time</a:t>
            </a:r>
            <a:endParaRPr dirty="0"/>
          </a:p>
          <a:p>
            <a:pPr marL="0" lvl="0" indent="0" algn="l" rtl="0">
              <a:spcBef>
                <a:spcPts val="1200"/>
              </a:spcBef>
              <a:spcAft>
                <a:spcPts val="0"/>
              </a:spcAft>
              <a:buNone/>
            </a:pPr>
            <a:r>
              <a:rPr lang="en" dirty="0"/>
              <a:t> c) Turnaround time – It measures the time of completion of a process</a:t>
            </a:r>
            <a:endParaRPr dirty="0"/>
          </a:p>
          <a:p>
            <a:pPr marL="0" lvl="0" indent="0" algn="l" rtl="0">
              <a:spcBef>
                <a:spcPts val="1200"/>
              </a:spcBef>
              <a:spcAft>
                <a:spcPts val="0"/>
              </a:spcAft>
              <a:buNone/>
            </a:pPr>
            <a:r>
              <a:rPr lang="en" dirty="0"/>
              <a:t> d) Waiting time – It measures amount of time spent in the ready queue</a:t>
            </a:r>
            <a:endParaRPr dirty="0"/>
          </a:p>
          <a:p>
            <a:pPr marL="0" lvl="0" indent="0" algn="l" rtl="0">
              <a:spcBef>
                <a:spcPts val="1200"/>
              </a:spcBef>
              <a:spcAft>
                <a:spcPts val="1200"/>
              </a:spcAft>
              <a:buNone/>
            </a:pPr>
            <a:r>
              <a:rPr lang="en" dirty="0"/>
              <a:t> e) Response time – It measures the time taken to start responding</a:t>
            </a:r>
            <a:endParaRPr dirty="0"/>
          </a:p>
        </p:txBody>
      </p:sp>
      <p:sp>
        <p:nvSpPr>
          <p:cNvPr id="2" name="Slide Number Placeholder 1">
            <a:extLst>
              <a:ext uri="{FF2B5EF4-FFF2-40B4-BE49-F238E27FC236}">
                <a16:creationId xmlns:a16="http://schemas.microsoft.com/office/drawing/2014/main" id="{C1C4ED72-7A49-341D-321B-C08FC9A3E7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142</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1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asymmetric multiprocessing.</a:t>
            </a:r>
            <a:endParaRPr/>
          </a:p>
        </p:txBody>
      </p:sp>
      <p:sp>
        <p:nvSpPr>
          <p:cNvPr id="1053" name="Google Shape;1053;p1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In asymmetric multiprocessor scheduling, one processor known as master server handles scheduling decisions, I/O processing and other system activities while other processors execute only user code.</a:t>
            </a:r>
            <a:endParaRPr dirty="0"/>
          </a:p>
        </p:txBody>
      </p:sp>
      <p:sp>
        <p:nvSpPr>
          <p:cNvPr id="2" name="Slide Number Placeholder 1">
            <a:extLst>
              <a:ext uri="{FF2B5EF4-FFF2-40B4-BE49-F238E27FC236}">
                <a16:creationId xmlns:a16="http://schemas.microsoft.com/office/drawing/2014/main" id="{E0967FC4-818D-4776-FDE1-BAC85A4C14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143</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1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symmetric multiprocessing.</a:t>
            </a:r>
            <a:endParaRPr/>
          </a:p>
        </p:txBody>
      </p:sp>
      <p:sp>
        <p:nvSpPr>
          <p:cNvPr id="1060" name="Google Shape;1060;p1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When the processor is allowed to make its own scheduling decision, it is known as symmetric multiprocessing wherein either all processors are in a single common queue or every processor has its own private queue. The scheduler is responsible to check the ready queue and select the process for execution.</a:t>
            </a:r>
            <a:endParaRPr dirty="0"/>
          </a:p>
        </p:txBody>
      </p:sp>
      <p:sp>
        <p:nvSpPr>
          <p:cNvPr id="2" name="Slide Number Placeholder 1">
            <a:extLst>
              <a:ext uri="{FF2B5EF4-FFF2-40B4-BE49-F238E27FC236}">
                <a16:creationId xmlns:a16="http://schemas.microsoft.com/office/drawing/2014/main" id="{F5215FFC-C3D1-5F6A-B5C9-2A1FB7F6B6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144</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1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processor affinity?</a:t>
            </a:r>
            <a:endParaRPr/>
          </a:p>
        </p:txBody>
      </p:sp>
      <p:sp>
        <p:nvSpPr>
          <p:cNvPr id="1067" name="Google Shape;1067;p1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Typically, in a symmetric multiprocessor system, when a process has to be transferred from one processor to another, the cache of the current processor has to be cleared and copied into the cache of the new processor. When the processor of a process cannot be changed because of the cost of invalidating the earlier processor data and repopulating the newer processor with the same, it is continued to be processed in the same processor. This is called processor affinity.</a:t>
            </a:r>
            <a:endParaRPr dirty="0"/>
          </a:p>
        </p:txBody>
      </p:sp>
      <p:sp>
        <p:nvSpPr>
          <p:cNvPr id="2" name="Slide Number Placeholder 1">
            <a:extLst>
              <a:ext uri="{FF2B5EF4-FFF2-40B4-BE49-F238E27FC236}">
                <a16:creationId xmlns:a16="http://schemas.microsoft.com/office/drawing/2014/main" id="{7C376B32-CAF7-E9D5-E504-74C3FECA1E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145</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forms of processor affinity?</a:t>
            </a:r>
            <a:endParaRPr/>
          </a:p>
        </p:txBody>
      </p:sp>
      <p:sp>
        <p:nvSpPr>
          <p:cNvPr id="1074" name="Google Shape;1074;p1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There are two types of processor affinity:</a:t>
            </a:r>
            <a:endParaRPr dirty="0"/>
          </a:p>
          <a:p>
            <a:pPr marL="0" lvl="0" indent="0" algn="l" rtl="0">
              <a:spcBef>
                <a:spcPts val="1200"/>
              </a:spcBef>
              <a:spcAft>
                <a:spcPts val="0"/>
              </a:spcAft>
              <a:buNone/>
            </a:pPr>
            <a:r>
              <a:rPr lang="en" dirty="0"/>
              <a:t>a) Soft Affinity – This is when the OS’s policy requires the process to keep running on the same processor, though it is not guaranteed.</a:t>
            </a:r>
            <a:endParaRPr dirty="0"/>
          </a:p>
          <a:p>
            <a:pPr marL="0" lvl="0" indent="0" algn="l" rtl="0">
              <a:spcBef>
                <a:spcPts val="1200"/>
              </a:spcBef>
              <a:spcAft>
                <a:spcPts val="1200"/>
              </a:spcAft>
              <a:buNone/>
            </a:pPr>
            <a:r>
              <a:rPr lang="en" dirty="0"/>
              <a:t> b) Hard Affinity – When a system call lets you specify that a process will not migrate to another processor, it is hard affinity.</a:t>
            </a:r>
            <a:endParaRPr dirty="0"/>
          </a:p>
        </p:txBody>
      </p:sp>
      <p:sp>
        <p:nvSpPr>
          <p:cNvPr id="2" name="Slide Number Placeholder 1">
            <a:extLst>
              <a:ext uri="{FF2B5EF4-FFF2-40B4-BE49-F238E27FC236}">
                <a16:creationId xmlns:a16="http://schemas.microsoft.com/office/drawing/2014/main" id="{FAB7063C-03E1-6226-447B-27871A41E3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146</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4"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1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load balancing?</a:t>
            </a:r>
            <a:endParaRPr/>
          </a:p>
        </p:txBody>
      </p:sp>
      <p:sp>
        <p:nvSpPr>
          <p:cNvPr id="1081" name="Google Shape;1081;p1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Load balancing ensures to distribute the workload evenly across the processors in a symmetric multiprocessing system. It makes sure that all the processors are evenly used, and none are left idle. It helps to speed up processing.</a:t>
            </a:r>
            <a:endParaRPr dirty="0"/>
          </a:p>
        </p:txBody>
      </p:sp>
      <p:sp>
        <p:nvSpPr>
          <p:cNvPr id="2" name="Slide Number Placeholder 1">
            <a:extLst>
              <a:ext uri="{FF2B5EF4-FFF2-40B4-BE49-F238E27FC236}">
                <a16:creationId xmlns:a16="http://schemas.microsoft.com/office/drawing/2014/main" id="{F022E902-B0A8-39C9-A412-69BC14E5EA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147</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1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When is load balancing required and when is it not required in symmetric multiprocessor systems?</a:t>
            </a:r>
            <a:endParaRPr/>
          </a:p>
        </p:txBody>
      </p:sp>
      <p:sp>
        <p:nvSpPr>
          <p:cNvPr id="1088" name="Google Shape;1088;p160"/>
          <p:cNvSpPr txBox="1">
            <a:spLocks noGrp="1"/>
          </p:cNvSpPr>
          <p:nvPr>
            <p:ph type="body" idx="1"/>
          </p:nvPr>
        </p:nvSpPr>
        <p:spPr>
          <a:xfrm>
            <a:off x="311700" y="14356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In symmetric multiprocessor systems, load balancing is only required when each processor has its own private queue of ready processes and it is not required when each processor has a common queue of ready processes because a processor can immediately extract a runnable process from the common queue whenever it becomes idle.</a:t>
            </a:r>
            <a:endParaRPr dirty="0"/>
          </a:p>
        </p:txBody>
      </p:sp>
      <p:sp>
        <p:nvSpPr>
          <p:cNvPr id="2" name="Slide Number Placeholder 1">
            <a:extLst>
              <a:ext uri="{FF2B5EF4-FFF2-40B4-BE49-F238E27FC236}">
                <a16:creationId xmlns:a16="http://schemas.microsoft.com/office/drawing/2014/main" id="{F6B22350-F059-71C2-8747-27B55FD994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148</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Google Shape;1094;p1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approach for load balancing?</a:t>
            </a:r>
            <a:endParaRPr/>
          </a:p>
        </p:txBody>
      </p:sp>
      <p:sp>
        <p:nvSpPr>
          <p:cNvPr id="1095" name="Google Shape;1095;p1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Load balancing can be done using pull migration or push migration. In push migration, a task keeps checking on the load of each processor periodically. If it finds any imbalance, it moves the processes from the overloaded processors to the less loaded ones. In pull migration, the idle processor pulls the process that’s waiting from a busy processor.</a:t>
            </a:r>
            <a:endParaRPr dirty="0"/>
          </a:p>
        </p:txBody>
      </p:sp>
      <p:sp>
        <p:nvSpPr>
          <p:cNvPr id="2" name="Slide Number Placeholder 1">
            <a:extLst>
              <a:ext uri="{FF2B5EF4-FFF2-40B4-BE49-F238E27FC236}">
                <a16:creationId xmlns:a16="http://schemas.microsoft.com/office/drawing/2014/main" id="{7CEBF881-E769-A30D-0232-B141A569A8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149</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fault tolerant system?</a:t>
            </a:r>
            <a:endParaRPr/>
          </a:p>
        </p:txBody>
      </p:sp>
      <p:sp>
        <p:nvSpPr>
          <p:cNvPr id="157" name="Google Shape;15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 fault tolerant computer system can continue its operation despite failure of a component. A fault tolerant computer system requires the ability to detect, diagnose and possibly correct the fault. An example of fault tolerant computer system is HP Non-Stop system which both hardware and software are duplicated to make sure operation is continued.</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261F7C7A-DEDE-3F40-501B-27966F5616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1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symmetric multithreading (SMT)?</a:t>
            </a:r>
            <a:endParaRPr/>
          </a:p>
        </p:txBody>
      </p:sp>
      <p:sp>
        <p:nvSpPr>
          <p:cNvPr id="1102" name="Google Shape;1102;p1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Symmetric multithreading is a process of creating multiple logical processors on each physical processor. The advantage of this technique is that several threads are not required to run on multiple physical processors rather they can be run concurrently on multiple logical processors</a:t>
            </a:r>
            <a:endParaRPr dirty="0"/>
          </a:p>
        </p:txBody>
      </p:sp>
      <p:sp>
        <p:nvSpPr>
          <p:cNvPr id="2" name="Slide Number Placeholder 1">
            <a:extLst>
              <a:ext uri="{FF2B5EF4-FFF2-40B4-BE49-F238E27FC236}">
                <a16:creationId xmlns:a16="http://schemas.microsoft.com/office/drawing/2014/main" id="{0D39967D-75D4-5606-63E4-3269AC3BEF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150</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2"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1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process - contention scope (PCS).</a:t>
            </a:r>
            <a:endParaRPr/>
          </a:p>
        </p:txBody>
      </p:sp>
      <p:sp>
        <p:nvSpPr>
          <p:cNvPr id="1109" name="Google Shape;1109;p1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In many - to - one and many - to - many relationship between user threads and kernel threads, as multiple user - level threads are to be scheduled to available lightweight processes therefore there exists a competition for CPU among user threads belonging to the same process. This situation is called process - contention scope and a decision has to be made as to which user thread should be scheduled to an available lightweight process.</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9679932C-6354-C14D-A019-D16D8ED8B4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151</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9"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1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system - contention scope (SCS).</a:t>
            </a:r>
            <a:endParaRPr/>
          </a:p>
        </p:txBody>
      </p:sp>
      <p:sp>
        <p:nvSpPr>
          <p:cNvPr id="1116" name="Google Shape;1116;p1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A user - thread is not said to be running on a CPU until a kernel - thread is scheduled onto the CPU. As there are multiple - kernel threads therefore there exists competition among kernel - threads for CPU. This situation is called system - contention scope and a decision has to be made by operating system as to which kernel - thread should be allowed to run on CPU.</a:t>
            </a:r>
            <a:endParaRPr dirty="0"/>
          </a:p>
        </p:txBody>
      </p:sp>
      <p:sp>
        <p:nvSpPr>
          <p:cNvPr id="2" name="Slide Number Placeholder 1">
            <a:extLst>
              <a:ext uri="{FF2B5EF4-FFF2-40B4-BE49-F238E27FC236}">
                <a16:creationId xmlns:a16="http://schemas.microsoft.com/office/drawing/2014/main" id="{505C5C57-78F6-51BF-F742-86D5141B27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152</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165"/>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Scheduling Algorithms</a:t>
            </a:r>
            <a:endParaRPr/>
          </a:p>
        </p:txBody>
      </p:sp>
      <p:sp>
        <p:nvSpPr>
          <p:cNvPr id="1123" name="Google Shape;1123;p165"/>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
        <p:nvSpPr>
          <p:cNvPr id="2" name="Slide Number Placeholder 1">
            <a:extLst>
              <a:ext uri="{FF2B5EF4-FFF2-40B4-BE49-F238E27FC236}">
                <a16:creationId xmlns:a16="http://schemas.microsoft.com/office/drawing/2014/main" id="{999E61C8-CBB8-51BB-571F-66032F8D6B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153</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first - come - first - serve scheduling algorithm.</a:t>
            </a:r>
            <a:endParaRPr/>
          </a:p>
        </p:txBody>
      </p:sp>
      <p:sp>
        <p:nvSpPr>
          <p:cNvPr id="1130" name="Google Shape;1130;p1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The first come first serve scheduling implements the first in first out queue. It pushes the first process that requested the CPU to the processor first. The PCB or Process Control Block of the process links the process to the tail of the ready queue. As soon as the CPU becomes idle, it will pull that process from the queue’s front.</a:t>
            </a:r>
            <a:endParaRPr dirty="0"/>
          </a:p>
        </p:txBody>
      </p:sp>
      <p:sp>
        <p:nvSpPr>
          <p:cNvPr id="2" name="Slide Number Placeholder 1">
            <a:extLst>
              <a:ext uri="{FF2B5EF4-FFF2-40B4-BE49-F238E27FC236}">
                <a16:creationId xmlns:a16="http://schemas.microsoft.com/office/drawing/2014/main" id="{64377F88-3C45-634B-82E1-3B95635112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154</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1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shortest - job - first scheduling algorithm.</a:t>
            </a:r>
            <a:endParaRPr/>
          </a:p>
        </p:txBody>
      </p:sp>
      <p:sp>
        <p:nvSpPr>
          <p:cNvPr id="1137" name="Google Shape;1137;p1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The shortest job first scheduling algorithm prioritizes the smallest job first. As soon as the CPU completes one process and goes idle, the next smallest process is identified and assigned to it. If two processes have the same CPU bursts, then the first come first serve scheduling is implemented as a tie - breaker.</a:t>
            </a:r>
            <a:endParaRPr dirty="0"/>
          </a:p>
        </p:txBody>
      </p:sp>
      <p:sp>
        <p:nvSpPr>
          <p:cNvPr id="2" name="Slide Number Placeholder 1">
            <a:extLst>
              <a:ext uri="{FF2B5EF4-FFF2-40B4-BE49-F238E27FC236}">
                <a16:creationId xmlns:a16="http://schemas.microsoft.com/office/drawing/2014/main" id="{B38DA5C4-F932-6032-25A8-C12F0952B6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155</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1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priority scheduling algorithm.</a:t>
            </a:r>
            <a:endParaRPr/>
          </a:p>
        </p:txBody>
      </p:sp>
      <p:sp>
        <p:nvSpPr>
          <p:cNvPr id="1144" name="Google Shape;1144;p1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When every process is assigned a priority, the highest priority process is assigned the CPU first. The lowest priority is scheduled at last. If two processes have the same priority, the first come first serve scheduling algorithm is used.</a:t>
            </a:r>
            <a:endParaRPr dirty="0"/>
          </a:p>
        </p:txBody>
      </p:sp>
      <p:sp>
        <p:nvSpPr>
          <p:cNvPr id="2" name="Slide Number Placeholder 1">
            <a:extLst>
              <a:ext uri="{FF2B5EF4-FFF2-40B4-BE49-F238E27FC236}">
                <a16:creationId xmlns:a16="http://schemas.microsoft.com/office/drawing/2014/main" id="{2B496240-F13E-033F-FBD7-A5BD8282ED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156</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is a priority assigned to a process in priority scheduling algorithm?</a:t>
            </a:r>
            <a:endParaRPr/>
          </a:p>
        </p:txBody>
      </p:sp>
      <p:sp>
        <p:nvSpPr>
          <p:cNvPr id="1151" name="Google Shape;1151;p169"/>
          <p:cNvSpPr txBox="1">
            <a:spLocks noGrp="1"/>
          </p:cNvSpPr>
          <p:nvPr>
            <p:ph type="body" idx="1"/>
          </p:nvPr>
        </p:nvSpPr>
        <p:spPr>
          <a:xfrm>
            <a:off x="311700" y="14670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The priority can be assigned to a processor externally or internally. The external priorities are set by external factors such as the process importance, the department sponsoring the work, the type of the work, fund allocated etc. The internal priorities are set based on the quantifiable process features such as memory requirement, time limit, number of open files etc.</a:t>
            </a:r>
            <a:endParaRPr dirty="0"/>
          </a:p>
        </p:txBody>
      </p:sp>
      <p:sp>
        <p:nvSpPr>
          <p:cNvPr id="2" name="Slide Number Placeholder 1">
            <a:extLst>
              <a:ext uri="{FF2B5EF4-FFF2-40B4-BE49-F238E27FC236}">
                <a16:creationId xmlns:a16="http://schemas.microsoft.com/office/drawing/2014/main" id="{AE8EE610-1742-C642-1B9B-8BCC33F4D4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157</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1"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1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indefinite blocking or starvation of a process?</a:t>
            </a:r>
            <a:endParaRPr/>
          </a:p>
        </p:txBody>
      </p:sp>
      <p:sp>
        <p:nvSpPr>
          <p:cNvPr id="1158" name="Google Shape;1158;p1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In priority scheduling algorithm, usually only the top priority processes get to the CPU first. But when a process which has a lower priority is ready to execute but is waiting for the CPU forever (because of its low priority), it is called indefinite blocking. If there are too many processes that have higher priority and the system is completely overloaded, then these lower - priority processes may never get to the CPU to be processed. Hence, the situation is also known as starvation of a process.</a:t>
            </a:r>
            <a:endParaRPr dirty="0"/>
          </a:p>
        </p:txBody>
      </p:sp>
      <p:sp>
        <p:nvSpPr>
          <p:cNvPr id="2" name="Slide Number Placeholder 1">
            <a:extLst>
              <a:ext uri="{FF2B5EF4-FFF2-40B4-BE49-F238E27FC236}">
                <a16:creationId xmlns:a16="http://schemas.microsoft.com/office/drawing/2014/main" id="{2E446884-EA6F-5331-6CB1-FD99D1D89C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158</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 grpId="0"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1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solution of indefinite blocking or starvation of a process?</a:t>
            </a:r>
            <a:endParaRPr/>
          </a:p>
        </p:txBody>
      </p:sp>
      <p:sp>
        <p:nvSpPr>
          <p:cNvPr id="1165" name="Google Shape;1165;p171"/>
          <p:cNvSpPr txBox="1">
            <a:spLocks noGrp="1"/>
          </p:cNvSpPr>
          <p:nvPr>
            <p:ph type="body" idx="1"/>
          </p:nvPr>
        </p:nvSpPr>
        <p:spPr>
          <a:xfrm>
            <a:off x="311700" y="14120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The priority of processes in waiting can be increased with time. This is called aging. For example, if a low priority process has been waiting for 2 hours, the priority increases by 1 for every 20 minutes of waiting. We can set the interval at which the priority can be increased. Thus, a low - priority process can overcome indefinite blocking through aging.</a:t>
            </a:r>
            <a:endParaRPr dirty="0"/>
          </a:p>
        </p:txBody>
      </p:sp>
      <p:sp>
        <p:nvSpPr>
          <p:cNvPr id="2" name="Slide Number Placeholder 1">
            <a:extLst>
              <a:ext uri="{FF2B5EF4-FFF2-40B4-BE49-F238E27FC236}">
                <a16:creationId xmlns:a16="http://schemas.microsoft.com/office/drawing/2014/main" id="{9C4417B7-8E88-CC3B-FA88-CF71423E6A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159</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types of multiprocessor computer systems?</a:t>
            </a:r>
            <a:endParaRPr/>
          </a:p>
        </p:txBody>
      </p:sp>
      <p:sp>
        <p:nvSpPr>
          <p:cNvPr id="164" name="Google Shape;164;p28"/>
          <p:cNvSpPr txBox="1">
            <a:spLocks noGrp="1"/>
          </p:cNvSpPr>
          <p:nvPr>
            <p:ph type="body" idx="1"/>
          </p:nvPr>
        </p:nvSpPr>
        <p:spPr>
          <a:xfrm>
            <a:off x="311700" y="11760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dirty="0"/>
              <a:t>There are two types of multiprocessor computer systems:</a:t>
            </a:r>
            <a:endParaRPr dirty="0"/>
          </a:p>
          <a:p>
            <a:pPr marL="457200" lvl="0" indent="-342900" algn="l" rtl="0">
              <a:spcBef>
                <a:spcPts val="1200"/>
              </a:spcBef>
              <a:spcAft>
                <a:spcPts val="0"/>
              </a:spcAft>
              <a:buSzPts val="1800"/>
              <a:buAutoNum type="arabicParenR"/>
            </a:pPr>
            <a:r>
              <a:rPr lang="en" dirty="0"/>
              <a:t> Asymmetric multiprocessor computer system – In this multiprocessor computer system, each processor is assigned a specific task</a:t>
            </a:r>
            <a:endParaRPr dirty="0"/>
          </a:p>
          <a:p>
            <a:pPr marL="457200" lvl="0" indent="-342900" algn="just" rtl="0">
              <a:spcBef>
                <a:spcPts val="0"/>
              </a:spcBef>
              <a:spcAft>
                <a:spcPts val="0"/>
              </a:spcAft>
              <a:buSzPts val="1800"/>
              <a:buAutoNum type="arabicParenR"/>
            </a:pPr>
            <a:r>
              <a:rPr lang="en" dirty="0"/>
              <a:t> Symmetric multiprocessor computer system – In this multiprocessor computer system, each processor can perform all tasks within operating system</a:t>
            </a:r>
            <a:endParaRPr dirty="0"/>
          </a:p>
        </p:txBody>
      </p:sp>
      <p:sp>
        <p:nvSpPr>
          <p:cNvPr id="2" name="Slide Number Placeholder 1">
            <a:extLst>
              <a:ext uri="{FF2B5EF4-FFF2-40B4-BE49-F238E27FC236}">
                <a16:creationId xmlns:a16="http://schemas.microsoft.com/office/drawing/2014/main" id="{EC666084-BE5B-CEBE-45E4-3479A47B61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1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round robin scheduling algorithm.</a:t>
            </a:r>
            <a:endParaRPr/>
          </a:p>
        </p:txBody>
      </p:sp>
      <p:sp>
        <p:nvSpPr>
          <p:cNvPr id="1172" name="Google Shape;1172;p1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In round - robin scheduling, the first come first serve scheduling algorithm as well as the preemptive switch algorithms are included. The CPU is allocated by the CPU scheduler for each process in the ready queue for a maximum of 100 milliseconds. If the CPU Burst of a process is expected to be above 100 milliseconds, it will release the CPU automatically or else after 100 milliseconds, the process is appended to the ready queue.</a:t>
            </a:r>
            <a:endParaRPr dirty="0"/>
          </a:p>
        </p:txBody>
      </p:sp>
      <p:sp>
        <p:nvSpPr>
          <p:cNvPr id="2" name="Slide Number Placeholder 1">
            <a:extLst>
              <a:ext uri="{FF2B5EF4-FFF2-40B4-BE49-F238E27FC236}">
                <a16:creationId xmlns:a16="http://schemas.microsoft.com/office/drawing/2014/main" id="{BB791A55-66AF-7D76-4258-45B427DC13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160</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2" grpId="0"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1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Multilevel Queue scheduling.</a:t>
            </a:r>
            <a:endParaRPr/>
          </a:p>
        </p:txBody>
      </p:sp>
      <p:sp>
        <p:nvSpPr>
          <p:cNvPr id="1179" name="Google Shape;1179;p1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Multilevel scheduling algorithm divides the ready queue into separate queues for each process. Each queue is assigned a process based on its memory size, process type, priority etc. and have their own scheduling algorithm. The queue may use different scheduling algorithms for different processes.</a:t>
            </a:r>
            <a:endParaRPr dirty="0"/>
          </a:p>
        </p:txBody>
      </p:sp>
      <p:sp>
        <p:nvSpPr>
          <p:cNvPr id="2" name="Slide Number Placeholder 1">
            <a:extLst>
              <a:ext uri="{FF2B5EF4-FFF2-40B4-BE49-F238E27FC236}">
                <a16:creationId xmlns:a16="http://schemas.microsoft.com/office/drawing/2014/main" id="{08C4A322-911C-0BA8-6DD2-2AF08C9451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161</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 grpId="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1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queuing network analysis?</a:t>
            </a:r>
            <a:endParaRPr/>
          </a:p>
        </p:txBody>
      </p:sp>
      <p:sp>
        <p:nvSpPr>
          <p:cNvPr id="1186" name="Google Shape;1186;p1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Queuing network analysis is an area of study which uses arrival rate and service rate associated with the queues in a computer system to determine factors for evaluating the performance of a computer system. These factors include CPU utilization, average queue - length, average waiting time etc.</a:t>
            </a:r>
            <a:endParaRPr dirty="0"/>
          </a:p>
        </p:txBody>
      </p:sp>
      <p:sp>
        <p:nvSpPr>
          <p:cNvPr id="2" name="Slide Number Placeholder 1">
            <a:extLst>
              <a:ext uri="{FF2B5EF4-FFF2-40B4-BE49-F238E27FC236}">
                <a16:creationId xmlns:a16="http://schemas.microsoft.com/office/drawing/2014/main" id="{5C0A1DCF-9ADB-863E-16BA-5A98F60AB2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162</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6"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1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various ways to evaluate the scheduling algorithm?</a:t>
            </a:r>
            <a:endParaRPr/>
          </a:p>
        </p:txBody>
      </p:sp>
      <p:sp>
        <p:nvSpPr>
          <p:cNvPr id="1193" name="Google Shape;1193;p1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The various ways to evaluate scheduling algorithm are:</a:t>
            </a:r>
            <a:endParaRPr dirty="0"/>
          </a:p>
          <a:p>
            <a:pPr marL="0" lvl="0" indent="0" algn="l" rtl="0">
              <a:spcBef>
                <a:spcPts val="1200"/>
              </a:spcBef>
              <a:spcAft>
                <a:spcPts val="0"/>
              </a:spcAft>
              <a:buNone/>
            </a:pPr>
            <a:r>
              <a:rPr lang="en" dirty="0"/>
              <a:t> a) Analytic evaluation – In this method, a scheduling algorithm and a predefined workload is used to measure the performance of the algorithm</a:t>
            </a:r>
            <a:endParaRPr dirty="0"/>
          </a:p>
          <a:p>
            <a:pPr marL="0" lvl="0" indent="0" algn="l" rtl="0">
              <a:spcBef>
                <a:spcPts val="1200"/>
              </a:spcBef>
              <a:spcAft>
                <a:spcPts val="0"/>
              </a:spcAft>
              <a:buNone/>
            </a:pPr>
            <a:r>
              <a:rPr lang="en" dirty="0"/>
              <a:t> b) Queuing model – In this method, arrival rate and service rate of the processes are used to determine factors of performance such as CPU utilization, average waiting time etc.</a:t>
            </a:r>
            <a:endParaRPr dirty="0"/>
          </a:p>
          <a:p>
            <a:pPr marL="0" lvl="0" indent="0" algn="l" rtl="0">
              <a:spcBef>
                <a:spcPts val="1200"/>
              </a:spcBef>
              <a:spcAft>
                <a:spcPts val="0"/>
              </a:spcAft>
              <a:buNone/>
            </a:pPr>
            <a:r>
              <a:rPr lang="en" dirty="0"/>
              <a:t> c) Simulation – In this method, a simulation is done by programming a model of computer system. The value of a variable representing a clock is used change the state of the system and performance of the algorithm is determined</a:t>
            </a:r>
            <a:endParaRPr dirty="0"/>
          </a:p>
          <a:p>
            <a:pPr marL="0" lvl="0" indent="0" algn="l" rtl="0">
              <a:spcBef>
                <a:spcPts val="1200"/>
              </a:spcBef>
              <a:spcAft>
                <a:spcPts val="1200"/>
              </a:spcAft>
              <a:buNone/>
            </a:pPr>
            <a:r>
              <a:rPr lang="en" dirty="0"/>
              <a:t> d) Implementation – In this method, algorithm is coded in a programming language and it is run on computer system in order to determine its performance</a:t>
            </a:r>
            <a:endParaRPr dirty="0"/>
          </a:p>
        </p:txBody>
      </p:sp>
      <p:sp>
        <p:nvSpPr>
          <p:cNvPr id="2" name="Slide Number Placeholder 1">
            <a:extLst>
              <a:ext uri="{FF2B5EF4-FFF2-40B4-BE49-F238E27FC236}">
                <a16:creationId xmlns:a16="http://schemas.microsoft.com/office/drawing/2014/main" id="{36D855BC-61BA-2FCA-95CD-47A2AE666C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163</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3"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1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simulation method to evaluate a scheduling algorithm.</a:t>
            </a:r>
            <a:endParaRPr/>
          </a:p>
        </p:txBody>
      </p:sp>
      <p:sp>
        <p:nvSpPr>
          <p:cNvPr id="1200" name="Google Shape;1200;p1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In simulation, a model of computer system is programmed where data structure of the programming language represents major components of the computer system. A variable is used to represent a clock whose value when increased changes the state of the system, affects the activities of the devices, processes and scheduler. As simulation is performed, statistics indicating performance of the algorithm can be gathered.</a:t>
            </a: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4E766C3A-6547-A673-CE96-B95CE40502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164</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1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implementation method to evaluate a scheduling algorithm.</a:t>
            </a:r>
            <a:endParaRPr/>
          </a:p>
        </p:txBody>
      </p:sp>
      <p:sp>
        <p:nvSpPr>
          <p:cNvPr id="1207" name="Google Shape;1207;p1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In this method, the algorithm is coded in a programming language and it is run on the computer system in order to determine its performance. The advantage of this approach is that it provides accurate way to measure the performance. The disadvantage is that it is costly because the algorithm needs to be coded and changes to operating system are required.</a:t>
            </a:r>
            <a:endParaRPr dirty="0"/>
          </a:p>
        </p:txBody>
      </p:sp>
      <p:sp>
        <p:nvSpPr>
          <p:cNvPr id="2" name="Slide Number Placeholder 1">
            <a:extLst>
              <a:ext uri="{FF2B5EF4-FFF2-40B4-BE49-F238E27FC236}">
                <a16:creationId xmlns:a16="http://schemas.microsoft.com/office/drawing/2014/main" id="{934C56FF-AA32-2105-92C3-19A3125396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165</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7" grpId="0"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78"/>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Process Synchronization</a:t>
            </a:r>
            <a:endParaRPr/>
          </a:p>
        </p:txBody>
      </p:sp>
      <p:sp>
        <p:nvSpPr>
          <p:cNvPr id="1214" name="Google Shape;1214;p178"/>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
        <p:nvSpPr>
          <p:cNvPr id="2" name="Slide Number Placeholder 1">
            <a:extLst>
              <a:ext uri="{FF2B5EF4-FFF2-40B4-BE49-F238E27FC236}">
                <a16:creationId xmlns:a16="http://schemas.microsoft.com/office/drawing/2014/main" id="{7644F08A-8C8B-AA61-C75D-B256AED1D1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166</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1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critical - section?</a:t>
            </a:r>
            <a:endParaRPr/>
          </a:p>
        </p:txBody>
      </p:sp>
      <p:sp>
        <p:nvSpPr>
          <p:cNvPr id="1221" name="Google Shape;1221;p1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Critical Section in a process is a piece of code wherein the process changes the common variables, table updates, file writing etc. When a process’ critical section is being executed, no other process is allowed to make change in it.</a:t>
            </a:r>
            <a:endParaRPr dirty="0"/>
          </a:p>
        </p:txBody>
      </p:sp>
      <p:sp>
        <p:nvSpPr>
          <p:cNvPr id="2" name="Slide Number Placeholder 1">
            <a:extLst>
              <a:ext uri="{FF2B5EF4-FFF2-40B4-BE49-F238E27FC236}">
                <a16:creationId xmlns:a16="http://schemas.microsoft.com/office/drawing/2014/main" id="{764A239C-0671-05AE-B6CD-10BFD6DF0B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167</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1" grpId="0"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1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requirements of a solution to critical - section problem?</a:t>
            </a:r>
            <a:endParaRPr/>
          </a:p>
        </p:txBody>
      </p:sp>
      <p:sp>
        <p:nvSpPr>
          <p:cNvPr id="1228" name="Google Shape;1228;p180"/>
          <p:cNvSpPr txBox="1">
            <a:spLocks noGrp="1"/>
          </p:cNvSpPr>
          <p:nvPr>
            <p:ph type="body" idx="1"/>
          </p:nvPr>
        </p:nvSpPr>
        <p:spPr>
          <a:xfrm>
            <a:off x="311700" y="138842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A critical - section problem, to be resolved, must gratify the following three characteristics:</a:t>
            </a:r>
            <a:endParaRPr dirty="0"/>
          </a:p>
          <a:p>
            <a:pPr marL="0" lvl="0" indent="0" algn="l" rtl="0">
              <a:spcBef>
                <a:spcPts val="1200"/>
              </a:spcBef>
              <a:spcAft>
                <a:spcPts val="0"/>
              </a:spcAft>
              <a:buNone/>
            </a:pPr>
            <a:r>
              <a:rPr lang="en" dirty="0"/>
              <a:t> a) Mutual Exclusion – The critical - section can execute only one process at a time or it is exclusive to a process at a given time.</a:t>
            </a:r>
            <a:endParaRPr dirty="0"/>
          </a:p>
          <a:p>
            <a:pPr marL="0" lvl="0" indent="0" algn="l" rtl="0">
              <a:spcBef>
                <a:spcPts val="1200"/>
              </a:spcBef>
              <a:spcAft>
                <a:spcPts val="0"/>
              </a:spcAft>
              <a:buNone/>
            </a:pPr>
            <a:r>
              <a:rPr lang="en" dirty="0"/>
              <a:t> b) Bounded Waiting – If a process is waiting for permission to enter its critical section, other processes can request to enter the critical - section of other processes only a limited number of times.</a:t>
            </a:r>
            <a:endParaRPr dirty="0"/>
          </a:p>
          <a:p>
            <a:pPr marL="0" lvl="0" indent="0" algn="l" rtl="0">
              <a:spcBef>
                <a:spcPts val="1200"/>
              </a:spcBef>
              <a:spcAft>
                <a:spcPts val="1200"/>
              </a:spcAft>
              <a:buNone/>
            </a:pPr>
            <a:r>
              <a:rPr lang="en" dirty="0"/>
              <a:t> c) Progress – Only such processes that are not executing at all are allowed to decide upon the process that is allowed to execute their critical - section. This is allowed only when no process is executing in its critical - section.</a:t>
            </a:r>
            <a:endParaRPr dirty="0"/>
          </a:p>
        </p:txBody>
      </p:sp>
      <p:sp>
        <p:nvSpPr>
          <p:cNvPr id="2" name="Slide Number Placeholder 1">
            <a:extLst>
              <a:ext uri="{FF2B5EF4-FFF2-40B4-BE49-F238E27FC236}">
                <a16:creationId xmlns:a16="http://schemas.microsoft.com/office/drawing/2014/main" id="{201E396D-76C2-9CA9-34EA-06ABE4C3DB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168</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 grpId="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1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approach to handle critical sections in operating system?</a:t>
            </a:r>
            <a:endParaRPr/>
          </a:p>
        </p:txBody>
      </p:sp>
      <p:sp>
        <p:nvSpPr>
          <p:cNvPr id="1235" name="Google Shape;1235;p181"/>
          <p:cNvSpPr txBox="1">
            <a:spLocks noGrp="1"/>
          </p:cNvSpPr>
          <p:nvPr>
            <p:ph type="body" idx="1"/>
          </p:nvPr>
        </p:nvSpPr>
        <p:spPr>
          <a:xfrm>
            <a:off x="311700" y="15064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There are two ways to handle critical sections in operating system:</a:t>
            </a:r>
            <a:endParaRPr dirty="0"/>
          </a:p>
          <a:p>
            <a:pPr marL="0" lvl="0" indent="0" algn="l" rtl="0">
              <a:spcBef>
                <a:spcPts val="1200"/>
              </a:spcBef>
              <a:spcAft>
                <a:spcPts val="0"/>
              </a:spcAft>
              <a:buNone/>
            </a:pPr>
            <a:r>
              <a:rPr lang="en" dirty="0"/>
              <a:t> a) Preemptive kernels – It allows a process to be preemptive while the process is running in kernel mode</a:t>
            </a:r>
            <a:endParaRPr dirty="0"/>
          </a:p>
          <a:p>
            <a:pPr marL="0" lvl="0" indent="0" algn="l" rtl="0">
              <a:spcBef>
                <a:spcPts val="1200"/>
              </a:spcBef>
              <a:spcAft>
                <a:spcPts val="1200"/>
              </a:spcAft>
              <a:buNone/>
            </a:pPr>
            <a:r>
              <a:rPr lang="en" dirty="0"/>
              <a:t> b) Non - preemptive kernels – It does not allow a process to be preemptive while the process is running in kernel mode</a:t>
            </a:r>
            <a:endParaRPr dirty="0"/>
          </a:p>
        </p:txBody>
      </p:sp>
      <p:sp>
        <p:nvSpPr>
          <p:cNvPr id="2" name="Slide Number Placeholder 1">
            <a:extLst>
              <a:ext uri="{FF2B5EF4-FFF2-40B4-BE49-F238E27FC236}">
                <a16:creationId xmlns:a16="http://schemas.microsoft.com/office/drawing/2014/main" id="{9C2553F4-FA52-1236-4A11-E2A94FCB5D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169</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Asymmetric multiprocessor computer system.</a:t>
            </a:r>
            <a:endParaRPr/>
          </a:p>
        </p:txBody>
      </p:sp>
      <p:sp>
        <p:nvSpPr>
          <p:cNvPr id="171" name="Google Shape;17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 this multiprocessor computer system, each processor is assigned a specific task. A master processor allocates the work to other processors and controls the complete system. Therefore, there is a master - slave relationship exists among the processors. Example of the operating system which uses asymmetric multiprocessing is Sun Microsystems’s SunOS.</a:t>
            </a:r>
            <a:endParaRPr dirty="0"/>
          </a:p>
        </p:txBody>
      </p:sp>
      <p:sp>
        <p:nvSpPr>
          <p:cNvPr id="2" name="Slide Number Placeholder 1">
            <a:extLst>
              <a:ext uri="{FF2B5EF4-FFF2-40B4-BE49-F238E27FC236}">
                <a16:creationId xmlns:a16="http://schemas.microsoft.com/office/drawing/2014/main" id="{E97B5F50-7372-56B6-E502-CFB9627FD6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1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semaphore?</a:t>
            </a:r>
            <a:endParaRPr/>
          </a:p>
        </p:txBody>
      </p:sp>
      <p:sp>
        <p:nvSpPr>
          <p:cNvPr id="1242" name="Google Shape;1242;p1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A positive integer variable, the value of which can be accessed only with the wait() and notify() processes apart from its initialization is known as a Semaphore. Only one process is allowed to change the value of Semaphore at any given time.</a:t>
            </a:r>
            <a:endParaRPr dirty="0"/>
          </a:p>
        </p:txBody>
      </p:sp>
      <p:sp>
        <p:nvSpPr>
          <p:cNvPr id="2" name="Slide Number Placeholder 1">
            <a:extLst>
              <a:ext uri="{FF2B5EF4-FFF2-40B4-BE49-F238E27FC236}">
                <a16:creationId xmlns:a16="http://schemas.microsoft.com/office/drawing/2014/main" id="{2A5E05B1-1228-5A40-CA8E-94D542B90B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170</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2" grpId="0" build="p"/>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1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types of semaphore?</a:t>
            </a:r>
            <a:endParaRPr/>
          </a:p>
        </p:txBody>
      </p:sp>
      <p:sp>
        <p:nvSpPr>
          <p:cNvPr id="1249" name="Google Shape;1249;p1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Semaphores can be of two types – Counting Semaphore and Binary Semaphore. A Counting Semaphore is an integer used to control access to resources. Its value depends upon the number of free resources. A Binary Semaphore can have the value of 0 or 1. It is used to handle the critical section problem of many processes.</a:t>
            </a:r>
            <a:endParaRPr dirty="0"/>
          </a:p>
        </p:txBody>
      </p:sp>
      <p:sp>
        <p:nvSpPr>
          <p:cNvPr id="2" name="Slide Number Placeholder 1">
            <a:extLst>
              <a:ext uri="{FF2B5EF4-FFF2-40B4-BE49-F238E27FC236}">
                <a16:creationId xmlns:a16="http://schemas.microsoft.com/office/drawing/2014/main" id="{4DCB0AC6-9155-29FF-B7CE-11FD19C57E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171</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Google Shape;1255;p1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spinlock?</a:t>
            </a:r>
            <a:endParaRPr/>
          </a:p>
        </p:txBody>
      </p:sp>
      <p:sp>
        <p:nvSpPr>
          <p:cNvPr id="1256" name="Google Shape;1256;p1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When a process is trying to access a critical section while another process is trying to check if its available incessantly, it results in a spinlock. It results in a waste of CPU cycle, since the idle time could be utilized productively by other processes.</a:t>
            </a:r>
            <a:endParaRPr dirty="0"/>
          </a:p>
        </p:txBody>
      </p:sp>
      <p:sp>
        <p:nvSpPr>
          <p:cNvPr id="2" name="Slide Number Placeholder 1">
            <a:extLst>
              <a:ext uri="{FF2B5EF4-FFF2-40B4-BE49-F238E27FC236}">
                <a16:creationId xmlns:a16="http://schemas.microsoft.com/office/drawing/2014/main" id="{76563F3B-301A-46C9-491E-A4D42DA68B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172</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6"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1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deadlock?</a:t>
            </a:r>
            <a:endParaRPr/>
          </a:p>
        </p:txBody>
      </p:sp>
      <p:sp>
        <p:nvSpPr>
          <p:cNvPr id="1263" name="Google Shape;1263;p1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When two or more processes are waiting for an event which can be triggered only by one of the waiting processes, it results in a deadlock. Consider a situation where you have two processes Proc1 and Proc2 and each of them is trying to access the semaphores Sem1 and Sem2 which are set to 1. Proc1 executes wait(Sem1) and Proc2 executes wait(Sem2). Suppose Proc1 executes wait(Sem2) now, it will have to wait till Sem2 is released by Proc2 and the signal(Sem2) is received. Similarly, if Proc2 executes wait(Sem1) , it has to wait till signal(Sem1) is executed by Proc1 . Till the signal() operations are executed, there’s a deadlock.</a:t>
            </a:r>
            <a:endParaRPr dirty="0"/>
          </a:p>
        </p:txBody>
      </p:sp>
      <p:sp>
        <p:nvSpPr>
          <p:cNvPr id="2" name="Slide Number Placeholder 1">
            <a:extLst>
              <a:ext uri="{FF2B5EF4-FFF2-40B4-BE49-F238E27FC236}">
                <a16:creationId xmlns:a16="http://schemas.microsoft.com/office/drawing/2014/main" id="{DA3A9B6C-25C3-050D-1B99-91DCC316DE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173</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 grpId="0" build="p"/>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1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readers - writers problem?</a:t>
            </a:r>
            <a:endParaRPr/>
          </a:p>
        </p:txBody>
      </p:sp>
      <p:sp>
        <p:nvSpPr>
          <p:cNvPr id="1270" name="Google Shape;1270;p1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Readers - writers problem is a problem of synchronizing the access of a shared resource such as a database by different types of concurrent processes. For example, if there are two types of processes: a reader which reads the database and a writer which writes to the database. When two or more reader processes access the shared database simultaneously, there is no adverse effect but when a writer and some other process (reader or writer) access the database simultaneously then data accessed by a process may be inconsistent.</a:t>
            </a:r>
            <a:endParaRPr dirty="0"/>
          </a:p>
        </p:txBody>
      </p:sp>
      <p:sp>
        <p:nvSpPr>
          <p:cNvPr id="2" name="Slide Number Placeholder 1">
            <a:extLst>
              <a:ext uri="{FF2B5EF4-FFF2-40B4-BE49-F238E27FC236}">
                <a16:creationId xmlns:a16="http://schemas.microsoft.com/office/drawing/2014/main" id="{8B91E694-33F6-08A1-CFC8-516A5C7C5C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174</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 grpId="0" build="p"/>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which situations are reader - writer locks useful?</a:t>
            </a:r>
            <a:endParaRPr/>
          </a:p>
        </p:txBody>
      </p:sp>
      <p:sp>
        <p:nvSpPr>
          <p:cNvPr id="1277" name="Google Shape;1277;p1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The share - exclusive locks or reader - writer locks are beneficial under the following conditions:</a:t>
            </a:r>
            <a:endParaRPr dirty="0"/>
          </a:p>
          <a:p>
            <a:pPr marL="0" lvl="0" indent="0" algn="l" rtl="0">
              <a:spcBef>
                <a:spcPts val="1200"/>
              </a:spcBef>
              <a:spcAft>
                <a:spcPts val="0"/>
              </a:spcAft>
              <a:buNone/>
            </a:pPr>
            <a:r>
              <a:rPr lang="en" dirty="0"/>
              <a:t> a) When the users are clearly divided into readers and writers and you have more readers than writers, it is best to consider the reader - writer</a:t>
            </a:r>
            <a:endParaRPr dirty="0"/>
          </a:p>
          <a:p>
            <a:pPr marL="0" lvl="0" indent="0" algn="l" rtl="0">
              <a:spcBef>
                <a:spcPts val="1200"/>
              </a:spcBef>
              <a:spcAft>
                <a:spcPts val="0"/>
              </a:spcAft>
              <a:buNone/>
            </a:pPr>
            <a:r>
              <a:rPr lang="en" dirty="0"/>
              <a:t>lock. This is because as more users are added, the reader - writer locks will have lesser overheads.</a:t>
            </a:r>
            <a:endParaRPr dirty="0"/>
          </a:p>
          <a:p>
            <a:pPr marL="0" lvl="0" indent="0" algn="l" rtl="0">
              <a:spcBef>
                <a:spcPts val="1200"/>
              </a:spcBef>
              <a:spcAft>
                <a:spcPts val="1200"/>
              </a:spcAft>
              <a:buNone/>
            </a:pPr>
            <a:r>
              <a:rPr lang="en" dirty="0"/>
              <a:t> b) When the read - only requirements are clearly identified, the reader - writer locks will be useful. Here more readers can access the document while those requiring write - access will have exclusive access to the file.</a:t>
            </a:r>
            <a:endParaRPr dirty="0"/>
          </a:p>
        </p:txBody>
      </p:sp>
      <p:sp>
        <p:nvSpPr>
          <p:cNvPr id="2" name="Slide Number Placeholder 1">
            <a:extLst>
              <a:ext uri="{FF2B5EF4-FFF2-40B4-BE49-F238E27FC236}">
                <a16:creationId xmlns:a16="http://schemas.microsoft.com/office/drawing/2014/main" id="{22CBBD6D-50F7-8A35-AC7F-9193096331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175</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7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 grpId="0" build="p"/>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Google Shape;1283;p1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dining - philosopher problem.</a:t>
            </a:r>
            <a:endParaRPr/>
          </a:p>
        </p:txBody>
      </p:sp>
      <p:sp>
        <p:nvSpPr>
          <p:cNvPr id="1284" name="Google Shape;1284;p1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The dining - philosopher problem explains the synchronization issues. 5 philosophers are sitting around a circular table on their chairs. The table has a food in the center and there are 5 chopsticks on the table. At a given time, a philosopher may use one or two chopsticks closest to her to eat the food. A philosopher cannot use a chopstick if it is being used by a neighboring philosopher. The problem is to share the chopsticks in dead - lock free and starvation - free manner.</a:t>
            </a:r>
            <a:endParaRPr dirty="0"/>
          </a:p>
        </p:txBody>
      </p:sp>
      <p:sp>
        <p:nvSpPr>
          <p:cNvPr id="2" name="Slide Number Placeholder 1">
            <a:extLst>
              <a:ext uri="{FF2B5EF4-FFF2-40B4-BE49-F238E27FC236}">
                <a16:creationId xmlns:a16="http://schemas.microsoft.com/office/drawing/2014/main" id="{2FCAC631-6D6C-72FE-4BB8-0E7FBEEAE3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176</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 grpId="0"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Google Shape;1290;p1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solutions to the deadlock in dining - philosopher problem?</a:t>
            </a:r>
            <a:endParaRPr/>
          </a:p>
        </p:txBody>
      </p:sp>
      <p:sp>
        <p:nvSpPr>
          <p:cNvPr id="1291" name="Google Shape;1291;p189"/>
          <p:cNvSpPr txBox="1">
            <a:spLocks noGrp="1"/>
          </p:cNvSpPr>
          <p:nvPr>
            <p:ph type="body" idx="1"/>
          </p:nvPr>
        </p:nvSpPr>
        <p:spPr>
          <a:xfrm>
            <a:off x="311700" y="14277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Here are three possible solutions to the deadlock in dining philosopher:</a:t>
            </a:r>
            <a:endParaRPr dirty="0"/>
          </a:p>
          <a:p>
            <a:pPr marL="0" lvl="0" indent="0" algn="l" rtl="0">
              <a:spcBef>
                <a:spcPts val="1200"/>
              </a:spcBef>
              <a:spcAft>
                <a:spcPts val="0"/>
              </a:spcAft>
              <a:buNone/>
            </a:pPr>
            <a:r>
              <a:rPr lang="en" dirty="0"/>
              <a:t> a) Only 4 people should be allowed to sit at the table at any time.</a:t>
            </a:r>
            <a:endParaRPr dirty="0"/>
          </a:p>
          <a:p>
            <a:pPr marL="0" lvl="0" indent="0" algn="l" rtl="0">
              <a:spcBef>
                <a:spcPts val="1200"/>
              </a:spcBef>
              <a:spcAft>
                <a:spcPts val="0"/>
              </a:spcAft>
              <a:buNone/>
            </a:pPr>
            <a:r>
              <a:rPr lang="en" dirty="0"/>
              <a:t> b) The philosopher should pick up only a pair of chopsticks</a:t>
            </a:r>
            <a:endParaRPr dirty="0"/>
          </a:p>
          <a:p>
            <a:pPr marL="0" lvl="0" indent="0" algn="l" rtl="0">
              <a:spcBef>
                <a:spcPts val="1200"/>
              </a:spcBef>
              <a:spcAft>
                <a:spcPts val="1200"/>
              </a:spcAft>
              <a:buNone/>
            </a:pPr>
            <a:r>
              <a:rPr lang="en" dirty="0"/>
              <a:t> c) The odd philosopher should pick up the left chopstick first and then the right chopstick and the even philosopher should pick up the right chopstick first and then the left chopstick</a:t>
            </a:r>
            <a:endParaRPr dirty="0"/>
          </a:p>
        </p:txBody>
      </p:sp>
      <p:sp>
        <p:nvSpPr>
          <p:cNvPr id="2" name="Slide Number Placeholder 1">
            <a:extLst>
              <a:ext uri="{FF2B5EF4-FFF2-40B4-BE49-F238E27FC236}">
                <a16:creationId xmlns:a16="http://schemas.microsoft.com/office/drawing/2014/main" id="{7F9B0AE7-1654-0A3D-41CC-770870DF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177</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 grpId="0" build="p"/>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1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transaction?</a:t>
            </a:r>
            <a:endParaRPr/>
          </a:p>
        </p:txBody>
      </p:sp>
      <p:sp>
        <p:nvSpPr>
          <p:cNvPr id="1298" name="Google Shape;1298;p1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A transaction is a sequence of instructions that include read and write operations executed within a logical function which is ended by a commit or abort operation.</a:t>
            </a:r>
            <a:endParaRPr dirty="0"/>
          </a:p>
        </p:txBody>
      </p:sp>
      <p:sp>
        <p:nvSpPr>
          <p:cNvPr id="2" name="Slide Number Placeholder 1">
            <a:extLst>
              <a:ext uri="{FF2B5EF4-FFF2-40B4-BE49-F238E27FC236}">
                <a16:creationId xmlns:a16="http://schemas.microsoft.com/office/drawing/2014/main" id="{7A38676F-4785-8DC4-0B62-D56E6ADABD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178</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8"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1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difference between a committed transaction and aborted transaction?</a:t>
            </a:r>
            <a:endParaRPr/>
          </a:p>
        </p:txBody>
      </p:sp>
      <p:sp>
        <p:nvSpPr>
          <p:cNvPr id="1305" name="Google Shape;1305;p191"/>
          <p:cNvSpPr txBox="1">
            <a:spLocks noGrp="1"/>
          </p:cNvSpPr>
          <p:nvPr>
            <p:ph type="body" idx="1"/>
          </p:nvPr>
        </p:nvSpPr>
        <p:spPr>
          <a:xfrm>
            <a:off x="311700" y="14592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A transaction is said to be committed if execution of the transaction is completed successfully whereas a transaction is said to be aborted if the execution of the transaction is ended due to some logical error or system failure.</a:t>
            </a:r>
            <a:endParaRPr dirty="0"/>
          </a:p>
        </p:txBody>
      </p:sp>
      <p:sp>
        <p:nvSpPr>
          <p:cNvPr id="2" name="Slide Number Placeholder 1">
            <a:extLst>
              <a:ext uri="{FF2B5EF4-FFF2-40B4-BE49-F238E27FC236}">
                <a16:creationId xmlns:a16="http://schemas.microsoft.com/office/drawing/2014/main" id="{ED861E3F-E9BB-4B51-0470-DDDFBBF637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179</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Symmetric multiprocessor computer system.</a:t>
            </a:r>
            <a:endParaRPr/>
          </a:p>
        </p:txBody>
      </p:sp>
      <p:sp>
        <p:nvSpPr>
          <p:cNvPr id="178" name="Google Shape;17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 this multiprocessor computer system, each processor can execute all tasks within operating system. All the processors are considered as peers and therefore there is no master - slave relationship exists among the processors. Example of the operating system which uses symmetric multiprocessing is Sun Microsystems’s Solaris.</a:t>
            </a:r>
            <a:endParaRPr dirty="0"/>
          </a:p>
        </p:txBody>
      </p:sp>
      <p:sp>
        <p:nvSpPr>
          <p:cNvPr id="2" name="Slide Number Placeholder 1">
            <a:extLst>
              <a:ext uri="{FF2B5EF4-FFF2-40B4-BE49-F238E27FC236}">
                <a16:creationId xmlns:a16="http://schemas.microsoft.com/office/drawing/2014/main" id="{22055F9D-7D0C-4BE2-F28A-968C919A57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build="p"/>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Google Shape;1311;p1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do you mean by the term “rollback”?</a:t>
            </a:r>
            <a:endParaRPr/>
          </a:p>
        </p:txBody>
      </p:sp>
      <p:sp>
        <p:nvSpPr>
          <p:cNvPr id="1312" name="Google Shape;1312;p1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When a transaction is aborted due to system failure or logical error then data accessed by the transaction may become inconsistent because the transaction may have already changed the data. In order to maintain consistent state of the data, the changes must be undone. The process of reversing the changes to original state is known as transaction rollback.</a:t>
            </a:r>
            <a:endParaRPr dirty="0"/>
          </a:p>
        </p:txBody>
      </p:sp>
      <p:sp>
        <p:nvSpPr>
          <p:cNvPr id="2" name="Slide Number Placeholder 1">
            <a:extLst>
              <a:ext uri="{FF2B5EF4-FFF2-40B4-BE49-F238E27FC236}">
                <a16:creationId xmlns:a16="http://schemas.microsoft.com/office/drawing/2014/main" id="{D129A41A-EEA6-847F-1E17-8F1EE8C06F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180</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 grpId="0" build="p"/>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1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a schedule?</a:t>
            </a:r>
            <a:endParaRPr dirty="0"/>
          </a:p>
        </p:txBody>
      </p:sp>
      <p:sp>
        <p:nvSpPr>
          <p:cNvPr id="1319" name="Google Shape;1319;p19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A schedule is a sequence of execution of operations by a transaction. For example, if there are two data items A and B which are both read and written by a transaction T0 then a schedule may be as follows:</a:t>
            </a:r>
            <a:endParaRPr dirty="0"/>
          </a:p>
          <a:p>
            <a:pPr marL="0" lvl="0" indent="0" algn="l" rtl="0">
              <a:spcBef>
                <a:spcPts val="1200"/>
              </a:spcBef>
              <a:spcAft>
                <a:spcPts val="0"/>
              </a:spcAft>
              <a:buNone/>
            </a:pPr>
            <a:r>
              <a:rPr lang="en" dirty="0"/>
              <a:t> read(A)</a:t>
            </a:r>
            <a:endParaRPr dirty="0"/>
          </a:p>
          <a:p>
            <a:pPr marL="0" lvl="0" indent="0" algn="l" rtl="0">
              <a:spcBef>
                <a:spcPts val="1200"/>
              </a:spcBef>
              <a:spcAft>
                <a:spcPts val="0"/>
              </a:spcAft>
              <a:buNone/>
            </a:pPr>
            <a:r>
              <a:rPr lang="en" dirty="0"/>
              <a:t> write(A)</a:t>
            </a:r>
            <a:endParaRPr dirty="0"/>
          </a:p>
          <a:p>
            <a:pPr marL="0" lvl="0" indent="0" algn="l" rtl="0">
              <a:spcBef>
                <a:spcPts val="1200"/>
              </a:spcBef>
              <a:spcAft>
                <a:spcPts val="0"/>
              </a:spcAft>
              <a:buNone/>
            </a:pPr>
            <a:r>
              <a:rPr lang="en" dirty="0"/>
              <a:t> read(B)</a:t>
            </a:r>
            <a:endParaRPr dirty="0"/>
          </a:p>
          <a:p>
            <a:pPr marL="0" lvl="0" indent="0" algn="l" rtl="0">
              <a:spcBef>
                <a:spcPts val="1200"/>
              </a:spcBef>
              <a:spcAft>
                <a:spcPts val="1200"/>
              </a:spcAft>
              <a:buNone/>
            </a:pPr>
            <a:r>
              <a:rPr lang="en" dirty="0"/>
              <a:t> write(B)</a:t>
            </a:r>
            <a:endParaRPr dirty="0"/>
          </a:p>
        </p:txBody>
      </p:sp>
      <p:sp>
        <p:nvSpPr>
          <p:cNvPr id="2" name="Slide Number Placeholder 1">
            <a:extLst>
              <a:ext uri="{FF2B5EF4-FFF2-40B4-BE49-F238E27FC236}">
                <a16:creationId xmlns:a16="http://schemas.microsoft.com/office/drawing/2014/main" id="{71FB01B4-A5A5-E8ED-C2EC-61AA6C0574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181</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9" grpId="0" build="p"/>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1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are various modes in which a data item can be locked?</a:t>
            </a:r>
            <a:endParaRPr dirty="0"/>
          </a:p>
        </p:txBody>
      </p:sp>
      <p:sp>
        <p:nvSpPr>
          <p:cNvPr id="1326" name="Google Shape;1326;p19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Data can be locked in shared mode and exclusive mode. In shared mode, if a transaction has obtained a lock on an object, the transaction can only perform a read on the object and cannot update it. In the exclusive mode, if a transaction obtains a lock on an object, it can perform a read and write on the object.</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A78A6166-EF3D-416F-18B6-CF1CC1AD48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182</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6" grpId="0" build="p"/>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p1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the sequence in which a process utilizes a resource under normal circumstances?</a:t>
            </a:r>
            <a:endParaRPr dirty="0"/>
          </a:p>
        </p:txBody>
      </p:sp>
      <p:sp>
        <p:nvSpPr>
          <p:cNvPr id="1333" name="Google Shape;1333;p195"/>
          <p:cNvSpPr txBox="1">
            <a:spLocks noGrp="1"/>
          </p:cNvSpPr>
          <p:nvPr>
            <p:ph type="body" idx="1"/>
          </p:nvPr>
        </p:nvSpPr>
        <p:spPr>
          <a:xfrm>
            <a:off x="311700" y="14356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A process utilizes a resource in following sequence:</a:t>
            </a:r>
            <a:endParaRPr dirty="0"/>
          </a:p>
          <a:p>
            <a:pPr marL="0" lvl="0" indent="0" algn="l" rtl="0">
              <a:spcBef>
                <a:spcPts val="1200"/>
              </a:spcBef>
              <a:spcAft>
                <a:spcPts val="0"/>
              </a:spcAft>
              <a:buNone/>
            </a:pPr>
            <a:r>
              <a:rPr lang="en" dirty="0"/>
              <a:t> a) Request – The process issues a request to obtain a resource and if the request is not granted immediately then the process must wait until it acquires the resource</a:t>
            </a:r>
            <a:endParaRPr dirty="0"/>
          </a:p>
          <a:p>
            <a:pPr marL="0" lvl="0" indent="0" algn="l" rtl="0">
              <a:spcBef>
                <a:spcPts val="1200"/>
              </a:spcBef>
              <a:spcAft>
                <a:spcPts val="0"/>
              </a:spcAft>
              <a:buNone/>
            </a:pPr>
            <a:r>
              <a:rPr lang="en" dirty="0"/>
              <a:t> b) Use – The process operates on the resource. For example, if the resource is a printer then a process can print on the printer</a:t>
            </a:r>
            <a:endParaRPr dirty="0"/>
          </a:p>
          <a:p>
            <a:pPr marL="0" lvl="0" indent="0" algn="l" rtl="0">
              <a:spcBef>
                <a:spcPts val="1200"/>
              </a:spcBef>
              <a:spcAft>
                <a:spcPts val="1200"/>
              </a:spcAft>
              <a:buNone/>
            </a:pPr>
            <a:r>
              <a:rPr lang="en" dirty="0"/>
              <a:t> c) Release – Once the process has finished using the resource, it releases the resource</a:t>
            </a:r>
            <a:endParaRPr dirty="0"/>
          </a:p>
        </p:txBody>
      </p:sp>
      <p:sp>
        <p:nvSpPr>
          <p:cNvPr id="2" name="Slide Number Placeholder 1">
            <a:extLst>
              <a:ext uri="{FF2B5EF4-FFF2-40B4-BE49-F238E27FC236}">
                <a16:creationId xmlns:a16="http://schemas.microsoft.com/office/drawing/2014/main" id="{79D4E285-C39D-2BF0-F24A-637DC3C306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183</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 grpId="0" build="p"/>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Google Shape;1339;p1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are the conditions for a deadlock?</a:t>
            </a:r>
            <a:endParaRPr dirty="0"/>
          </a:p>
        </p:txBody>
      </p:sp>
      <p:sp>
        <p:nvSpPr>
          <p:cNvPr id="1340" name="Google Shape;1340;p1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Deadlock may happen due to the following conditions:</a:t>
            </a:r>
            <a:endParaRPr dirty="0"/>
          </a:p>
          <a:p>
            <a:pPr marL="0" lvl="0" indent="0" algn="l" rtl="0">
              <a:spcBef>
                <a:spcPts val="1200"/>
              </a:spcBef>
              <a:spcAft>
                <a:spcPts val="0"/>
              </a:spcAft>
              <a:buNone/>
            </a:pPr>
            <a:r>
              <a:rPr lang="en" dirty="0"/>
              <a:t> a) Mutual Exclusion – There’s at least one resource that’s not sharable and hence can be used only by one process. If another process requests for it, it should wait until its available.</a:t>
            </a:r>
            <a:endParaRPr dirty="0"/>
          </a:p>
          <a:p>
            <a:pPr marL="0" lvl="0" indent="0" algn="l" rtl="0">
              <a:spcBef>
                <a:spcPts val="1200"/>
              </a:spcBef>
              <a:spcAft>
                <a:spcPts val="0"/>
              </a:spcAft>
              <a:buNone/>
            </a:pPr>
            <a:r>
              <a:rPr lang="en" dirty="0"/>
              <a:t> b) Hold &amp; Wait – There’s at least one process that’s holding a resource and waiting for other resources that are held by other processes.</a:t>
            </a:r>
            <a:endParaRPr dirty="0"/>
          </a:p>
          <a:p>
            <a:pPr marL="0" lvl="0" indent="0" algn="l" rtl="0">
              <a:spcBef>
                <a:spcPts val="1200"/>
              </a:spcBef>
              <a:spcAft>
                <a:spcPts val="0"/>
              </a:spcAft>
              <a:buNone/>
            </a:pPr>
            <a:r>
              <a:rPr lang="en" dirty="0"/>
              <a:t> c) No Preemption – The resource will be released only after the process is completed.</a:t>
            </a:r>
            <a:endParaRPr dirty="0"/>
          </a:p>
          <a:p>
            <a:pPr marL="0" lvl="0" indent="0" algn="l" rtl="0">
              <a:spcBef>
                <a:spcPts val="1200"/>
              </a:spcBef>
              <a:spcAft>
                <a:spcPts val="1200"/>
              </a:spcAft>
              <a:buNone/>
            </a:pPr>
            <a:r>
              <a:rPr lang="en" dirty="0"/>
              <a:t> d) Circular Wait – A set of processes wherein each process is waiting for a resource held by the proceeding one and the last one is waiting for a resource held by the first process. It becomes a circular wait since every process is waiting for a resource held by the next one and the last one is waiting for the resource held by the first.</a:t>
            </a:r>
            <a:endParaRPr dirty="0"/>
          </a:p>
        </p:txBody>
      </p:sp>
      <p:sp>
        <p:nvSpPr>
          <p:cNvPr id="2" name="Slide Number Placeholder 1">
            <a:extLst>
              <a:ext uri="{FF2B5EF4-FFF2-40B4-BE49-F238E27FC236}">
                <a16:creationId xmlns:a16="http://schemas.microsoft.com/office/drawing/2014/main" id="{E9570681-2092-A4D1-BC0C-C5F2F84138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184</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0" grpId="0" build="p"/>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345"/>
        <p:cNvGrpSpPr/>
        <p:nvPr/>
      </p:nvGrpSpPr>
      <p:grpSpPr>
        <a:xfrm>
          <a:off x="0" y="0"/>
          <a:ext cx="0" cy="0"/>
          <a:chOff x="0" y="0"/>
          <a:chExt cx="0" cy="0"/>
        </a:xfrm>
      </p:grpSpPr>
      <p:sp>
        <p:nvSpPr>
          <p:cNvPr id="1346" name="Google Shape;1346;p1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how many ways can a deadlock be handled?</a:t>
            </a:r>
            <a:endParaRPr/>
          </a:p>
        </p:txBody>
      </p:sp>
      <p:sp>
        <p:nvSpPr>
          <p:cNvPr id="1347" name="Google Shape;1347;p1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Answer:</a:t>
            </a:r>
            <a:endParaRPr/>
          </a:p>
          <a:p>
            <a:pPr marL="0" lvl="0" indent="0" algn="l" rtl="0">
              <a:spcBef>
                <a:spcPts val="1200"/>
              </a:spcBef>
              <a:spcAft>
                <a:spcPts val="0"/>
              </a:spcAft>
              <a:buNone/>
            </a:pPr>
            <a:r>
              <a:rPr lang="en"/>
              <a:t> a) By using a protocol in order to ensure that the operating system does not enter in a deadlock state</a:t>
            </a:r>
            <a:endParaRPr/>
          </a:p>
          <a:p>
            <a:pPr marL="0" lvl="0" indent="0" algn="l" rtl="0">
              <a:spcBef>
                <a:spcPts val="1200"/>
              </a:spcBef>
              <a:spcAft>
                <a:spcPts val="0"/>
              </a:spcAft>
              <a:buNone/>
            </a:pPr>
            <a:r>
              <a:rPr lang="en"/>
              <a:t> b) By allowing the operating system to enter the deadlock and when a deadlock is detected, operating system is allowed to recover from the deadlock</a:t>
            </a:r>
            <a:endParaRPr/>
          </a:p>
          <a:p>
            <a:pPr marL="0" lvl="0" indent="0" algn="l" rtl="0">
              <a:spcBef>
                <a:spcPts val="1200"/>
              </a:spcBef>
              <a:spcAft>
                <a:spcPts val="1200"/>
              </a:spcAft>
              <a:buNone/>
            </a:pPr>
            <a:r>
              <a:rPr lang="en"/>
              <a:t> c) By ignoring the deadlock and pretending that deadlocks never happen in the operating system</a:t>
            </a:r>
            <a:endParaRPr/>
          </a:p>
        </p:txBody>
      </p:sp>
      <p:sp>
        <p:nvSpPr>
          <p:cNvPr id="2" name="Slide Number Placeholder 1">
            <a:extLst>
              <a:ext uri="{FF2B5EF4-FFF2-40B4-BE49-F238E27FC236}">
                <a16:creationId xmlns:a16="http://schemas.microsoft.com/office/drawing/2014/main" id="{A3758231-7F1A-E304-F5C8-3EDA8C8A39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185</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 grpId="0" build="p"/>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1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Explain deadlock avoidance.</a:t>
            </a:r>
            <a:endParaRPr dirty="0"/>
          </a:p>
        </p:txBody>
      </p:sp>
      <p:sp>
        <p:nvSpPr>
          <p:cNvPr id="1354" name="Google Shape;1354;p19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Deadlocks can be avoided by obtaining additional information about the resources which a process will request and use during its lifetime. For example, in a computer system with only one tape drive and one printer, the operating system may need to know that a process P will first request a printer and then a tape drive and another process Q will first request a tape drive and then printer before releasing both the resources. Using this information, operating system considers available resources, resources which are already allocated to processes and then decides for each request whether a process should wait or not in order to avoid a deadlock.</a:t>
            </a:r>
            <a:endParaRPr dirty="0"/>
          </a:p>
        </p:txBody>
      </p:sp>
      <p:sp>
        <p:nvSpPr>
          <p:cNvPr id="2" name="Slide Number Placeholder 1">
            <a:extLst>
              <a:ext uri="{FF2B5EF4-FFF2-40B4-BE49-F238E27FC236}">
                <a16:creationId xmlns:a16="http://schemas.microsoft.com/office/drawing/2014/main" id="{791953CA-1268-A2B8-A4F7-7505A77585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186</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4" grpId="0" build="p"/>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1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a safe state?</a:t>
            </a:r>
            <a:endParaRPr dirty="0"/>
          </a:p>
        </p:txBody>
      </p:sp>
      <p:sp>
        <p:nvSpPr>
          <p:cNvPr id="1361" name="Google Shape;1361;p19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It is defined as a state where an operating system allocates the resources to each process in an order such that a deadlock is avoided.</a:t>
            </a:r>
            <a:endParaRPr dirty="0"/>
          </a:p>
        </p:txBody>
      </p:sp>
      <p:sp>
        <p:nvSpPr>
          <p:cNvPr id="2" name="Slide Number Placeholder 1">
            <a:extLst>
              <a:ext uri="{FF2B5EF4-FFF2-40B4-BE49-F238E27FC236}">
                <a16:creationId xmlns:a16="http://schemas.microsoft.com/office/drawing/2014/main" id="{5621C6D5-F7A7-8430-DF04-EC3D3D1753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187</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 grpId="0" build="p"/>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2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is a deadlock eliminated by terminating processes?</a:t>
            </a:r>
            <a:endParaRPr dirty="0"/>
          </a:p>
        </p:txBody>
      </p:sp>
      <p:sp>
        <p:nvSpPr>
          <p:cNvPr id="1368" name="Google Shape;1368;p20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A deadlock is eliminated by terminating processes as described below:</a:t>
            </a:r>
            <a:endParaRPr dirty="0"/>
          </a:p>
          <a:p>
            <a:pPr marL="0" lvl="0" indent="0" algn="l" rtl="0">
              <a:spcBef>
                <a:spcPts val="1200"/>
              </a:spcBef>
              <a:spcAft>
                <a:spcPts val="0"/>
              </a:spcAft>
              <a:buNone/>
            </a:pPr>
            <a:r>
              <a:rPr lang="en" dirty="0"/>
              <a:t> a) Abort all deadlocked processes – In this method, all processes involved in a deadlock are aborted at once. The limitation of this method is that some of the processes may have performed computation for a long time and result of which are discarded once these processes are aborted</a:t>
            </a:r>
            <a:endParaRPr dirty="0"/>
          </a:p>
          <a:p>
            <a:pPr marL="0" lvl="0" indent="0" algn="l" rtl="0">
              <a:spcBef>
                <a:spcPts val="1200"/>
              </a:spcBef>
              <a:spcAft>
                <a:spcPts val="1200"/>
              </a:spcAft>
              <a:buNone/>
            </a:pPr>
            <a:r>
              <a:rPr lang="en" dirty="0"/>
              <a:t> b) Abort one process at a time – In this method, one process is aborted at a time until deadlock cycle is eliminated. The limitation of this method is that it requires deadlock - detection algorithm to run every time a process is aborted in order to determine other processes involved in the deadlock</a:t>
            </a:r>
            <a:endParaRPr dirty="0"/>
          </a:p>
        </p:txBody>
      </p:sp>
      <p:sp>
        <p:nvSpPr>
          <p:cNvPr id="2" name="Slide Number Placeholder 1">
            <a:extLst>
              <a:ext uri="{FF2B5EF4-FFF2-40B4-BE49-F238E27FC236}">
                <a16:creationId xmlns:a16="http://schemas.microsoft.com/office/drawing/2014/main" id="{71C4C42B-71CA-990E-F634-15F852F482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188</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 grpId="0" build="p"/>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201"/>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Memory Management</a:t>
            </a:r>
            <a:endParaRPr dirty="0"/>
          </a:p>
        </p:txBody>
      </p:sp>
      <p:sp>
        <p:nvSpPr>
          <p:cNvPr id="1375" name="Google Shape;1375;p20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
        <p:nvSpPr>
          <p:cNvPr id="2" name="Slide Number Placeholder 1">
            <a:extLst>
              <a:ext uri="{FF2B5EF4-FFF2-40B4-BE49-F238E27FC236}">
                <a16:creationId xmlns:a16="http://schemas.microsoft.com/office/drawing/2014/main" id="{FB328793-1C64-E3EF-5405-0FBA9AE250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189</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Describe blade servers.</a:t>
            </a:r>
            <a:endParaRPr/>
          </a:p>
        </p:txBody>
      </p:sp>
      <p:sp>
        <p:nvSpPr>
          <p:cNvPr id="185" name="Google Shape;18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 blade server consists of multiple processor boards, Input/ Output boards, networking boards which are put in the same chassis. Each blade - server board has ability to boot independently and has its own operating system. Also, a blade server board may contain multiple processors. Therefore, a blade server may be defined as a system consists of multiple independent multiprocessor systems.</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997CDBE3-577F-F35E-5F1A-D7B4609DCA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build="p"/>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2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is protection of memory space accomplished?</a:t>
            </a:r>
            <a:endParaRPr dirty="0"/>
          </a:p>
        </p:txBody>
      </p:sp>
      <p:sp>
        <p:nvSpPr>
          <p:cNvPr id="1382" name="Google Shape;1382;p2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The protection of memory space is accomplished by comparing each address generated in the user mode with registers. If a program executing in the user mode attempts to access the operating system’s memory or other user’s memory, then it results in a trap to the operating system and operating system treats it as a fetal error.</a:t>
            </a:r>
            <a:endParaRPr dirty="0"/>
          </a:p>
        </p:txBody>
      </p:sp>
      <p:sp>
        <p:nvSpPr>
          <p:cNvPr id="2" name="Slide Number Placeholder 1">
            <a:extLst>
              <a:ext uri="{FF2B5EF4-FFF2-40B4-BE49-F238E27FC236}">
                <a16:creationId xmlns:a16="http://schemas.microsoft.com/office/drawing/2014/main" id="{26C78233-6D1F-60E2-D5AC-0FC7A04637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190</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0" build="p"/>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Google Shape;1388;p2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address binding?</a:t>
            </a:r>
            <a:endParaRPr dirty="0"/>
          </a:p>
        </p:txBody>
      </p:sp>
      <p:sp>
        <p:nvSpPr>
          <p:cNvPr id="1389" name="Google Shape;1389;p20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Address binding is defined as a mapping from one address space to another address space. For example, compiler binds a symbolic address (such as count) in source program to are - locatable address (such as “14 bytes from beginning of the memory space”).</a:t>
            </a:r>
            <a:endParaRPr dirty="0"/>
          </a:p>
        </p:txBody>
      </p:sp>
      <p:sp>
        <p:nvSpPr>
          <p:cNvPr id="2" name="Slide Number Placeholder 1">
            <a:extLst>
              <a:ext uri="{FF2B5EF4-FFF2-40B4-BE49-F238E27FC236}">
                <a16:creationId xmlns:a16="http://schemas.microsoft.com/office/drawing/2014/main" id="{58EBED3E-A591-0B9F-E174-7B276EF252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191</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9" grpId="0" build="p"/>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sp>
        <p:nvSpPr>
          <p:cNvPr id="1395" name="Google Shape;1395;p2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When can address binding be performed?</a:t>
            </a:r>
            <a:endParaRPr dirty="0"/>
          </a:p>
        </p:txBody>
      </p:sp>
      <p:sp>
        <p:nvSpPr>
          <p:cNvPr id="1396" name="Google Shape;1396;p20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Address binding can be performed at:</a:t>
            </a:r>
            <a:endParaRPr dirty="0"/>
          </a:p>
          <a:p>
            <a:pPr marL="0" lvl="0" indent="0" algn="l" rtl="0">
              <a:spcBef>
                <a:spcPts val="1200"/>
              </a:spcBef>
              <a:spcAft>
                <a:spcPts val="0"/>
              </a:spcAft>
              <a:buNone/>
            </a:pPr>
            <a:r>
              <a:rPr lang="en" dirty="0"/>
              <a:t> a) Compile time – If the location where the process will reside in main memory is known at compile time then address binding is performed at compile time and compiler generates the executable code containing absolute addresses</a:t>
            </a:r>
            <a:endParaRPr dirty="0"/>
          </a:p>
          <a:p>
            <a:pPr marL="0" lvl="0" indent="0" algn="l" rtl="0">
              <a:spcBef>
                <a:spcPts val="1200"/>
              </a:spcBef>
              <a:spcAft>
                <a:spcPts val="0"/>
              </a:spcAft>
              <a:buNone/>
            </a:pPr>
            <a:r>
              <a:rPr lang="en" dirty="0"/>
              <a:t> b) Load time – If the location where the process will reside in main memory is not known at compile time then address binding is performed at load time and compiler generates the resulting code containing re - locatable addresses</a:t>
            </a:r>
            <a:endParaRPr dirty="0"/>
          </a:p>
          <a:p>
            <a:pPr marL="0" lvl="0" indent="0" algn="l" rtl="0">
              <a:spcBef>
                <a:spcPts val="1200"/>
              </a:spcBef>
              <a:spcAft>
                <a:spcPts val="1200"/>
              </a:spcAft>
              <a:buNone/>
            </a:pPr>
            <a:r>
              <a:rPr lang="en" dirty="0"/>
              <a:t> c) Execution time – If the process can be moved from one memory segment to another during its execution then address binding is performed at execution time</a:t>
            </a:r>
            <a:endParaRPr dirty="0"/>
          </a:p>
        </p:txBody>
      </p:sp>
      <p:sp>
        <p:nvSpPr>
          <p:cNvPr id="2" name="Slide Number Placeholder 1">
            <a:extLst>
              <a:ext uri="{FF2B5EF4-FFF2-40B4-BE49-F238E27FC236}">
                <a16:creationId xmlns:a16="http://schemas.microsoft.com/office/drawing/2014/main" id="{7997F79D-2DA9-BD32-BA4F-159BC57805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192</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6" grpId="0" build="p"/>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2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logical address and physical address?</a:t>
            </a:r>
            <a:endParaRPr/>
          </a:p>
        </p:txBody>
      </p:sp>
      <p:sp>
        <p:nvSpPr>
          <p:cNvPr id="1403" name="Google Shape;1403;p20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Logical address – It is an address which is generated by CPU. A logical address at execution time is also known as virtual address.</a:t>
            </a:r>
            <a:endParaRPr dirty="0"/>
          </a:p>
          <a:p>
            <a:pPr marL="0" lvl="0" indent="0" algn="l" rtl="0">
              <a:spcBef>
                <a:spcPts val="1200"/>
              </a:spcBef>
              <a:spcAft>
                <a:spcPts val="1200"/>
              </a:spcAft>
              <a:buNone/>
            </a:pPr>
            <a:r>
              <a:rPr lang="en" dirty="0"/>
              <a:t> Physical address – It is an address that is loaded into memory - address - register of the memory. It is used to identify a particular location within memory.</a:t>
            </a:r>
            <a:endParaRPr dirty="0"/>
          </a:p>
        </p:txBody>
      </p:sp>
      <p:sp>
        <p:nvSpPr>
          <p:cNvPr id="2" name="Slide Number Placeholder 1">
            <a:extLst>
              <a:ext uri="{FF2B5EF4-FFF2-40B4-BE49-F238E27FC236}">
                <a16:creationId xmlns:a16="http://schemas.microsoft.com/office/drawing/2014/main" id="{09F9908A-C008-D6CF-7A79-7EAC0525E4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193</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 grpId="0" build="p"/>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Google Shape;1409;p2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are the strategies used for selecting a memory - block from a set of available memory - blocks in order to allocate it to a process?</a:t>
            </a:r>
            <a:endParaRPr dirty="0"/>
          </a:p>
        </p:txBody>
      </p:sp>
      <p:sp>
        <p:nvSpPr>
          <p:cNvPr id="1410" name="Google Shape;1410;p206"/>
          <p:cNvSpPr txBox="1">
            <a:spLocks noGrp="1"/>
          </p:cNvSpPr>
          <p:nvPr>
            <p:ph type="body" idx="1"/>
          </p:nvPr>
        </p:nvSpPr>
        <p:spPr>
          <a:xfrm>
            <a:off x="311700" y="1658200"/>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The strategies used for selecting a memory - block from a set of available memory - blocks in order to allocate it to a process are:</a:t>
            </a:r>
            <a:endParaRPr dirty="0"/>
          </a:p>
          <a:p>
            <a:pPr marL="0" lvl="0" indent="0" algn="l" rtl="0">
              <a:spcBef>
                <a:spcPts val="1200"/>
              </a:spcBef>
              <a:spcAft>
                <a:spcPts val="0"/>
              </a:spcAft>
              <a:buNone/>
            </a:pPr>
            <a:r>
              <a:rPr lang="en" dirty="0"/>
              <a:t> a) First fit – In this strategy, the first memory - block which is large enough is allocated to the process</a:t>
            </a:r>
            <a:endParaRPr dirty="0"/>
          </a:p>
          <a:p>
            <a:pPr marL="0" lvl="0" indent="0" algn="l" rtl="0">
              <a:spcBef>
                <a:spcPts val="1200"/>
              </a:spcBef>
              <a:spcAft>
                <a:spcPts val="0"/>
              </a:spcAft>
              <a:buNone/>
            </a:pPr>
            <a:r>
              <a:rPr lang="en" dirty="0"/>
              <a:t> b) Best fit – In this strategy, the smallest memory - block which is large enough is allocated to the process</a:t>
            </a:r>
            <a:endParaRPr dirty="0"/>
          </a:p>
          <a:p>
            <a:pPr marL="0" lvl="0" indent="0" algn="l" rtl="0">
              <a:spcBef>
                <a:spcPts val="1200"/>
              </a:spcBef>
              <a:spcAft>
                <a:spcPts val="1200"/>
              </a:spcAft>
              <a:buNone/>
            </a:pPr>
            <a:r>
              <a:rPr lang="en" dirty="0"/>
              <a:t> c) Worst fit – In this strategy, the largest memory - block which is big enough is allocated to the process</a:t>
            </a:r>
            <a:endParaRPr dirty="0"/>
          </a:p>
        </p:txBody>
      </p:sp>
      <p:sp>
        <p:nvSpPr>
          <p:cNvPr id="2" name="Slide Number Placeholder 1">
            <a:extLst>
              <a:ext uri="{FF2B5EF4-FFF2-40B4-BE49-F238E27FC236}">
                <a16:creationId xmlns:a16="http://schemas.microsoft.com/office/drawing/2014/main" id="{312559FF-8B0C-FB00-F54F-8FB4DD4DC5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194</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0" grpId="0" build="p"/>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2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Explain First - fit strategy.</a:t>
            </a:r>
            <a:endParaRPr dirty="0"/>
          </a:p>
        </p:txBody>
      </p:sp>
      <p:sp>
        <p:nvSpPr>
          <p:cNvPr id="1417" name="Google Shape;1417;p20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In this strategy, the first memory - block which is large enough is allocated to the process. The search for the memory - block can start at either beginning of the set of memory - block or at the location where previous first - fit search has ended and the search is stopped once a memory - block which is large enough has been found.</a:t>
            </a:r>
            <a:endParaRPr dirty="0"/>
          </a:p>
        </p:txBody>
      </p:sp>
      <p:sp>
        <p:nvSpPr>
          <p:cNvPr id="2" name="Slide Number Placeholder 1">
            <a:extLst>
              <a:ext uri="{FF2B5EF4-FFF2-40B4-BE49-F238E27FC236}">
                <a16:creationId xmlns:a16="http://schemas.microsoft.com/office/drawing/2014/main" id="{2A4A23C6-73B7-72AC-6B59-24E952A087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195</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7" grpId="0" build="p"/>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sp>
        <p:nvSpPr>
          <p:cNvPr id="1423" name="Google Shape;1423;p2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Best - fit strategy.</a:t>
            </a:r>
            <a:endParaRPr/>
          </a:p>
        </p:txBody>
      </p:sp>
      <p:sp>
        <p:nvSpPr>
          <p:cNvPr id="1424" name="Google Shape;1424;p2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In this strategy, the smallest memory - block which is large enough is allocated to the process and unless the list of memory - blocks is sorted, entire list is searched from beginning to end in order to find the smallest memory - block.</a:t>
            </a: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EF764C13-BC42-0868-F651-7D99769DB0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196</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 grpId="0" build="p"/>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20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Worst - fit strategy.</a:t>
            </a:r>
            <a:endParaRPr/>
          </a:p>
        </p:txBody>
      </p:sp>
      <p:sp>
        <p:nvSpPr>
          <p:cNvPr id="1431" name="Google Shape;1431;p20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In this strategy, the largest memory - block which is big enough is allocated to the process and unless the list of memory - blocks is sorted, entire list is searched from beginning to end in order to find the largest memory - block.</a:t>
            </a:r>
            <a:endParaRPr dirty="0"/>
          </a:p>
        </p:txBody>
      </p:sp>
      <p:sp>
        <p:nvSpPr>
          <p:cNvPr id="2" name="Slide Number Placeholder 1">
            <a:extLst>
              <a:ext uri="{FF2B5EF4-FFF2-40B4-BE49-F238E27FC236}">
                <a16:creationId xmlns:a16="http://schemas.microsoft.com/office/drawing/2014/main" id="{D9BBDE27-7801-8CA7-8A45-14FC4C51A1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197</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 grpId="0" build="p"/>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7" name="Google Shape;1437;p2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external fragmentation?</a:t>
            </a:r>
            <a:endParaRPr/>
          </a:p>
        </p:txBody>
      </p:sp>
      <p:sp>
        <p:nvSpPr>
          <p:cNvPr id="1438" name="Google Shape;1438;p2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External Fragmentation is a situation when there is enough total memory available to satisfy a request, but memory cannot be allocated because it is available in large number of smaller fragments which are not contiguous. External fragmentation is caused due to loading and unloading the processes from the memory.</a:t>
            </a:r>
            <a:endParaRPr dirty="0"/>
          </a:p>
        </p:txBody>
      </p:sp>
      <p:sp>
        <p:nvSpPr>
          <p:cNvPr id="2" name="Slide Number Placeholder 1">
            <a:extLst>
              <a:ext uri="{FF2B5EF4-FFF2-40B4-BE49-F238E27FC236}">
                <a16:creationId xmlns:a16="http://schemas.microsoft.com/office/drawing/2014/main" id="{5F9B98D9-86D8-118D-A2C9-FD276903C6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198</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 grpId="0" build="p"/>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2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virtual address space of a process?</a:t>
            </a:r>
            <a:endParaRPr dirty="0"/>
          </a:p>
        </p:txBody>
      </p:sp>
      <p:sp>
        <p:nvSpPr>
          <p:cNvPr id="1445" name="Google Shape;1445;p2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Virtual address space of a process refers to logical view of how a process is stored in the memory. For example, a logical view is that a process starts at an address such as 0 and exists in contiguous memory locations but physical memory may be organized into page frames where page frames allocated to the process may not be contiguous.</a:t>
            </a:r>
            <a:endParaRPr dirty="0"/>
          </a:p>
        </p:txBody>
      </p:sp>
      <p:sp>
        <p:nvSpPr>
          <p:cNvPr id="2" name="Slide Number Placeholder 1">
            <a:extLst>
              <a:ext uri="{FF2B5EF4-FFF2-40B4-BE49-F238E27FC236}">
                <a16:creationId xmlns:a16="http://schemas.microsoft.com/office/drawing/2014/main" id="{EB86BE00-F07C-0EC7-CC3E-D085A1F495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199</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General</a:t>
            </a:r>
            <a:endParaRPr/>
          </a:p>
        </p:txBody>
      </p:sp>
      <p:sp>
        <p:nvSpPr>
          <p:cNvPr id="66" name="Google Shape;66;p14"/>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
        <p:nvSpPr>
          <p:cNvPr id="2" name="Slide Number Placeholder 1">
            <a:extLst>
              <a:ext uri="{FF2B5EF4-FFF2-40B4-BE49-F238E27FC236}">
                <a16:creationId xmlns:a16="http://schemas.microsoft.com/office/drawing/2014/main" id="{AD974258-295A-8C40-A7D4-CEC5A502F1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clustered system?</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 clustered system is defined as a system which is composed of two or more individual system that share storage and are coupled together usually with a Local Area Network. A clustered system provides a high-availability service which ensures that the service will remain continue even if one or more system in the cluster fails.</a:t>
            </a:r>
            <a:endParaRPr dirty="0"/>
          </a:p>
        </p:txBody>
      </p:sp>
      <p:sp>
        <p:nvSpPr>
          <p:cNvPr id="2" name="Slide Number Placeholder 1">
            <a:extLst>
              <a:ext uri="{FF2B5EF4-FFF2-40B4-BE49-F238E27FC236}">
                <a16:creationId xmlns:a16="http://schemas.microsoft.com/office/drawing/2014/main" id="{0CB79E65-4B71-D627-B895-80393287FC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build="p"/>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Google Shape;1451;p2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demand paging?</a:t>
            </a:r>
            <a:endParaRPr dirty="0"/>
          </a:p>
        </p:txBody>
      </p:sp>
      <p:sp>
        <p:nvSpPr>
          <p:cNvPr id="1452" name="Google Shape;1452;p21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Demand paging is a technique in which only those parts of the program are loaded into the main memory which are currently needed. This technique is used at execution time. For example, if a program has list of options for the user to select. Loading the entire program will cause loading of entire executable code of the program. With demand paging, only the executable code of the option selected by the user is loaded in main memory.</a:t>
            </a:r>
            <a:endParaRPr dirty="0"/>
          </a:p>
        </p:txBody>
      </p:sp>
      <p:sp>
        <p:nvSpPr>
          <p:cNvPr id="2" name="Slide Number Placeholder 1">
            <a:extLst>
              <a:ext uri="{FF2B5EF4-FFF2-40B4-BE49-F238E27FC236}">
                <a16:creationId xmlns:a16="http://schemas.microsoft.com/office/drawing/2014/main" id="{96F3EA5D-A2D6-3AF5-9973-E2E4F635CD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200</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2" grpId="0" build="p"/>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2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segmentation?</a:t>
            </a:r>
            <a:endParaRPr dirty="0"/>
          </a:p>
        </p:txBody>
      </p:sp>
      <p:sp>
        <p:nvSpPr>
          <p:cNvPr id="1459" name="Google Shape;1459;p2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Segmentation, in computing, refers to the memory management technique used by operating systems to divide a computer's primary memory (RAM) into segments of variable sizes to better organize and manage memory allocation for processes.</a:t>
            </a:r>
            <a:endParaRPr dirty="0"/>
          </a:p>
        </p:txBody>
      </p:sp>
      <p:sp>
        <p:nvSpPr>
          <p:cNvPr id="2" name="Slide Number Placeholder 1">
            <a:extLst>
              <a:ext uri="{FF2B5EF4-FFF2-40B4-BE49-F238E27FC236}">
                <a16:creationId xmlns:a16="http://schemas.microsoft.com/office/drawing/2014/main" id="{7786526E-FD7B-A318-C1C9-A0F0578DBA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201</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 grpId="0" build="p"/>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1464"/>
        <p:cNvGrpSpPr/>
        <p:nvPr/>
      </p:nvGrpSpPr>
      <p:grpSpPr>
        <a:xfrm>
          <a:off x="0" y="0"/>
          <a:ext cx="0" cy="0"/>
          <a:chOff x="0" y="0"/>
          <a:chExt cx="0" cy="0"/>
        </a:xfrm>
      </p:grpSpPr>
      <p:sp>
        <p:nvSpPr>
          <p:cNvPr id="1465" name="Google Shape;1465;p214"/>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Thank You</a:t>
            </a:r>
            <a:endParaRPr dirty="0"/>
          </a:p>
        </p:txBody>
      </p:sp>
      <p:sp>
        <p:nvSpPr>
          <p:cNvPr id="1466" name="Google Shape;1466;p214"/>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
        <p:nvSpPr>
          <p:cNvPr id="2" name="Slide Number Placeholder 1">
            <a:extLst>
              <a:ext uri="{FF2B5EF4-FFF2-40B4-BE49-F238E27FC236}">
                <a16:creationId xmlns:a16="http://schemas.microsoft.com/office/drawing/2014/main" id="{9E5D3D1E-C852-4268-9E5E-806CC626C1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202</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high-availability services ensure smooth operation in a clustered system?</a:t>
            </a:r>
            <a:endParaRPr/>
          </a:p>
        </p:txBody>
      </p:sp>
      <p:sp>
        <p:nvSpPr>
          <p:cNvPr id="199" name="Google Shape;199;p33"/>
          <p:cNvSpPr txBox="1">
            <a:spLocks noGrp="1"/>
          </p:cNvSpPr>
          <p:nvPr>
            <p:ph type="body" idx="1"/>
          </p:nvPr>
        </p:nvSpPr>
        <p:spPr>
          <a:xfrm>
            <a:off x="311700" y="136482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t>A high - availability service is achieved in a clustered system by running a layer of cluster software on each node so that each node could monitor one or more other nodes. If one of the monitored nodes fails, then monitoring node takes claim of monitored node’s storage and restarts the application which was running on failed node. Therefore, users experience the interruption in service for only small amount of time.</a:t>
            </a:r>
            <a:endParaRPr dirty="0"/>
          </a:p>
        </p:txBody>
      </p:sp>
      <p:sp>
        <p:nvSpPr>
          <p:cNvPr id="2" name="Slide Number Placeholder 1">
            <a:extLst>
              <a:ext uri="{FF2B5EF4-FFF2-40B4-BE49-F238E27FC236}">
                <a16:creationId xmlns:a16="http://schemas.microsoft.com/office/drawing/2014/main" id="{661D87EB-0824-A9D3-8AFA-8EA8AC6F16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Asymmetric clustering system?</a:t>
            </a:r>
            <a:endParaRPr/>
          </a:p>
        </p:txBody>
      </p:sp>
      <p:sp>
        <p:nvSpPr>
          <p:cNvPr id="206" name="Google Shape;20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 asymmetric clustering system, two machines are used; one machine is used as a standby machine while other machine is used to run user applications. The standby machine does not run any application and it monitors only the active machine. If the active machine fails, then standby machine is used as active machine.</a:t>
            </a:r>
            <a:endParaRPr dirty="0"/>
          </a:p>
        </p:txBody>
      </p:sp>
      <p:sp>
        <p:nvSpPr>
          <p:cNvPr id="2" name="Slide Number Placeholder 1">
            <a:extLst>
              <a:ext uri="{FF2B5EF4-FFF2-40B4-BE49-F238E27FC236}">
                <a16:creationId xmlns:a16="http://schemas.microsoft.com/office/drawing/2014/main" id="{E75ECCEE-D6A5-E889-5D27-A19F27185B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Symmetric clustering system?</a:t>
            </a:r>
            <a:endParaRPr/>
          </a:p>
        </p:txBody>
      </p:sp>
      <p:sp>
        <p:nvSpPr>
          <p:cNvPr id="213" name="Google Shape;213;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 symmetric clustering system, two or more machines are used where all machines run user applications and simultaneously monitor each other. If one of the machines fails, other machines continue their operation but also execute the application which was running on the failed machine.</a:t>
            </a:r>
            <a:endParaRPr dirty="0"/>
          </a:p>
        </p:txBody>
      </p:sp>
      <p:sp>
        <p:nvSpPr>
          <p:cNvPr id="2" name="Slide Number Placeholder 1">
            <a:extLst>
              <a:ext uri="{FF2B5EF4-FFF2-40B4-BE49-F238E27FC236}">
                <a16:creationId xmlns:a16="http://schemas.microsoft.com/office/drawing/2014/main" id="{EBEF2F07-E039-FC96-CBD6-F4EDEF56BA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advantages and disadvantages of asymmetric clustering system?</a:t>
            </a:r>
            <a:endParaRPr/>
          </a:p>
        </p:txBody>
      </p:sp>
      <p:sp>
        <p:nvSpPr>
          <p:cNvPr id="220" name="Google Shape;220;p36"/>
          <p:cNvSpPr txBox="1">
            <a:spLocks noGrp="1"/>
          </p:cNvSpPr>
          <p:nvPr>
            <p:ph type="body" idx="1"/>
          </p:nvPr>
        </p:nvSpPr>
        <p:spPr>
          <a:xfrm>
            <a:off x="311700" y="14513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Advantages:</a:t>
            </a:r>
            <a:endParaRPr dirty="0"/>
          </a:p>
          <a:p>
            <a:pPr marL="457200" lvl="0" indent="-342900" algn="l" rtl="0">
              <a:spcBef>
                <a:spcPts val="1200"/>
              </a:spcBef>
              <a:spcAft>
                <a:spcPts val="0"/>
              </a:spcAft>
              <a:buSzPts val="1800"/>
              <a:buChar char="●"/>
            </a:pPr>
            <a:r>
              <a:rPr lang="en" dirty="0"/>
              <a:t>Asymmetric clustering system provides high availability and scalability</a:t>
            </a:r>
            <a:endParaRPr dirty="0"/>
          </a:p>
          <a:p>
            <a:pPr marL="457200" lvl="0" indent="-342900" algn="l" rtl="0">
              <a:spcBef>
                <a:spcPts val="0"/>
              </a:spcBef>
              <a:spcAft>
                <a:spcPts val="0"/>
              </a:spcAft>
              <a:buSzPts val="1800"/>
              <a:buChar char="●"/>
            </a:pPr>
            <a:r>
              <a:rPr lang="en" dirty="0"/>
              <a:t>Asymmetric clustering is most suitable for databases with large number of transactions, messaging systems etc.</a:t>
            </a:r>
            <a:endParaRPr dirty="0"/>
          </a:p>
          <a:p>
            <a:pPr marL="0" lvl="0" indent="0" algn="l" rtl="0">
              <a:spcBef>
                <a:spcPts val="1200"/>
              </a:spcBef>
              <a:spcAft>
                <a:spcPts val="0"/>
              </a:spcAft>
              <a:buNone/>
            </a:pPr>
            <a:r>
              <a:rPr lang="en" dirty="0"/>
              <a:t> Disadvantages:</a:t>
            </a:r>
            <a:endParaRPr dirty="0"/>
          </a:p>
          <a:p>
            <a:pPr marL="457200" lvl="0" indent="-342900" algn="l" rtl="0">
              <a:spcBef>
                <a:spcPts val="1200"/>
              </a:spcBef>
              <a:spcAft>
                <a:spcPts val="0"/>
              </a:spcAft>
              <a:buSzPts val="1800"/>
              <a:buChar char="●"/>
            </a:pPr>
            <a:r>
              <a:rPr lang="en" dirty="0"/>
              <a:t>As one machine is used as a standby therefore asymmetric clustering system does not utilize hardware resources efficiently</a:t>
            </a:r>
            <a:endParaRPr dirty="0"/>
          </a:p>
          <a:p>
            <a:pPr marL="457200" lvl="0" indent="-342900" algn="l" rtl="0">
              <a:spcBef>
                <a:spcPts val="0"/>
              </a:spcBef>
              <a:spcAft>
                <a:spcPts val="0"/>
              </a:spcAft>
              <a:buSzPts val="1800"/>
              <a:buChar char="●"/>
            </a:pPr>
            <a:r>
              <a:rPr lang="en" dirty="0"/>
              <a:t>Asymmetric clustering system is usually expensive</a:t>
            </a:r>
            <a:endParaRPr dirty="0"/>
          </a:p>
        </p:txBody>
      </p:sp>
      <p:sp>
        <p:nvSpPr>
          <p:cNvPr id="2" name="Slide Number Placeholder 1">
            <a:extLst>
              <a:ext uri="{FF2B5EF4-FFF2-40B4-BE49-F238E27FC236}">
                <a16:creationId xmlns:a16="http://schemas.microsoft.com/office/drawing/2014/main" id="{06B71804-B823-EEED-73BB-F085DA354E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advantages and disadvantages of symmetric clustering system?</a:t>
            </a:r>
            <a:endParaRPr/>
          </a:p>
        </p:txBody>
      </p:sp>
      <p:sp>
        <p:nvSpPr>
          <p:cNvPr id="227" name="Google Shape;227;p37"/>
          <p:cNvSpPr txBox="1">
            <a:spLocks noGrp="1"/>
          </p:cNvSpPr>
          <p:nvPr>
            <p:ph type="body" idx="1"/>
          </p:nvPr>
        </p:nvSpPr>
        <p:spPr>
          <a:xfrm>
            <a:off x="311700" y="14513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Advantages:</a:t>
            </a:r>
            <a:endParaRPr dirty="0"/>
          </a:p>
          <a:p>
            <a:pPr marL="457200" lvl="0" indent="-342900" algn="l" rtl="0">
              <a:spcBef>
                <a:spcPts val="1200"/>
              </a:spcBef>
              <a:spcAft>
                <a:spcPts val="0"/>
              </a:spcAft>
              <a:buSzPts val="1800"/>
              <a:buChar char="●"/>
            </a:pPr>
            <a:r>
              <a:rPr lang="en" dirty="0"/>
              <a:t>Symmetric clustering system utilizes hardware resources efficiently because all machines are used to run user applications</a:t>
            </a:r>
            <a:endParaRPr dirty="0"/>
          </a:p>
          <a:p>
            <a:pPr marL="457200" lvl="0" indent="-342900" algn="l" rtl="0">
              <a:spcBef>
                <a:spcPts val="0"/>
              </a:spcBef>
              <a:spcAft>
                <a:spcPts val="0"/>
              </a:spcAft>
              <a:buSzPts val="1800"/>
              <a:buChar char="●"/>
            </a:pPr>
            <a:r>
              <a:rPr lang="en" dirty="0"/>
              <a:t>Symmetric clustering system is more cost effective</a:t>
            </a:r>
            <a:endParaRPr dirty="0"/>
          </a:p>
          <a:p>
            <a:pPr marL="0" lvl="0" indent="0" algn="l" rtl="0">
              <a:spcBef>
                <a:spcPts val="1200"/>
              </a:spcBef>
              <a:spcAft>
                <a:spcPts val="0"/>
              </a:spcAft>
              <a:buNone/>
            </a:pPr>
            <a:r>
              <a:rPr lang="en" dirty="0"/>
              <a:t> Disadvantages:</a:t>
            </a:r>
            <a:endParaRPr dirty="0"/>
          </a:p>
          <a:p>
            <a:pPr marL="457200" lvl="0" indent="-342900" algn="l" rtl="0">
              <a:spcBef>
                <a:spcPts val="1200"/>
              </a:spcBef>
              <a:spcAft>
                <a:spcPts val="0"/>
              </a:spcAft>
              <a:buSzPts val="1800"/>
              <a:buChar char="●"/>
            </a:pPr>
            <a:r>
              <a:rPr lang="en" dirty="0"/>
              <a:t>When a machine takes the additional work of another failed machine, it may cause the machine to fail</a:t>
            </a:r>
            <a:endParaRPr dirty="0"/>
          </a:p>
        </p:txBody>
      </p:sp>
      <p:sp>
        <p:nvSpPr>
          <p:cNvPr id="2" name="Slide Number Placeholder 1">
            <a:extLst>
              <a:ext uri="{FF2B5EF4-FFF2-40B4-BE49-F238E27FC236}">
                <a16:creationId xmlns:a16="http://schemas.microsoft.com/office/drawing/2014/main" id="{780EBD38-C8FC-FB03-8A22-4BD02320FE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parallel cluster system?</a:t>
            </a:r>
            <a:endParaRPr/>
          </a:p>
        </p:txBody>
      </p:sp>
      <p:sp>
        <p:nvSpPr>
          <p:cNvPr id="234" name="Google Shape;23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t>A parallel cluster system consists of multiple machines which may access the same data through a shared storage. Each machine in a parallel cluster system accesses the same data simultaneously using special software. For example, Oracle Parallel Server is a special version of Oracle database which is designed to run on a parallel cluster system where each machine runs Oracle Parallel Server software and a layer of software controls access to the shared disk.</a:t>
            </a:r>
            <a:endParaRPr dirty="0"/>
          </a:p>
        </p:txBody>
      </p:sp>
      <p:sp>
        <p:nvSpPr>
          <p:cNvPr id="2" name="Slide Number Placeholder 1">
            <a:extLst>
              <a:ext uri="{FF2B5EF4-FFF2-40B4-BE49-F238E27FC236}">
                <a16:creationId xmlns:a16="http://schemas.microsoft.com/office/drawing/2014/main" id="{252F52A8-013A-A69F-CA09-1DBE55E8BA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distributed lock manager?</a:t>
            </a:r>
            <a:endParaRPr/>
          </a:p>
        </p:txBody>
      </p:sp>
      <p:sp>
        <p:nvSpPr>
          <p:cNvPr id="241" name="Google Shape;241;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 parallel cluster system, as all machines have access to all the data in the database therefore a conflict may occur when multiple machines access the shared storage. The mechanism which controls and locks the access to the shared storage in order to ensure that there is no conflict occurs is known as distributed lock manager.</a:t>
            </a:r>
            <a:endParaRPr dirty="0"/>
          </a:p>
        </p:txBody>
      </p:sp>
      <p:sp>
        <p:nvSpPr>
          <p:cNvPr id="2" name="Slide Number Placeholder 1">
            <a:extLst>
              <a:ext uri="{FF2B5EF4-FFF2-40B4-BE49-F238E27FC236}">
                <a16:creationId xmlns:a16="http://schemas.microsoft.com/office/drawing/2014/main" id="{88892D27-A76B-D253-51C1-C5D81C1E28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multiprogramming?</a:t>
            </a:r>
            <a:endParaRPr/>
          </a:p>
        </p:txBody>
      </p:sp>
      <p:sp>
        <p:nvSpPr>
          <p:cNvPr id="248" name="Google Shape;24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t>Multiprogramming is an ability of the operating system to execute multiple tasks such that the Central Processing Unit (CPU) remains busy at all the time. The need of multiprogramming arises because operating system maintains a set of jobs in memory simultaneously and CPU executes one task at a time but if the task requires some I/O operation to be performed in order to be completed then CPU has to wait until I/O operation finishes. Therefore, in multiprogramming, instead of waiting for the I/O to finish, CPU picks up another task from the memory and starts executing it. In multiprogramming, a user cannot interact with application while it is running</a:t>
            </a:r>
            <a:endParaRPr dirty="0"/>
          </a:p>
        </p:txBody>
      </p:sp>
      <p:sp>
        <p:nvSpPr>
          <p:cNvPr id="2" name="Slide Number Placeholder 1">
            <a:extLst>
              <a:ext uri="{FF2B5EF4-FFF2-40B4-BE49-F238E27FC236}">
                <a16:creationId xmlns:a16="http://schemas.microsoft.com/office/drawing/2014/main" id="{43C3AAE9-3C2F-7F91-8BA9-8399135052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multitasking?</a:t>
            </a:r>
            <a:endParaRPr/>
          </a:p>
        </p:txBody>
      </p:sp>
      <p:sp>
        <p:nvSpPr>
          <p:cNvPr id="255" name="Google Shape;255;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Multitasking is a version of multiprogramming where CPU can execute multiple jobs by switching among them, but the frequency of switching is so fast such that a user can interact with application while it is running. A multitasking system requires an interactive computer system so that a user can provide instructions to the operating system through an input device such as keyboard and see the result immediately on the output device. Multitasking system is also known as a time - sharing system.</a:t>
            </a:r>
            <a:endParaRPr dirty="0"/>
          </a:p>
        </p:txBody>
      </p:sp>
      <p:sp>
        <p:nvSpPr>
          <p:cNvPr id="2" name="Slide Number Placeholder 1">
            <a:extLst>
              <a:ext uri="{FF2B5EF4-FFF2-40B4-BE49-F238E27FC236}">
                <a16:creationId xmlns:a16="http://schemas.microsoft.com/office/drawing/2014/main" id="{9D2D58FD-E5F1-C7C5-35F9-F4B5EEE4A4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Operating System?</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An Operating System is a software between computer hardware and the user of the computer. The primary objective of an operating system is to offer an environment to enable end user execute programs conveniently and proficiently. An operating system is also responsible for managing computer hardware.</a:t>
            </a:r>
            <a:endParaRPr dirty="0"/>
          </a:p>
        </p:txBody>
      </p:sp>
      <p:sp>
        <p:nvSpPr>
          <p:cNvPr id="2" name="Slide Number Placeholder 1">
            <a:extLst>
              <a:ext uri="{FF2B5EF4-FFF2-40B4-BE49-F238E27FC236}">
                <a16:creationId xmlns:a16="http://schemas.microsoft.com/office/drawing/2014/main" id="{D59DFC4C-D6DF-4FC2-C82B-280C8FCCC6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job scheduling?</a:t>
            </a:r>
            <a:endParaRPr/>
          </a:p>
        </p:txBody>
      </p:sp>
      <p:sp>
        <p:nvSpPr>
          <p:cNvPr id="262" name="Google Shape;26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Job Scheduling is the process of choosing a job among several jobs in the job pool and loading it into main memory. Job scheduling is required because operating system keeps only a subset of jobs in the main memory at a time while all other jobs resides on the disk in the job pool.</a:t>
            </a:r>
            <a:endParaRPr dirty="0"/>
          </a:p>
        </p:txBody>
      </p:sp>
      <p:sp>
        <p:nvSpPr>
          <p:cNvPr id="2" name="Slide Number Placeholder 1">
            <a:extLst>
              <a:ext uri="{FF2B5EF4-FFF2-40B4-BE49-F238E27FC236}">
                <a16:creationId xmlns:a16="http://schemas.microsoft.com/office/drawing/2014/main" id="{F48441A9-6FCD-11D5-9B12-182E1594D0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dual mode of operation?</a:t>
            </a:r>
            <a:endParaRPr/>
          </a:p>
        </p:txBody>
      </p:sp>
      <p:sp>
        <p:nvSpPr>
          <p:cNvPr id="269" name="Google Shape;269;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As a computer system can either execute operating system code or user code. These two modes of operations are called dual mode operation: </a:t>
            </a:r>
            <a:endParaRPr dirty="0"/>
          </a:p>
          <a:p>
            <a:pPr marL="457200" lvl="0" indent="-342900" algn="l" rtl="0">
              <a:spcBef>
                <a:spcPts val="1200"/>
              </a:spcBef>
              <a:spcAft>
                <a:spcPts val="0"/>
              </a:spcAft>
              <a:buSzPts val="1800"/>
              <a:buAutoNum type="arabicPeriod"/>
            </a:pPr>
            <a:r>
              <a:rPr lang="en" dirty="0"/>
              <a:t>kernel mode</a:t>
            </a:r>
            <a:endParaRPr dirty="0"/>
          </a:p>
          <a:p>
            <a:pPr marL="457200" lvl="0" indent="-342900" algn="l" rtl="0">
              <a:spcBef>
                <a:spcPts val="0"/>
              </a:spcBef>
              <a:spcAft>
                <a:spcPts val="0"/>
              </a:spcAft>
              <a:buSzPts val="1800"/>
              <a:buAutoNum type="arabicPeriod"/>
            </a:pPr>
            <a:r>
              <a:rPr lang="en" dirty="0"/>
              <a:t>user mode. </a:t>
            </a:r>
            <a:endParaRPr dirty="0"/>
          </a:p>
          <a:p>
            <a:pPr marL="0" lvl="0" indent="0" algn="l" rtl="0">
              <a:spcBef>
                <a:spcPts val="1200"/>
              </a:spcBef>
              <a:spcAft>
                <a:spcPts val="1200"/>
              </a:spcAft>
              <a:buNone/>
            </a:pPr>
            <a:r>
              <a:rPr lang="en" dirty="0"/>
              <a:t>A bit called “mode bit” is incorporated in computer hardware to distinguish between two modes of operation, a “1” indicates kernel mode and a “0” indicates user mode.</a:t>
            </a:r>
            <a:endParaRPr dirty="0"/>
          </a:p>
        </p:txBody>
      </p:sp>
      <p:sp>
        <p:nvSpPr>
          <p:cNvPr id="2" name="Slide Number Placeholder 1">
            <a:extLst>
              <a:ext uri="{FF2B5EF4-FFF2-40B4-BE49-F238E27FC236}">
                <a16:creationId xmlns:a16="http://schemas.microsoft.com/office/drawing/2014/main" id="{69B83DEF-BFBC-DAD1-1485-E892254A0A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dual mode of operation provides protection to operating system against errant users?</a:t>
            </a:r>
            <a:endParaRPr/>
          </a:p>
        </p:txBody>
      </p:sp>
      <p:sp>
        <p:nvSpPr>
          <p:cNvPr id="276" name="Google Shape;276;p44"/>
          <p:cNvSpPr txBox="1">
            <a:spLocks noGrp="1"/>
          </p:cNvSpPr>
          <p:nvPr>
            <p:ph type="body" idx="1"/>
          </p:nvPr>
        </p:nvSpPr>
        <p:spPr>
          <a:xfrm>
            <a:off x="311700" y="15142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 dual mode of operation, the machine instruction which may be harmful is designated as a privileged instruction and can only be executed when kernel mode is being used. The hardware of computer system does not permit the privileged instruction to be executed in user mode and it treats it as illegal and generates an interrupt.</a:t>
            </a:r>
            <a:endParaRPr dirty="0"/>
          </a:p>
        </p:txBody>
      </p:sp>
      <p:sp>
        <p:nvSpPr>
          <p:cNvPr id="2" name="Slide Number Placeholder 1">
            <a:extLst>
              <a:ext uri="{FF2B5EF4-FFF2-40B4-BE49-F238E27FC236}">
                <a16:creationId xmlns:a16="http://schemas.microsoft.com/office/drawing/2014/main" id="{70D7F5BE-E198-98BB-A2F1-AD9742C334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a timer is used in dual mode operation?</a:t>
            </a:r>
            <a:endParaRPr/>
          </a:p>
        </p:txBody>
      </p:sp>
      <p:sp>
        <p:nvSpPr>
          <p:cNvPr id="283" name="Google Shape;283;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t>As a user program may continue running indefinitely and may not pass the control over to operating system therefore a timer is set to interrupt the computer after some specified amount of time. If the timer interrupts, control is transferred to the operating system and operating system treats it as fatal error and may give more time to user program.</a:t>
            </a:r>
            <a:endParaRPr dirty="0"/>
          </a:p>
        </p:txBody>
      </p:sp>
      <p:sp>
        <p:nvSpPr>
          <p:cNvPr id="2" name="Slide Number Placeholder 1">
            <a:extLst>
              <a:ext uri="{FF2B5EF4-FFF2-40B4-BE49-F238E27FC236}">
                <a16:creationId xmlns:a16="http://schemas.microsoft.com/office/drawing/2014/main" id="{B9A3F43F-EA9D-AE09-1AAD-4782573002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responsibilities of operating system in process management?</a:t>
            </a:r>
            <a:endParaRPr/>
          </a:p>
        </p:txBody>
      </p:sp>
      <p:sp>
        <p:nvSpPr>
          <p:cNvPr id="290" name="Google Shape;290;p46"/>
          <p:cNvSpPr txBox="1">
            <a:spLocks noGrp="1"/>
          </p:cNvSpPr>
          <p:nvPr>
            <p:ph type="body" idx="1"/>
          </p:nvPr>
        </p:nvSpPr>
        <p:spPr>
          <a:xfrm>
            <a:off x="311700" y="1443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responsibilities of operating system in process management are:</a:t>
            </a:r>
            <a:endParaRPr dirty="0"/>
          </a:p>
          <a:p>
            <a:pPr marL="457200" lvl="0" indent="-342900" algn="l" rtl="0">
              <a:spcBef>
                <a:spcPts val="1200"/>
              </a:spcBef>
              <a:spcAft>
                <a:spcPts val="0"/>
              </a:spcAft>
              <a:buSzPts val="1800"/>
              <a:buChar char="●"/>
            </a:pPr>
            <a:r>
              <a:rPr lang="en" dirty="0"/>
              <a:t>Operating system is responsible for creation and deletion of both system and user processes</a:t>
            </a:r>
            <a:endParaRPr dirty="0"/>
          </a:p>
          <a:p>
            <a:pPr marL="457200" lvl="0" indent="-342900" algn="l" rtl="0">
              <a:spcBef>
                <a:spcPts val="0"/>
              </a:spcBef>
              <a:spcAft>
                <a:spcPts val="0"/>
              </a:spcAft>
              <a:buSzPts val="1800"/>
              <a:buChar char="●"/>
            </a:pPr>
            <a:r>
              <a:rPr lang="en" dirty="0"/>
              <a:t>Operating system is responsible for suspending and resuming a process</a:t>
            </a:r>
            <a:endParaRPr dirty="0"/>
          </a:p>
          <a:p>
            <a:pPr marL="457200" lvl="0" indent="-342900" algn="l" rtl="0">
              <a:spcBef>
                <a:spcPts val="0"/>
              </a:spcBef>
              <a:spcAft>
                <a:spcPts val="0"/>
              </a:spcAft>
              <a:buSzPts val="1800"/>
              <a:buChar char="●"/>
            </a:pPr>
            <a:r>
              <a:rPr lang="en" dirty="0"/>
              <a:t>Operating system is responsible for synchronizing processes</a:t>
            </a:r>
            <a:endParaRPr dirty="0"/>
          </a:p>
          <a:p>
            <a:pPr marL="457200" lvl="0" indent="-342900" algn="l" rtl="0">
              <a:spcBef>
                <a:spcPts val="0"/>
              </a:spcBef>
              <a:spcAft>
                <a:spcPts val="0"/>
              </a:spcAft>
              <a:buSzPts val="1800"/>
              <a:buChar char="●"/>
            </a:pPr>
            <a:r>
              <a:rPr lang="en" dirty="0"/>
              <a:t>Operating system is responsible for implementing mechanism for communication among processes</a:t>
            </a:r>
            <a:endParaRPr dirty="0"/>
          </a:p>
          <a:p>
            <a:pPr marL="457200" lvl="0" indent="-342900" algn="l" rtl="0">
              <a:spcBef>
                <a:spcPts val="0"/>
              </a:spcBef>
              <a:spcAft>
                <a:spcPts val="0"/>
              </a:spcAft>
              <a:buSzPts val="1800"/>
              <a:buChar char="●"/>
            </a:pPr>
            <a:r>
              <a:rPr lang="en" dirty="0"/>
              <a:t>Operating system is responsible for dealing with deadlocks</a:t>
            </a:r>
            <a:endParaRPr dirty="0"/>
          </a:p>
        </p:txBody>
      </p:sp>
      <p:sp>
        <p:nvSpPr>
          <p:cNvPr id="2" name="Slide Number Placeholder 1">
            <a:extLst>
              <a:ext uri="{FF2B5EF4-FFF2-40B4-BE49-F238E27FC236}">
                <a16:creationId xmlns:a16="http://schemas.microsoft.com/office/drawing/2014/main" id="{39664510-432F-6847-0437-8C4584ECB4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responsibilities of operating system in memory management?</a:t>
            </a:r>
            <a:endParaRPr/>
          </a:p>
        </p:txBody>
      </p:sp>
      <p:sp>
        <p:nvSpPr>
          <p:cNvPr id="297" name="Google Shape;297;p47"/>
          <p:cNvSpPr txBox="1">
            <a:spLocks noGrp="1"/>
          </p:cNvSpPr>
          <p:nvPr>
            <p:ph type="body" idx="1"/>
          </p:nvPr>
        </p:nvSpPr>
        <p:spPr>
          <a:xfrm>
            <a:off x="311700" y="14277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responsibilities of operating system in memory management are:</a:t>
            </a:r>
            <a:endParaRPr dirty="0"/>
          </a:p>
          <a:p>
            <a:pPr marL="457200" lvl="0" indent="-342900" algn="l" rtl="0">
              <a:spcBef>
                <a:spcPts val="1200"/>
              </a:spcBef>
              <a:spcAft>
                <a:spcPts val="0"/>
              </a:spcAft>
              <a:buSzPts val="1800"/>
              <a:buChar char="●"/>
            </a:pPr>
            <a:r>
              <a:rPr lang="en" dirty="0"/>
              <a:t>Operating system is responsible for keeping track of the locations of memory which are being used by processes and data</a:t>
            </a:r>
            <a:endParaRPr dirty="0"/>
          </a:p>
          <a:p>
            <a:pPr marL="457200" lvl="0" indent="-342900" algn="l" rtl="0">
              <a:spcBef>
                <a:spcPts val="0"/>
              </a:spcBef>
              <a:spcAft>
                <a:spcPts val="0"/>
              </a:spcAft>
              <a:buSzPts val="1800"/>
              <a:buChar char="●"/>
            </a:pPr>
            <a:r>
              <a:rPr lang="en" dirty="0"/>
              <a:t>Operating system is responsible for moving processes and data in and out of the memory</a:t>
            </a:r>
            <a:endParaRPr dirty="0"/>
          </a:p>
          <a:p>
            <a:pPr marL="457200" lvl="0" indent="-342900" algn="l" rtl="0">
              <a:spcBef>
                <a:spcPts val="0"/>
              </a:spcBef>
              <a:spcAft>
                <a:spcPts val="0"/>
              </a:spcAft>
              <a:buSzPts val="1800"/>
              <a:buChar char="●"/>
            </a:pPr>
            <a:r>
              <a:rPr lang="en" dirty="0"/>
              <a:t>Operating system is responsible for memory allocation and de-allocation to processes.</a:t>
            </a:r>
            <a:endParaRPr dirty="0"/>
          </a:p>
        </p:txBody>
      </p:sp>
      <p:sp>
        <p:nvSpPr>
          <p:cNvPr id="2" name="Slide Number Placeholder 1">
            <a:extLst>
              <a:ext uri="{FF2B5EF4-FFF2-40B4-BE49-F238E27FC236}">
                <a16:creationId xmlns:a16="http://schemas.microsoft.com/office/drawing/2014/main" id="{83CD5B56-57D0-756E-8687-F2BAD60D57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responsibilities of operating system in file management?</a:t>
            </a:r>
            <a:endParaRPr/>
          </a:p>
        </p:txBody>
      </p:sp>
      <p:sp>
        <p:nvSpPr>
          <p:cNvPr id="304" name="Google Shape;304;p48"/>
          <p:cNvSpPr txBox="1">
            <a:spLocks noGrp="1"/>
          </p:cNvSpPr>
          <p:nvPr>
            <p:ph type="body" idx="1"/>
          </p:nvPr>
        </p:nvSpPr>
        <p:spPr>
          <a:xfrm>
            <a:off x="311700" y="14277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responsibilities of operating system in file management are:</a:t>
            </a:r>
            <a:endParaRPr dirty="0"/>
          </a:p>
          <a:p>
            <a:pPr marL="457200" lvl="0" indent="-342900" algn="l" rtl="0">
              <a:spcBef>
                <a:spcPts val="1200"/>
              </a:spcBef>
              <a:spcAft>
                <a:spcPts val="0"/>
              </a:spcAft>
              <a:buSzPts val="1800"/>
              <a:buChar char="●"/>
            </a:pPr>
            <a:r>
              <a:rPr lang="en" dirty="0"/>
              <a:t>Operating system is responsible for creating and deleting files</a:t>
            </a:r>
            <a:endParaRPr dirty="0"/>
          </a:p>
          <a:p>
            <a:pPr marL="457200" lvl="0" indent="-342900" algn="l" rtl="0">
              <a:spcBef>
                <a:spcPts val="0"/>
              </a:spcBef>
              <a:spcAft>
                <a:spcPts val="0"/>
              </a:spcAft>
              <a:buSzPts val="1800"/>
              <a:buChar char="●"/>
            </a:pPr>
            <a:r>
              <a:rPr lang="en" dirty="0"/>
              <a:t>Operating system is responsible for creating and deleting directories in order to organize files</a:t>
            </a:r>
            <a:endParaRPr dirty="0"/>
          </a:p>
          <a:p>
            <a:pPr marL="457200" lvl="0" indent="-342900" algn="l" rtl="0">
              <a:spcBef>
                <a:spcPts val="0"/>
              </a:spcBef>
              <a:spcAft>
                <a:spcPts val="0"/>
              </a:spcAft>
              <a:buSzPts val="1800"/>
              <a:buChar char="●"/>
            </a:pPr>
            <a:r>
              <a:rPr lang="en" dirty="0"/>
              <a:t>Operating system is responsible for mapping files to secondary storage</a:t>
            </a:r>
            <a:endParaRPr dirty="0"/>
          </a:p>
          <a:p>
            <a:pPr marL="457200" lvl="0" indent="-342900" algn="l" rtl="0">
              <a:spcBef>
                <a:spcPts val="0"/>
              </a:spcBef>
              <a:spcAft>
                <a:spcPts val="0"/>
              </a:spcAft>
              <a:buSzPts val="1800"/>
              <a:buChar char="●"/>
            </a:pPr>
            <a:r>
              <a:rPr lang="en" dirty="0"/>
              <a:t>Operating system is responsible for maintaining back upon secondary storage such as magnetic disk, magnetic tape etc.</a:t>
            </a:r>
            <a:endParaRPr dirty="0"/>
          </a:p>
          <a:p>
            <a:pPr marL="457200" lvl="0" indent="-342900" algn="just" rtl="0">
              <a:spcBef>
                <a:spcPts val="0"/>
              </a:spcBef>
              <a:spcAft>
                <a:spcPts val="0"/>
              </a:spcAft>
              <a:buSzPts val="1800"/>
              <a:buChar char="●"/>
            </a:pPr>
            <a:r>
              <a:rPr lang="en" dirty="0"/>
              <a:t>Operating system is responsible for supporting basic operations in order to manipulate files</a:t>
            </a:r>
            <a:endParaRPr dirty="0"/>
          </a:p>
        </p:txBody>
      </p:sp>
      <p:sp>
        <p:nvSpPr>
          <p:cNvPr id="2" name="Slide Number Placeholder 1">
            <a:extLst>
              <a:ext uri="{FF2B5EF4-FFF2-40B4-BE49-F238E27FC236}">
                <a16:creationId xmlns:a16="http://schemas.microsoft.com/office/drawing/2014/main" id="{C869DC71-678E-6B1E-B275-58504FB1C1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caching?</a:t>
            </a:r>
            <a:endParaRPr/>
          </a:p>
        </p:txBody>
      </p:sp>
      <p:sp>
        <p:nvSpPr>
          <p:cNvPr id="311" name="Google Shape;311;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Caching is a technique in which information which is being used by the CPU also kept in fast storage media called a cache. Therefore, when CPU needs some information, it first checks in the cache to see if the information is present. If information is present, then CPU executes on the information and if information is not present in cache then it is fetched from the original source of information and also copied into cache.</a:t>
            </a:r>
            <a:endParaRPr dirty="0"/>
          </a:p>
        </p:txBody>
      </p:sp>
      <p:sp>
        <p:nvSpPr>
          <p:cNvPr id="2" name="Slide Number Placeholder 1">
            <a:extLst>
              <a:ext uri="{FF2B5EF4-FFF2-40B4-BE49-F238E27FC236}">
                <a16:creationId xmlns:a16="http://schemas.microsoft.com/office/drawing/2014/main" id="{5076CE70-0001-59E3-B7D9-A1B79EA15A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cache coherency?</a:t>
            </a:r>
            <a:endParaRPr/>
          </a:p>
        </p:txBody>
      </p:sp>
      <p:sp>
        <p:nvSpPr>
          <p:cNvPr id="318" name="Google Shape;318;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 multiprocessor system, as each processor maintains its own local cache, therefore a copy of an integer N must be present in all the caches. As these processors execute concurrently therefore a change in the value of integer N must be immediately reflected in all other caches where a copy of integer N is located. This problem is known as cache coherence.</a:t>
            </a:r>
            <a:endParaRPr dirty="0"/>
          </a:p>
        </p:txBody>
      </p:sp>
      <p:sp>
        <p:nvSpPr>
          <p:cNvPr id="2" name="Slide Number Placeholder 1">
            <a:extLst>
              <a:ext uri="{FF2B5EF4-FFF2-40B4-BE49-F238E27FC236}">
                <a16:creationId xmlns:a16="http://schemas.microsoft.com/office/drawing/2014/main" id="{8DB65CFC-6FB5-FBAF-BA11-21E8464252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do you mean by “protection”?</a:t>
            </a:r>
            <a:endParaRPr/>
          </a:p>
        </p:txBody>
      </p:sp>
      <p:sp>
        <p:nvSpPr>
          <p:cNvPr id="325" name="Google Shape;325;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Protection is a mechanism of controlling access of processes or users to the resources of the computer system both hardware and software. The mechanism must specify the controls and their enforcement. An unprotected resource cannot defend its use against an unauthorized user.</a:t>
            </a:r>
            <a:endParaRPr dirty="0"/>
          </a:p>
        </p:txBody>
      </p:sp>
      <p:sp>
        <p:nvSpPr>
          <p:cNvPr id="2" name="Slide Number Placeholder 1">
            <a:extLst>
              <a:ext uri="{FF2B5EF4-FFF2-40B4-BE49-F238E27FC236}">
                <a16:creationId xmlns:a16="http://schemas.microsoft.com/office/drawing/2014/main" id="{E9AAB851-9E4D-CD75-0E31-463629D14B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components of a computer system?</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dirty="0"/>
              <a:t>There are four components of computer system. They are:</a:t>
            </a:r>
            <a:endParaRPr dirty="0"/>
          </a:p>
          <a:p>
            <a:pPr marL="457200" lvl="0" indent="-342900" algn="just" rtl="0">
              <a:spcBef>
                <a:spcPts val="1200"/>
              </a:spcBef>
              <a:spcAft>
                <a:spcPts val="0"/>
              </a:spcAft>
              <a:buSzPts val="1800"/>
              <a:buAutoNum type="arabicPeriod"/>
            </a:pPr>
            <a:r>
              <a:rPr lang="en" dirty="0"/>
              <a:t> Computer Hardware – It provides computing resources to a computer system and is composed of several units including Central Processing Unit (CPU), Memory and Input / Output devices</a:t>
            </a:r>
            <a:endParaRPr dirty="0"/>
          </a:p>
          <a:p>
            <a:pPr marL="457200" lvl="0" indent="-342900" algn="just" rtl="0">
              <a:spcBef>
                <a:spcPts val="0"/>
              </a:spcBef>
              <a:spcAft>
                <a:spcPts val="0"/>
              </a:spcAft>
              <a:buSzPts val="1800"/>
              <a:buAutoNum type="arabicPeriod"/>
            </a:pPr>
            <a:r>
              <a:rPr lang="en" dirty="0"/>
              <a:t> Application programs – These are the programs which specify the methods to solve user’s problems. Example of application programs are word processor, compiler, spreadsheet etc.</a:t>
            </a:r>
            <a:endParaRPr dirty="0"/>
          </a:p>
          <a:p>
            <a:pPr marL="457200" lvl="0" indent="-342900" algn="just" rtl="0">
              <a:spcBef>
                <a:spcPts val="0"/>
              </a:spcBef>
              <a:spcAft>
                <a:spcPts val="0"/>
              </a:spcAft>
              <a:buSzPts val="1800"/>
              <a:buAutoNum type="arabicPeriod"/>
            </a:pPr>
            <a:r>
              <a:rPr lang="en" dirty="0"/>
              <a:t> Operating System – It is a software which controls the usage of computer hardware among different application programs of different users</a:t>
            </a:r>
            <a:endParaRPr dirty="0"/>
          </a:p>
          <a:p>
            <a:pPr marL="457200" lvl="0" indent="-342900" algn="just" rtl="0">
              <a:spcBef>
                <a:spcPts val="0"/>
              </a:spcBef>
              <a:spcAft>
                <a:spcPts val="0"/>
              </a:spcAft>
              <a:buSzPts val="1800"/>
              <a:buAutoNum type="arabicPeriod"/>
            </a:pPr>
            <a:r>
              <a:rPr lang="en" dirty="0"/>
              <a:t> User – A user is the person who is using the computer system</a:t>
            </a:r>
            <a:endParaRPr dirty="0"/>
          </a:p>
        </p:txBody>
      </p:sp>
      <p:sp>
        <p:nvSpPr>
          <p:cNvPr id="2" name="Slide Number Placeholder 1">
            <a:extLst>
              <a:ext uri="{FF2B5EF4-FFF2-40B4-BE49-F238E27FC236}">
                <a16:creationId xmlns:a16="http://schemas.microsoft.com/office/drawing/2014/main" id="{0DCB14F1-58C8-2CB8-518C-41F03BB968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do you mean by “security”?</a:t>
            </a:r>
            <a:endParaRPr/>
          </a:p>
        </p:txBody>
      </p:sp>
      <p:sp>
        <p:nvSpPr>
          <p:cNvPr id="332" name="Google Shape;332;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Security is a mechanism of defending the computer system from internal and external attacks. An example of such an attack is duplication or deletion of authenticated data even when both file and memory is protected. Some computer systems depend upon operating system to prevent such attacks while other depend on additional software.</a:t>
            </a:r>
            <a:endParaRPr dirty="0"/>
          </a:p>
        </p:txBody>
      </p:sp>
      <p:sp>
        <p:nvSpPr>
          <p:cNvPr id="2" name="Slide Number Placeholder 1">
            <a:extLst>
              <a:ext uri="{FF2B5EF4-FFF2-40B4-BE49-F238E27FC236}">
                <a16:creationId xmlns:a16="http://schemas.microsoft.com/office/drawing/2014/main" id="{AB556344-DA6A-0B43-1A1F-46DC9EBBE7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escalate privilege?</a:t>
            </a:r>
            <a:endParaRPr/>
          </a:p>
        </p:txBody>
      </p:sp>
      <p:sp>
        <p:nvSpPr>
          <p:cNvPr id="339" name="Google Shape;339;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Escalate Privilege is a situation when a user may require a special permission to perform an activity. For example, a user may request access to a restricted device. In Unix, an escalate privilege is implemented by allowing a program to run with user ID of the owner of file rather than with current user ID and the program stops either when it turns off extra privilege or when it terminates normally.</a:t>
            </a:r>
            <a:endParaRPr dirty="0"/>
          </a:p>
        </p:txBody>
      </p:sp>
      <p:sp>
        <p:nvSpPr>
          <p:cNvPr id="2" name="Slide Number Placeholder 1">
            <a:extLst>
              <a:ext uri="{FF2B5EF4-FFF2-40B4-BE49-F238E27FC236}">
                <a16:creationId xmlns:a16="http://schemas.microsoft.com/office/drawing/2014/main" id="{260F46D2-1E3E-4FC3-1E66-15B856342F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network operating system?</a:t>
            </a:r>
            <a:endParaRPr/>
          </a:p>
        </p:txBody>
      </p:sp>
      <p:sp>
        <p:nvSpPr>
          <p:cNvPr id="346" name="Google Shape;346;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 network operating system is an operating system that provides a means of communication such that different processes on different machines can able to exchange information and provides file sharing across the network. A machine running a network operating system is considered as an autonomous machine on the network.</a:t>
            </a:r>
            <a:endParaRPr dirty="0"/>
          </a:p>
        </p:txBody>
      </p:sp>
      <p:sp>
        <p:nvSpPr>
          <p:cNvPr id="2" name="Slide Number Placeholder 1">
            <a:extLst>
              <a:ext uri="{FF2B5EF4-FFF2-40B4-BE49-F238E27FC236}">
                <a16:creationId xmlns:a16="http://schemas.microsoft.com/office/drawing/2014/main" id="{E0E2A9D7-E7AE-DDDC-85A3-1C4140810C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embedded systems?</a:t>
            </a:r>
            <a:endParaRPr/>
          </a:p>
        </p:txBody>
      </p:sp>
      <p:sp>
        <p:nvSpPr>
          <p:cNvPr id="353" name="Google Shape;353;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Embedded systems are the computer systems which are meant for a specific task and whose operating system support only limited features. These systems are used in car engines, microwaves, washing machines etc. These systems generally do not have a user interface and spend most of the time monitoring and managing hardware devices.</a:t>
            </a:r>
            <a:endParaRPr/>
          </a:p>
        </p:txBody>
      </p:sp>
      <p:sp>
        <p:nvSpPr>
          <p:cNvPr id="2" name="Slide Number Placeholder 1">
            <a:extLst>
              <a:ext uri="{FF2B5EF4-FFF2-40B4-BE49-F238E27FC236}">
                <a16:creationId xmlns:a16="http://schemas.microsoft.com/office/drawing/2014/main" id="{C3D31C62-C0AC-171B-0AF7-C335E5C74A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real-time operating system.</a:t>
            </a:r>
            <a:endParaRPr/>
          </a:p>
        </p:txBody>
      </p:sp>
      <p:sp>
        <p:nvSpPr>
          <p:cNvPr id="360" name="Google Shape;360;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Real - time operating system is an operating system which works under given time constraints and is used where processing must be done within defined constraints otherwise system will crash. Therefore, a real - time operating system is generally used as a control device in a dedicated application. Example of real - time operating system are automobile fuel injection system, home appliance controller etc.</a:t>
            </a:r>
            <a:endParaRPr dirty="0"/>
          </a:p>
        </p:txBody>
      </p:sp>
      <p:sp>
        <p:nvSpPr>
          <p:cNvPr id="2" name="Slide Number Placeholder 1">
            <a:extLst>
              <a:ext uri="{FF2B5EF4-FFF2-40B4-BE49-F238E27FC236}">
                <a16:creationId xmlns:a16="http://schemas.microsoft.com/office/drawing/2014/main" id="{682F216D-3C43-479C-A96A-9A3375A932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compute-server system?</a:t>
            </a:r>
            <a:endParaRPr/>
          </a:p>
        </p:txBody>
      </p:sp>
      <p:sp>
        <p:nvSpPr>
          <p:cNvPr id="367" name="Google Shape;367;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 compute - server system provides a mechanism where a client can send the request to the server for an action to be performed and upon receipt of the request; server executes the action and sends back the result to the client. An example of such system is a server running a database that responds to the queries sent by clients.</a:t>
            </a:r>
            <a:endParaRPr dirty="0"/>
          </a:p>
        </p:txBody>
      </p:sp>
      <p:sp>
        <p:nvSpPr>
          <p:cNvPr id="2" name="Slide Number Placeholder 1">
            <a:extLst>
              <a:ext uri="{FF2B5EF4-FFF2-40B4-BE49-F238E27FC236}">
                <a16:creationId xmlns:a16="http://schemas.microsoft.com/office/drawing/2014/main" id="{C6FB2C0F-180C-24DE-4AC9-3469601FDD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file - server system?</a:t>
            </a:r>
            <a:endParaRPr/>
          </a:p>
        </p:txBody>
      </p:sp>
      <p:sp>
        <p:nvSpPr>
          <p:cNvPr id="374" name="Google Shape;374;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 file - server system provides a mechanism where a client can create, update, read and delete files. An example of such system is a web server which maintains files and delivers files to the clients through a web browser.</a:t>
            </a:r>
            <a:endParaRPr dirty="0"/>
          </a:p>
        </p:txBody>
      </p:sp>
      <p:sp>
        <p:nvSpPr>
          <p:cNvPr id="2" name="Slide Number Placeholder 1">
            <a:extLst>
              <a:ext uri="{FF2B5EF4-FFF2-40B4-BE49-F238E27FC236}">
                <a16:creationId xmlns:a16="http://schemas.microsoft.com/office/drawing/2014/main" id="{18D5B96C-1D5B-0AD5-ACFC-39BE17F30E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types of operating system services?</a:t>
            </a:r>
            <a:endParaRPr/>
          </a:p>
        </p:txBody>
      </p:sp>
      <p:sp>
        <p:nvSpPr>
          <p:cNvPr id="381" name="Google Shape;381;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There are two types of operating system services:</a:t>
            </a:r>
            <a:endParaRPr dirty="0"/>
          </a:p>
          <a:p>
            <a:pPr marL="457200" lvl="0" indent="-342900" algn="l" rtl="0">
              <a:spcBef>
                <a:spcPts val="1200"/>
              </a:spcBef>
              <a:spcAft>
                <a:spcPts val="0"/>
              </a:spcAft>
              <a:buSzPts val="1800"/>
              <a:buChar char="●"/>
            </a:pPr>
            <a:r>
              <a:rPr lang="en" dirty="0"/>
              <a:t>Function-based : This type of operating system services provides functions which are helpful for users</a:t>
            </a:r>
            <a:endParaRPr dirty="0"/>
          </a:p>
          <a:p>
            <a:pPr marL="457200" lvl="0" indent="-342900" algn="l" rtl="0">
              <a:spcBef>
                <a:spcPts val="0"/>
              </a:spcBef>
              <a:spcAft>
                <a:spcPts val="0"/>
              </a:spcAft>
              <a:buSzPts val="1800"/>
              <a:buChar char="●"/>
            </a:pPr>
            <a:r>
              <a:rPr lang="en" dirty="0"/>
              <a:t>Efficiency-based : This type of operating system services provides functions which ensure efficient operation of a computer system</a:t>
            </a:r>
            <a:endParaRPr dirty="0"/>
          </a:p>
        </p:txBody>
      </p:sp>
      <p:sp>
        <p:nvSpPr>
          <p:cNvPr id="2" name="Slide Number Placeholder 1">
            <a:extLst>
              <a:ext uri="{FF2B5EF4-FFF2-40B4-BE49-F238E27FC236}">
                <a16:creationId xmlns:a16="http://schemas.microsoft.com/office/drawing/2014/main" id="{2E0D35F8-1E3F-7B9A-A4E0-689DD6571A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function-based services?</a:t>
            </a:r>
            <a:endParaRPr/>
          </a:p>
        </p:txBody>
      </p:sp>
      <p:sp>
        <p:nvSpPr>
          <p:cNvPr id="388" name="Google Shape;388;p60"/>
          <p:cNvSpPr txBox="1">
            <a:spLocks noGrp="1"/>
          </p:cNvSpPr>
          <p:nvPr>
            <p:ph type="body" idx="1"/>
          </p:nvPr>
        </p:nvSpPr>
        <p:spPr>
          <a:xfrm>
            <a:off x="311700" y="975225"/>
            <a:ext cx="8520600" cy="40503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An Operating System performs many function - based services such as:</a:t>
            </a:r>
            <a:endParaRPr dirty="0"/>
          </a:p>
          <a:p>
            <a:pPr marL="457200" lvl="0" indent="-325755" algn="l" rtl="0">
              <a:spcBef>
                <a:spcPts val="1200"/>
              </a:spcBef>
              <a:spcAft>
                <a:spcPts val="0"/>
              </a:spcAft>
              <a:buSzPct val="100000"/>
              <a:buChar char="●"/>
            </a:pPr>
            <a:r>
              <a:rPr lang="en" dirty="0"/>
              <a:t>Input/output operations – The operating system has to provide complete input/output support for the system.</a:t>
            </a:r>
            <a:endParaRPr dirty="0"/>
          </a:p>
          <a:p>
            <a:pPr marL="457200" lvl="0" indent="-325755" algn="l" rtl="0">
              <a:spcBef>
                <a:spcPts val="0"/>
              </a:spcBef>
              <a:spcAft>
                <a:spcPts val="0"/>
              </a:spcAft>
              <a:buSzPct val="100000"/>
              <a:buChar char="●"/>
            </a:pPr>
            <a:r>
              <a:rPr lang="en" dirty="0"/>
              <a:t>File - system management – The operating system should offer complete and efficient file - system management that lets the users to create, read, write, search or delete a file or a directory</a:t>
            </a:r>
            <a:endParaRPr dirty="0"/>
          </a:p>
          <a:p>
            <a:pPr marL="457200" lvl="0" indent="-325755" algn="l" rtl="0">
              <a:spcBef>
                <a:spcPts val="0"/>
              </a:spcBef>
              <a:spcAft>
                <a:spcPts val="0"/>
              </a:spcAft>
              <a:buSzPct val="100000"/>
              <a:buChar char="●"/>
            </a:pPr>
            <a:r>
              <a:rPr lang="en" dirty="0"/>
              <a:t>Error detection – The operating system must offer efficient error detection for the I/O, CPU, file - system, memory and other components.</a:t>
            </a:r>
            <a:endParaRPr dirty="0"/>
          </a:p>
          <a:p>
            <a:pPr marL="457200" lvl="0" indent="-325755" algn="l" rtl="0">
              <a:spcBef>
                <a:spcPts val="0"/>
              </a:spcBef>
              <a:spcAft>
                <a:spcPts val="0"/>
              </a:spcAft>
              <a:buSzPct val="100000"/>
              <a:buChar char="●"/>
            </a:pPr>
            <a:r>
              <a:rPr lang="en" dirty="0"/>
              <a:t>UI – The operating system has to offer the user an interface for the user. The CLI or Command Line Interface, BI or Batch Interface and GUI or Graphical User Interface are examples.</a:t>
            </a:r>
            <a:endParaRPr dirty="0"/>
          </a:p>
          <a:p>
            <a:pPr marL="457200" lvl="0" indent="-325755" algn="l" rtl="0">
              <a:spcBef>
                <a:spcPts val="0"/>
              </a:spcBef>
              <a:spcAft>
                <a:spcPts val="0"/>
              </a:spcAft>
              <a:buSzPct val="100000"/>
              <a:buChar char="●"/>
            </a:pPr>
            <a:r>
              <a:rPr lang="en" dirty="0"/>
              <a:t>Communication Channel – The operating system acts as the communication channel between the programs, processes and applications.</a:t>
            </a:r>
            <a:endParaRPr dirty="0"/>
          </a:p>
          <a:p>
            <a:pPr marL="457200" lvl="0" indent="-325755" algn="l" rtl="0">
              <a:spcBef>
                <a:spcPts val="0"/>
              </a:spcBef>
              <a:spcAft>
                <a:spcPts val="0"/>
              </a:spcAft>
              <a:buSzPct val="100000"/>
              <a:buChar char="●"/>
            </a:pPr>
            <a:r>
              <a:rPr lang="en" dirty="0"/>
              <a:t>Program execution – The operating system loads the program into the system’s memory for execution.</a:t>
            </a:r>
            <a:endParaRPr dirty="0"/>
          </a:p>
          <a:p>
            <a:pPr marL="457200" lvl="0" indent="-325755" algn="l" rtl="0">
              <a:spcBef>
                <a:spcPts val="0"/>
              </a:spcBef>
              <a:spcAft>
                <a:spcPts val="0"/>
              </a:spcAft>
              <a:buSzPct val="100000"/>
              <a:buChar char="●"/>
            </a:pPr>
            <a:r>
              <a:rPr lang="en" dirty="0"/>
              <a:t>Resource Allocation – The operating system is responsible for allocating the resources such as memory, input, output etc. for the program execution.</a:t>
            </a:r>
            <a:endParaRPr dirty="0"/>
          </a:p>
        </p:txBody>
      </p:sp>
      <p:sp>
        <p:nvSpPr>
          <p:cNvPr id="2" name="Slide Number Placeholder 1">
            <a:extLst>
              <a:ext uri="{FF2B5EF4-FFF2-40B4-BE49-F238E27FC236}">
                <a16:creationId xmlns:a16="http://schemas.microsoft.com/office/drawing/2014/main" id="{E1315E97-80BB-93FB-1F35-9201FDB93D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efficiency-based services?</a:t>
            </a:r>
            <a:endParaRPr/>
          </a:p>
        </p:txBody>
      </p:sp>
      <p:sp>
        <p:nvSpPr>
          <p:cNvPr id="395" name="Google Shape;395;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various efficiency - based services are:</a:t>
            </a:r>
            <a:endParaRPr dirty="0"/>
          </a:p>
          <a:p>
            <a:pPr marL="457200" lvl="0" indent="-342900" algn="l" rtl="0">
              <a:spcBef>
                <a:spcPts val="1200"/>
              </a:spcBef>
              <a:spcAft>
                <a:spcPts val="0"/>
              </a:spcAft>
              <a:buSzPts val="1800"/>
              <a:buChar char="●"/>
            </a:pPr>
            <a:r>
              <a:rPr lang="en" dirty="0"/>
              <a:t>Resource Allocation – An operating system must be able to allocate resources to jobs or users based on factors such as speed of CPU, job that must be executed, number of registers available etc.</a:t>
            </a:r>
            <a:endParaRPr dirty="0"/>
          </a:p>
          <a:p>
            <a:pPr marL="457200" lvl="0" indent="-342900" algn="l" rtl="0">
              <a:spcBef>
                <a:spcPts val="0"/>
              </a:spcBef>
              <a:spcAft>
                <a:spcPts val="0"/>
              </a:spcAft>
              <a:buSzPts val="1800"/>
              <a:buChar char="●"/>
            </a:pPr>
            <a:r>
              <a:rPr lang="en" dirty="0"/>
              <a:t>Accounting – An operating system must keep track the type and amount of resources used by a particular user</a:t>
            </a:r>
            <a:endParaRPr dirty="0"/>
          </a:p>
          <a:p>
            <a:pPr marL="457200" lvl="0" indent="-342900" algn="l" rtl="0">
              <a:spcBef>
                <a:spcPts val="0"/>
              </a:spcBef>
              <a:spcAft>
                <a:spcPts val="0"/>
              </a:spcAft>
              <a:buSzPts val="1800"/>
              <a:buChar char="●"/>
            </a:pPr>
            <a:r>
              <a:rPr lang="en" dirty="0"/>
              <a:t>Protection and Security – An operating system must provide a mechanism for controlling access to resources of the computer system and must authenticate users using passwords</a:t>
            </a:r>
            <a:endParaRPr dirty="0"/>
          </a:p>
        </p:txBody>
      </p:sp>
      <p:sp>
        <p:nvSpPr>
          <p:cNvPr id="2" name="Slide Number Placeholder 1">
            <a:extLst>
              <a:ext uri="{FF2B5EF4-FFF2-40B4-BE49-F238E27FC236}">
                <a16:creationId xmlns:a16="http://schemas.microsoft.com/office/drawing/2014/main" id="{2A54401C-957B-B792-E510-083DAC97BC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bootstrap program?</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t>A bootstrap program is an initial program which is started when a computer is powered on or rebooted. The objective of a bootstrap program is to initialize the CPU registers, device controllers, memory contents etc. and to load and start executing the operating system. Bootstrap program is typically stored in read - only - memory (ROM) of a computer system.</a:t>
            </a:r>
            <a:endParaRPr dirty="0"/>
          </a:p>
        </p:txBody>
      </p:sp>
      <p:sp>
        <p:nvSpPr>
          <p:cNvPr id="2" name="Slide Number Placeholder 1">
            <a:extLst>
              <a:ext uri="{FF2B5EF4-FFF2-40B4-BE49-F238E27FC236}">
                <a16:creationId xmlns:a16="http://schemas.microsoft.com/office/drawing/2014/main" id="{8065FC96-C56A-2F69-368E-588CCBE0A0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command line interface?</a:t>
            </a:r>
            <a:endParaRPr/>
          </a:p>
        </p:txBody>
      </p:sp>
      <p:sp>
        <p:nvSpPr>
          <p:cNvPr id="402" name="Google Shape;402;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 command line interface provides an interface to a user such that the user can enter the commands directly to be executed by the operating system. The main function of command line interface is to get and execute the next command from the user. Command line interface is also known as command interpreter. Example of command line interface on UNIX machine are Bourne shell, C shell etc.</a:t>
            </a:r>
            <a:endParaRPr dirty="0"/>
          </a:p>
        </p:txBody>
      </p:sp>
      <p:sp>
        <p:nvSpPr>
          <p:cNvPr id="2" name="Slide Number Placeholder 1">
            <a:extLst>
              <a:ext uri="{FF2B5EF4-FFF2-40B4-BE49-F238E27FC236}">
                <a16:creationId xmlns:a16="http://schemas.microsoft.com/office/drawing/2014/main" id="{7F75DAEB-BABC-73A8-EC8F-354EC4DE34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graphical user interface?</a:t>
            </a:r>
            <a:endParaRPr/>
          </a:p>
        </p:txBody>
      </p:sp>
      <p:sp>
        <p:nvSpPr>
          <p:cNvPr id="409" name="Google Shape;409;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 graphical user interface provides a mouse - based window and menu system interface where mouse is moved to point at images, icon etc. representing files, directories, system functions etc. Clicking a button on the mouse may invoke a function, select a file or directory or pull down a menu of commands. Graphical user interface is used in various operating systems such as Windows XP, Solaris etc.</a:t>
            </a:r>
            <a:endParaRPr dirty="0"/>
          </a:p>
        </p:txBody>
      </p:sp>
      <p:sp>
        <p:nvSpPr>
          <p:cNvPr id="2" name="Slide Number Placeholder 1">
            <a:extLst>
              <a:ext uri="{FF2B5EF4-FFF2-40B4-BE49-F238E27FC236}">
                <a16:creationId xmlns:a16="http://schemas.microsoft.com/office/drawing/2014/main" id="{D1E008D5-43DA-1937-24C2-16E53E8CB9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system call?</a:t>
            </a:r>
            <a:endParaRPr/>
          </a:p>
        </p:txBody>
      </p:sp>
      <p:sp>
        <p:nvSpPr>
          <p:cNvPr id="416" name="Google Shape;416;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operating system acts as the mediator or communication channel between processes or applications and the CPU. When the process requests the operating system for a service, it is executed by a system call. The System Call acts as an interface between the OS and process. Assembly level languages such as C or C++ are used to write the system calls. Some examples are “create file”, “terminate process” and “close file”.</a:t>
            </a:r>
            <a:endParaRPr dirty="0"/>
          </a:p>
        </p:txBody>
      </p:sp>
      <p:sp>
        <p:nvSpPr>
          <p:cNvPr id="2" name="Slide Number Placeholder 1">
            <a:extLst>
              <a:ext uri="{FF2B5EF4-FFF2-40B4-BE49-F238E27FC236}">
                <a16:creationId xmlns:a16="http://schemas.microsoft.com/office/drawing/2014/main" id="{4CC49EE1-96B7-1BC4-CE74-5C77B9A320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system utilities or application programs?</a:t>
            </a:r>
            <a:endParaRPr/>
          </a:p>
        </p:txBody>
      </p:sp>
      <p:sp>
        <p:nvSpPr>
          <p:cNvPr id="423" name="Google Shape;423;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System Utilities or application programs are software packages that are supplied with operating system and are used for solving common problems and common operations. Example of system utilities are web browser, word processor, spreadsheets, compilers, database etc.</a:t>
            </a:r>
            <a:endParaRPr dirty="0"/>
          </a:p>
        </p:txBody>
      </p:sp>
      <p:sp>
        <p:nvSpPr>
          <p:cNvPr id="2" name="Slide Number Placeholder 1">
            <a:extLst>
              <a:ext uri="{FF2B5EF4-FFF2-40B4-BE49-F238E27FC236}">
                <a16:creationId xmlns:a16="http://schemas.microsoft.com/office/drawing/2014/main" id="{26E2697B-1AA1-F5C1-349E-FBABE8A7B7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difference between mechanism and policy?</a:t>
            </a:r>
            <a:endParaRPr/>
          </a:p>
        </p:txBody>
      </p:sp>
      <p:sp>
        <p:nvSpPr>
          <p:cNvPr id="430" name="Google Shape;430;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 mechanism describes the method to perform particular task whereas a policy describes the task that has to be done. For example, a timer helping operating system to maintain control over CPU is a mechanism but deciding the duration of the timer for a particular user is a policy.</a:t>
            </a:r>
            <a:endParaRPr dirty="0"/>
          </a:p>
        </p:txBody>
      </p:sp>
      <p:sp>
        <p:nvSpPr>
          <p:cNvPr id="2" name="Slide Number Placeholder 1">
            <a:extLst>
              <a:ext uri="{FF2B5EF4-FFF2-40B4-BE49-F238E27FC236}">
                <a16:creationId xmlns:a16="http://schemas.microsoft.com/office/drawing/2014/main" id="{D8F9FBE1-7B49-9B1E-0427-E3257EA343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advantages of a higher - level language for implementing operating systems?</a:t>
            </a:r>
            <a:endParaRPr/>
          </a:p>
        </p:txBody>
      </p:sp>
      <p:sp>
        <p:nvSpPr>
          <p:cNvPr id="437" name="Google Shape;437;p67"/>
          <p:cNvSpPr txBox="1">
            <a:spLocks noGrp="1"/>
          </p:cNvSpPr>
          <p:nvPr>
            <p:ph type="body" idx="1"/>
          </p:nvPr>
        </p:nvSpPr>
        <p:spPr>
          <a:xfrm>
            <a:off x="311700" y="15221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advantages of a higher - level language for implementing operating systems are:</a:t>
            </a:r>
            <a:endParaRPr dirty="0"/>
          </a:p>
          <a:p>
            <a:pPr marL="457200" lvl="0" indent="-342900" algn="l" rtl="0">
              <a:spcBef>
                <a:spcPts val="1200"/>
              </a:spcBef>
              <a:spcAft>
                <a:spcPts val="0"/>
              </a:spcAft>
              <a:buSzPts val="1800"/>
              <a:buChar char="●"/>
            </a:pPr>
            <a:r>
              <a:rPr lang="en" dirty="0"/>
              <a:t>The code written for operating system will be faster, compact, easy to understand and debug</a:t>
            </a:r>
            <a:endParaRPr dirty="0"/>
          </a:p>
          <a:p>
            <a:pPr marL="457200" lvl="0" indent="-342900" algn="l" rtl="0">
              <a:spcBef>
                <a:spcPts val="0"/>
              </a:spcBef>
              <a:spcAft>
                <a:spcPts val="0"/>
              </a:spcAft>
              <a:buSzPts val="1800"/>
              <a:buChar char="●"/>
            </a:pPr>
            <a:r>
              <a:rPr lang="en" dirty="0"/>
              <a:t>With improvements in compiler technology, a single compilation will improve the generated code for the complete operating system</a:t>
            </a:r>
            <a:endParaRPr dirty="0"/>
          </a:p>
          <a:p>
            <a:pPr marL="457200" lvl="0" indent="-342900" algn="l" rtl="0">
              <a:spcBef>
                <a:spcPts val="0"/>
              </a:spcBef>
              <a:spcAft>
                <a:spcPts val="0"/>
              </a:spcAft>
              <a:buSzPts val="1800"/>
              <a:buChar char="●"/>
            </a:pPr>
            <a:r>
              <a:rPr lang="en" dirty="0"/>
              <a:t>Operating system can be ported to other hardware</a:t>
            </a:r>
            <a:endParaRPr dirty="0"/>
          </a:p>
        </p:txBody>
      </p:sp>
      <p:sp>
        <p:nvSpPr>
          <p:cNvPr id="2" name="Slide Number Placeholder 1">
            <a:extLst>
              <a:ext uri="{FF2B5EF4-FFF2-40B4-BE49-F238E27FC236}">
                <a16:creationId xmlns:a16="http://schemas.microsoft.com/office/drawing/2014/main" id="{42004DE4-8FE9-5DB0-ACA8-16BC363429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goals for designing an operating system?</a:t>
            </a:r>
            <a:endParaRPr/>
          </a:p>
        </p:txBody>
      </p:sp>
      <p:sp>
        <p:nvSpPr>
          <p:cNvPr id="444" name="Google Shape;444;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There are two types of goals for designing an operating system:</a:t>
            </a:r>
            <a:endParaRPr dirty="0"/>
          </a:p>
          <a:p>
            <a:pPr marL="457200" lvl="0" indent="-342900" algn="l" rtl="0">
              <a:spcBef>
                <a:spcPts val="1200"/>
              </a:spcBef>
              <a:spcAft>
                <a:spcPts val="0"/>
              </a:spcAft>
              <a:buSzPts val="1800"/>
              <a:buChar char="●"/>
            </a:pPr>
            <a:r>
              <a:rPr lang="en" dirty="0"/>
              <a:t>User goals – These are the goals that a user desires in an operating system such as the system should be easy to use, learn, reliable, safe, fast etc.</a:t>
            </a:r>
            <a:endParaRPr dirty="0"/>
          </a:p>
          <a:p>
            <a:pPr marL="457200" lvl="0" indent="-342900" algn="l" rtl="0">
              <a:spcBef>
                <a:spcPts val="0"/>
              </a:spcBef>
              <a:spcAft>
                <a:spcPts val="0"/>
              </a:spcAft>
              <a:buSzPts val="1800"/>
              <a:buChar char="●"/>
            </a:pPr>
            <a:r>
              <a:rPr lang="en" dirty="0"/>
              <a:t>System goals – These are the goals that designers of an operating system desire in an operating system such as system should be easy to design, implement, maintain etc.</a:t>
            </a:r>
            <a:endParaRPr dirty="0"/>
          </a:p>
        </p:txBody>
      </p:sp>
      <p:sp>
        <p:nvSpPr>
          <p:cNvPr id="2" name="Slide Number Placeholder 1">
            <a:extLst>
              <a:ext uri="{FF2B5EF4-FFF2-40B4-BE49-F238E27FC236}">
                <a16:creationId xmlns:a16="http://schemas.microsoft.com/office/drawing/2014/main" id="{81BBF10B-61B1-A111-027A-DFC87D3D1B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system development time?</a:t>
            </a:r>
            <a:endParaRPr/>
          </a:p>
        </p:txBody>
      </p:sp>
      <p:sp>
        <p:nvSpPr>
          <p:cNvPr id="451" name="Google Shape;451;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System Development Time is defined as the time for which the operating system is stopped and taken out of use in order to make changes to it. These changes are usually made at a time when the load on the system is low for example late at night or weekends.</a:t>
            </a:r>
            <a:endParaRPr dirty="0"/>
          </a:p>
        </p:txBody>
      </p:sp>
      <p:sp>
        <p:nvSpPr>
          <p:cNvPr id="2" name="Slide Number Placeholder 1">
            <a:extLst>
              <a:ext uri="{FF2B5EF4-FFF2-40B4-BE49-F238E27FC236}">
                <a16:creationId xmlns:a16="http://schemas.microsoft.com/office/drawing/2014/main" id="{D5DA70BA-C64E-A217-1F1A-F0C5989EE3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VMware?</a:t>
            </a:r>
            <a:endParaRPr/>
          </a:p>
        </p:txBody>
      </p:sp>
      <p:sp>
        <p:nvSpPr>
          <p:cNvPr id="458" name="Google Shape;458;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VMware is an application that abstracts the hardware of a computer system into isolated virtual machines. When it is installed on a host operating system such as Windows, it allows host operating system to run concurrently other operating systems such as Linux, Free BSD etc. as independent virtual machines.</a:t>
            </a:r>
            <a:endParaRPr dirty="0"/>
          </a:p>
        </p:txBody>
      </p:sp>
      <p:sp>
        <p:nvSpPr>
          <p:cNvPr id="2" name="Slide Number Placeholder 1">
            <a:extLst>
              <a:ext uri="{FF2B5EF4-FFF2-40B4-BE49-F238E27FC236}">
                <a16:creationId xmlns:a16="http://schemas.microsoft.com/office/drawing/2014/main" id="{0DA43D93-F66C-4F4A-3C1D-0ED45553D8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utility of VMware?</a:t>
            </a:r>
            <a:endParaRPr/>
          </a:p>
        </p:txBody>
      </p:sp>
      <p:sp>
        <p:nvSpPr>
          <p:cNvPr id="465" name="Google Shape;465;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VMware allows various operating systems such as Linux, Window XP, Windows NT, Free BSD etc. to run concurrently as virtual machines on the same physical computer, which enables a developer to test an application on all the operating systems. The advantage is that he/she does not require a separate computer running each of these operating systems. Also, he/she does not need to install first Linux on the computer and test the application then install Windows XP and test the application and so on.</a:t>
            </a:r>
            <a:endParaRPr dirty="0"/>
          </a:p>
        </p:txBody>
      </p:sp>
      <p:sp>
        <p:nvSpPr>
          <p:cNvPr id="2" name="Slide Number Placeholder 1">
            <a:extLst>
              <a:ext uri="{FF2B5EF4-FFF2-40B4-BE49-F238E27FC236}">
                <a16:creationId xmlns:a16="http://schemas.microsoft.com/office/drawing/2014/main" id="{8BE33120-26E5-3A16-0D08-1C064ACA4C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an interrupt?</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t>An interrupt may be defined as an occurrence of an event which causes the Central Processing Unit to suspend executing current program, transfer the control to another program called service routine and upon completion of service routine, resume executing the suspended program. An interrupt may be caused by either hardware or software.</a:t>
            </a:r>
            <a:endParaRPr dirty="0"/>
          </a:p>
        </p:txBody>
      </p:sp>
      <p:sp>
        <p:nvSpPr>
          <p:cNvPr id="2" name="Slide Number Placeholder 1">
            <a:extLst>
              <a:ext uri="{FF2B5EF4-FFF2-40B4-BE49-F238E27FC236}">
                <a16:creationId xmlns:a16="http://schemas.microsoft.com/office/drawing/2014/main" id="{6FF87D7A-6C39-857A-0659-3ED71CCEAC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SYSGEN?</a:t>
            </a:r>
            <a:endParaRPr/>
          </a:p>
        </p:txBody>
      </p:sp>
      <p:sp>
        <p:nvSpPr>
          <p:cNvPr id="472" name="Google Shape;472;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process of setting up the operating system in a machine of a specific configuration is called SYSGEN or System Generation. Even though operating systems are made to run on any machines with any hardware configuration, the machine values need to be set up manually to make it ready to boot. That’s exactly what SYSGEN does, getting the Operating System familiar with its native hardware configuration.</a:t>
            </a:r>
            <a:endParaRPr dirty="0"/>
          </a:p>
        </p:txBody>
      </p:sp>
      <p:sp>
        <p:nvSpPr>
          <p:cNvPr id="2" name="Slide Number Placeholder 1">
            <a:extLst>
              <a:ext uri="{FF2B5EF4-FFF2-40B4-BE49-F238E27FC236}">
                <a16:creationId xmlns:a16="http://schemas.microsoft.com/office/drawing/2014/main" id="{023C001D-6189-FC4D-8341-3064930345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types of information required by system generation (SYSGEN)?</a:t>
            </a:r>
            <a:endParaRPr/>
          </a:p>
        </p:txBody>
      </p:sp>
      <p:sp>
        <p:nvSpPr>
          <p:cNvPr id="479" name="Google Shape;479;p73"/>
          <p:cNvSpPr txBox="1">
            <a:spLocks noGrp="1"/>
          </p:cNvSpPr>
          <p:nvPr>
            <p:ph type="body" idx="1"/>
          </p:nvPr>
        </p:nvSpPr>
        <p:spPr>
          <a:xfrm>
            <a:off x="311700" y="13963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information required by system generation (SYSGEN) is:</a:t>
            </a:r>
            <a:endParaRPr dirty="0"/>
          </a:p>
          <a:p>
            <a:pPr marL="457200" lvl="0" indent="-342900" algn="l" rtl="0">
              <a:spcBef>
                <a:spcPts val="1200"/>
              </a:spcBef>
              <a:spcAft>
                <a:spcPts val="0"/>
              </a:spcAft>
              <a:buSzPts val="1800"/>
              <a:buChar char="●"/>
            </a:pPr>
            <a:r>
              <a:rPr lang="en" dirty="0"/>
              <a:t>Type of CPU – It requires information about the type of CPU used and if multiple CPUs are used then description of each CPU is required</a:t>
            </a:r>
            <a:endParaRPr dirty="0"/>
          </a:p>
          <a:p>
            <a:pPr marL="457200" lvl="0" indent="-342900" algn="l" rtl="0">
              <a:spcBef>
                <a:spcPts val="0"/>
              </a:spcBef>
              <a:spcAft>
                <a:spcPts val="0"/>
              </a:spcAft>
              <a:buSzPts val="1800"/>
              <a:buChar char="●"/>
            </a:pPr>
            <a:r>
              <a:rPr lang="en" dirty="0"/>
              <a:t>Amount of available memory – It requires information about amount of memory available in computer system</a:t>
            </a:r>
            <a:endParaRPr dirty="0"/>
          </a:p>
          <a:p>
            <a:pPr marL="457200" lvl="0" indent="-342900" algn="l" rtl="0">
              <a:spcBef>
                <a:spcPts val="0"/>
              </a:spcBef>
              <a:spcAft>
                <a:spcPts val="0"/>
              </a:spcAft>
              <a:buSzPts val="1800"/>
              <a:buChar char="●"/>
            </a:pPr>
            <a:r>
              <a:rPr lang="en" dirty="0"/>
              <a:t>Types of devices – It requires information about each type of device such as device number, device type, device interrupt number etc.</a:t>
            </a:r>
            <a:endParaRPr dirty="0"/>
          </a:p>
          <a:p>
            <a:pPr marL="457200" lvl="0" indent="-342900" algn="l" rtl="0">
              <a:spcBef>
                <a:spcPts val="0"/>
              </a:spcBef>
              <a:spcAft>
                <a:spcPts val="0"/>
              </a:spcAft>
              <a:buSzPts val="1800"/>
              <a:buChar char="●"/>
            </a:pPr>
            <a:r>
              <a:rPr lang="en" dirty="0"/>
              <a:t>Operating system options – It requires information about desirable options in operating system such as size and amount of buffer, type of CPU scheduling etc.</a:t>
            </a:r>
            <a:endParaRPr dirty="0"/>
          </a:p>
        </p:txBody>
      </p:sp>
      <p:sp>
        <p:nvSpPr>
          <p:cNvPr id="2" name="Slide Number Placeholder 1">
            <a:extLst>
              <a:ext uri="{FF2B5EF4-FFF2-40B4-BE49-F238E27FC236}">
                <a16:creationId xmlns:a16="http://schemas.microsoft.com/office/drawing/2014/main" id="{97078149-8B03-02FB-A0F7-FAC1576AF7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system booting?</a:t>
            </a:r>
            <a:endParaRPr/>
          </a:p>
        </p:txBody>
      </p:sp>
      <p:sp>
        <p:nvSpPr>
          <p:cNvPr id="486" name="Google Shape;486;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Booting gets the system up and ready for a user to use it. Once the machine is switched on, the operating system checks for the BIOS and loads the kernel into the memory after which the system will be ready for usage by the user. The bootstrap loader finds the kernel and loads it into the memory.</a:t>
            </a:r>
            <a:endParaRPr dirty="0"/>
          </a:p>
        </p:txBody>
      </p:sp>
      <p:sp>
        <p:nvSpPr>
          <p:cNvPr id="2" name="Slide Number Placeholder 1">
            <a:extLst>
              <a:ext uri="{FF2B5EF4-FFF2-40B4-BE49-F238E27FC236}">
                <a16:creationId xmlns:a16="http://schemas.microsoft.com/office/drawing/2014/main" id="{18CE91AD-FF39-C15D-25CA-4B0661B1D8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disadvantages of ROM (Read Only Memory) over RAM (Random Access Memory)?</a:t>
            </a:r>
            <a:endParaRPr/>
          </a:p>
        </p:txBody>
      </p:sp>
      <p:sp>
        <p:nvSpPr>
          <p:cNvPr id="493" name="Google Shape;493;p75"/>
          <p:cNvSpPr txBox="1">
            <a:spLocks noGrp="1"/>
          </p:cNvSpPr>
          <p:nvPr>
            <p:ph type="body" idx="1"/>
          </p:nvPr>
        </p:nvSpPr>
        <p:spPr>
          <a:xfrm>
            <a:off x="311700" y="153785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Speed – Executing a program such as operating system is slower in ROM rather than in RAM</a:t>
            </a:r>
            <a:endParaRPr dirty="0"/>
          </a:p>
          <a:p>
            <a:pPr marL="457200" lvl="0" indent="-342900" algn="l" rtl="0">
              <a:spcBef>
                <a:spcPts val="0"/>
              </a:spcBef>
              <a:spcAft>
                <a:spcPts val="0"/>
              </a:spcAft>
              <a:buSzPts val="1800"/>
              <a:buChar char="●"/>
            </a:pPr>
            <a:r>
              <a:rPr lang="en" dirty="0"/>
              <a:t>Cost – ROM is more expensive than RAM and usually small amount of ROMs are available</a:t>
            </a:r>
            <a:endParaRPr dirty="0"/>
          </a:p>
        </p:txBody>
      </p:sp>
      <p:sp>
        <p:nvSpPr>
          <p:cNvPr id="2" name="Slide Number Placeholder 1">
            <a:extLst>
              <a:ext uri="{FF2B5EF4-FFF2-40B4-BE49-F238E27FC236}">
                <a16:creationId xmlns:a16="http://schemas.microsoft.com/office/drawing/2014/main" id="{DC6E578A-F455-5394-196C-C10CECECDA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layered approach to design an operating system.</a:t>
            </a:r>
            <a:endParaRPr/>
          </a:p>
        </p:txBody>
      </p:sp>
      <p:sp>
        <p:nvSpPr>
          <p:cNvPr id="500" name="Google Shape;500;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 layered approach, the operating system is divided into number of layers or levels. The hardware of the computer represents bottom most layer or level 0 and user interface represents the highest level or level N.</a:t>
            </a:r>
            <a:endParaRPr dirty="0"/>
          </a:p>
        </p:txBody>
      </p:sp>
      <p:sp>
        <p:nvSpPr>
          <p:cNvPr id="2" name="Slide Number Placeholder 1">
            <a:extLst>
              <a:ext uri="{FF2B5EF4-FFF2-40B4-BE49-F238E27FC236}">
                <a16:creationId xmlns:a16="http://schemas.microsoft.com/office/drawing/2014/main" id="{DF30B1F3-40DC-6821-4521-8C9C4AC232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advantage of layered approach to design an operating system?</a:t>
            </a:r>
            <a:endParaRPr/>
          </a:p>
        </p:txBody>
      </p:sp>
      <p:sp>
        <p:nvSpPr>
          <p:cNvPr id="507" name="Google Shape;507;p77"/>
          <p:cNvSpPr txBox="1">
            <a:spLocks noGrp="1"/>
          </p:cNvSpPr>
          <p:nvPr>
            <p:ph type="body" idx="1"/>
          </p:nvPr>
        </p:nvSpPr>
        <p:spPr>
          <a:xfrm>
            <a:off x="311700" y="13727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layered approach makes it convenient to debug each layer of the operating system separately. This makes system verification much easier and more efficient. For example, if you want to debug only the hardware - related issues, you can debug layer 0 or the bottom - most layer without affecting the rest of the system. This makes sure that none of the properly functions are affected while debugging a seemingly affected layer of operating system.</a:t>
            </a:r>
            <a:endParaRPr dirty="0"/>
          </a:p>
        </p:txBody>
      </p:sp>
      <p:sp>
        <p:nvSpPr>
          <p:cNvPr id="2" name="Slide Number Placeholder 1">
            <a:extLst>
              <a:ext uri="{FF2B5EF4-FFF2-40B4-BE49-F238E27FC236}">
                <a16:creationId xmlns:a16="http://schemas.microsoft.com/office/drawing/2014/main" id="{BC94FD67-0412-3FCC-2FC9-A1F92CD854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major difficulty in layered approach to design an operating system?</a:t>
            </a:r>
            <a:endParaRPr/>
          </a:p>
        </p:txBody>
      </p:sp>
      <p:sp>
        <p:nvSpPr>
          <p:cNvPr id="514" name="Google Shape;514;p78"/>
          <p:cNvSpPr txBox="1">
            <a:spLocks noGrp="1"/>
          </p:cNvSpPr>
          <p:nvPr>
            <p:ph type="body" idx="1"/>
          </p:nvPr>
        </p:nvSpPr>
        <p:spPr>
          <a:xfrm>
            <a:off x="311700" y="136482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Even though the layered approach makes debugging easier, there are some problems with the approach as given below:</a:t>
            </a:r>
            <a:endParaRPr dirty="0"/>
          </a:p>
          <a:p>
            <a:pPr marL="457200" lvl="0" indent="-334327" algn="l" rtl="0">
              <a:spcBef>
                <a:spcPts val="1200"/>
              </a:spcBef>
              <a:spcAft>
                <a:spcPts val="0"/>
              </a:spcAft>
              <a:buSzPct val="100000"/>
              <a:buChar char="●"/>
            </a:pPr>
            <a:r>
              <a:rPr lang="en" dirty="0"/>
              <a:t>Dependency – Since each layer can use the layers below it, they should be planned and defined appropriately. The dependency has to be carefully planned so that the lower layer will have the functions required for the upper layers.</a:t>
            </a:r>
            <a:endParaRPr dirty="0"/>
          </a:p>
          <a:p>
            <a:pPr marL="457200" lvl="0" indent="-334327" algn="l" rtl="0">
              <a:spcBef>
                <a:spcPts val="0"/>
              </a:spcBef>
              <a:spcAft>
                <a:spcPts val="0"/>
              </a:spcAft>
              <a:buSzPct val="100000"/>
              <a:buChar char="●"/>
            </a:pPr>
            <a:r>
              <a:rPr lang="en" dirty="0"/>
              <a:t>Efficiency – A layered approach reduces the efficiency of the operating system. Since every system call has to go through a series of layers before it finally gets executed, it will get longer to complete the process. When it comes to many system - calls simultaneously made, the system’s performance may be compromised significantly. In the case of an I/O operation, the program will execute a system call which goes to the I/O layer which picks up the memory management layer which further passes it on to the CPU scheduler which finally passes the message to the hardware.</a:t>
            </a:r>
            <a:endParaRPr dirty="0"/>
          </a:p>
        </p:txBody>
      </p:sp>
      <p:sp>
        <p:nvSpPr>
          <p:cNvPr id="2" name="Slide Number Placeholder 1">
            <a:extLst>
              <a:ext uri="{FF2B5EF4-FFF2-40B4-BE49-F238E27FC236}">
                <a16:creationId xmlns:a16="http://schemas.microsoft.com/office/drawing/2014/main" id="{50A61F20-FBAB-0ED5-8F10-68EAA5E06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can the limitations of layered approach be eliminated?</a:t>
            </a:r>
            <a:endParaRPr/>
          </a:p>
        </p:txBody>
      </p:sp>
      <p:sp>
        <p:nvSpPr>
          <p:cNvPr id="521" name="Google Shape;521;p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To reduce the limitations of a layered approach, the number of layers should be reduced, and each layer should include more functionalities. </a:t>
            </a:r>
            <a:endParaRPr dirty="0"/>
          </a:p>
          <a:p>
            <a:pPr marL="0" lvl="0" indent="0" algn="l" rtl="0">
              <a:spcBef>
                <a:spcPts val="1200"/>
              </a:spcBef>
              <a:spcAft>
                <a:spcPts val="0"/>
              </a:spcAft>
              <a:buNone/>
            </a:pPr>
            <a:r>
              <a:rPr lang="en" dirty="0"/>
              <a:t>This model provides the advantages of modular coding and avoids the complexities of defining and interacting with more layers.</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C236F245-BEFF-9E0A-D2BC-25D2011DC3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microkernel approach.</a:t>
            </a:r>
            <a:endParaRPr/>
          </a:p>
        </p:txBody>
      </p:sp>
      <p:sp>
        <p:nvSpPr>
          <p:cNvPr id="528" name="Google Shape;528;p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The microkernel approach is highly desirable to reduce the burden on the kernel and ease out process and memory management. In this approach, the non - essential components of processes are removed from the kernel and instead become system or user - level programs.</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32B3B7BD-4D72-28F4-2E26-BC02ED265E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main function of microkernel?</a:t>
            </a:r>
            <a:endParaRPr/>
          </a:p>
        </p:txBody>
      </p:sp>
      <p:sp>
        <p:nvSpPr>
          <p:cNvPr id="535" name="Google Shape;535;p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microkernel acts as a communication channel between the client and server programs run by the user. When the client wants to access a file or information from the database, the microkernel communicates with the server to take this information from the file - system or database and pass it on to the requesting client.</a:t>
            </a:r>
            <a:endParaRPr dirty="0"/>
          </a:p>
        </p:txBody>
      </p:sp>
      <p:sp>
        <p:nvSpPr>
          <p:cNvPr id="2" name="Slide Number Placeholder 1">
            <a:extLst>
              <a:ext uri="{FF2B5EF4-FFF2-40B4-BE49-F238E27FC236}">
                <a16:creationId xmlns:a16="http://schemas.microsoft.com/office/drawing/2014/main" id="{8E1013C2-F6EE-6467-9DD4-3F8FD4CD3E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interrupt vector?</a:t>
            </a:r>
            <a:endParaRPr/>
          </a:p>
        </p:txBody>
      </p:sp>
      <p:sp>
        <p:nvSpPr>
          <p:cNvPr id="101" name="Google Shape;10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t>An interrupt vector is an array of memory locations which point to interrupt service routine for various devices. It is stored in the form of table of pointers at starting location of memory for example, first 100 memory locations. An interrupt vector is usually indexed by unique device number along with interrupt request in order to locate the address of interrupt service routine for an interrupting device.</a:t>
            </a:r>
            <a:endParaRPr dirty="0"/>
          </a:p>
        </p:txBody>
      </p:sp>
      <p:sp>
        <p:nvSpPr>
          <p:cNvPr id="2" name="Slide Number Placeholder 1">
            <a:extLst>
              <a:ext uri="{FF2B5EF4-FFF2-40B4-BE49-F238E27FC236}">
                <a16:creationId xmlns:a16="http://schemas.microsoft.com/office/drawing/2014/main" id="{549174AF-BF42-45C7-2D90-BBBD6D73A3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advantages of microkernel approach?</a:t>
            </a:r>
            <a:endParaRPr/>
          </a:p>
        </p:txBody>
      </p:sp>
      <p:sp>
        <p:nvSpPr>
          <p:cNvPr id="542" name="Google Shape;542;p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microkernel approach offers many advantages, some of which are:</a:t>
            </a:r>
            <a:endParaRPr dirty="0"/>
          </a:p>
          <a:p>
            <a:pPr marL="457200" lvl="0" indent="-342900" algn="l" rtl="0">
              <a:spcBef>
                <a:spcPts val="1200"/>
              </a:spcBef>
              <a:spcAft>
                <a:spcPts val="0"/>
              </a:spcAft>
              <a:buSzPts val="1800"/>
              <a:buChar char="●"/>
            </a:pPr>
            <a:r>
              <a:rPr lang="en" dirty="0"/>
              <a:t>Scalable operating system – The microkernel makes sure that new services can be added to the user space due to which the kernel remains untouched.</a:t>
            </a:r>
            <a:endParaRPr dirty="0"/>
          </a:p>
          <a:p>
            <a:pPr marL="457200" lvl="0" indent="-342900" algn="l" rtl="0">
              <a:spcBef>
                <a:spcPts val="0"/>
              </a:spcBef>
              <a:spcAft>
                <a:spcPts val="0"/>
              </a:spcAft>
              <a:buSzPts val="1800"/>
              <a:buChar char="●"/>
            </a:pPr>
            <a:r>
              <a:rPr lang="en" dirty="0"/>
              <a:t>Stable operating system – Since most of the communications are handled by the microkernel, the kernel size is considerable reduced, is more stable and does not require much changes.</a:t>
            </a:r>
            <a:endParaRPr dirty="0"/>
          </a:p>
          <a:p>
            <a:pPr marL="457200" lvl="0" indent="-342900" algn="l" rtl="0">
              <a:spcBef>
                <a:spcPts val="0"/>
              </a:spcBef>
              <a:spcAft>
                <a:spcPts val="0"/>
              </a:spcAft>
              <a:buSzPts val="1800"/>
              <a:buChar char="●"/>
            </a:pPr>
            <a:r>
              <a:rPr lang="en" dirty="0"/>
              <a:t>Secure &amp; reliable operating system – The microkernel turns many processes passed on to the kernel into user processes. So even if one or more services fail, it does not affect the rest of the operating system.</a:t>
            </a:r>
            <a:endParaRPr dirty="0"/>
          </a:p>
        </p:txBody>
      </p:sp>
      <p:sp>
        <p:nvSpPr>
          <p:cNvPr id="2" name="Slide Number Placeholder 1">
            <a:extLst>
              <a:ext uri="{FF2B5EF4-FFF2-40B4-BE49-F238E27FC236}">
                <a16:creationId xmlns:a16="http://schemas.microsoft.com/office/drawing/2014/main" id="{D6B718E6-16FD-4641-746C-535C773D76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modular approach to design an operating system.</a:t>
            </a:r>
            <a:endParaRPr/>
          </a:p>
        </p:txBody>
      </p:sp>
      <p:sp>
        <p:nvSpPr>
          <p:cNvPr id="549" name="Google Shape;549;p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Object - orientation makes the kernel of the operating system modular. In the object - oriented design, new modules can be dynamically added during the run - time. One example can be to load the hardware specific devise and bus drivers to the kernel and file - system support as a dynamic module. The modern versions of UNIX, Linux, Solaris and Mac OS X use this approach.</a:t>
            </a:r>
            <a:endParaRPr dirty="0"/>
          </a:p>
        </p:txBody>
      </p:sp>
      <p:sp>
        <p:nvSpPr>
          <p:cNvPr id="2" name="Slide Number Placeholder 1">
            <a:extLst>
              <a:ext uri="{FF2B5EF4-FFF2-40B4-BE49-F238E27FC236}">
                <a16:creationId xmlns:a16="http://schemas.microsoft.com/office/drawing/2014/main" id="{F9CE3F07-069E-F6CB-505E-E103193EEF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similarity and difference between modular and layered approach?</a:t>
            </a:r>
            <a:endParaRPr/>
          </a:p>
        </p:txBody>
      </p:sp>
      <p:sp>
        <p:nvSpPr>
          <p:cNvPr id="556" name="Google Shape;556;p84"/>
          <p:cNvSpPr txBox="1">
            <a:spLocks noGrp="1"/>
          </p:cNvSpPr>
          <p:nvPr>
            <p:ph type="body" idx="1"/>
          </p:nvPr>
        </p:nvSpPr>
        <p:spPr>
          <a:xfrm>
            <a:off x="311700" y="15142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Similarity – The similarity between modular and layered approach is that both have defined and protected interfaces.</a:t>
            </a:r>
            <a:endParaRPr dirty="0"/>
          </a:p>
          <a:p>
            <a:pPr marL="0" lvl="0" indent="0" algn="l" rtl="0">
              <a:spcBef>
                <a:spcPts val="1200"/>
              </a:spcBef>
              <a:spcAft>
                <a:spcPts val="1200"/>
              </a:spcAft>
              <a:buNone/>
            </a:pPr>
            <a:r>
              <a:rPr lang="en" dirty="0"/>
              <a:t>Difference – In modular approach, any module can call any other module whereas in layered approach, a layer can only call a layer below it.</a:t>
            </a:r>
            <a:endParaRPr dirty="0"/>
          </a:p>
        </p:txBody>
      </p:sp>
      <p:sp>
        <p:nvSpPr>
          <p:cNvPr id="2" name="Slide Number Placeholder 1">
            <a:extLst>
              <a:ext uri="{FF2B5EF4-FFF2-40B4-BE49-F238E27FC236}">
                <a16:creationId xmlns:a16="http://schemas.microsoft.com/office/drawing/2014/main" id="{2B60C9F5-B339-FE12-6E19-01151994AE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similarity and difference between modular and microkernel approach?</a:t>
            </a:r>
            <a:endParaRPr/>
          </a:p>
        </p:txBody>
      </p:sp>
      <p:sp>
        <p:nvSpPr>
          <p:cNvPr id="563" name="Google Shape;563;p85"/>
          <p:cNvSpPr txBox="1">
            <a:spLocks noGrp="1"/>
          </p:cNvSpPr>
          <p:nvPr>
            <p:ph type="body" idx="1"/>
          </p:nvPr>
        </p:nvSpPr>
        <p:spPr>
          <a:xfrm>
            <a:off x="311700" y="13884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Similarity – The similarity between modular and microkernel approach is that primary module has only core functions and knowledge to load and communicate with other modules.</a:t>
            </a:r>
            <a:endParaRPr dirty="0"/>
          </a:p>
          <a:p>
            <a:pPr marL="0" lvl="0" indent="0" algn="l" rtl="0">
              <a:spcBef>
                <a:spcPts val="1200"/>
              </a:spcBef>
              <a:spcAft>
                <a:spcPts val="1200"/>
              </a:spcAft>
              <a:buNone/>
            </a:pPr>
            <a:r>
              <a:rPr lang="en" dirty="0"/>
              <a:t>Difference – In modular approach, modules do not have to invoke message passing in order to communicate with each other whereas in microkernel approach, messages are to be exchanged with microkernel.</a:t>
            </a:r>
            <a:endParaRPr dirty="0"/>
          </a:p>
        </p:txBody>
      </p:sp>
      <p:sp>
        <p:nvSpPr>
          <p:cNvPr id="2" name="Slide Number Placeholder 1">
            <a:extLst>
              <a:ext uri="{FF2B5EF4-FFF2-40B4-BE49-F238E27FC236}">
                <a16:creationId xmlns:a16="http://schemas.microsoft.com/office/drawing/2014/main" id="{AB9549B1-C4DC-5F80-1CA2-6EE003FA5C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the concept of a virtual machine.</a:t>
            </a:r>
            <a:endParaRPr/>
          </a:p>
        </p:txBody>
      </p:sp>
      <p:sp>
        <p:nvSpPr>
          <p:cNvPr id="570" name="Google Shape;570;p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 virtual machine is a concept to abstract each component of a computer system such as CPU, memory, disk drives etc. into separate execution environment to create an illusion that each execution environment has its own private computer. For example, using CPU scheduling and virtual memory techniques, it is possible to create an illusion that a process has its own processor and virtual memory.</a:t>
            </a:r>
            <a:endParaRPr dirty="0"/>
          </a:p>
        </p:txBody>
      </p:sp>
      <p:sp>
        <p:nvSpPr>
          <p:cNvPr id="2" name="Slide Number Placeholder 1">
            <a:extLst>
              <a:ext uri="{FF2B5EF4-FFF2-40B4-BE49-F238E27FC236}">
                <a16:creationId xmlns:a16="http://schemas.microsoft.com/office/drawing/2014/main" id="{AA607CAD-F9C7-B026-2E61-284F1356D2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advantages of virtual machine?</a:t>
            </a:r>
            <a:endParaRPr/>
          </a:p>
        </p:txBody>
      </p:sp>
      <p:sp>
        <p:nvSpPr>
          <p:cNvPr id="577" name="Google Shape;577;p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The advantages of a virtual machine are:</a:t>
            </a:r>
            <a:endParaRPr dirty="0"/>
          </a:p>
          <a:p>
            <a:pPr marL="457200" lvl="0" indent="-342900" algn="l" rtl="0">
              <a:spcBef>
                <a:spcPts val="1200"/>
              </a:spcBef>
              <a:spcAft>
                <a:spcPts val="0"/>
              </a:spcAft>
              <a:buSzPts val="1800"/>
              <a:buChar char="●"/>
            </a:pPr>
            <a:r>
              <a:rPr lang="en" dirty="0"/>
              <a:t>Complete protection – As each virtual machine is isolated from other virtual machines therefore each virtual machine is completely protected</a:t>
            </a:r>
            <a:endParaRPr dirty="0"/>
          </a:p>
          <a:p>
            <a:pPr marL="457200" lvl="0" indent="-342900" algn="l" rtl="0">
              <a:spcBef>
                <a:spcPts val="0"/>
              </a:spcBef>
              <a:spcAft>
                <a:spcPts val="0"/>
              </a:spcAft>
              <a:buSzPts val="1800"/>
              <a:buChar char="●"/>
            </a:pPr>
            <a:r>
              <a:rPr lang="en" dirty="0"/>
              <a:t>No conflict in sharing a resource – Virtual machines use a common disk in order to share file therefore there is no conflict arises in accessing the file by two virtual machines simultaneously. The common disk is usually implemented in software</a:t>
            </a:r>
            <a:endParaRPr dirty="0"/>
          </a:p>
        </p:txBody>
      </p:sp>
      <p:sp>
        <p:nvSpPr>
          <p:cNvPr id="2" name="Slide Number Placeholder 1">
            <a:extLst>
              <a:ext uri="{FF2B5EF4-FFF2-40B4-BE49-F238E27FC236}">
                <a16:creationId xmlns:a16="http://schemas.microsoft.com/office/drawing/2014/main" id="{A6CB6516-3F7B-261B-1576-EEA71535FF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88"/>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Process</a:t>
            </a:r>
            <a:endParaRPr/>
          </a:p>
        </p:txBody>
      </p:sp>
      <p:sp>
        <p:nvSpPr>
          <p:cNvPr id="584" name="Google Shape;584;p88"/>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
        <p:nvSpPr>
          <p:cNvPr id="2" name="Slide Number Placeholder 1">
            <a:extLst>
              <a:ext uri="{FF2B5EF4-FFF2-40B4-BE49-F238E27FC236}">
                <a16:creationId xmlns:a16="http://schemas.microsoft.com/office/drawing/2014/main" id="{43B0AC90-1E3F-03A1-2193-CF66641317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process?</a:t>
            </a:r>
            <a:endParaRPr/>
          </a:p>
        </p:txBody>
      </p:sp>
      <p:sp>
        <p:nvSpPr>
          <p:cNvPr id="591" name="Google Shape;591;p8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A process is defined as a program in execution. At any instant, a system will have a collection of processes running concurrently. These processes are divided into two categories: user processes which execute user code and system processes which execute operating system code.</a:t>
            </a:r>
            <a:endParaRPr dirty="0"/>
          </a:p>
        </p:txBody>
      </p:sp>
      <p:sp>
        <p:nvSpPr>
          <p:cNvPr id="2" name="Slide Number Placeholder 1">
            <a:extLst>
              <a:ext uri="{FF2B5EF4-FFF2-40B4-BE49-F238E27FC236}">
                <a16:creationId xmlns:a16="http://schemas.microsoft.com/office/drawing/2014/main" id="{25133495-D381-E0B3-A62C-97773B66A0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components of a process?</a:t>
            </a:r>
            <a:endParaRPr/>
          </a:p>
        </p:txBody>
      </p:sp>
      <p:sp>
        <p:nvSpPr>
          <p:cNvPr id="598" name="Google Shape;598;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components of a process are:</a:t>
            </a:r>
            <a:endParaRPr dirty="0"/>
          </a:p>
          <a:p>
            <a:pPr marL="457200" lvl="0" indent="-342900" algn="l" rtl="0">
              <a:spcBef>
                <a:spcPts val="1200"/>
              </a:spcBef>
              <a:spcAft>
                <a:spcPts val="0"/>
              </a:spcAft>
              <a:buSzPts val="1800"/>
              <a:buChar char="●"/>
            </a:pPr>
            <a:r>
              <a:rPr lang="en" dirty="0"/>
              <a:t>Text – It is a part of the process where code of the process resides</a:t>
            </a:r>
            <a:endParaRPr dirty="0"/>
          </a:p>
          <a:p>
            <a:pPr marL="457200" lvl="0" indent="-342900" algn="l" rtl="0">
              <a:spcBef>
                <a:spcPts val="0"/>
              </a:spcBef>
              <a:spcAft>
                <a:spcPts val="0"/>
              </a:spcAft>
              <a:buSzPts val="1800"/>
              <a:buChar char="●"/>
            </a:pPr>
            <a:r>
              <a:rPr lang="en" dirty="0"/>
              <a:t>Stack – It is a part of the process which contains temporary data such as function parameters, return type, local variable etc.</a:t>
            </a:r>
            <a:endParaRPr dirty="0"/>
          </a:p>
          <a:p>
            <a:pPr marL="457200" lvl="0" indent="-342900" algn="l" rtl="0">
              <a:spcBef>
                <a:spcPts val="0"/>
              </a:spcBef>
              <a:spcAft>
                <a:spcPts val="0"/>
              </a:spcAft>
              <a:buSzPts val="1800"/>
              <a:buChar char="●"/>
            </a:pPr>
            <a:r>
              <a:rPr lang="en" dirty="0"/>
              <a:t>Data – It is a part of process which contains global variables</a:t>
            </a:r>
            <a:endParaRPr dirty="0"/>
          </a:p>
          <a:p>
            <a:pPr marL="457200" lvl="0" indent="-342900" algn="l" rtl="0">
              <a:spcBef>
                <a:spcPts val="0"/>
              </a:spcBef>
              <a:spcAft>
                <a:spcPts val="0"/>
              </a:spcAft>
              <a:buSzPts val="1800"/>
              <a:buChar char="●"/>
            </a:pPr>
            <a:r>
              <a:rPr lang="en" dirty="0"/>
              <a:t>Heap – It is a section of memory which is dynamically allocated during run time of a process</a:t>
            </a:r>
            <a:endParaRPr dirty="0"/>
          </a:p>
        </p:txBody>
      </p:sp>
      <p:sp>
        <p:nvSpPr>
          <p:cNvPr id="2" name="Slide Number Placeholder 1">
            <a:extLst>
              <a:ext uri="{FF2B5EF4-FFF2-40B4-BE49-F238E27FC236}">
                <a16:creationId xmlns:a16="http://schemas.microsoft.com/office/drawing/2014/main" id="{6460D3DF-D743-6CD9-7E9C-4605C6E97A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78</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various states of a process?</a:t>
            </a:r>
            <a:endParaRPr/>
          </a:p>
        </p:txBody>
      </p:sp>
      <p:sp>
        <p:nvSpPr>
          <p:cNvPr id="605" name="Google Shape;605;p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 process may be in any of the following states at any time:</a:t>
            </a:r>
            <a:endParaRPr dirty="0"/>
          </a:p>
          <a:p>
            <a:pPr marL="457200" lvl="0" indent="-342900" algn="l" rtl="0">
              <a:spcBef>
                <a:spcPts val="1200"/>
              </a:spcBef>
              <a:spcAft>
                <a:spcPts val="0"/>
              </a:spcAft>
              <a:buSzPts val="1800"/>
              <a:buChar char="●"/>
            </a:pPr>
            <a:r>
              <a:rPr lang="en" dirty="0"/>
              <a:t>New – It is defined as a state where a new process is created</a:t>
            </a:r>
            <a:endParaRPr dirty="0"/>
          </a:p>
          <a:p>
            <a:pPr marL="457200" lvl="0" indent="-342900" algn="l" rtl="0">
              <a:spcBef>
                <a:spcPts val="0"/>
              </a:spcBef>
              <a:spcAft>
                <a:spcPts val="0"/>
              </a:spcAft>
              <a:buSzPts val="1800"/>
              <a:buChar char="●"/>
            </a:pPr>
            <a:r>
              <a:rPr lang="en" dirty="0"/>
              <a:t>Running – It is defined as a state where process is being executed</a:t>
            </a:r>
            <a:endParaRPr dirty="0"/>
          </a:p>
          <a:p>
            <a:pPr marL="457200" lvl="0" indent="-342900" algn="l" rtl="0">
              <a:spcBef>
                <a:spcPts val="0"/>
              </a:spcBef>
              <a:spcAft>
                <a:spcPts val="0"/>
              </a:spcAft>
              <a:buSzPts val="1800"/>
              <a:buChar char="●"/>
            </a:pPr>
            <a:r>
              <a:rPr lang="en" dirty="0"/>
              <a:t>Waiting – It is defined as a state where a process waits for some event to happen such as completion of I/O operation</a:t>
            </a:r>
            <a:endParaRPr dirty="0"/>
          </a:p>
          <a:p>
            <a:pPr marL="457200" lvl="0" indent="-342900" algn="l" rtl="0">
              <a:spcBef>
                <a:spcPts val="0"/>
              </a:spcBef>
              <a:spcAft>
                <a:spcPts val="0"/>
              </a:spcAft>
              <a:buSzPts val="1800"/>
              <a:buChar char="●"/>
            </a:pPr>
            <a:r>
              <a:rPr lang="en" dirty="0"/>
              <a:t>Ready – It is defined as a state where a process is waiting to be allocated to a processor</a:t>
            </a:r>
            <a:endParaRPr dirty="0"/>
          </a:p>
          <a:p>
            <a:pPr marL="457200" lvl="0" indent="-342900" algn="l" rtl="0">
              <a:spcBef>
                <a:spcPts val="0"/>
              </a:spcBef>
              <a:spcAft>
                <a:spcPts val="0"/>
              </a:spcAft>
              <a:buSzPts val="1800"/>
              <a:buChar char="●"/>
            </a:pPr>
            <a:r>
              <a:rPr lang="en" dirty="0"/>
              <a:t>Terminated – It is defined as a state where a process has completed its execution</a:t>
            </a:r>
            <a:endParaRPr dirty="0"/>
          </a:p>
        </p:txBody>
      </p:sp>
      <p:sp>
        <p:nvSpPr>
          <p:cNvPr id="2" name="Slide Number Placeholder 1">
            <a:extLst>
              <a:ext uri="{FF2B5EF4-FFF2-40B4-BE49-F238E27FC236}">
                <a16:creationId xmlns:a16="http://schemas.microsoft.com/office/drawing/2014/main" id="{94D30C25-7FA9-8215-0ACF-8C950ABB4B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79</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a typical instruction execution cycle.</a:t>
            </a:r>
            <a:endParaRPr/>
          </a:p>
        </p:txBody>
      </p:sp>
      <p:sp>
        <p:nvSpPr>
          <p:cNvPr id="108" name="Google Shape;10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 instruction execution cycle consists of following steps:</a:t>
            </a:r>
            <a:endParaRPr dirty="0"/>
          </a:p>
          <a:p>
            <a:pPr marL="457200" lvl="0" indent="-342900" algn="l" rtl="0">
              <a:spcBef>
                <a:spcPts val="1200"/>
              </a:spcBef>
              <a:spcAft>
                <a:spcPts val="0"/>
              </a:spcAft>
              <a:buSzPts val="1800"/>
              <a:buChar char="●"/>
            </a:pPr>
            <a:r>
              <a:rPr lang="en" dirty="0"/>
              <a:t> Fetching instruction from main memory and store it in instruction registers</a:t>
            </a:r>
            <a:endParaRPr dirty="0"/>
          </a:p>
          <a:p>
            <a:pPr marL="457200" lvl="0" indent="-342900" algn="l" rtl="0">
              <a:spcBef>
                <a:spcPts val="0"/>
              </a:spcBef>
              <a:spcAft>
                <a:spcPts val="0"/>
              </a:spcAft>
              <a:buSzPts val="1800"/>
              <a:buChar char="●"/>
            </a:pPr>
            <a:r>
              <a:rPr lang="en" dirty="0"/>
              <a:t> Decoding the instruction and fetch the required operands from main memory</a:t>
            </a:r>
            <a:endParaRPr dirty="0"/>
          </a:p>
          <a:p>
            <a:pPr marL="457200" lvl="0" indent="-342900" algn="l" rtl="0">
              <a:spcBef>
                <a:spcPts val="0"/>
              </a:spcBef>
              <a:spcAft>
                <a:spcPts val="0"/>
              </a:spcAft>
              <a:buSzPts val="1800"/>
              <a:buChar char="●"/>
            </a:pPr>
            <a:r>
              <a:rPr lang="en" dirty="0"/>
              <a:t> Executing the instruction</a:t>
            </a:r>
            <a:endParaRPr dirty="0"/>
          </a:p>
          <a:p>
            <a:pPr marL="457200" lvl="0" indent="-342900" algn="l" rtl="0">
              <a:spcBef>
                <a:spcPts val="0"/>
              </a:spcBef>
              <a:spcAft>
                <a:spcPts val="0"/>
              </a:spcAft>
              <a:buSzPts val="1800"/>
              <a:buChar char="●"/>
            </a:pPr>
            <a:r>
              <a:rPr lang="en" dirty="0"/>
              <a:t> Store the result in main memory</a:t>
            </a:r>
            <a:endParaRPr dirty="0"/>
          </a:p>
        </p:txBody>
      </p:sp>
      <p:sp>
        <p:nvSpPr>
          <p:cNvPr id="2" name="Slide Number Placeholder 1">
            <a:extLst>
              <a:ext uri="{FF2B5EF4-FFF2-40B4-BE49-F238E27FC236}">
                <a16:creationId xmlns:a16="http://schemas.microsoft.com/office/drawing/2014/main" id="{A7331B87-A398-6B9C-F8FF-634BA6B235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components of a process control block?</a:t>
            </a:r>
            <a:endParaRPr/>
          </a:p>
        </p:txBody>
      </p:sp>
      <p:sp>
        <p:nvSpPr>
          <p:cNvPr id="612" name="Google Shape;612;p92"/>
          <p:cNvSpPr txBox="1">
            <a:spLocks noGrp="1"/>
          </p:cNvSpPr>
          <p:nvPr>
            <p:ph type="body" idx="1"/>
          </p:nvPr>
        </p:nvSpPr>
        <p:spPr>
          <a:xfrm>
            <a:off x="311700" y="1152475"/>
            <a:ext cx="8520600" cy="3873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The components of a process control block are:</a:t>
            </a:r>
            <a:endParaRPr dirty="0"/>
          </a:p>
          <a:p>
            <a:pPr marL="457200" lvl="0" indent="-334327" algn="l" rtl="0">
              <a:spcBef>
                <a:spcPts val="1200"/>
              </a:spcBef>
              <a:spcAft>
                <a:spcPts val="0"/>
              </a:spcAft>
              <a:buSzPct val="100000"/>
              <a:buChar char="●"/>
            </a:pPr>
            <a:r>
              <a:rPr lang="en" dirty="0"/>
              <a:t>State – It provides information about the state in which a process is present currently</a:t>
            </a:r>
            <a:endParaRPr dirty="0"/>
          </a:p>
          <a:p>
            <a:pPr marL="457200" lvl="0" indent="-334327" algn="l" rtl="0">
              <a:spcBef>
                <a:spcPts val="0"/>
              </a:spcBef>
              <a:spcAft>
                <a:spcPts val="0"/>
              </a:spcAft>
              <a:buSzPct val="100000"/>
              <a:buChar char="●"/>
            </a:pPr>
            <a:r>
              <a:rPr lang="en" dirty="0"/>
              <a:t>Program Counter – It provides address of the next instruction to be executed for the process</a:t>
            </a:r>
            <a:endParaRPr dirty="0"/>
          </a:p>
          <a:p>
            <a:pPr marL="457200" lvl="0" indent="-334327" algn="l" rtl="0">
              <a:spcBef>
                <a:spcPts val="0"/>
              </a:spcBef>
              <a:spcAft>
                <a:spcPts val="0"/>
              </a:spcAft>
              <a:buSzPct val="100000"/>
              <a:buChar char="●"/>
            </a:pPr>
            <a:r>
              <a:rPr lang="en" dirty="0"/>
              <a:t>CPU registers – It includes various registers such as index register, accumulator, stack pointer etc.</a:t>
            </a:r>
            <a:endParaRPr dirty="0"/>
          </a:p>
          <a:p>
            <a:pPr marL="457200" lvl="0" indent="-334327" algn="l" rtl="0">
              <a:spcBef>
                <a:spcPts val="0"/>
              </a:spcBef>
              <a:spcAft>
                <a:spcPts val="0"/>
              </a:spcAft>
              <a:buSzPct val="100000"/>
              <a:buChar char="●"/>
            </a:pPr>
            <a:r>
              <a:rPr lang="en" dirty="0"/>
              <a:t>CPU scheduling information – It includes information such as priority of a process, pointer to scheduling queue etc.</a:t>
            </a:r>
            <a:endParaRPr dirty="0"/>
          </a:p>
          <a:p>
            <a:pPr marL="457200" lvl="0" indent="-334327" algn="l" rtl="0">
              <a:spcBef>
                <a:spcPts val="0"/>
              </a:spcBef>
              <a:spcAft>
                <a:spcPts val="0"/>
              </a:spcAft>
              <a:buSzPct val="100000"/>
              <a:buChar char="●"/>
            </a:pPr>
            <a:r>
              <a:rPr lang="en" dirty="0"/>
              <a:t>Memory management information – It includes information such as value of base register, segment table, page table etc.</a:t>
            </a:r>
            <a:endParaRPr dirty="0"/>
          </a:p>
          <a:p>
            <a:pPr marL="457200" lvl="0" indent="-334327" algn="l" rtl="0">
              <a:spcBef>
                <a:spcPts val="0"/>
              </a:spcBef>
              <a:spcAft>
                <a:spcPts val="0"/>
              </a:spcAft>
              <a:buSzPct val="100000"/>
              <a:buChar char="●"/>
            </a:pPr>
            <a:r>
              <a:rPr lang="en" dirty="0"/>
              <a:t>Accounting information – It includes information about amount of CPU and real - time used, process number ten</a:t>
            </a:r>
            <a:endParaRPr dirty="0"/>
          </a:p>
          <a:p>
            <a:pPr marL="457200" lvl="0" indent="-334327" algn="l" rtl="0">
              <a:spcBef>
                <a:spcPts val="0"/>
              </a:spcBef>
              <a:spcAft>
                <a:spcPts val="0"/>
              </a:spcAft>
              <a:buSzPct val="100000"/>
              <a:buChar char="●"/>
            </a:pPr>
            <a:r>
              <a:rPr lang="en" dirty="0"/>
              <a:t>I/O status information – It includes information about list of I/O devices allocated to the process, list of open files etc.</a:t>
            </a:r>
            <a:endParaRPr dirty="0"/>
          </a:p>
        </p:txBody>
      </p:sp>
      <p:sp>
        <p:nvSpPr>
          <p:cNvPr id="2" name="Slide Number Placeholder 1">
            <a:extLst>
              <a:ext uri="{FF2B5EF4-FFF2-40B4-BE49-F238E27FC236}">
                <a16:creationId xmlns:a16="http://schemas.microsoft.com/office/drawing/2014/main" id="{1FD56DE0-18F0-C158-C3E2-AF23EA9908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are the various events that can happen once CPU starts executing a process?</a:t>
            </a:r>
            <a:endParaRPr dirty="0"/>
          </a:p>
        </p:txBody>
      </p:sp>
      <p:sp>
        <p:nvSpPr>
          <p:cNvPr id="619" name="Google Shape;619;p93"/>
          <p:cNvSpPr txBox="1">
            <a:spLocks noGrp="1"/>
          </p:cNvSpPr>
          <p:nvPr>
            <p:ph type="body" idx="1"/>
          </p:nvPr>
        </p:nvSpPr>
        <p:spPr>
          <a:xfrm>
            <a:off x="311700" y="14198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Once the CPU starts executing a process, the following series of events take place:</a:t>
            </a:r>
            <a:endParaRPr dirty="0"/>
          </a:p>
          <a:p>
            <a:pPr marL="457200" lvl="0" indent="-342900" algn="l" rtl="0">
              <a:spcBef>
                <a:spcPts val="1200"/>
              </a:spcBef>
              <a:spcAft>
                <a:spcPts val="0"/>
              </a:spcAft>
              <a:buSzPts val="1800"/>
              <a:buChar char="●"/>
            </a:pPr>
            <a:r>
              <a:rPr lang="en" dirty="0"/>
              <a:t>The I/O request is initiated and sent to the I/O queue</a:t>
            </a:r>
            <a:endParaRPr dirty="0"/>
          </a:p>
          <a:p>
            <a:pPr marL="457200" lvl="0" indent="-342900" algn="l" rtl="0">
              <a:spcBef>
                <a:spcPts val="0"/>
              </a:spcBef>
              <a:spcAft>
                <a:spcPts val="0"/>
              </a:spcAft>
              <a:buSzPts val="1800"/>
              <a:buChar char="●"/>
            </a:pPr>
            <a:r>
              <a:rPr lang="en" dirty="0"/>
              <a:t>A new sub - process is created and wait for its termination</a:t>
            </a:r>
            <a:endParaRPr dirty="0"/>
          </a:p>
          <a:p>
            <a:pPr marL="457200" lvl="0" indent="-342900" algn="l" rtl="0">
              <a:spcBef>
                <a:spcPts val="0"/>
              </a:spcBef>
              <a:spcAft>
                <a:spcPts val="0"/>
              </a:spcAft>
              <a:buSzPts val="1800"/>
              <a:buChar char="●"/>
            </a:pPr>
            <a:r>
              <a:rPr lang="en" dirty="0"/>
              <a:t>The process is removed by the CPU and sent to the ready - queue because of an interruption.</a:t>
            </a:r>
            <a:endParaRPr dirty="0"/>
          </a:p>
        </p:txBody>
      </p:sp>
      <p:sp>
        <p:nvSpPr>
          <p:cNvPr id="2" name="Slide Number Placeholder 1">
            <a:extLst>
              <a:ext uri="{FF2B5EF4-FFF2-40B4-BE49-F238E27FC236}">
                <a16:creationId xmlns:a16="http://schemas.microsoft.com/office/drawing/2014/main" id="{100DA59D-F669-8268-135D-F10469BDAA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81</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the function of long term scheduler?</a:t>
            </a:r>
            <a:endParaRPr dirty="0"/>
          </a:p>
        </p:txBody>
      </p:sp>
      <p:sp>
        <p:nvSpPr>
          <p:cNvPr id="626" name="Google Shape;626;p9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Long - term scheduler selects a process from a pool of processes residing on the disk and loads it into main memory for execution. As a long - term scheduler may take more time to decide which process has to be loaded for execution therefore long - term scheduler is executed less frequently usually once every few minutes.</a:t>
            </a:r>
            <a:endParaRPr dirty="0"/>
          </a:p>
        </p:txBody>
      </p:sp>
      <p:sp>
        <p:nvSpPr>
          <p:cNvPr id="2" name="Slide Number Placeholder 1">
            <a:extLst>
              <a:ext uri="{FF2B5EF4-FFF2-40B4-BE49-F238E27FC236}">
                <a16:creationId xmlns:a16="http://schemas.microsoft.com/office/drawing/2014/main" id="{B568FAA4-6EA2-2430-865E-BD0DFE910F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82</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function of short term scheduler?</a:t>
            </a:r>
            <a:endParaRPr/>
          </a:p>
        </p:txBody>
      </p:sp>
      <p:sp>
        <p:nvSpPr>
          <p:cNvPr id="633" name="Google Shape;633;p9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The short - term scheduler has to execute once every 100 milliseconds. It has to select a process from the ready queue and assign it to the CPU frequently.</a:t>
            </a:r>
            <a:endParaRPr dirty="0"/>
          </a:p>
        </p:txBody>
      </p:sp>
      <p:sp>
        <p:nvSpPr>
          <p:cNvPr id="2" name="Slide Number Placeholder 1">
            <a:extLst>
              <a:ext uri="{FF2B5EF4-FFF2-40B4-BE49-F238E27FC236}">
                <a16:creationId xmlns:a16="http://schemas.microsoft.com/office/drawing/2014/main" id="{8F4E064C-01D5-7099-9A5B-6D21C98FDA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83</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CPU - bound process and I/O bound process.</a:t>
            </a:r>
            <a:endParaRPr/>
          </a:p>
        </p:txBody>
      </p:sp>
      <p:sp>
        <p:nvSpPr>
          <p:cNvPr id="640" name="Google Shape;640;p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CPU - bound process is a process which uses much of its time doing computation than performing I/O operations whereas I/O - bound process is a process which uses much of its time performing I/O operation than performing computation.</a:t>
            </a:r>
            <a:endParaRPr dirty="0"/>
          </a:p>
        </p:txBody>
      </p:sp>
      <p:sp>
        <p:nvSpPr>
          <p:cNvPr id="2" name="Slide Number Placeholder 1">
            <a:extLst>
              <a:ext uri="{FF2B5EF4-FFF2-40B4-BE49-F238E27FC236}">
                <a16:creationId xmlns:a16="http://schemas.microsoft.com/office/drawing/2014/main" id="{648DB74B-4840-61E7-F947-2E90154C87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84</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function of medium term scheduler?</a:t>
            </a:r>
            <a:endParaRPr/>
          </a:p>
        </p:txBody>
      </p:sp>
      <p:sp>
        <p:nvSpPr>
          <p:cNvPr id="647" name="Google Shape;647;p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The main task of medium term scheduler is to remove a process from the main memory in order to reduce the degree of multiprogramming and later reintroduce the process in the memory in order to continue execution of the process. This process is also known as swapping.</a:t>
            </a:r>
            <a:endParaRPr dirty="0"/>
          </a:p>
        </p:txBody>
      </p:sp>
      <p:sp>
        <p:nvSpPr>
          <p:cNvPr id="2" name="Slide Number Placeholder 1">
            <a:extLst>
              <a:ext uri="{FF2B5EF4-FFF2-40B4-BE49-F238E27FC236}">
                <a16:creationId xmlns:a16="http://schemas.microsoft.com/office/drawing/2014/main" id="{BB82F8B3-940B-2642-D01A-5781BA1CB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85</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context switch?</a:t>
            </a:r>
            <a:endParaRPr/>
          </a:p>
        </p:txBody>
      </p:sp>
      <p:sp>
        <p:nvSpPr>
          <p:cNvPr id="654" name="Google Shape;654;p9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Context switch is a process of saving the state of the current process and restoring the state of another process. At the time of context switch, the kernel of operating system saves the context (value of CPU registers, memory management information, process state etc.) of the current process in its process - control - block and loads the saved context of another process scheduled to be executed.</a:t>
            </a:r>
            <a:endParaRPr dirty="0"/>
          </a:p>
        </p:txBody>
      </p:sp>
      <p:sp>
        <p:nvSpPr>
          <p:cNvPr id="2" name="Slide Number Placeholder 1">
            <a:extLst>
              <a:ext uri="{FF2B5EF4-FFF2-40B4-BE49-F238E27FC236}">
                <a16:creationId xmlns:a16="http://schemas.microsoft.com/office/drawing/2014/main" id="{22A0002A-271F-1919-ACB6-577E85E4A8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86</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various reasons for a parent process to terminate its children processes?</a:t>
            </a:r>
            <a:endParaRPr/>
          </a:p>
        </p:txBody>
      </p:sp>
      <p:sp>
        <p:nvSpPr>
          <p:cNvPr id="661" name="Google Shape;661;p99"/>
          <p:cNvSpPr txBox="1">
            <a:spLocks noGrp="1"/>
          </p:cNvSpPr>
          <p:nvPr>
            <p:ph type="body" idx="1"/>
          </p:nvPr>
        </p:nvSpPr>
        <p:spPr>
          <a:xfrm>
            <a:off x="311700" y="13176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The various reasons for a parent process to terminate its children processes are:</a:t>
            </a:r>
            <a:endParaRPr dirty="0"/>
          </a:p>
          <a:p>
            <a:pPr marL="457200" lvl="0" indent="-342900" algn="l" rtl="0">
              <a:spcBef>
                <a:spcPts val="1200"/>
              </a:spcBef>
              <a:spcAft>
                <a:spcPts val="0"/>
              </a:spcAft>
              <a:buSzPts val="1800"/>
              <a:buChar char="●"/>
            </a:pPr>
            <a:r>
              <a:rPr lang="en" dirty="0"/>
              <a:t>The children processes may have exceeded the usage of the resources allocated to them</a:t>
            </a:r>
            <a:endParaRPr dirty="0"/>
          </a:p>
          <a:p>
            <a:pPr marL="457200" lvl="0" indent="-342900" algn="l" rtl="0">
              <a:spcBef>
                <a:spcPts val="0"/>
              </a:spcBef>
              <a:spcAft>
                <a:spcPts val="0"/>
              </a:spcAft>
              <a:buSzPts val="1800"/>
              <a:buChar char="●"/>
            </a:pPr>
            <a:r>
              <a:rPr lang="en" dirty="0"/>
              <a:t>The task assigned to the child process may not be required anymore</a:t>
            </a:r>
            <a:endParaRPr dirty="0"/>
          </a:p>
          <a:p>
            <a:pPr marL="457200" lvl="0" indent="-342900" algn="l" rtl="0">
              <a:spcBef>
                <a:spcPts val="0"/>
              </a:spcBef>
              <a:spcAft>
                <a:spcPts val="0"/>
              </a:spcAft>
              <a:buSzPts val="1800"/>
              <a:buChar char="●"/>
            </a:pPr>
            <a:r>
              <a:rPr lang="en" dirty="0"/>
              <a:t>The parent process may be exiting so the children processes must be terminated because operating system does not allow a child process to run if parent process is exiting</a:t>
            </a:r>
            <a:endParaRPr dirty="0"/>
          </a:p>
        </p:txBody>
      </p:sp>
      <p:sp>
        <p:nvSpPr>
          <p:cNvPr id="2" name="Slide Number Placeholder 1">
            <a:extLst>
              <a:ext uri="{FF2B5EF4-FFF2-40B4-BE49-F238E27FC236}">
                <a16:creationId xmlns:a16="http://schemas.microsoft.com/office/drawing/2014/main" id="{84E6662F-F2DD-BD26-37C3-C4E0551B46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87</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difference between an independent process and cooperating process?</a:t>
            </a:r>
            <a:endParaRPr/>
          </a:p>
        </p:txBody>
      </p:sp>
      <p:sp>
        <p:nvSpPr>
          <p:cNvPr id="668" name="Google Shape;668;p100"/>
          <p:cNvSpPr txBox="1">
            <a:spLocks noGrp="1"/>
          </p:cNvSpPr>
          <p:nvPr>
            <p:ph type="body" idx="1"/>
          </p:nvPr>
        </p:nvSpPr>
        <p:spPr>
          <a:xfrm>
            <a:off x="311700" y="13884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 Independent process – It is defined as a process which neither affects other processes nor gets affected by other processes. An independent process does not share any data with other running processes.</a:t>
            </a:r>
            <a:endParaRPr dirty="0"/>
          </a:p>
          <a:p>
            <a:pPr marL="0" lvl="0" indent="0" algn="l" rtl="0">
              <a:spcBef>
                <a:spcPts val="1200"/>
              </a:spcBef>
              <a:spcAft>
                <a:spcPts val="1200"/>
              </a:spcAft>
              <a:buNone/>
            </a:pPr>
            <a:r>
              <a:rPr lang="en" dirty="0"/>
              <a:t> Cooperating process – It is defined as a process which affects other processes and may get affected by other processes. A cooperating process shares data with other running processes</a:t>
            </a:r>
            <a:endParaRPr dirty="0"/>
          </a:p>
        </p:txBody>
      </p:sp>
      <p:sp>
        <p:nvSpPr>
          <p:cNvPr id="2" name="Slide Number Placeholder 1">
            <a:extLst>
              <a:ext uri="{FF2B5EF4-FFF2-40B4-BE49-F238E27FC236}">
                <a16:creationId xmlns:a16="http://schemas.microsoft.com/office/drawing/2014/main" id="{3D9BBF17-0EC6-A07E-BFA7-396D47763F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88</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is process cooperation required?</a:t>
            </a:r>
            <a:endParaRPr/>
          </a:p>
        </p:txBody>
      </p:sp>
      <p:sp>
        <p:nvSpPr>
          <p:cNvPr id="675" name="Google Shape;675;p10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Process cooperation is required because:</a:t>
            </a:r>
            <a:endParaRPr dirty="0"/>
          </a:p>
          <a:p>
            <a:pPr marL="457200" lvl="0" indent="-342900" algn="l" rtl="0">
              <a:spcBef>
                <a:spcPts val="1200"/>
              </a:spcBef>
              <a:spcAft>
                <a:spcPts val="0"/>
              </a:spcAft>
              <a:buSzPts val="1800"/>
              <a:buChar char="●"/>
            </a:pPr>
            <a:r>
              <a:rPr lang="en" dirty="0"/>
              <a:t>Information sharing – As many users may require the same type of information such as a shared file therefore there must exists an environment for multiple process to access such information concurrently</a:t>
            </a:r>
            <a:endParaRPr dirty="0"/>
          </a:p>
          <a:p>
            <a:pPr marL="457200" lvl="0" indent="-342900" algn="l" rtl="0">
              <a:spcBef>
                <a:spcPts val="0"/>
              </a:spcBef>
              <a:spcAft>
                <a:spcPts val="0"/>
              </a:spcAft>
              <a:buSzPts val="1800"/>
              <a:buChar char="●"/>
            </a:pPr>
            <a:r>
              <a:rPr lang="en" dirty="0"/>
              <a:t>Computation backup – A task can be run faster if it is broken down into sub tasks such that each sub task can be run in parallel with others. This can only be accomplished if there exist multiple cooperating processes</a:t>
            </a:r>
            <a:endParaRPr dirty="0"/>
          </a:p>
          <a:p>
            <a:pPr marL="457200" lvl="0" indent="-342900" algn="l" rtl="0">
              <a:spcBef>
                <a:spcPts val="0"/>
              </a:spcBef>
              <a:spcAft>
                <a:spcPts val="0"/>
              </a:spcAft>
              <a:buSzPts val="1800"/>
              <a:buChar char="●"/>
            </a:pPr>
            <a:r>
              <a:rPr lang="en" dirty="0"/>
              <a:t>Modularity – The system can be made modular by dividing the system functions into separate processes</a:t>
            </a:r>
            <a:endParaRPr dirty="0"/>
          </a:p>
          <a:p>
            <a:pPr marL="457200" lvl="0" indent="-342900" algn="l" rtl="0">
              <a:spcBef>
                <a:spcPts val="0"/>
              </a:spcBef>
              <a:spcAft>
                <a:spcPts val="0"/>
              </a:spcAft>
              <a:buSzPts val="1800"/>
              <a:buChar char="●"/>
            </a:pPr>
            <a:r>
              <a:rPr lang="en" dirty="0"/>
              <a:t>Convenience – A user may want to work on many tasks concurrently such as editing, printing and compiling a file in parallel</a:t>
            </a:r>
            <a:endParaRPr dirty="0"/>
          </a:p>
        </p:txBody>
      </p:sp>
      <p:sp>
        <p:nvSpPr>
          <p:cNvPr id="2" name="Slide Number Placeholder 1">
            <a:extLst>
              <a:ext uri="{FF2B5EF4-FFF2-40B4-BE49-F238E27FC236}">
                <a16:creationId xmlns:a16="http://schemas.microsoft.com/office/drawing/2014/main" id="{7490B3E2-07F3-65ED-251B-4548A1B193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89</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is it not possible to store all instructions and data in main memory?</a:t>
            </a:r>
            <a:endParaRPr/>
          </a:p>
        </p:txBody>
      </p:sp>
      <p:sp>
        <p:nvSpPr>
          <p:cNvPr id="115" name="Google Shape;115;p21"/>
          <p:cNvSpPr txBox="1">
            <a:spLocks noGrp="1"/>
          </p:cNvSpPr>
          <p:nvPr>
            <p:ph type="body" idx="1"/>
          </p:nvPr>
        </p:nvSpPr>
        <p:spPr>
          <a:xfrm>
            <a:off x="311700" y="1415650"/>
            <a:ext cx="8520600" cy="315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It is not possible to store all instructions and data in main memory because:</a:t>
            </a:r>
            <a:endParaRPr dirty="0"/>
          </a:p>
          <a:p>
            <a:pPr marL="457200" lvl="0" indent="-342900" algn="l" rtl="0">
              <a:spcBef>
                <a:spcPts val="1200"/>
              </a:spcBef>
              <a:spcAft>
                <a:spcPts val="0"/>
              </a:spcAft>
              <a:buSzPts val="1800"/>
              <a:buChar char="●"/>
            </a:pPr>
            <a:r>
              <a:rPr lang="en" dirty="0"/>
              <a:t> The size of main memory is small compared to amount of instructions and data that can be stored permanently</a:t>
            </a:r>
            <a:endParaRPr dirty="0"/>
          </a:p>
          <a:p>
            <a:pPr marL="457200" lvl="0" indent="-342900" algn="l" rtl="0">
              <a:spcBef>
                <a:spcPts val="0"/>
              </a:spcBef>
              <a:spcAft>
                <a:spcPts val="0"/>
              </a:spcAft>
              <a:buSzPts val="1800"/>
              <a:buChar char="●"/>
            </a:pPr>
            <a:r>
              <a:rPr lang="en" dirty="0"/>
              <a:t> Main memory is volatile because it loses its content when power is switched off</a:t>
            </a:r>
            <a:endParaRPr dirty="0"/>
          </a:p>
        </p:txBody>
      </p:sp>
      <p:sp>
        <p:nvSpPr>
          <p:cNvPr id="2" name="Slide Number Placeholder 1">
            <a:extLst>
              <a:ext uri="{FF2B5EF4-FFF2-40B4-BE49-F238E27FC236}">
                <a16:creationId xmlns:a16="http://schemas.microsoft.com/office/drawing/2014/main" id="{35DE5F2B-9C8E-B019-2C9E-E91B886CF9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is inter process communication achieved?</a:t>
            </a:r>
            <a:endParaRPr/>
          </a:p>
        </p:txBody>
      </p:sp>
      <p:sp>
        <p:nvSpPr>
          <p:cNvPr id="682" name="Google Shape;682;p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Inter process communication is achieved in two ways:</a:t>
            </a:r>
            <a:endParaRPr dirty="0"/>
          </a:p>
          <a:p>
            <a:pPr marL="457200" lvl="0" indent="-342900" algn="l" rtl="0">
              <a:spcBef>
                <a:spcPts val="1200"/>
              </a:spcBef>
              <a:spcAft>
                <a:spcPts val="0"/>
              </a:spcAft>
              <a:buSzPts val="1800"/>
              <a:buChar char="●"/>
            </a:pPr>
            <a:r>
              <a:rPr lang="en" dirty="0"/>
              <a:t>Shared memory – In this technique, a common region of the memory is used by cooperating process for communication and processes can exchange information with each other by reading and writing to shared region</a:t>
            </a:r>
            <a:endParaRPr dirty="0"/>
          </a:p>
          <a:p>
            <a:pPr marL="457200" lvl="0" indent="-342900" algn="l" rtl="0">
              <a:spcBef>
                <a:spcPts val="0"/>
              </a:spcBef>
              <a:spcAft>
                <a:spcPts val="0"/>
              </a:spcAft>
              <a:buSzPts val="1800"/>
              <a:buChar char="●"/>
            </a:pPr>
            <a:r>
              <a:rPr lang="en" dirty="0"/>
              <a:t>Message passing – In this technique, cooperating processes communicate with each other by exchanging messages among themselves</a:t>
            </a:r>
            <a:endParaRPr dirty="0"/>
          </a:p>
        </p:txBody>
      </p:sp>
      <p:sp>
        <p:nvSpPr>
          <p:cNvPr id="2" name="Slide Number Placeholder 1">
            <a:extLst>
              <a:ext uri="{FF2B5EF4-FFF2-40B4-BE49-F238E27FC236}">
                <a16:creationId xmlns:a16="http://schemas.microsoft.com/office/drawing/2014/main" id="{4CC26144-F3E1-BCCA-A1EE-FFF840AA8C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90</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1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difference between message passing technique and shared memory technique?</a:t>
            </a:r>
            <a:endParaRPr/>
          </a:p>
        </p:txBody>
      </p:sp>
      <p:sp>
        <p:nvSpPr>
          <p:cNvPr id="689" name="Google Shape;689;p103"/>
          <p:cNvSpPr txBox="1">
            <a:spLocks noGrp="1"/>
          </p:cNvSpPr>
          <p:nvPr>
            <p:ph type="body" idx="1"/>
          </p:nvPr>
        </p:nvSpPr>
        <p:spPr>
          <a:xfrm>
            <a:off x="311700" y="14985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Message passing technique is useful for exchanging small amount of information whereas shared memory technique is useful for exchanging large amount of information.</a:t>
            </a:r>
            <a:endParaRPr dirty="0"/>
          </a:p>
          <a:p>
            <a:pPr marL="0" lvl="0" indent="0" algn="l" rtl="0">
              <a:spcBef>
                <a:spcPts val="1200"/>
              </a:spcBef>
              <a:spcAft>
                <a:spcPts val="1200"/>
              </a:spcAft>
              <a:buNone/>
            </a:pPr>
            <a:r>
              <a:rPr lang="en" dirty="0"/>
              <a:t>Message passing technique is slower because it is implemented using system calls which require more time due to kernel intervention whereas shared memory technique is faster because system calls are only required to establish common memory region and once it is established, kernel intervention is not required.</a:t>
            </a:r>
            <a:endParaRPr dirty="0"/>
          </a:p>
        </p:txBody>
      </p:sp>
      <p:sp>
        <p:nvSpPr>
          <p:cNvPr id="2" name="Slide Number Placeholder 1">
            <a:extLst>
              <a:ext uri="{FF2B5EF4-FFF2-40B4-BE49-F238E27FC236}">
                <a16:creationId xmlns:a16="http://schemas.microsoft.com/office/drawing/2014/main" id="{7CC8BAC1-A218-AEC3-F40D-12D3FD1FEA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91</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producer - consumer problem.</a:t>
            </a:r>
            <a:endParaRPr/>
          </a:p>
        </p:txBody>
      </p:sp>
      <p:sp>
        <p:nvSpPr>
          <p:cNvPr id="696" name="Google Shape;696;p10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 producer - consumer problem has two entities: a producer and a consumer. Both producer and consumer share a common fixed sized buffer region. The producer’s job is to generate the data and put it into buffer whereas consumer’s job is to consume the data from the buffer. The problem is to make sure that the producer does not add the data to the buffer if it is already full and consumer does not consume a data which has not yet been produced</a:t>
            </a:r>
            <a:endParaRPr dirty="0"/>
          </a:p>
        </p:txBody>
      </p:sp>
      <p:sp>
        <p:nvSpPr>
          <p:cNvPr id="2" name="Slide Number Placeholder 1">
            <a:extLst>
              <a:ext uri="{FF2B5EF4-FFF2-40B4-BE49-F238E27FC236}">
                <a16:creationId xmlns:a16="http://schemas.microsoft.com/office/drawing/2014/main" id="{B661B3FE-548E-22C9-D62B-359C34783C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92</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is direct communication among cooperating processes achieved?</a:t>
            </a:r>
            <a:endParaRPr/>
          </a:p>
        </p:txBody>
      </p:sp>
      <p:sp>
        <p:nvSpPr>
          <p:cNvPr id="703" name="Google Shape;703;p105"/>
          <p:cNvSpPr txBox="1">
            <a:spLocks noGrp="1"/>
          </p:cNvSpPr>
          <p:nvPr>
            <p:ph type="body" idx="1"/>
          </p:nvPr>
        </p:nvSpPr>
        <p:spPr>
          <a:xfrm>
            <a:off x="311700" y="13884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just" rtl="0">
              <a:spcBef>
                <a:spcPts val="1200"/>
              </a:spcBef>
              <a:spcAft>
                <a:spcPts val="1200"/>
              </a:spcAft>
              <a:buNone/>
            </a:pPr>
            <a:r>
              <a:rPr lang="en" dirty="0"/>
              <a:t>The direct communication between two cooperating processes is achieved using primitives: send() and receive() . In direct communication, processes must name explicitly sender or receiver of the communication. For example, primitive send(P, message) sends the message to process P and receive(Q, message) receives the message from the process Q.</a:t>
            </a:r>
            <a:endParaRPr dirty="0"/>
          </a:p>
        </p:txBody>
      </p:sp>
      <p:sp>
        <p:nvSpPr>
          <p:cNvPr id="2" name="Slide Number Placeholder 1">
            <a:extLst>
              <a:ext uri="{FF2B5EF4-FFF2-40B4-BE49-F238E27FC236}">
                <a16:creationId xmlns:a16="http://schemas.microsoft.com/office/drawing/2014/main" id="{5BA6B62E-55B4-FB5B-1B14-AB51756895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93</a:t>
            </a:fld>
            <a:endParaRPr lang="e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1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is indirect communication among cooperating processes achieved?</a:t>
            </a:r>
            <a:endParaRPr/>
          </a:p>
        </p:txBody>
      </p:sp>
      <p:sp>
        <p:nvSpPr>
          <p:cNvPr id="710" name="Google Shape;710;p106"/>
          <p:cNvSpPr txBox="1">
            <a:spLocks noGrp="1"/>
          </p:cNvSpPr>
          <p:nvPr>
            <p:ph type="body" idx="1"/>
          </p:nvPr>
        </p:nvSpPr>
        <p:spPr>
          <a:xfrm>
            <a:off x="311700" y="13412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just" rtl="0">
              <a:spcBef>
                <a:spcPts val="1200"/>
              </a:spcBef>
              <a:spcAft>
                <a:spcPts val="0"/>
              </a:spcAft>
              <a:buNone/>
            </a:pPr>
            <a:r>
              <a:rPr lang="en" dirty="0"/>
              <a:t> In indirect communication, cooperating processes communicate with each other using a shared mailbox into which messages can be added or removed by the processes. These processes use two primitives: send() and receive() for communication. For example, primitive send(A, message) sends the message to mailbox A whereas receive(A, message) receives the message from mailbox A.</a:t>
            </a: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E33224B4-71AD-83C1-A5B2-1B70E5167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94</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properties of a link in direct communication?</a:t>
            </a:r>
            <a:endParaRPr/>
          </a:p>
        </p:txBody>
      </p:sp>
      <p:sp>
        <p:nvSpPr>
          <p:cNvPr id="717" name="Google Shape;717;p10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properties of a link in direct communication are:</a:t>
            </a:r>
            <a:endParaRPr dirty="0"/>
          </a:p>
          <a:p>
            <a:pPr marL="457200" lvl="0" indent="-342900" algn="l" rtl="0">
              <a:spcBef>
                <a:spcPts val="1200"/>
              </a:spcBef>
              <a:spcAft>
                <a:spcPts val="0"/>
              </a:spcAft>
              <a:buSzPts val="1800"/>
              <a:buChar char="●"/>
            </a:pPr>
            <a:r>
              <a:rPr lang="en" dirty="0"/>
              <a:t>A link is automatically established between two processes who wish to communicate with each other</a:t>
            </a:r>
            <a:endParaRPr dirty="0"/>
          </a:p>
          <a:p>
            <a:pPr marL="457200" lvl="0" indent="-342900" algn="l" rtl="0">
              <a:spcBef>
                <a:spcPts val="0"/>
              </a:spcBef>
              <a:spcAft>
                <a:spcPts val="0"/>
              </a:spcAft>
              <a:buSzPts val="1800"/>
              <a:buChar char="●"/>
            </a:pPr>
            <a:r>
              <a:rPr lang="en" dirty="0"/>
              <a:t>There exists exactly one link between each pair of processes</a:t>
            </a:r>
            <a:endParaRPr dirty="0"/>
          </a:p>
        </p:txBody>
      </p:sp>
      <p:sp>
        <p:nvSpPr>
          <p:cNvPr id="2" name="Slide Number Placeholder 1">
            <a:extLst>
              <a:ext uri="{FF2B5EF4-FFF2-40B4-BE49-F238E27FC236}">
                <a16:creationId xmlns:a16="http://schemas.microsoft.com/office/drawing/2014/main" id="{EF7ACA6D-D3B7-0661-4F03-2122752805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95</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1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properties of a link in indirect communication?</a:t>
            </a:r>
            <a:endParaRPr/>
          </a:p>
        </p:txBody>
      </p:sp>
      <p:sp>
        <p:nvSpPr>
          <p:cNvPr id="724" name="Google Shape;724;p1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0"/>
              </a:spcAft>
              <a:buNone/>
            </a:pPr>
            <a:r>
              <a:rPr lang="en" dirty="0"/>
              <a:t>The properties of a link in indirect communication are:</a:t>
            </a:r>
            <a:endParaRPr dirty="0"/>
          </a:p>
          <a:p>
            <a:pPr marL="457200" lvl="0" indent="-342900" algn="l" rtl="0">
              <a:spcBef>
                <a:spcPts val="1200"/>
              </a:spcBef>
              <a:spcAft>
                <a:spcPts val="0"/>
              </a:spcAft>
              <a:buSzPts val="1800"/>
              <a:buChar char="●"/>
            </a:pPr>
            <a:r>
              <a:rPr lang="en" dirty="0"/>
              <a:t>A link is established between two processes only if they both have a shared mailbox</a:t>
            </a:r>
            <a:endParaRPr dirty="0"/>
          </a:p>
          <a:p>
            <a:pPr marL="457200" lvl="0" indent="-342900" algn="l" rtl="0">
              <a:spcBef>
                <a:spcPts val="0"/>
              </a:spcBef>
              <a:spcAft>
                <a:spcPts val="0"/>
              </a:spcAft>
              <a:buSzPts val="1800"/>
              <a:buChar char="●"/>
            </a:pPr>
            <a:r>
              <a:rPr lang="en" dirty="0"/>
              <a:t>There may be more than one link between each pair of communicating process where each link corresponds to a separate mailbox</a:t>
            </a:r>
            <a:endParaRPr dirty="0"/>
          </a:p>
        </p:txBody>
      </p:sp>
      <p:sp>
        <p:nvSpPr>
          <p:cNvPr id="2" name="Slide Number Placeholder 1">
            <a:extLst>
              <a:ext uri="{FF2B5EF4-FFF2-40B4-BE49-F238E27FC236}">
                <a16:creationId xmlns:a16="http://schemas.microsoft.com/office/drawing/2014/main" id="{7AC2AF51-4BE4-9DAF-CC8E-1BEF5A1913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96</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10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the difference between blocking and non - blocking message passing technique.</a:t>
            </a:r>
            <a:endParaRPr/>
          </a:p>
        </p:txBody>
      </p:sp>
      <p:sp>
        <p:nvSpPr>
          <p:cNvPr id="731" name="Google Shape;731;p109"/>
          <p:cNvSpPr txBox="1">
            <a:spLocks noGrp="1"/>
          </p:cNvSpPr>
          <p:nvPr>
            <p:ph type="body" idx="1"/>
          </p:nvPr>
        </p:nvSpPr>
        <p:spPr>
          <a:xfrm>
            <a:off x="311700" y="14120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Blocking message passing – In blocking message passing, sender is refrained from sending another message until first message is received by receiver or mailbox. Similarly, receiver is refrained from receiving the message until the message is available.</a:t>
            </a:r>
            <a:endParaRPr dirty="0"/>
          </a:p>
          <a:p>
            <a:pPr marL="0" lvl="0" indent="0" algn="l" rtl="0">
              <a:spcBef>
                <a:spcPts val="1200"/>
              </a:spcBef>
              <a:spcAft>
                <a:spcPts val="1200"/>
              </a:spcAft>
              <a:buNone/>
            </a:pPr>
            <a:r>
              <a:rPr lang="en" dirty="0"/>
              <a:t>Non - blocking message passing – In non - blocking message passing, sending process continuously sends the message. Similarly, receiving process receives either a valid message or a null.</a:t>
            </a:r>
            <a:endParaRPr dirty="0"/>
          </a:p>
        </p:txBody>
      </p:sp>
      <p:sp>
        <p:nvSpPr>
          <p:cNvPr id="2" name="Slide Number Placeholder 1">
            <a:extLst>
              <a:ext uri="{FF2B5EF4-FFF2-40B4-BE49-F238E27FC236}">
                <a16:creationId xmlns:a16="http://schemas.microsoft.com/office/drawing/2014/main" id="{CFABBC63-2FF7-B252-404D-D9AABE36BC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97</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1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zero - capacity buffer.</a:t>
            </a:r>
            <a:endParaRPr/>
          </a:p>
        </p:txBody>
      </p:sp>
      <p:sp>
        <p:nvSpPr>
          <p:cNvPr id="738" name="Google Shape;738;p1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 Zero capacity buffer – In this type of buffer, the length of queue is zero. In other words, a message cannot wait inside the queue. Using zero capacity buffer, a sender is blocked until message is received by recipient.</a:t>
            </a:r>
            <a:endParaRPr dirty="0"/>
          </a:p>
        </p:txBody>
      </p:sp>
      <p:sp>
        <p:nvSpPr>
          <p:cNvPr id="2" name="Slide Number Placeholder 1">
            <a:extLst>
              <a:ext uri="{FF2B5EF4-FFF2-40B4-BE49-F238E27FC236}">
                <a16:creationId xmlns:a16="http://schemas.microsoft.com/office/drawing/2014/main" id="{8AEA5FBC-BB38-18F3-C245-26E8D7C775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98</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1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 Bounded - capacity buffer.</a:t>
            </a:r>
            <a:endParaRPr/>
          </a:p>
        </p:txBody>
      </p:sp>
      <p:sp>
        <p:nvSpPr>
          <p:cNvPr id="745" name="Google Shape;745;p1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Answer:</a:t>
            </a:r>
            <a:endParaRPr dirty="0"/>
          </a:p>
          <a:p>
            <a:pPr marL="0" lvl="0" indent="0" algn="l" rtl="0">
              <a:spcBef>
                <a:spcPts val="1200"/>
              </a:spcBef>
              <a:spcAft>
                <a:spcPts val="1200"/>
              </a:spcAft>
              <a:buNone/>
            </a:pPr>
            <a:r>
              <a:rPr lang="en" dirty="0"/>
              <a:t>Bounded capacity buffer – In this type of buffer, queue has a finite length n therefore at most n message can be waiting in the queue at any time. If the queue is not full then a message is sent to queue and sender continues its operation. If the queue is full then sender is blocked until space becomes available in the queue.</a:t>
            </a:r>
            <a:endParaRPr dirty="0"/>
          </a:p>
        </p:txBody>
      </p:sp>
      <p:sp>
        <p:nvSpPr>
          <p:cNvPr id="2" name="Slide Number Placeholder 1">
            <a:extLst>
              <a:ext uri="{FF2B5EF4-FFF2-40B4-BE49-F238E27FC236}">
                <a16:creationId xmlns:a16="http://schemas.microsoft.com/office/drawing/2014/main" id="{3D22438B-BC4C-4E9E-0363-FEC610BA59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dirty="0" smtClean="0"/>
              <a:t>99</a:t>
            </a:fld>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 grpId="0" build="p"/>
    </p:bld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15664</Words>
  <Application>Microsoft Office PowerPoint</Application>
  <PresentationFormat>On-screen Show (16:9)</PresentationFormat>
  <Paragraphs>909</Paragraphs>
  <Slides>202</Slides>
  <Notes>202</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Slate</vt:lpstr>
      <vt:lpstr>Operating Systems Interview preparation</vt:lpstr>
      <vt:lpstr>General</vt:lpstr>
      <vt:lpstr>What is Operating System?</vt:lpstr>
      <vt:lpstr>What are the components of a computer system?</vt:lpstr>
      <vt:lpstr>What is bootstrap program?</vt:lpstr>
      <vt:lpstr>What is an interrupt?</vt:lpstr>
      <vt:lpstr>What is interrupt vector?</vt:lpstr>
      <vt:lpstr>Explain a typical instruction execution cycle.</vt:lpstr>
      <vt:lpstr>Why is it not possible to store all instructions and data in main memory?</vt:lpstr>
      <vt:lpstr>What is secondary storage?</vt:lpstr>
      <vt:lpstr>Explain Direct Memory Access (DMA).</vt:lpstr>
      <vt:lpstr>Describe single processor computer system.</vt:lpstr>
      <vt:lpstr>Describe multiprocessor computer system.</vt:lpstr>
      <vt:lpstr>What are advantages of multiprocessor computer system?</vt:lpstr>
      <vt:lpstr>What is fault tolerant system?</vt:lpstr>
      <vt:lpstr>What are the types of multiprocessor computer systems?</vt:lpstr>
      <vt:lpstr>Explain Asymmetric multiprocessor computer system.</vt:lpstr>
      <vt:lpstr>Explain Symmetric multiprocessor computer system.</vt:lpstr>
      <vt:lpstr>Describe blade servers.</vt:lpstr>
      <vt:lpstr>What is a clustered system?</vt:lpstr>
      <vt:lpstr>How high-availability services ensure smooth operation in a clustered system?</vt:lpstr>
      <vt:lpstr>What is Asymmetric clustering system?</vt:lpstr>
      <vt:lpstr>What is Symmetric clustering system?</vt:lpstr>
      <vt:lpstr>What are the advantages and disadvantages of asymmetric clustering system?</vt:lpstr>
      <vt:lpstr>What are the advantages and disadvantages of symmetric clustering system?</vt:lpstr>
      <vt:lpstr>What is a parallel cluster system?</vt:lpstr>
      <vt:lpstr>What is a distributed lock manager?</vt:lpstr>
      <vt:lpstr>What is multiprogramming?</vt:lpstr>
      <vt:lpstr>What is multitasking?</vt:lpstr>
      <vt:lpstr>What is job scheduling?</vt:lpstr>
      <vt:lpstr>What is dual mode of operation?</vt:lpstr>
      <vt:lpstr>How dual mode of operation provides protection to operating system against errant users?</vt:lpstr>
      <vt:lpstr>Why a timer is used in dual mode operation?</vt:lpstr>
      <vt:lpstr>What are the responsibilities of operating system in process management?</vt:lpstr>
      <vt:lpstr>What are the responsibilities of operating system in memory management?</vt:lpstr>
      <vt:lpstr>What are the responsibilities of operating system in file management?</vt:lpstr>
      <vt:lpstr>What is caching?</vt:lpstr>
      <vt:lpstr>What is cache coherency?</vt:lpstr>
      <vt:lpstr>What do you mean by “protection”?</vt:lpstr>
      <vt:lpstr>What do you mean by “security”?</vt:lpstr>
      <vt:lpstr>What is escalate privilege?</vt:lpstr>
      <vt:lpstr>What is a network operating system?</vt:lpstr>
      <vt:lpstr>What are embedded systems?</vt:lpstr>
      <vt:lpstr>Explain real-time operating system.</vt:lpstr>
      <vt:lpstr>What is compute-server system?</vt:lpstr>
      <vt:lpstr>What is file - server system?</vt:lpstr>
      <vt:lpstr>What are the types of operating system services?</vt:lpstr>
      <vt:lpstr>What are function-based services?</vt:lpstr>
      <vt:lpstr>What are efficiency-based services?</vt:lpstr>
      <vt:lpstr>What is command line interface?</vt:lpstr>
      <vt:lpstr>What is graphical user interface?</vt:lpstr>
      <vt:lpstr>What is a system call?</vt:lpstr>
      <vt:lpstr>What are system utilities or application programs?</vt:lpstr>
      <vt:lpstr>What is the difference between mechanism and policy?</vt:lpstr>
      <vt:lpstr>What are the advantages of a higher - level language for implementing operating systems?</vt:lpstr>
      <vt:lpstr>What are the goals for designing an operating system?</vt:lpstr>
      <vt:lpstr>What is system development time?</vt:lpstr>
      <vt:lpstr>What is VMware?</vt:lpstr>
      <vt:lpstr>What is the utility of VMware?</vt:lpstr>
      <vt:lpstr>What is SYSGEN?</vt:lpstr>
      <vt:lpstr>What are the types of information required by system generation (SYSGEN)?</vt:lpstr>
      <vt:lpstr>What is system booting?</vt:lpstr>
      <vt:lpstr>What are the disadvantages of ROM (Read Only Memory) over RAM (Random Access Memory)?</vt:lpstr>
      <vt:lpstr>Explain layered approach to design an operating system.</vt:lpstr>
      <vt:lpstr>What is the advantage of layered approach to design an operating system?</vt:lpstr>
      <vt:lpstr>What is the major difficulty in layered approach to design an operating system?</vt:lpstr>
      <vt:lpstr>How can the limitations of layered approach be eliminated?</vt:lpstr>
      <vt:lpstr>Explain microkernel approach.</vt:lpstr>
      <vt:lpstr>What is the main function of microkernel?</vt:lpstr>
      <vt:lpstr>What are the advantages of microkernel approach?</vt:lpstr>
      <vt:lpstr>Explain modular approach to design an operating system.</vt:lpstr>
      <vt:lpstr>What is the similarity and difference between modular and layered approach?</vt:lpstr>
      <vt:lpstr>What is the similarity and difference between modular and microkernel approach?</vt:lpstr>
      <vt:lpstr>Explain the concept of a virtual machine.</vt:lpstr>
      <vt:lpstr>What are the advantages of virtual machine?</vt:lpstr>
      <vt:lpstr>Process</vt:lpstr>
      <vt:lpstr>What is a process?</vt:lpstr>
      <vt:lpstr>What are the components of a process?</vt:lpstr>
      <vt:lpstr>What are the various states of a process?</vt:lpstr>
      <vt:lpstr>What are the components of a process control block?</vt:lpstr>
      <vt:lpstr>What are the various events that can happen once CPU starts executing a process?</vt:lpstr>
      <vt:lpstr>What is the function of long term scheduler?</vt:lpstr>
      <vt:lpstr>What is the function of short term scheduler?</vt:lpstr>
      <vt:lpstr>Explain CPU - bound process and I/O bound process.</vt:lpstr>
      <vt:lpstr>What is the function of medium term scheduler?</vt:lpstr>
      <vt:lpstr>What is context switch?</vt:lpstr>
      <vt:lpstr>What are various reasons for a parent process to terminate its children processes?</vt:lpstr>
      <vt:lpstr>What is the difference between an independent process and cooperating process?</vt:lpstr>
      <vt:lpstr>Why is process cooperation required?</vt:lpstr>
      <vt:lpstr>How is inter process communication achieved?</vt:lpstr>
      <vt:lpstr>What is the difference between message passing technique and shared memory technique?</vt:lpstr>
      <vt:lpstr>Explain producer - consumer problem.</vt:lpstr>
      <vt:lpstr>How is direct communication among cooperating processes achieved?</vt:lpstr>
      <vt:lpstr>How is indirect communication among cooperating processes achieved?</vt:lpstr>
      <vt:lpstr>What are the properties of a link in direct communication?</vt:lpstr>
      <vt:lpstr>What are the properties of a link in indirect communication?</vt:lpstr>
      <vt:lpstr>Explain the difference between blocking and non - blocking message passing technique.</vt:lpstr>
      <vt:lpstr>Explain zero - capacity buffer.</vt:lpstr>
      <vt:lpstr>Explain Bounded - capacity buffer.</vt:lpstr>
      <vt:lpstr>Explain Unbounded - capacity buffer.</vt:lpstr>
      <vt:lpstr>What is a socket?</vt:lpstr>
      <vt:lpstr>How is a Remote Procedure Call (RPC) implemented?</vt:lpstr>
      <vt:lpstr>Explain External Data Representation (XDR).</vt:lpstr>
      <vt:lpstr>What is marshalling and un - marshalling of data?</vt:lpstr>
      <vt:lpstr>Explain Remote Method Invocation (RMI).</vt:lpstr>
      <vt:lpstr>What is the difference between RPC and RMI?</vt:lpstr>
      <vt:lpstr>How does Remote Method Invocation (RMI) work?</vt:lpstr>
      <vt:lpstr>Threads</vt:lpstr>
      <vt:lpstr>What is a thread?</vt:lpstr>
      <vt:lpstr>What are the benefits of multithreading programming?</vt:lpstr>
      <vt:lpstr>What are the types of threads?</vt:lpstr>
      <vt:lpstr>What are user threads?</vt:lpstr>
      <vt:lpstr>What are kernel threads?</vt:lpstr>
      <vt:lpstr>What are types of relationship between user threads and kernel threads?</vt:lpstr>
      <vt:lpstr>Explain many - to - one relationship between user threads and kernel threads.</vt:lpstr>
      <vt:lpstr>What are the disadvantages of many - to - one relationship?</vt:lpstr>
      <vt:lpstr>Explain one - to - one relationship between user threads and kernel threads</vt:lpstr>
      <vt:lpstr>Explain many - to - many relationship between user threads and kernel threads.</vt:lpstr>
      <vt:lpstr>How can a thread library be implemented?</vt:lpstr>
      <vt:lpstr>What are the types of available thread libraries?</vt:lpstr>
      <vt:lpstr>How a thread can be created in a C program?</vt:lpstr>
      <vt:lpstr>What is thread cancellation?</vt:lpstr>
      <vt:lpstr>What are types of thread cancellation?</vt:lpstr>
      <vt:lpstr>What is the disadvantage of asynchronous cancellation?</vt:lpstr>
      <vt:lpstr>What is the advantage of deferred cancellation?</vt:lpstr>
      <vt:lpstr>What do you mean by a signal?</vt:lpstr>
      <vt:lpstr>What are the types of signals?</vt:lpstr>
      <vt:lpstr>How is a signal handled?</vt:lpstr>
      <vt:lpstr>How is a signal delivered in a multithreaded program?</vt:lpstr>
      <vt:lpstr>What is asynchronous procedure call?</vt:lpstr>
      <vt:lpstr>What are the disadvantages of a multithreaded server?</vt:lpstr>
      <vt:lpstr>What is thread pooling?</vt:lpstr>
      <vt:lpstr>What are the advantages of thread pooling?</vt:lpstr>
      <vt:lpstr>What is thread-specific data?  </vt:lpstr>
      <vt:lpstr>What is a lightweight process (LWP)?</vt:lpstr>
      <vt:lpstr>What are the components of a thread?</vt:lpstr>
      <vt:lpstr>CPU Scheduling</vt:lpstr>
      <vt:lpstr>When is a CPU scheduling decision made?</vt:lpstr>
      <vt:lpstr>What are the types of CPU scheduling?</vt:lpstr>
      <vt:lpstr>What are the drawbacks of pre - emptive CPU scheduling?</vt:lpstr>
      <vt:lpstr>What is a dispatcher?</vt:lpstr>
      <vt:lpstr>What are the criteria to compare scheduling algorithms?</vt:lpstr>
      <vt:lpstr>Explain asymmetric multiprocessing.</vt:lpstr>
      <vt:lpstr>Explain symmetric multiprocessing.</vt:lpstr>
      <vt:lpstr>What is processor affinity?</vt:lpstr>
      <vt:lpstr>What are the forms of processor affinity?</vt:lpstr>
      <vt:lpstr>What is load balancing?</vt:lpstr>
      <vt:lpstr>When is load balancing required and when is it not required in symmetric multiprocessor systems?</vt:lpstr>
      <vt:lpstr>What is the approach for load balancing?</vt:lpstr>
      <vt:lpstr>What is symmetric multithreading (SMT)?</vt:lpstr>
      <vt:lpstr>Explain process - contention scope (PCS).</vt:lpstr>
      <vt:lpstr>Explain system - contention scope (SCS).</vt:lpstr>
      <vt:lpstr>Scheduling Algorithms</vt:lpstr>
      <vt:lpstr>Explain first - come - first - serve scheduling algorithm.</vt:lpstr>
      <vt:lpstr>Explain shortest - job - first scheduling algorithm.</vt:lpstr>
      <vt:lpstr>Explain priority scheduling algorithm.</vt:lpstr>
      <vt:lpstr>How is a priority assigned to a process in priority scheduling algorithm?</vt:lpstr>
      <vt:lpstr>What is indefinite blocking or starvation of a process?</vt:lpstr>
      <vt:lpstr>What is the solution of indefinite blocking or starvation of a process?</vt:lpstr>
      <vt:lpstr>Explain round robin scheduling algorithm.</vt:lpstr>
      <vt:lpstr>Explain Multilevel Queue scheduling.</vt:lpstr>
      <vt:lpstr>What is queuing network analysis?</vt:lpstr>
      <vt:lpstr>What are the various ways to evaluate the scheduling algorithm?</vt:lpstr>
      <vt:lpstr>Explain simulation method to evaluate a scheduling algorithm.</vt:lpstr>
      <vt:lpstr>Explain implementation method to evaluate a scheduling algorithm.</vt:lpstr>
      <vt:lpstr>Process Synchronization</vt:lpstr>
      <vt:lpstr>What is a critical - section?</vt:lpstr>
      <vt:lpstr>What are the requirements of a solution to critical - section problem?</vt:lpstr>
      <vt:lpstr>What is the approach to handle critical sections in operating system?</vt:lpstr>
      <vt:lpstr>What is semaphore?</vt:lpstr>
      <vt:lpstr>What are types of semaphore?</vt:lpstr>
      <vt:lpstr>What is a spinlock?</vt:lpstr>
      <vt:lpstr>What is a deadlock?</vt:lpstr>
      <vt:lpstr>What is readers - writers problem?</vt:lpstr>
      <vt:lpstr>In which situations are reader - writer locks useful?</vt:lpstr>
      <vt:lpstr>Explain dining - philosopher problem.</vt:lpstr>
      <vt:lpstr>What are solutions to the deadlock in dining - philosopher problem?</vt:lpstr>
      <vt:lpstr>What is a transaction?</vt:lpstr>
      <vt:lpstr>What is the difference between a committed transaction and aborted transaction?</vt:lpstr>
      <vt:lpstr>What do you mean by the term “rollback”?</vt:lpstr>
      <vt:lpstr>What is a schedule?</vt:lpstr>
      <vt:lpstr>What are various modes in which a data item can be locked?</vt:lpstr>
      <vt:lpstr>What is the sequence in which a process utilizes a resource under normal circumstances?</vt:lpstr>
      <vt:lpstr>What are the conditions for a deadlock?</vt:lpstr>
      <vt:lpstr>In how many ways can a deadlock be handled?</vt:lpstr>
      <vt:lpstr>Explain deadlock avoidance.</vt:lpstr>
      <vt:lpstr>What is a safe state?</vt:lpstr>
      <vt:lpstr>How is a deadlock eliminated by terminating processes?</vt:lpstr>
      <vt:lpstr>Memory Management</vt:lpstr>
      <vt:lpstr>How is protection of memory space accomplished?</vt:lpstr>
      <vt:lpstr>What is address binding?</vt:lpstr>
      <vt:lpstr>When can address binding be performed?</vt:lpstr>
      <vt:lpstr>What is logical address and physical address?</vt:lpstr>
      <vt:lpstr>What are the strategies used for selecting a memory - block from a set of available memory - blocks in order to allocate it to a process?</vt:lpstr>
      <vt:lpstr>Explain First - fit strategy.</vt:lpstr>
      <vt:lpstr>Explain Best - fit strategy.</vt:lpstr>
      <vt:lpstr>Explain Worst - fit strategy.</vt:lpstr>
      <vt:lpstr>What is external fragmentation?</vt:lpstr>
      <vt:lpstr>What is virtual address space of a process?</vt:lpstr>
      <vt:lpstr>What is demand paging?</vt:lpstr>
      <vt:lpstr>What is segmentation?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Interview preparation</dc:title>
  <cp:lastModifiedBy>Kavya Pateriya</cp:lastModifiedBy>
  <cp:revision>27</cp:revision>
  <dcterms:modified xsi:type="dcterms:W3CDTF">2024-01-22T04:01:23Z</dcterms:modified>
</cp:coreProperties>
</file>