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34.jpg" ContentType="image/jpg"/>
  <Override PartName="/ppt/media/image36.jpg" ContentType="image/jpg"/>
  <Override PartName="/ppt/media/image37.jpg" ContentType="image/jpg"/>
  <Override PartName="/ppt/media/image3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5" r:id="rId38"/>
    <p:sldId id="314" r:id="rId39"/>
    <p:sldId id="315" r:id="rId40"/>
    <p:sldId id="316" r:id="rId41"/>
    <p:sldId id="317" r:id="rId42"/>
    <p:sldId id="306" r:id="rId43"/>
    <p:sldId id="307" r:id="rId44"/>
    <p:sldId id="308" r:id="rId45"/>
    <p:sldId id="309" r:id="rId46"/>
    <p:sldId id="31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9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4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395390-929E-4B51-8A60-037F3AF667B1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CC3CE1-4EB9-4F48-BAA1-6CCFA7D01B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Server </a:t>
            </a:r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</a:br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Basic </a:t>
            </a:r>
            <a:b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</a:br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Configuration</a:t>
            </a:r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Prepared by 	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4" y="777768"/>
            <a:ext cx="5246586" cy="35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Server Maintenance Techniques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Like all networking devices, servers need some attention from time to time. </a:t>
            </a:r>
            <a:endParaRPr lang="en-IN" dirty="0" smtClean="0"/>
          </a:p>
          <a:p>
            <a:r>
              <a:rPr lang="en-IN" b="1" dirty="0"/>
              <a:t>Change </a:t>
            </a:r>
            <a:r>
              <a:rPr lang="en-IN" b="1" dirty="0" smtClean="0"/>
              <a:t>Management</a:t>
            </a:r>
          </a:p>
          <a:p>
            <a:pPr lvl="1"/>
            <a:r>
              <a:rPr lang="en-IN" dirty="0"/>
              <a:t>All organizations need a change management process whereby every change </a:t>
            </a:r>
            <a:r>
              <a:rPr lang="en-IN" dirty="0" smtClean="0"/>
              <a:t>goes through </a:t>
            </a:r>
            <a:r>
              <a:rPr lang="en-IN" dirty="0"/>
              <a:t>a formal evaluation process before it is implemented.</a:t>
            </a:r>
            <a:endParaRPr lang="en-IN" b="1" dirty="0" smtClean="0"/>
          </a:p>
          <a:p>
            <a:r>
              <a:rPr lang="en-IN" b="1" dirty="0"/>
              <a:t>Patch </a:t>
            </a:r>
            <a:r>
              <a:rPr lang="en-IN" b="1" dirty="0" smtClean="0"/>
              <a:t>Management</a:t>
            </a:r>
          </a:p>
          <a:p>
            <a:pPr lvl="1"/>
            <a:r>
              <a:rPr lang="en-IN" dirty="0" smtClean="0"/>
              <a:t>we’ll identify some </a:t>
            </a:r>
            <a:r>
              <a:rPr lang="en-IN" dirty="0"/>
              <a:t>of the types of updates that should be a part of a formal patch management policy. </a:t>
            </a:r>
            <a:r>
              <a:rPr lang="en-IN" dirty="0" smtClean="0"/>
              <a:t>This policy </a:t>
            </a:r>
            <a:r>
              <a:rPr lang="en-IN" dirty="0"/>
              <a:t>should be designed to ensure that none of these types of updates fall through the cracks.</a:t>
            </a:r>
            <a:endParaRPr lang="en-IN" b="1" dirty="0" smtClean="0"/>
          </a:p>
          <a:p>
            <a:pPr lvl="1"/>
            <a:r>
              <a:rPr lang="en-IN" b="1" dirty="0"/>
              <a:t>Operating System </a:t>
            </a:r>
            <a:r>
              <a:rPr lang="en-IN" b="1" dirty="0" smtClean="0"/>
              <a:t>Updates</a:t>
            </a:r>
          </a:p>
          <a:p>
            <a:pPr lvl="1"/>
            <a:r>
              <a:rPr lang="en-IN" b="1" dirty="0"/>
              <a:t>Application </a:t>
            </a:r>
            <a:r>
              <a:rPr lang="en-IN" b="1" dirty="0" smtClean="0"/>
              <a:t>Updates</a:t>
            </a:r>
          </a:p>
          <a:p>
            <a:pPr lvl="1"/>
            <a:r>
              <a:rPr lang="en-IN" b="1" dirty="0"/>
              <a:t>Security Software </a:t>
            </a:r>
            <a:r>
              <a:rPr lang="en-IN" b="1" dirty="0" smtClean="0"/>
              <a:t>Updates</a:t>
            </a:r>
          </a:p>
          <a:p>
            <a:pPr lvl="1"/>
            <a:r>
              <a:rPr lang="en-IN" b="1" dirty="0"/>
              <a:t>Firmware </a:t>
            </a:r>
            <a:r>
              <a:rPr lang="en-IN" b="1" dirty="0" smtClean="0"/>
              <a:t>Updates</a:t>
            </a:r>
          </a:p>
          <a:p>
            <a:pPr lvl="1"/>
            <a:r>
              <a:rPr lang="en-IN" b="1" dirty="0"/>
              <a:t>Device Driver </a:t>
            </a:r>
            <a:r>
              <a:rPr lang="en-IN" b="1" dirty="0" smtClean="0"/>
              <a:t>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4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0"/>
            <a:ext cx="915356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97595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8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2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8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44766"/>
            <a:ext cx="9153565" cy="6413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44766"/>
            <a:ext cx="9153565" cy="6413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44766"/>
            <a:ext cx="9153565" cy="6413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30418"/>
            <a:ext cx="9153565" cy="642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10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9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Configure local server properties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Configure server roles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Set up IP addressing service roles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4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565" y="459113"/>
            <a:ext cx="9153565" cy="6413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803448"/>
            <a:ext cx="9153565" cy="6054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6011511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76896" y="274320"/>
            <a:ext cx="8238208" cy="1112632"/>
          </a:xfrm>
        </p:spPr>
        <p:txBody>
          <a:bodyPr/>
          <a:lstStyle/>
          <a:p>
            <a:r>
              <a:rPr lang="en-IN" sz="3615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Step By Step Installation of Active Directory</a:t>
            </a:r>
            <a:br>
              <a:rPr lang="en-IN" sz="3615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</a:br>
            <a:endParaRPr lang="en-IN" sz="3615" dirty="0">
              <a:solidFill>
                <a:schemeClr val="bg2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12853" y="2044264"/>
            <a:ext cx="8238208" cy="3442204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r>
              <a:rPr lang="en-IN" sz="1600" b="1" dirty="0" smtClean="0"/>
              <a:t>Step </a:t>
            </a:r>
            <a:r>
              <a:rPr lang="en-IN" sz="1600" b="1" dirty="0"/>
              <a:t>2</a:t>
            </a:r>
            <a:r>
              <a:rPr lang="en-IN" sz="1600" dirty="0"/>
              <a:t> − Click the Next button.</a:t>
            </a:r>
          </a:p>
          <a:p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5" y="1877716"/>
            <a:ext cx="3694455" cy="1697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2" y="3440516"/>
            <a:ext cx="4425102" cy="25394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47625" y="187771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/>
              <a:t>Step 1</a:t>
            </a:r>
            <a:r>
              <a:rPr lang="en-IN" sz="1600" dirty="0"/>
              <a:t> − Go to “Server Manager” → Manage → Add Roles and Feature.</a:t>
            </a:r>
          </a:p>
        </p:txBody>
      </p:sp>
    </p:spTree>
    <p:extLst>
      <p:ext uri="{BB962C8B-B14F-4D97-AF65-F5344CB8AC3E}">
        <p14:creationId xmlns:p14="http://schemas.microsoft.com/office/powerpoint/2010/main" val="387491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067" y="2133600"/>
            <a:ext cx="5207675" cy="1027548"/>
          </a:xfrm>
        </p:spPr>
        <p:txBody>
          <a:bodyPr>
            <a:normAutofit/>
          </a:bodyPr>
          <a:lstStyle/>
          <a:p>
            <a:r>
              <a:rPr lang="en-IN" sz="1600" b="1" dirty="0"/>
              <a:t>Step 3</a:t>
            </a:r>
            <a:r>
              <a:rPr lang="en-IN" sz="1600" dirty="0"/>
              <a:t> − As we are installing AAD on this machine, we will select “</a:t>
            </a:r>
            <a:r>
              <a:rPr lang="en-IN" sz="1600" dirty="0">
                <a:solidFill>
                  <a:srgbClr val="C00000"/>
                </a:solidFill>
              </a:rPr>
              <a:t>Role-based or </a:t>
            </a:r>
            <a:r>
              <a:rPr lang="en-IN" sz="1600" dirty="0" smtClean="0">
                <a:solidFill>
                  <a:srgbClr val="C00000"/>
                </a:solidFill>
              </a:rPr>
              <a:t>feature based </a:t>
            </a:r>
            <a:r>
              <a:rPr lang="en-IN" sz="1600" dirty="0">
                <a:solidFill>
                  <a:srgbClr val="C00000"/>
                </a:solidFill>
              </a:rPr>
              <a:t>Installation</a:t>
            </a:r>
            <a:r>
              <a:rPr lang="en-IN" sz="1600" dirty="0"/>
              <a:t>” →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600"/>
            <a:ext cx="5123084" cy="35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9" y="2344389"/>
            <a:ext cx="5336682" cy="633361"/>
          </a:xfrm>
        </p:spPr>
        <p:txBody>
          <a:bodyPr>
            <a:normAutofit/>
          </a:bodyPr>
          <a:lstStyle/>
          <a:p>
            <a:r>
              <a:rPr lang="en-IN" sz="1600" b="1" dirty="0"/>
              <a:t>Step 4</a:t>
            </a:r>
            <a:r>
              <a:rPr lang="en-IN" sz="1600" dirty="0"/>
              <a:t> − Click on “Select a server from the server pool”, this is the case when it will be installed locally.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22" y="2344389"/>
            <a:ext cx="4856558" cy="34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2063067"/>
            <a:ext cx="4650377" cy="2225263"/>
          </a:xfrm>
        </p:spPr>
        <p:txBody>
          <a:bodyPr>
            <a:noAutofit/>
          </a:bodyPr>
          <a:lstStyle/>
          <a:p>
            <a:r>
              <a:rPr lang="en-IN" sz="1600" b="1" dirty="0"/>
              <a:t>Step 5</a:t>
            </a:r>
            <a:r>
              <a:rPr lang="en-IN" sz="1600" dirty="0"/>
              <a:t> − Check mark in the box next to </a:t>
            </a:r>
            <a:r>
              <a:rPr lang="en-IN" sz="1600" b="1" dirty="0"/>
              <a:t>Active Directory Domain Services</a:t>
            </a:r>
            <a:r>
              <a:rPr lang="en-IN" sz="1600" dirty="0"/>
              <a:t>. A box will be explaining additional roles services or features which are also required to install domain services.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Step 6</a:t>
            </a:r>
            <a:r>
              <a:rPr lang="en-IN" sz="1600" dirty="0"/>
              <a:t> − Click Add Features.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12" y="2063067"/>
            <a:ext cx="5343668" cy="35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1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5731"/>
            <a:ext cx="4432663" cy="31292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Step 7</a:t>
            </a:r>
            <a:r>
              <a:rPr lang="en-IN" dirty="0"/>
              <a:t> − Check “Group Policy Management” →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48" y="2055731"/>
            <a:ext cx="5461332" cy="38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2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30185"/>
            <a:ext cx="4354235" cy="312928"/>
          </a:xfrm>
        </p:spPr>
        <p:txBody>
          <a:bodyPr>
            <a:normAutofit/>
          </a:bodyPr>
          <a:lstStyle/>
          <a:p>
            <a:r>
              <a:rPr lang="en-IN" sz="1600" b="1" dirty="0"/>
              <a:t>Step 8</a:t>
            </a:r>
            <a:r>
              <a:rPr lang="en-IN" sz="1600" dirty="0" smtClean="0"/>
              <a:t>− </a:t>
            </a:r>
            <a:r>
              <a:rPr lang="en-IN" sz="1600" dirty="0"/>
              <a:t>Click “Install”.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34" y="2030185"/>
            <a:ext cx="4516646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41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896" y="274321"/>
            <a:ext cx="8238208" cy="556316"/>
          </a:xfrm>
        </p:spPr>
        <p:txBody>
          <a:bodyPr>
            <a:normAutofit fontScale="90000"/>
          </a:bodyPr>
          <a:lstStyle/>
          <a:p>
            <a:r>
              <a:rPr lang="en-IN" sz="3615" b="1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Start the remote registry service</a:t>
            </a:r>
            <a:endParaRPr lang="en-IN" sz="3615" dirty="0">
              <a:solidFill>
                <a:schemeClr val="bg2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7" y="1665960"/>
            <a:ext cx="8238208" cy="2225263"/>
          </a:xfrm>
        </p:spPr>
        <p:txBody>
          <a:bodyPr>
            <a:normAutofit/>
          </a:bodyPr>
          <a:lstStyle/>
          <a:p>
            <a:endParaRPr lang="en-IN" sz="1600" dirty="0"/>
          </a:p>
          <a:p>
            <a:pPr marL="387374" indent="-387374">
              <a:buAutoNum type="arabicPeriod"/>
            </a:pPr>
            <a:r>
              <a:rPr lang="en-IN" sz="1600" dirty="0"/>
              <a:t>Go to START&gt; Run then type </a:t>
            </a:r>
            <a:r>
              <a:rPr lang="en-IN" sz="1600" dirty="0">
                <a:solidFill>
                  <a:srgbClr val="C00000"/>
                </a:solidFill>
              </a:rPr>
              <a:t>“</a:t>
            </a:r>
            <a:r>
              <a:rPr lang="en-IN" sz="1600" dirty="0" err="1">
                <a:solidFill>
                  <a:srgbClr val="C00000"/>
                </a:solidFill>
              </a:rPr>
              <a:t>Services.msc</a:t>
            </a:r>
            <a:r>
              <a:rPr lang="en-IN" sz="1600" dirty="0">
                <a:solidFill>
                  <a:srgbClr val="C00000"/>
                </a:solidFill>
              </a:rPr>
              <a:t>”.</a:t>
            </a:r>
          </a:p>
          <a:p>
            <a:pPr marL="387374" indent="-387374">
              <a:buAutoNum type="arabicPeriod"/>
            </a:pPr>
            <a:endParaRPr lang="en-IN" sz="1600" dirty="0">
              <a:solidFill>
                <a:srgbClr val="C00000"/>
              </a:solidFill>
            </a:endParaRPr>
          </a:p>
          <a:p>
            <a:pPr marL="387374" indent="-387374">
              <a:buAutoNum type="arabicPeriod"/>
            </a:pPr>
            <a:endParaRPr lang="en-IN" sz="1600" dirty="0">
              <a:solidFill>
                <a:srgbClr val="C00000"/>
              </a:solidFill>
            </a:endParaRPr>
          </a:p>
          <a:p>
            <a:pPr marL="387374" indent="-387374">
              <a:buAutoNum type="arabicPeriod"/>
            </a:pPr>
            <a:endParaRPr lang="en-IN" sz="1600" dirty="0">
              <a:solidFill>
                <a:srgbClr val="C00000"/>
              </a:solidFill>
            </a:endParaRPr>
          </a:p>
          <a:p>
            <a:pPr marL="387374" indent="-387374">
              <a:buAutoNum type="arabicPeriod"/>
            </a:pPr>
            <a:endParaRPr lang="en-IN" sz="1600" dirty="0">
              <a:solidFill>
                <a:srgbClr val="C00000"/>
              </a:solidFill>
            </a:endParaRPr>
          </a:p>
          <a:p>
            <a:pPr marL="387374" indent="-387374">
              <a:buAutoNum type="arabicPeriod"/>
            </a:pPr>
            <a:endParaRPr lang="en-IN" sz="1600" dirty="0">
              <a:solidFill>
                <a:srgbClr val="C00000"/>
              </a:solidFill>
            </a:endParaRPr>
          </a:p>
          <a:p>
            <a:pPr marL="387374" indent="-387374">
              <a:buAutoNum type="arabicPeriod"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78" y="1514040"/>
            <a:ext cx="2628349" cy="1760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52" y="3349503"/>
            <a:ext cx="5208807" cy="2754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2024" y="3957827"/>
            <a:ext cx="427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2. Right click on </a:t>
            </a:r>
            <a:r>
              <a:rPr lang="en-IN" sz="1600" dirty="0">
                <a:solidFill>
                  <a:srgbClr val="C00000"/>
                </a:solidFill>
              </a:rPr>
              <a:t>Remote Registry Services </a:t>
            </a:r>
            <a:r>
              <a:rPr lang="en-IN" sz="1600" dirty="0"/>
              <a:t>and then Select</a:t>
            </a:r>
            <a:r>
              <a:rPr lang="en-IN" sz="1600" dirty="0">
                <a:solidFill>
                  <a:srgbClr val="C00000"/>
                </a:solidFill>
              </a:rPr>
              <a:t> properties</a:t>
            </a:r>
            <a:r>
              <a:rPr lang="en-IN" sz="1600" dirty="0"/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21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Configure local server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Once you’ve installed your servers, you must take </a:t>
            </a:r>
            <a:r>
              <a:rPr lang="en-IN" sz="2400" dirty="0" smtClean="0"/>
              <a:t>additional steps </a:t>
            </a:r>
            <a:r>
              <a:rPr lang="en-IN" sz="2400" dirty="0"/>
              <a:t>to enable them to perform the roles you chose for </a:t>
            </a:r>
            <a:r>
              <a:rPr lang="en-IN" sz="2400" dirty="0" smtClean="0"/>
              <a:t>them in </a:t>
            </a:r>
            <a:r>
              <a:rPr lang="en-IN" sz="2400" dirty="0"/>
              <a:t>the network.</a:t>
            </a:r>
          </a:p>
        </p:txBody>
      </p:sp>
    </p:spTree>
    <p:extLst>
      <p:ext uri="{BB962C8B-B14F-4D97-AF65-F5344CB8AC3E}">
        <p14:creationId xmlns:p14="http://schemas.microsoft.com/office/powerpoint/2010/main" val="31748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60390"/>
            <a:ext cx="5158590" cy="1251711"/>
          </a:xfrm>
        </p:spPr>
        <p:txBody>
          <a:bodyPr>
            <a:noAutofit/>
          </a:bodyPr>
          <a:lstStyle/>
          <a:p>
            <a:r>
              <a:rPr lang="en-IN" sz="1600" dirty="0" smtClean="0"/>
              <a:t>3. In </a:t>
            </a:r>
            <a:r>
              <a:rPr lang="en-IN" sz="1600" dirty="0"/>
              <a:t>General tab, Select </a:t>
            </a:r>
            <a:r>
              <a:rPr lang="en-IN" sz="1600" dirty="0">
                <a:solidFill>
                  <a:srgbClr val="C00000"/>
                </a:solidFill>
              </a:rPr>
              <a:t>Automatic </a:t>
            </a:r>
            <a:r>
              <a:rPr lang="en-IN" sz="1600" dirty="0"/>
              <a:t>from </a:t>
            </a:r>
            <a:r>
              <a:rPr lang="en-IN" sz="1600" dirty="0" err="1"/>
              <a:t>Startup</a:t>
            </a:r>
            <a:r>
              <a:rPr lang="en-IN" sz="1600" dirty="0"/>
              <a:t> Type drop-down </a:t>
            </a:r>
            <a:r>
              <a:rPr lang="en-IN" sz="1600" dirty="0" smtClean="0"/>
              <a:t>menu.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4. </a:t>
            </a:r>
            <a:r>
              <a:rPr lang="en-IN" sz="1600" dirty="0" smtClean="0">
                <a:solidFill>
                  <a:srgbClr val="C00000"/>
                </a:solidFill>
              </a:rPr>
              <a:t>Apply &amp; Start.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5</a:t>
            </a:r>
            <a:r>
              <a:rPr lang="en-IN" sz="1600" dirty="0" smtClean="0">
                <a:solidFill>
                  <a:srgbClr val="C00000"/>
                </a:solidFill>
              </a:rPr>
              <a:t>. </a:t>
            </a:r>
            <a:r>
              <a:rPr lang="en-IN" sz="1600" dirty="0" smtClean="0"/>
              <a:t>After </a:t>
            </a:r>
            <a:r>
              <a:rPr lang="en-IN" sz="1600" dirty="0"/>
              <a:t>starting the same, Click </a:t>
            </a:r>
            <a:r>
              <a:rPr lang="en-IN" sz="1600" dirty="0">
                <a:solidFill>
                  <a:srgbClr val="C00000"/>
                </a:solidFill>
              </a:rPr>
              <a:t>OK</a:t>
            </a:r>
            <a:r>
              <a:rPr lang="en-IN" sz="1600" dirty="0"/>
              <a:t>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9" y="1931972"/>
            <a:ext cx="4380411" cy="29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12586"/>
            <a:ext cx="6884030" cy="6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896" y="274320"/>
            <a:ext cx="8238208" cy="973552"/>
          </a:xfrm>
        </p:spPr>
        <p:txBody>
          <a:bodyPr/>
          <a:lstStyle/>
          <a:p>
            <a:r>
              <a:rPr lang="en-IN" sz="3163" b="1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Configure Active Directory</a:t>
            </a:r>
            <a:br>
              <a:rPr lang="en-IN" sz="3163" b="1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</a:br>
            <a:endParaRPr lang="en-IN" sz="3163" dirty="0">
              <a:solidFill>
                <a:schemeClr val="bg2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863" y="1750423"/>
            <a:ext cx="9135241" cy="1544811"/>
          </a:xfrm>
        </p:spPr>
        <p:txBody>
          <a:bodyPr>
            <a:noAutofit/>
          </a:bodyPr>
          <a:lstStyle/>
          <a:p>
            <a:pPr algn="l" fontAlgn="base"/>
            <a:r>
              <a:rPr lang="en-IN" sz="1600" dirty="0"/>
              <a:t>After you have installed the AD DS role, you must configure the server for your domain by using the following </a:t>
            </a:r>
            <a:r>
              <a:rPr lang="en-IN" sz="1600" dirty="0" smtClean="0"/>
              <a:t>steps:</a:t>
            </a:r>
          </a:p>
          <a:p>
            <a:pPr marL="387374" indent="-387374" fontAlgn="base">
              <a:buFont typeface="+mj-lt"/>
              <a:buAutoNum type="arabicPeriod"/>
            </a:pPr>
            <a:r>
              <a:rPr lang="en-IN" sz="1600" dirty="0" smtClean="0"/>
              <a:t>From the task bar, click </a:t>
            </a:r>
            <a:r>
              <a:rPr lang="en-IN" sz="1600" dirty="0" smtClean="0">
                <a:solidFill>
                  <a:srgbClr val="C00000"/>
                </a:solidFill>
              </a:rPr>
              <a:t>Open the Server Manager.</a:t>
            </a:r>
          </a:p>
          <a:p>
            <a:pPr marL="387374" indent="-387374" fontAlgn="base">
              <a:buFont typeface="+mj-lt"/>
              <a:buAutoNum type="arabicPeriod"/>
            </a:pPr>
            <a:r>
              <a:rPr lang="en-IN" sz="1600" dirty="0" smtClean="0"/>
              <a:t>Select </a:t>
            </a:r>
            <a:r>
              <a:rPr lang="en-IN" sz="1600" dirty="0"/>
              <a:t>the yellow notifications icon in the top navigation bar of the Server Manager window</a:t>
            </a:r>
            <a:r>
              <a:rPr lang="en-IN" sz="1600" dirty="0" smtClean="0"/>
              <a:t>. </a:t>
            </a:r>
            <a:endParaRPr lang="en-IN" sz="1600" dirty="0"/>
          </a:p>
          <a:p>
            <a:pPr lvl="1" algn="l" fontAlgn="base"/>
            <a:r>
              <a:rPr lang="en-IN" sz="1600" dirty="0"/>
              <a:t>The Notifications Pane opens and displays a</a:t>
            </a:r>
            <a:r>
              <a:rPr lang="en-IN" sz="1600" dirty="0">
                <a:solidFill>
                  <a:srgbClr val="C00000"/>
                </a:solidFill>
              </a:rPr>
              <a:t> Post-deployment configuration</a:t>
            </a:r>
            <a:r>
              <a:rPr lang="en-IN" sz="1600" dirty="0"/>
              <a:t> notification. Click the </a:t>
            </a:r>
            <a:r>
              <a:rPr lang="en-IN" sz="1600" dirty="0">
                <a:solidFill>
                  <a:srgbClr val="C00000"/>
                </a:solidFill>
              </a:rPr>
              <a:t>Promote this server to a domain controller</a:t>
            </a:r>
            <a:r>
              <a:rPr lang="en-IN" sz="1600" dirty="0"/>
              <a:t> link that appears in the notification.</a:t>
            </a:r>
          </a:p>
          <a:p>
            <a:pPr algn="l"/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83" y="3439886"/>
            <a:ext cx="4142636" cy="26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12472"/>
            <a:ext cx="8238208" cy="2190493"/>
          </a:xfrm>
        </p:spPr>
        <p:txBody>
          <a:bodyPr>
            <a:normAutofit/>
          </a:bodyPr>
          <a:lstStyle/>
          <a:p>
            <a:pPr fontAlgn="base"/>
            <a:r>
              <a:rPr lang="en-IN" sz="1600" dirty="0"/>
              <a:t>3. From the </a:t>
            </a:r>
            <a:r>
              <a:rPr lang="en-IN" sz="1600" dirty="0">
                <a:solidFill>
                  <a:srgbClr val="C00000"/>
                </a:solidFill>
              </a:rPr>
              <a:t>Deployment Configuration</a:t>
            </a:r>
            <a:r>
              <a:rPr lang="en-IN" sz="1600" dirty="0"/>
              <a:t> tab, select </a:t>
            </a:r>
            <a:r>
              <a:rPr lang="en-IN" sz="1600" dirty="0">
                <a:solidFill>
                  <a:srgbClr val="C00000"/>
                </a:solidFill>
              </a:rPr>
              <a:t>Radial options &gt; Add a new forest</a:t>
            </a:r>
            <a:r>
              <a:rPr lang="en-IN" sz="1600" dirty="0"/>
              <a:t>. Enter your </a:t>
            </a:r>
            <a:r>
              <a:rPr lang="en-IN" sz="1600" dirty="0">
                <a:solidFill>
                  <a:srgbClr val="C00000"/>
                </a:solidFill>
              </a:rPr>
              <a:t>root domain name </a:t>
            </a:r>
            <a:r>
              <a:rPr lang="en-IN" sz="1600" dirty="0"/>
              <a:t>in the Root domain name field and click </a:t>
            </a:r>
            <a:r>
              <a:rPr lang="en-IN" sz="1600" dirty="0">
                <a:solidFill>
                  <a:srgbClr val="C00000"/>
                </a:solidFill>
              </a:rPr>
              <a:t>Next</a:t>
            </a:r>
            <a:r>
              <a:rPr lang="en-IN" sz="1600" dirty="0"/>
              <a:t>.</a:t>
            </a:r>
          </a:p>
          <a:p>
            <a:pPr fontAlgn="base"/>
            <a:r>
              <a:rPr lang="en-IN" sz="1600" dirty="0"/>
              <a:t>4. Select a </a:t>
            </a:r>
            <a:r>
              <a:rPr lang="en-IN" sz="1600" dirty="0">
                <a:solidFill>
                  <a:srgbClr val="C00000"/>
                </a:solidFill>
              </a:rPr>
              <a:t>Domain</a:t>
            </a:r>
            <a:r>
              <a:rPr lang="en-IN" sz="1600" dirty="0"/>
              <a:t> and a </a:t>
            </a:r>
            <a:r>
              <a:rPr lang="en-IN" sz="1600" dirty="0">
                <a:solidFill>
                  <a:srgbClr val="C00000"/>
                </a:solidFill>
              </a:rPr>
              <a:t>Forest functional level</a:t>
            </a:r>
            <a:r>
              <a:rPr lang="en-IN" sz="1600" dirty="0"/>
              <a:t>.</a:t>
            </a:r>
          </a:p>
          <a:p>
            <a:pPr fontAlgn="base"/>
            <a:endParaRPr lang="en-IN" sz="1600" dirty="0"/>
          </a:p>
          <a:p>
            <a:pPr fontAlgn="base"/>
            <a:endParaRPr lang="en-IN" sz="1600" dirty="0"/>
          </a:p>
          <a:p>
            <a:pPr fontAlgn="base"/>
            <a:endParaRPr lang="en-IN" sz="1600" dirty="0"/>
          </a:p>
          <a:p>
            <a:pPr fontAlgn="base"/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03" y="2476406"/>
            <a:ext cx="5371177" cy="33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9117824" cy="4832993"/>
          </a:xfrm>
        </p:spPr>
        <p:txBody>
          <a:bodyPr>
            <a:noAutofit/>
          </a:bodyPr>
          <a:lstStyle/>
          <a:p>
            <a:pPr fontAlgn="base"/>
            <a:r>
              <a:rPr lang="en-IN" sz="1600" u="sng" dirty="0">
                <a:solidFill>
                  <a:schemeClr val="accent3">
                    <a:lumMod val="75000"/>
                  </a:schemeClr>
                </a:solidFill>
              </a:rPr>
              <a:t>Note: These selections affect features and server domain controller eligibility. For further information on domains and forest functional levels, see the official Microsoft documentation</a:t>
            </a:r>
            <a:r>
              <a:rPr lang="en-IN" sz="1600" u="sng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IN" sz="1600" dirty="0"/>
          </a:p>
          <a:p>
            <a:pPr fontAlgn="base"/>
            <a:r>
              <a:rPr lang="en-IN" sz="1600" dirty="0"/>
              <a:t>Enter a password for Directory Services Restore Mode (DSRM) in the Password </a:t>
            </a:r>
            <a:r>
              <a:rPr lang="en-IN" sz="1600" dirty="0" smtClean="0"/>
              <a:t>field.</a:t>
            </a:r>
          </a:p>
          <a:p>
            <a:pPr fontAlgn="base"/>
            <a:endParaRPr lang="en-IN" sz="1600" u="sng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endParaRPr lang="en-IN" sz="1600" u="sng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r>
              <a:rPr lang="en-IN" sz="1600" u="sng" dirty="0" smtClean="0">
                <a:solidFill>
                  <a:schemeClr val="accent3">
                    <a:lumMod val="75000"/>
                  </a:schemeClr>
                </a:solidFill>
              </a:rPr>
              <a:t>Note: </a:t>
            </a:r>
            <a:r>
              <a:rPr lang="en-IN" sz="1600" u="sng" dirty="0">
                <a:solidFill>
                  <a:schemeClr val="accent3">
                    <a:lumMod val="75000"/>
                  </a:schemeClr>
                </a:solidFill>
              </a:rPr>
              <a:t>The DSRM password is used when booting the Domain Controller into recovery mode.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11" y="2792582"/>
            <a:ext cx="5725695" cy="26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3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08938"/>
            <a:ext cx="8238208" cy="834474"/>
          </a:xfrm>
        </p:spPr>
        <p:txBody>
          <a:bodyPr>
            <a:noAutofit/>
          </a:bodyPr>
          <a:lstStyle/>
          <a:p>
            <a:pPr fontAlgn="base"/>
            <a:r>
              <a:rPr lang="en-IN" sz="1600" dirty="0" smtClean="0"/>
              <a:t>5</a:t>
            </a:r>
            <a:r>
              <a:rPr lang="en-IN" sz="1600" dirty="0"/>
              <a:t>. Review the warning on the </a:t>
            </a:r>
            <a:r>
              <a:rPr lang="en-IN" sz="1600" dirty="0">
                <a:solidFill>
                  <a:srgbClr val="C00000"/>
                </a:solidFill>
              </a:rPr>
              <a:t>DNS Options</a:t>
            </a:r>
            <a:r>
              <a:rPr lang="en-IN" sz="1600" dirty="0"/>
              <a:t> tab and select </a:t>
            </a:r>
            <a:r>
              <a:rPr lang="en-IN" sz="1600" dirty="0">
                <a:solidFill>
                  <a:srgbClr val="C00000"/>
                </a:solidFill>
              </a:rPr>
              <a:t>Next</a:t>
            </a:r>
            <a:r>
              <a:rPr lang="en-IN" sz="1600" dirty="0"/>
              <a:t>.</a:t>
            </a:r>
          </a:p>
          <a:p>
            <a:pPr fontAlgn="base"/>
            <a:r>
              <a:rPr lang="en-IN" sz="1600" dirty="0"/>
              <a:t>6. Confirm or enter a </a:t>
            </a:r>
            <a:r>
              <a:rPr lang="en-IN" sz="1600" dirty="0">
                <a:solidFill>
                  <a:srgbClr val="C00000"/>
                </a:solidFill>
              </a:rPr>
              <a:t>NetBIOS</a:t>
            </a:r>
            <a:r>
              <a:rPr lang="en-IN" sz="1600" dirty="0"/>
              <a:t> name and click </a:t>
            </a:r>
            <a:r>
              <a:rPr lang="en-IN" sz="1600" dirty="0">
                <a:solidFill>
                  <a:srgbClr val="C00000"/>
                </a:solidFill>
              </a:rPr>
              <a:t>Next</a:t>
            </a:r>
            <a:r>
              <a:rPr lang="en-IN" sz="1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0" y="2208938"/>
            <a:ext cx="4383940" cy="31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67215"/>
            <a:ext cx="5146766" cy="1668948"/>
          </a:xfrm>
        </p:spPr>
        <p:txBody>
          <a:bodyPr>
            <a:noAutofit/>
          </a:bodyPr>
          <a:lstStyle/>
          <a:p>
            <a:pPr fontAlgn="base"/>
            <a:r>
              <a:rPr lang="en-IN" sz="1600" dirty="0"/>
              <a:t>7. Specify the locations of the </a:t>
            </a:r>
            <a:r>
              <a:rPr lang="en-IN" sz="1600" dirty="0">
                <a:solidFill>
                  <a:srgbClr val="C00000"/>
                </a:solidFill>
              </a:rPr>
              <a:t>Database, Log files, </a:t>
            </a:r>
            <a:r>
              <a:rPr lang="en-IN" sz="1600" dirty="0"/>
              <a:t>and </a:t>
            </a:r>
            <a:r>
              <a:rPr lang="en-IN" sz="1600" dirty="0">
                <a:solidFill>
                  <a:srgbClr val="C00000"/>
                </a:solidFill>
              </a:rPr>
              <a:t>SYSVOL</a:t>
            </a:r>
            <a:r>
              <a:rPr lang="en-IN" sz="1600" dirty="0"/>
              <a:t> folders, then click </a:t>
            </a:r>
            <a:r>
              <a:rPr lang="en-IN" sz="1600" dirty="0">
                <a:solidFill>
                  <a:srgbClr val="C00000"/>
                </a:solidFill>
              </a:rPr>
              <a:t>Next</a:t>
            </a:r>
            <a:r>
              <a:rPr lang="en-IN" sz="1600" dirty="0"/>
              <a:t>.</a:t>
            </a:r>
          </a:p>
          <a:p>
            <a:pPr fontAlgn="base"/>
            <a:r>
              <a:rPr lang="en-IN" sz="1600" dirty="0"/>
              <a:t>8. Review the configuration options and click</a:t>
            </a:r>
            <a:r>
              <a:rPr lang="en-IN" sz="1600" dirty="0">
                <a:solidFill>
                  <a:srgbClr val="C00000"/>
                </a:solidFill>
              </a:rPr>
              <a:t> Next</a:t>
            </a:r>
            <a:r>
              <a:rPr lang="en-IN" sz="1600" dirty="0"/>
              <a:t>.</a:t>
            </a:r>
          </a:p>
          <a:p>
            <a:pPr fontAlgn="base"/>
            <a:r>
              <a:rPr lang="en-IN" sz="1600" dirty="0"/>
              <a:t>9. The system checks if all of the necessary prerequisites are installed on the system. If the system passes these checks, </a:t>
            </a:r>
            <a:r>
              <a:rPr lang="en-IN" sz="1600" dirty="0">
                <a:solidFill>
                  <a:srgbClr val="C00000"/>
                </a:solidFill>
              </a:rPr>
              <a:t>click Install</a:t>
            </a:r>
            <a:r>
              <a:rPr lang="en-IN" sz="1600" dirty="0"/>
              <a:t>.</a:t>
            </a:r>
          </a:p>
          <a:p>
            <a:pPr fontAlgn="base"/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1967215"/>
            <a:ext cx="4841259" cy="32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8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5633203" cy="1634178"/>
          </a:xfrm>
        </p:spPr>
        <p:txBody>
          <a:bodyPr>
            <a:noAutofit/>
          </a:bodyPr>
          <a:lstStyle/>
          <a:p>
            <a:pPr fontAlgn="base"/>
            <a:endParaRPr lang="en-IN" sz="1600" dirty="0"/>
          </a:p>
          <a:p>
            <a:pPr fontAlgn="base"/>
            <a:r>
              <a:rPr lang="en-IN" sz="1600" u="sng" dirty="0">
                <a:solidFill>
                  <a:schemeClr val="accent3">
                    <a:lumMod val="75000"/>
                  </a:schemeClr>
                </a:solidFill>
              </a:rPr>
              <a:t>Note: The server automatically reboots after the installation is complete.</a:t>
            </a:r>
          </a:p>
          <a:p>
            <a:pPr fontAlgn="base"/>
            <a:endParaRPr lang="en-IN" sz="1600" dirty="0"/>
          </a:p>
          <a:p>
            <a:pPr fontAlgn="base"/>
            <a:r>
              <a:rPr lang="en-IN" sz="1600" dirty="0"/>
              <a:t>10. After the server reboots, reconnect to it by using Microsoft Remote Desktop Protocol (RDP).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04" y="2020527"/>
            <a:ext cx="45557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30418"/>
            <a:ext cx="9153565" cy="642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8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Uses of Active Directory </a:t>
            </a:r>
            <a:r>
              <a:rPr lang="en-IN" b="1" dirty="0" smtClean="0"/>
              <a:t>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Simplify Administration</a:t>
            </a:r>
          </a:p>
          <a:p>
            <a:r>
              <a:rPr lang="en-IN" dirty="0"/>
              <a:t>To simplify administration by assigning share (resource) permission to groups rather than individual users in the active directory. When you assign permission to a group, all its members have the same access to the resource</a:t>
            </a:r>
          </a:p>
          <a:p>
            <a:r>
              <a:rPr lang="en-IN" b="1" dirty="0"/>
              <a:t>Delegate Control</a:t>
            </a:r>
          </a:p>
          <a:p>
            <a:r>
              <a:rPr lang="en-IN" dirty="0"/>
              <a:t>To delegate the control by assigning user rights to a group using Group Policies. In the future, you can add new members to the group who need the permission granted by this group.</a:t>
            </a:r>
          </a:p>
          <a:p>
            <a:r>
              <a:rPr lang="en-IN" b="1" dirty="0"/>
              <a:t>Create Distribution List</a:t>
            </a:r>
          </a:p>
          <a:p>
            <a:r>
              <a:rPr lang="en-IN" dirty="0"/>
              <a:t>One of the major use of groups with in active directory service is to create email distribution lists.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Domain </a:t>
            </a:r>
            <a:r>
              <a:rPr lang="en-IN" b="1" dirty="0" smtClean="0"/>
              <a:t>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two Domain Groups consist of Security groups and Distribution groups and within these two groups we have three group scopes </a:t>
            </a:r>
          </a:p>
          <a:p>
            <a:r>
              <a:rPr lang="en-IN" b="1" dirty="0"/>
              <a:t>Security Groups</a:t>
            </a:r>
          </a:p>
          <a:p>
            <a:r>
              <a:rPr lang="en-IN" dirty="0"/>
              <a:t>Used with care, security groups provide an efficient way to assign access to resources on your network. Security groups have two main functions:</a:t>
            </a:r>
          </a:p>
          <a:p>
            <a:pPr lvl="1"/>
            <a:r>
              <a:rPr lang="en-IN" dirty="0"/>
              <a:t>Assign User </a:t>
            </a:r>
            <a:r>
              <a:rPr lang="en-IN" dirty="0" smtClean="0"/>
              <a:t>Rights</a:t>
            </a:r>
          </a:p>
          <a:p>
            <a:pPr lvl="1"/>
            <a:r>
              <a:rPr lang="en-IN" dirty="0" smtClean="0"/>
              <a:t>Grant </a:t>
            </a:r>
            <a:r>
              <a:rPr lang="en-IN" dirty="0"/>
              <a:t>Permissions to Resources</a:t>
            </a:r>
          </a:p>
          <a:p>
            <a:r>
              <a:rPr lang="en-IN" b="1" dirty="0" smtClean="0"/>
              <a:t>Distribution </a:t>
            </a:r>
            <a:r>
              <a:rPr lang="en-IN" b="1" dirty="0"/>
              <a:t>Groups</a:t>
            </a:r>
          </a:p>
          <a:p>
            <a:r>
              <a:rPr lang="en-IN" dirty="0"/>
              <a:t> Distribution groups are designed to be used for e-mail specifically and cannot be granted Windows permissions.</a:t>
            </a:r>
          </a:p>
        </p:txBody>
      </p:sp>
    </p:spTree>
    <p:extLst>
      <p:ext uri="{BB962C8B-B14F-4D97-AF65-F5344CB8AC3E}">
        <p14:creationId xmlns:p14="http://schemas.microsoft.com/office/powerpoint/2010/main" val="22996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Roles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Each server has a certain </a:t>
            </a:r>
            <a:r>
              <a:rPr lang="en-IN" sz="2400" dirty="0" smtClean="0"/>
              <a:t>role to </a:t>
            </a:r>
            <a:r>
              <a:rPr lang="en-IN" sz="2400" dirty="0"/>
              <a:t>play, although in small networks a server performs multiple </a:t>
            </a:r>
            <a:r>
              <a:rPr lang="en-IN" sz="2400" dirty="0" smtClean="0"/>
              <a:t>roles. </a:t>
            </a:r>
          </a:p>
          <a:p>
            <a:endParaRPr lang="en-IN" sz="2400" dirty="0"/>
          </a:p>
          <a:p>
            <a:r>
              <a:rPr lang="en-IN" sz="2400" dirty="0" smtClean="0"/>
              <a:t>Some roles </a:t>
            </a:r>
            <a:r>
              <a:rPr lang="en-IN" sz="2400" dirty="0"/>
              <a:t>demand lots of memory, whereas others place a heavier load on that CPU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01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Group Scopes in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dirty="0"/>
              <a:t>Universal Group</a:t>
            </a:r>
          </a:p>
          <a:p>
            <a:r>
              <a:rPr lang="en-IN" sz="1600" dirty="0"/>
              <a:t>It can contain users and groups (global and universal) from any domain in the forest</a:t>
            </a:r>
            <a:r>
              <a:rPr lang="en-IN" sz="1600" dirty="0" smtClean="0"/>
              <a:t>.</a:t>
            </a:r>
            <a:r>
              <a:rPr lang="en-IN" sz="1600" dirty="0"/>
              <a:t> Universal groups can be a member of domain local groups or other universal groups but NOT global groups</a:t>
            </a:r>
            <a:r>
              <a:rPr lang="en-IN" sz="1600" dirty="0" smtClean="0"/>
              <a:t>.</a:t>
            </a:r>
          </a:p>
          <a:p>
            <a:r>
              <a:rPr lang="en-IN" sz="1600" b="1" dirty="0"/>
              <a:t>Global Group</a:t>
            </a:r>
          </a:p>
          <a:p>
            <a:r>
              <a:rPr lang="en-IN" sz="1600" dirty="0"/>
              <a:t>It can contain users, computers, and groups from same domain but NOT universal groups. It can be a member of global groups of the same domain, domain local groups or universal groups of any domain in the forest or trusted domains.</a:t>
            </a:r>
          </a:p>
          <a:p>
            <a:r>
              <a:rPr lang="en-IN" sz="1600" b="1" dirty="0"/>
              <a:t>Domain Local Group</a:t>
            </a:r>
          </a:p>
          <a:p>
            <a:r>
              <a:rPr lang="en-IN" sz="1600" dirty="0"/>
              <a:t>It can contain users, computers, global groups, and universal groups from any domain in the forest and any trusted domain, and domain local groups from the same domain. It can be a member of any domain local group in the same domain.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597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3405"/>
          </a:xfrm>
        </p:spPr>
        <p:txBody>
          <a:bodyPr>
            <a:normAutofit/>
          </a:bodyPr>
          <a:lstStyle/>
          <a:p>
            <a:r>
              <a:rPr lang="en-IN" sz="4400" b="1" dirty="0"/>
              <a:t>Universal Groups vs Domain Local Groups vs Global </a:t>
            </a:r>
            <a:r>
              <a:rPr lang="en-IN" sz="4400" b="1" dirty="0" smtClean="0"/>
              <a:t>Groups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40" y="1570008"/>
            <a:ext cx="9213011" cy="4532604"/>
          </a:xfrm>
        </p:spPr>
      </p:pic>
    </p:spTree>
    <p:extLst>
      <p:ext uri="{BB962C8B-B14F-4D97-AF65-F5344CB8AC3E}">
        <p14:creationId xmlns:p14="http://schemas.microsoft.com/office/powerpoint/2010/main" val="171284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key points for using Active Directory is the </a:t>
            </a:r>
            <a:r>
              <a:rPr lang="en-IN" dirty="0">
                <a:solidFill>
                  <a:srgbClr val="FF0000"/>
                </a:solidFill>
              </a:rPr>
              <a:t>users management</a:t>
            </a:r>
            <a:r>
              <a:rPr lang="en-IN" dirty="0"/>
              <a:t>. Every organization manages its users in different ways, setting for them </a:t>
            </a:r>
            <a:r>
              <a:rPr lang="en-IN" dirty="0">
                <a:solidFill>
                  <a:srgbClr val="C00000"/>
                </a:solidFill>
              </a:rPr>
              <a:t>name formats, assigning different permissions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07888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3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218" y="459113"/>
            <a:ext cx="9153565" cy="639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7" y="5925428"/>
            <a:ext cx="1915362" cy="5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8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5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servers are used to provide access to information to users connecting to the </a:t>
            </a:r>
            <a:r>
              <a:rPr lang="en-IN" dirty="0" smtClean="0"/>
              <a:t>server using </a:t>
            </a:r>
            <a:r>
              <a:rPr lang="en-IN" dirty="0"/>
              <a:t>a web browser, which is the client part of the application. A web server uses </a:t>
            </a:r>
            <a:r>
              <a:rPr lang="en-IN" dirty="0" smtClean="0"/>
              <a:t>HTTP as </a:t>
            </a:r>
            <a:r>
              <a:rPr lang="en-IN" dirty="0"/>
              <a:t>its transfer mechanism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To provide security to a web </a:t>
            </a:r>
            <a:r>
              <a:rPr lang="en-IN" dirty="0" smtClean="0"/>
              <a:t>server it </a:t>
            </a:r>
            <a:r>
              <a:rPr lang="en-IN" dirty="0"/>
              <a:t>can be configured to require and use HTTPS, which uses </a:t>
            </a:r>
            <a:r>
              <a:rPr lang="en-IN" dirty="0">
                <a:solidFill>
                  <a:srgbClr val="C00000"/>
                </a:solidFill>
              </a:rPr>
              <a:t>SSL to encrypt the </a:t>
            </a:r>
            <a:r>
              <a:rPr lang="en-IN" dirty="0" smtClean="0">
                <a:solidFill>
                  <a:srgbClr val="C00000"/>
                </a:solidFill>
              </a:rPr>
              <a:t>connection </a:t>
            </a:r>
            <a:r>
              <a:rPr lang="en-IN" dirty="0" smtClean="0"/>
              <a:t>with </a:t>
            </a:r>
            <a:r>
              <a:rPr lang="en-IN" dirty="0"/>
              <a:t>no effort on the part of the user, other than being aware that the URL must use </a:t>
            </a:r>
            <a:r>
              <a:rPr lang="en-IN" dirty="0" smtClean="0"/>
              <a:t>https rather </a:t>
            </a:r>
            <a:r>
              <a:rPr lang="en-IN" dirty="0"/>
              <a:t>than http</a:t>
            </a:r>
            <a:r>
              <a:rPr lang="en-IN" dirty="0" smtClean="0"/>
              <a:t>.</a:t>
            </a:r>
          </a:p>
          <a:p>
            <a:r>
              <a:rPr lang="en-IN" dirty="0"/>
              <a:t>Here are some of the components that should be maximized to ensure good </a:t>
            </a:r>
            <a:r>
              <a:rPr lang="en-IN" dirty="0" smtClean="0"/>
              <a:t>performance in </a:t>
            </a:r>
            <a:r>
              <a:rPr lang="en-IN" dirty="0"/>
              <a:t>a web server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Disk </a:t>
            </a:r>
            <a:r>
              <a:rPr lang="en-IN" dirty="0" smtClean="0"/>
              <a:t>Subsystem</a:t>
            </a:r>
          </a:p>
          <a:p>
            <a:pPr lvl="1"/>
            <a:r>
              <a:rPr lang="en-IN" dirty="0" smtClean="0"/>
              <a:t>RAM</a:t>
            </a:r>
          </a:p>
          <a:p>
            <a:pPr lvl="1"/>
            <a:r>
              <a:rPr lang="en-IN" dirty="0" smtClean="0"/>
              <a:t>CPU</a:t>
            </a:r>
          </a:p>
          <a:p>
            <a:pPr lvl="1"/>
            <a:r>
              <a:rPr lang="en-IN" dirty="0" smtClean="0"/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30198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application server is one that users connect to and then run their applications </a:t>
            </a:r>
            <a:r>
              <a:rPr lang="en-IN" dirty="0" smtClean="0"/>
              <a:t>on. </a:t>
            </a:r>
          </a:p>
          <a:p>
            <a:r>
              <a:rPr lang="en-IN" dirty="0"/>
              <a:t>In many cases this server </a:t>
            </a:r>
            <a:r>
              <a:rPr lang="en-IN" dirty="0" smtClean="0"/>
              <a:t>is the </a:t>
            </a:r>
            <a:r>
              <a:rPr lang="en-IN" dirty="0"/>
              <a:t>middle tier in a three-tier architecture that accepts users’ requests to its </a:t>
            </a:r>
            <a:r>
              <a:rPr lang="en-IN" dirty="0" smtClean="0"/>
              <a:t>application and </a:t>
            </a:r>
            <a:r>
              <a:rPr lang="en-IN" dirty="0"/>
              <a:t>then communicates with a database server where content is </a:t>
            </a:r>
            <a:r>
              <a:rPr lang="en-IN" dirty="0" smtClean="0"/>
              <a:t>stored.</a:t>
            </a:r>
          </a:p>
          <a:p>
            <a:r>
              <a:rPr lang="en-IN" dirty="0"/>
              <a:t>Here are some of the components that should be maximized to ensure good </a:t>
            </a:r>
            <a:r>
              <a:rPr lang="en-IN" dirty="0" smtClean="0"/>
              <a:t>performance in </a:t>
            </a:r>
            <a:r>
              <a:rPr lang="en-IN" dirty="0"/>
              <a:t>an application server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CPU</a:t>
            </a:r>
          </a:p>
          <a:p>
            <a:pPr lvl="1"/>
            <a:r>
              <a:rPr lang="en-IN" dirty="0" smtClean="0"/>
              <a:t>NIC</a:t>
            </a:r>
          </a:p>
          <a:p>
            <a:pPr lvl="1"/>
            <a:r>
              <a:rPr lang="en-IN" dirty="0" smtClean="0"/>
              <a:t>DISK</a:t>
            </a:r>
          </a:p>
          <a:p>
            <a:pPr lvl="1"/>
            <a:r>
              <a:rPr lang="en-IN" dirty="0" smtClean="0"/>
              <a:t>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tires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45" y="1846263"/>
            <a:ext cx="5801159" cy="4022725"/>
          </a:xfrm>
        </p:spPr>
      </p:pic>
    </p:spTree>
    <p:extLst>
      <p:ext uri="{BB962C8B-B14F-4D97-AF65-F5344CB8AC3E}">
        <p14:creationId xmlns:p14="http://schemas.microsoft.com/office/powerpoint/2010/main" val="2384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</a:t>
            </a:r>
            <a:r>
              <a:rPr lang="en-IN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 smtClean="0">
                <a:solidFill>
                  <a:srgbClr val="C00000"/>
                </a:solidFill>
              </a:rPr>
              <a:t>Directory Services Server </a:t>
            </a:r>
            <a:r>
              <a:rPr lang="en-IN" dirty="0" smtClean="0"/>
              <a:t>is one that accepts and verifies the credentials of users.</a:t>
            </a:r>
          </a:p>
          <a:p>
            <a:r>
              <a:rPr lang="en-IN" dirty="0"/>
              <a:t>A </a:t>
            </a:r>
            <a:r>
              <a:rPr lang="en-IN" dirty="0" smtClean="0">
                <a:solidFill>
                  <a:srgbClr val="C00000"/>
                </a:solidFill>
              </a:rPr>
              <a:t>Database </a:t>
            </a:r>
            <a:r>
              <a:rPr lang="en-IN" dirty="0">
                <a:solidFill>
                  <a:srgbClr val="C00000"/>
                </a:solidFill>
              </a:rPr>
              <a:t>S</a:t>
            </a:r>
            <a:r>
              <a:rPr lang="en-IN" dirty="0" smtClean="0">
                <a:solidFill>
                  <a:srgbClr val="C00000"/>
                </a:solidFill>
              </a:rPr>
              <a:t>erver </a:t>
            </a:r>
            <a:r>
              <a:rPr lang="en-IN" dirty="0"/>
              <a:t>is one that runs database software such as SQL Server or Oracle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C00000"/>
                </a:solidFill>
              </a:rPr>
              <a:t>File servers </a:t>
            </a:r>
            <a:r>
              <a:rPr lang="en-IN" dirty="0"/>
              <a:t>are used to store files that can be accessed by the network users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C00000"/>
                </a:solidFill>
              </a:rPr>
              <a:t>Print servers </a:t>
            </a:r>
            <a:r>
              <a:rPr lang="en-IN" dirty="0"/>
              <a:t>are used to manage printers, and in cases where that is their only role, </a:t>
            </a:r>
            <a:r>
              <a:rPr lang="en-IN" dirty="0" smtClean="0"/>
              <a:t>they will </a:t>
            </a:r>
            <a:r>
              <a:rPr lang="en-IN" dirty="0"/>
              <a:t>manage multiple printers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C00000"/>
                </a:solidFill>
              </a:rPr>
              <a:t>Mail servers </a:t>
            </a:r>
            <a:r>
              <a:rPr lang="en-IN" dirty="0"/>
              <a:t>run email server software and use SMTP to send email on behalf of </a:t>
            </a:r>
            <a:r>
              <a:rPr lang="en-IN" dirty="0" smtClean="0"/>
              <a:t>users who </a:t>
            </a:r>
            <a:r>
              <a:rPr lang="en-IN" dirty="0"/>
              <a:t>possess mailboxes on the server and to transfer emails between email servers</a:t>
            </a:r>
            <a:r>
              <a:rPr lang="en-IN" dirty="0" smtClean="0"/>
              <a:t>.</a:t>
            </a:r>
          </a:p>
          <a:p>
            <a:r>
              <a:rPr lang="en-IN" dirty="0"/>
              <a:t>A server running Windows </a:t>
            </a:r>
            <a:r>
              <a:rPr lang="en-IN" dirty="0">
                <a:solidFill>
                  <a:srgbClr val="C00000"/>
                </a:solidFill>
              </a:rPr>
              <a:t>Routing and Remote Access Service </a:t>
            </a:r>
            <a:r>
              <a:rPr lang="en-IN" dirty="0"/>
              <a:t>(RRAS) can act as </a:t>
            </a:r>
            <a:r>
              <a:rPr lang="en-IN" dirty="0" smtClean="0"/>
              <a:t>a remote </a:t>
            </a:r>
            <a:r>
              <a:rPr lang="en-IN" dirty="0"/>
              <a:t>access (dial-up) and virtual private network (VPN) server, while it is also </a:t>
            </a:r>
            <a:r>
              <a:rPr lang="en-IN" dirty="0" smtClean="0"/>
              <a:t>able to </a:t>
            </a:r>
            <a:r>
              <a:rPr lang="en-IN" dirty="0"/>
              <a:t>act as a router.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Dynamic Host Configuration Protocol </a:t>
            </a:r>
            <a:r>
              <a:rPr lang="en-IN" dirty="0"/>
              <a:t>(DHCP) servers are used to automate the process </a:t>
            </a:r>
            <a:r>
              <a:rPr lang="en-IN" dirty="0" err="1" smtClean="0"/>
              <a:t>ofproviding</a:t>
            </a:r>
            <a:r>
              <a:rPr lang="en-IN" dirty="0" smtClean="0"/>
              <a:t> </a:t>
            </a:r>
            <a:r>
              <a:rPr lang="en-IN" dirty="0"/>
              <a:t>an IP configuration to devices in the network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C00000"/>
                </a:solidFill>
              </a:rPr>
              <a:t>Domain Name System </a:t>
            </a:r>
            <a:r>
              <a:rPr lang="en-IN" dirty="0"/>
              <a:t>(DNS) servers resolve device and domain names (website </a:t>
            </a:r>
            <a:r>
              <a:rPr lang="en-IN" dirty="0" smtClean="0"/>
              <a:t>names)to </a:t>
            </a:r>
            <a:r>
              <a:rPr lang="en-IN" dirty="0"/>
              <a:t>IP addresses,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098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996</Words>
  <Application>Microsoft Office PowerPoint</Application>
  <PresentationFormat>Widescreen</PresentationFormat>
  <Paragraphs>133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Algerian</vt:lpstr>
      <vt:lpstr>Bahnschrift SemiBold SemiConden</vt:lpstr>
      <vt:lpstr>Calibri</vt:lpstr>
      <vt:lpstr>Calibri Light</vt:lpstr>
      <vt:lpstr>Wingdings</vt:lpstr>
      <vt:lpstr>Retrospect</vt:lpstr>
      <vt:lpstr>Server  Basic  Configuration </vt:lpstr>
      <vt:lpstr>Topics</vt:lpstr>
      <vt:lpstr>Configure local server properties</vt:lpstr>
      <vt:lpstr>Server Roles and Requirements</vt:lpstr>
      <vt:lpstr>Web Server</vt:lpstr>
      <vt:lpstr>Application Server</vt:lpstr>
      <vt:lpstr>Three tires</vt:lpstr>
      <vt:lpstr>Other Server</vt:lpstr>
      <vt:lpstr>Cont…</vt:lpstr>
      <vt:lpstr>Proper Server Maintenance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By Step Installation of Active Directory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the remote registry service</vt:lpstr>
      <vt:lpstr>PowerPoint Presentation</vt:lpstr>
      <vt:lpstr>Configure Active Directory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Active Directory Groups</vt:lpstr>
      <vt:lpstr>Domain Groups</vt:lpstr>
      <vt:lpstr>Group Scopes in Active Directory</vt:lpstr>
      <vt:lpstr>Universal Groups vs Domain Local Groups vs Global Groups</vt:lpstr>
      <vt:lpstr>Users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 Basic  Configuration</dc:title>
  <dc:creator>Swati</dc:creator>
  <cp:lastModifiedBy>Swati</cp:lastModifiedBy>
  <cp:revision>29</cp:revision>
  <dcterms:created xsi:type="dcterms:W3CDTF">2023-01-29T13:34:27Z</dcterms:created>
  <dcterms:modified xsi:type="dcterms:W3CDTF">2023-02-15T07:36:33Z</dcterms:modified>
</cp:coreProperties>
</file>