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9" r:id="rId4"/>
    <p:sldId id="320" r:id="rId5"/>
    <p:sldId id="321" r:id="rId6"/>
    <p:sldId id="322" r:id="rId7"/>
    <p:sldId id="258" r:id="rId8"/>
    <p:sldId id="259" r:id="rId9"/>
    <p:sldId id="267" r:id="rId10"/>
    <p:sldId id="260" r:id="rId11"/>
    <p:sldId id="261" r:id="rId12"/>
    <p:sldId id="262" r:id="rId13"/>
    <p:sldId id="263" r:id="rId14"/>
    <p:sldId id="264" r:id="rId15"/>
    <p:sldId id="270" r:id="rId16"/>
    <p:sldId id="271" r:id="rId17"/>
    <p:sldId id="272" r:id="rId18"/>
    <p:sldId id="273" r:id="rId19"/>
    <p:sldId id="265" r:id="rId20"/>
    <p:sldId id="269" r:id="rId21"/>
    <p:sldId id="276" r:id="rId22"/>
    <p:sldId id="266" r:id="rId23"/>
    <p:sldId id="268" r:id="rId24"/>
    <p:sldId id="274" r:id="rId25"/>
    <p:sldId id="275" r:id="rId26"/>
    <p:sldId id="277" r:id="rId27"/>
    <p:sldId id="281" r:id="rId28"/>
    <p:sldId id="278" r:id="rId29"/>
    <p:sldId id="282" r:id="rId30"/>
    <p:sldId id="279" r:id="rId31"/>
    <p:sldId id="280" r:id="rId32"/>
    <p:sldId id="283" r:id="rId33"/>
    <p:sldId id="284" r:id="rId34"/>
    <p:sldId id="286" r:id="rId35"/>
    <p:sldId id="285" r:id="rId36"/>
    <p:sldId id="287" r:id="rId37"/>
    <p:sldId id="288" r:id="rId38"/>
    <p:sldId id="289" r:id="rId39"/>
    <p:sldId id="290" r:id="rId40"/>
    <p:sldId id="291" r:id="rId41"/>
    <p:sldId id="292" r:id="rId42"/>
    <p:sldId id="293" r:id="rId43"/>
    <p:sldId id="306" r:id="rId44"/>
    <p:sldId id="294" r:id="rId45"/>
    <p:sldId id="295" r:id="rId46"/>
    <p:sldId id="296" r:id="rId47"/>
    <p:sldId id="297" r:id="rId48"/>
    <p:sldId id="298"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299" r:id="rId79"/>
    <p:sldId id="300" r:id="rId80"/>
    <p:sldId id="301" r:id="rId81"/>
    <p:sldId id="305" r:id="rId82"/>
    <p:sldId id="302" r:id="rId83"/>
    <p:sldId id="303" r:id="rId84"/>
    <p:sldId id="304"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590" r:id="rId1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508"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6E3B6-539E-03CB-D013-081755EF5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5C891EF-1D82-93C8-BCFE-66C4F1FFD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174F65A-7D00-B2D8-1C3A-372CC092E3FB}"/>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5" name="Footer Placeholder 4">
            <a:extLst>
              <a:ext uri="{FF2B5EF4-FFF2-40B4-BE49-F238E27FC236}">
                <a16:creationId xmlns:a16="http://schemas.microsoft.com/office/drawing/2014/main" xmlns="" id="{774F4896-02E1-878A-3800-C28F716B5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E50B13-ACC0-EF48-65B8-75345333C7EE}"/>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385672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1CAA0-B15A-3876-1CBE-828877482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2780D9C-9525-1FAA-9293-039EC079F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3A0DAE-BFE9-502D-5374-EC185602D297}"/>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5" name="Footer Placeholder 4">
            <a:extLst>
              <a:ext uri="{FF2B5EF4-FFF2-40B4-BE49-F238E27FC236}">
                <a16:creationId xmlns:a16="http://schemas.microsoft.com/office/drawing/2014/main" xmlns="" id="{BD43063A-BF1F-0772-9FC5-E183F277C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D12514-FCC2-1685-57CC-B4A51D5B006A}"/>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15313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6E9545D-DBCB-30E3-4F02-82B2E853F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20CCAC8-62BC-47C4-A489-3187E9F867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6BBCF05-1909-D41B-1172-D35D6104306B}"/>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5" name="Footer Placeholder 4">
            <a:extLst>
              <a:ext uri="{FF2B5EF4-FFF2-40B4-BE49-F238E27FC236}">
                <a16:creationId xmlns:a16="http://schemas.microsoft.com/office/drawing/2014/main" xmlns="" id="{8D67862B-5F99-E10C-1227-9E9A6A9FE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F9042B-E9E9-05A7-58ED-4CC6A7EE4E86}"/>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38873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34CF00-1A79-6199-E7C1-2B842DD54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3227DFC-5FB0-2623-51E8-5EC1324B5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3B5CF0-AF00-C1D0-9F84-5DD4D7D35DB7}"/>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5" name="Footer Placeholder 4">
            <a:extLst>
              <a:ext uri="{FF2B5EF4-FFF2-40B4-BE49-F238E27FC236}">
                <a16:creationId xmlns:a16="http://schemas.microsoft.com/office/drawing/2014/main" xmlns="" id="{84A6A36D-BF83-718D-E3D4-AD49A4532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7FCF110-5D9E-6E35-F980-24A97720C192}"/>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29772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BF1FF-11ED-7E38-DAFF-A3D33DBFD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07D1D16-5E12-F223-1821-8AB93BFBC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B1833FB-4D5E-7403-77E1-80F8FF672B78}"/>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5" name="Footer Placeholder 4">
            <a:extLst>
              <a:ext uri="{FF2B5EF4-FFF2-40B4-BE49-F238E27FC236}">
                <a16:creationId xmlns:a16="http://schemas.microsoft.com/office/drawing/2014/main" xmlns="" id="{47FF24BD-D838-D815-EE67-6D5BB31C9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86ABA3-DBAA-40BC-48EA-56CF1D116A97}"/>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86065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EB083-5FC8-2213-DFEC-8EC23748C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9B5B1C8-E4C7-CCC8-ED38-60C36F6CC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637DCE9-481C-21EF-1982-10D496843A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9CBD404-536F-F7E4-2D7F-A2DE8F0A0F01}"/>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6" name="Footer Placeholder 5">
            <a:extLst>
              <a:ext uri="{FF2B5EF4-FFF2-40B4-BE49-F238E27FC236}">
                <a16:creationId xmlns:a16="http://schemas.microsoft.com/office/drawing/2014/main" xmlns="" id="{F7DFC3FF-19DD-3868-1FA7-C5AAC0000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3DFF5F2-BABD-8B5E-87ED-1E5E583778D1}"/>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392520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18AF35-82E9-DD2B-EEBE-B22C63E3C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4B635CC-4F40-B130-35EA-CC1AE0FE2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AA9630B-631F-D4F3-F5A6-693DF7EB26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F3B01FA-5BE3-9A03-FEFC-E97D0BC6A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6EAF690-0AA8-3CB8-4377-DAA6EFDF74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FC37072-7635-6F48-D80A-854643A4C5A0}"/>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8" name="Footer Placeholder 7">
            <a:extLst>
              <a:ext uri="{FF2B5EF4-FFF2-40B4-BE49-F238E27FC236}">
                <a16:creationId xmlns:a16="http://schemas.microsoft.com/office/drawing/2014/main" xmlns="" id="{221CE843-4C8A-E3AF-3B48-9563CA4729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C980E0C-9373-2507-06E7-FEDA0833697A}"/>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177337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B80D7-2A0E-E1B7-942F-255071C95E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CC0C082-06C4-9E41-FA36-5649E5CD189C}"/>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4" name="Footer Placeholder 3">
            <a:extLst>
              <a:ext uri="{FF2B5EF4-FFF2-40B4-BE49-F238E27FC236}">
                <a16:creationId xmlns:a16="http://schemas.microsoft.com/office/drawing/2014/main" xmlns="" id="{A2271DE8-7888-D82C-7587-8DE5044DE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94B303F-F73E-C0A9-04FE-F98F63614017}"/>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12361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6D59544-A474-9760-E297-D51E8007869C}"/>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3" name="Footer Placeholder 2">
            <a:extLst>
              <a:ext uri="{FF2B5EF4-FFF2-40B4-BE49-F238E27FC236}">
                <a16:creationId xmlns:a16="http://schemas.microsoft.com/office/drawing/2014/main" xmlns="" id="{6B25B331-2A39-234B-2BFA-3B42918C43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78A1D52-0D5B-5F18-535A-7364A9F56D0A}"/>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46124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CF48F-3F3D-7A98-449E-D15E4497F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4427D85-D539-45B3-2B5A-4387268BC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9F98DBE-0648-9684-4AB4-34C59FB5E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0FAF45-AC5E-0D29-5132-E41D618FCCB1}"/>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6" name="Footer Placeholder 5">
            <a:extLst>
              <a:ext uri="{FF2B5EF4-FFF2-40B4-BE49-F238E27FC236}">
                <a16:creationId xmlns:a16="http://schemas.microsoft.com/office/drawing/2014/main" xmlns="" id="{178B149A-35C6-74D9-4C2A-36E40325E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EC81FBD-78CB-9D8A-2BA5-F05BC2FC7D14}"/>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24146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D8E0E-99C8-EA49-A9B6-130EC8923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7D4DF5F-896C-1AF3-AA7E-BED98B23F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C36EE91-E504-CE68-56A2-47C3398D8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11E6B73-695B-D64E-023C-BA51D73D6568}"/>
              </a:ext>
            </a:extLst>
          </p:cNvPr>
          <p:cNvSpPr>
            <a:spLocks noGrp="1"/>
          </p:cNvSpPr>
          <p:nvPr>
            <p:ph type="dt" sz="half" idx="10"/>
          </p:nvPr>
        </p:nvSpPr>
        <p:spPr/>
        <p:txBody>
          <a:bodyPr/>
          <a:lstStyle/>
          <a:p>
            <a:fld id="{50D19BB4-4EF6-4813-8BAE-97FD1385A084}" type="datetimeFigureOut">
              <a:rPr lang="en-US" smtClean="0"/>
              <a:t>4/3/2024</a:t>
            </a:fld>
            <a:endParaRPr lang="en-US"/>
          </a:p>
        </p:txBody>
      </p:sp>
      <p:sp>
        <p:nvSpPr>
          <p:cNvPr id="6" name="Footer Placeholder 5">
            <a:extLst>
              <a:ext uri="{FF2B5EF4-FFF2-40B4-BE49-F238E27FC236}">
                <a16:creationId xmlns:a16="http://schemas.microsoft.com/office/drawing/2014/main" xmlns="" id="{C9CF6D4A-591F-A9DC-B1F7-AF02C4A8D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5FA8C2-2C13-D743-A927-6CB381E463C8}"/>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151818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8D13AD1-201A-F074-F627-EC31D8CC8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17F28EF-83FC-D8DC-ECFE-859E6587E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330C65-92EA-26F6-4572-D87BCF42E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19BB4-4EF6-4813-8BAE-97FD1385A084}" type="datetimeFigureOut">
              <a:rPr lang="en-US" smtClean="0"/>
              <a:t>4/3/2024</a:t>
            </a:fld>
            <a:endParaRPr lang="en-US"/>
          </a:p>
        </p:txBody>
      </p:sp>
      <p:sp>
        <p:nvSpPr>
          <p:cNvPr id="5" name="Footer Placeholder 4">
            <a:extLst>
              <a:ext uri="{FF2B5EF4-FFF2-40B4-BE49-F238E27FC236}">
                <a16:creationId xmlns:a16="http://schemas.microsoft.com/office/drawing/2014/main" xmlns="" id="{B42B4B5B-36E0-75E0-234C-8EB9F4EED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4F6EA46-80F9-4C70-88C4-9D60EE43E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EE4B4-BA88-4071-AD65-635B359614FD}" type="slidenum">
              <a:rPr lang="en-US" smtClean="0"/>
              <a:t>‹#›</a:t>
            </a:fld>
            <a:endParaRPr lang="en-US"/>
          </a:p>
        </p:txBody>
      </p:sp>
    </p:spTree>
    <p:extLst>
      <p:ext uri="{BB962C8B-B14F-4D97-AF65-F5344CB8AC3E}">
        <p14:creationId xmlns:p14="http://schemas.microsoft.com/office/powerpoint/2010/main" val="44375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C6E71-E7CE-C7BC-FC5B-18B3A8E5C9A9}"/>
              </a:ext>
            </a:extLst>
          </p:cNvPr>
          <p:cNvSpPr>
            <a:spLocks noGrp="1"/>
          </p:cNvSpPr>
          <p:nvPr>
            <p:ph type="ctrTitle"/>
          </p:nvPr>
        </p:nvSpPr>
        <p:spPr/>
        <p:txBody>
          <a:bodyPr/>
          <a:lstStyle/>
          <a:p>
            <a:r>
              <a:rPr lang="en-US" dirty="0"/>
              <a:t>Unit - V</a:t>
            </a:r>
          </a:p>
        </p:txBody>
      </p:sp>
      <p:sp>
        <p:nvSpPr>
          <p:cNvPr id="3" name="Subtitle 2">
            <a:extLst>
              <a:ext uri="{FF2B5EF4-FFF2-40B4-BE49-F238E27FC236}">
                <a16:creationId xmlns:a16="http://schemas.microsoft.com/office/drawing/2014/main" xmlns="" id="{322F23DA-5FAB-1198-FDA5-514ADA445C7F}"/>
              </a:ext>
            </a:extLst>
          </p:cNvPr>
          <p:cNvSpPr>
            <a:spLocks noGrp="1"/>
          </p:cNvSpPr>
          <p:nvPr>
            <p:ph type="subTitle" idx="1"/>
          </p:nvPr>
        </p:nvSpPr>
        <p:spPr/>
        <p:txBody>
          <a:bodyPr>
            <a:normAutofit fontScale="85000" lnSpcReduction="10000"/>
          </a:bodyPr>
          <a:lstStyle/>
          <a:p>
            <a:pPr marL="925195" marR="53340" indent="-1270">
              <a:lnSpc>
                <a:spcPct val="105000"/>
              </a:lnSpc>
              <a:spcBef>
                <a:spcPts val="235"/>
              </a:spcBef>
              <a:spcAft>
                <a:spcPts val="0"/>
              </a:spcAft>
            </a:pPr>
            <a:r>
              <a:rPr lang="en-US" sz="1800" b="1" dirty="0">
                <a:solidFill>
                  <a:srgbClr val="000000"/>
                </a:solidFill>
                <a:effectLst/>
                <a:latin typeface="Arial" panose="020B0604020202020204" pitchFamily="34" charset="0"/>
                <a:ea typeface="Arial" panose="020B0604020202020204" pitchFamily="34" charset="0"/>
              </a:rPr>
              <a:t>Managing Files and Directories </a:t>
            </a:r>
            <a:r>
              <a:rPr lang="en-US" sz="1800" dirty="0">
                <a:solidFill>
                  <a:srgbClr val="000000"/>
                </a:solidFill>
                <a:effectLst/>
                <a:latin typeface="Tahoma" panose="020B0604030504040204" pitchFamily="34" charset="0"/>
                <a:ea typeface="Tahoma" panose="020B0604030504040204" pitchFamily="34" charset="0"/>
              </a:rPr>
              <a:t>: </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Create and edit text files, Search for files, Perform operations on  files and directories, Process text files, Manipulate file output </a:t>
            </a:r>
            <a:endParaRPr lang="en-US" sz="1800" dirty="0">
              <a:effectLst/>
              <a:latin typeface="Arial" panose="020B0604020202020204" pitchFamily="34" charset="0"/>
              <a:ea typeface="Arial" panose="020B0604020202020204" pitchFamily="34" charset="0"/>
            </a:endParaRPr>
          </a:p>
          <a:p>
            <a:pPr marL="931545" marR="50800" indent="-7620">
              <a:lnSpc>
                <a:spcPct val="104000"/>
              </a:lnSpc>
              <a:spcBef>
                <a:spcPts val="340"/>
              </a:spcBef>
              <a:spcAft>
                <a:spcPts val="0"/>
              </a:spcAft>
            </a:pPr>
            <a:r>
              <a:rPr lang="en-US" sz="1800" b="1" dirty="0">
                <a:solidFill>
                  <a:srgbClr val="000000"/>
                </a:solidFill>
                <a:effectLst/>
                <a:latin typeface="Arial" panose="020B0604020202020204" pitchFamily="34" charset="0"/>
                <a:ea typeface="Arial" panose="020B0604020202020204" pitchFamily="34" charset="0"/>
              </a:rPr>
              <a:t>Managing Kernel Modules </a:t>
            </a:r>
            <a:r>
              <a:rPr lang="en-US" sz="1800" dirty="0">
                <a:solidFill>
                  <a:srgbClr val="000000"/>
                </a:solidFill>
                <a:effectLst/>
                <a:latin typeface="Tahoma" panose="020B0604030504040204" pitchFamily="34" charset="0"/>
                <a:ea typeface="Tahoma" panose="020B0604030504040204" pitchFamily="34" charset="0"/>
              </a:rPr>
              <a:t>: </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Explore the </a:t>
            </a:r>
            <a:r>
              <a:rPr lang="en-US" sz="18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linux</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kernel, Install and configure kernel modules, Monitor  kernel modules, </a:t>
            </a:r>
            <a:endParaRPr lang="en-US" sz="1800" dirty="0">
              <a:effectLst/>
              <a:latin typeface="Arial" panose="020B0604020202020204" pitchFamily="34" charset="0"/>
              <a:ea typeface="Arial" panose="020B0604020202020204" pitchFamily="34" charset="0"/>
            </a:endParaRPr>
          </a:p>
          <a:p>
            <a:r>
              <a:rPr lang="en-US" sz="1800" b="1" dirty="0">
                <a:solidFill>
                  <a:srgbClr val="000000"/>
                </a:solidFill>
                <a:effectLst/>
                <a:latin typeface="Arial" panose="020B0604020202020204" pitchFamily="34" charset="0"/>
                <a:ea typeface="Arial" panose="020B0604020202020204" pitchFamily="34" charset="0"/>
              </a:rPr>
              <a:t>Managing the Linux Boot Process </a:t>
            </a:r>
            <a:r>
              <a:rPr lang="en-US" sz="1800" dirty="0">
                <a:solidFill>
                  <a:srgbClr val="000000"/>
                </a:solidFill>
                <a:effectLst/>
                <a:latin typeface="Tahoma" panose="020B0604030504040204" pitchFamily="34" charset="0"/>
                <a:ea typeface="Tahoma" panose="020B0604030504040204" pitchFamily="34" charset="0"/>
              </a:rPr>
              <a:t>: </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Configure </a:t>
            </a:r>
            <a:r>
              <a:rPr lang="en-US" sz="18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linux</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boot components, Configure GRUB2 </a:t>
            </a:r>
            <a:endParaRPr lang="en-US" dirty="0"/>
          </a:p>
        </p:txBody>
      </p:sp>
    </p:spTree>
    <p:extLst>
      <p:ext uri="{BB962C8B-B14F-4D97-AF65-F5344CB8AC3E}">
        <p14:creationId xmlns:p14="http://schemas.microsoft.com/office/powerpoint/2010/main" val="238192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7D483-4408-5733-8AF8-524D80032F08}"/>
              </a:ext>
            </a:extLst>
          </p:cNvPr>
          <p:cNvSpPr>
            <a:spLocks noGrp="1"/>
          </p:cNvSpPr>
          <p:nvPr>
            <p:ph type="title"/>
          </p:nvPr>
        </p:nvSpPr>
        <p:spPr/>
        <p:txBody>
          <a:bodyPr/>
          <a:lstStyle/>
          <a:p>
            <a:r>
              <a:rPr lang="en-US">
                <a:effectLst/>
                <a:latin typeface="Arial" panose="020B0604020202020204" pitchFamily="34" charset="0"/>
              </a:rPr>
              <a:t>locate COMMAND OPTIONS</a:t>
            </a:r>
            <a:endParaRPr lang="en-US"/>
          </a:p>
        </p:txBody>
      </p:sp>
      <p:sp>
        <p:nvSpPr>
          <p:cNvPr id="3" name="Content Placeholder 2">
            <a:extLst>
              <a:ext uri="{FF2B5EF4-FFF2-40B4-BE49-F238E27FC236}">
                <a16:creationId xmlns:a16="http://schemas.microsoft.com/office/drawing/2014/main" xmlns="" id="{A16424DC-21C6-7394-2095-406A622FD83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xmlns="" id="{D72DF724-3CFE-59E4-299A-A8C72E7E0E23}"/>
              </a:ext>
            </a:extLst>
          </p:cNvPr>
          <p:cNvPicPr>
            <a:picLocks noChangeAspect="1"/>
          </p:cNvPicPr>
          <p:nvPr/>
        </p:nvPicPr>
        <p:blipFill>
          <a:blip r:embed="rId2"/>
          <a:stretch>
            <a:fillRect/>
          </a:stretch>
        </p:blipFill>
        <p:spPr>
          <a:xfrm>
            <a:off x="408200" y="1825625"/>
            <a:ext cx="11375600" cy="1746180"/>
          </a:xfrm>
          <a:prstGeom prst="rect">
            <a:avLst/>
          </a:prstGeom>
        </p:spPr>
      </p:pic>
      <p:pic>
        <p:nvPicPr>
          <p:cNvPr id="7" name="Picture 6">
            <a:extLst>
              <a:ext uri="{FF2B5EF4-FFF2-40B4-BE49-F238E27FC236}">
                <a16:creationId xmlns:a16="http://schemas.microsoft.com/office/drawing/2014/main" xmlns="" id="{0250511F-E955-B136-615B-2717B4B2F712}"/>
              </a:ext>
            </a:extLst>
          </p:cNvPr>
          <p:cNvPicPr>
            <a:picLocks noChangeAspect="1"/>
          </p:cNvPicPr>
          <p:nvPr/>
        </p:nvPicPr>
        <p:blipFill>
          <a:blip r:embed="rId3"/>
          <a:stretch>
            <a:fillRect/>
          </a:stretch>
        </p:blipFill>
        <p:spPr>
          <a:xfrm>
            <a:off x="0" y="3762375"/>
            <a:ext cx="7467600" cy="3095625"/>
          </a:xfrm>
          <a:prstGeom prst="rect">
            <a:avLst/>
          </a:prstGeom>
        </p:spPr>
      </p:pic>
      <p:pic>
        <p:nvPicPr>
          <p:cNvPr id="9" name="Picture 8">
            <a:extLst>
              <a:ext uri="{FF2B5EF4-FFF2-40B4-BE49-F238E27FC236}">
                <a16:creationId xmlns:a16="http://schemas.microsoft.com/office/drawing/2014/main" xmlns="" id="{E731538D-681B-FD9C-400B-74D6E235E922}"/>
              </a:ext>
            </a:extLst>
          </p:cNvPr>
          <p:cNvPicPr>
            <a:picLocks noChangeAspect="1"/>
          </p:cNvPicPr>
          <p:nvPr/>
        </p:nvPicPr>
        <p:blipFill>
          <a:blip r:embed="rId4"/>
          <a:stretch>
            <a:fillRect/>
          </a:stretch>
        </p:blipFill>
        <p:spPr>
          <a:xfrm>
            <a:off x="8032029" y="4558748"/>
            <a:ext cx="3321771" cy="1005509"/>
          </a:xfrm>
          <a:prstGeom prst="rect">
            <a:avLst/>
          </a:prstGeom>
        </p:spPr>
      </p:pic>
    </p:spTree>
    <p:extLst>
      <p:ext uri="{BB962C8B-B14F-4D97-AF65-F5344CB8AC3E}">
        <p14:creationId xmlns:p14="http://schemas.microsoft.com/office/powerpoint/2010/main" val="25555732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5C298-DBE1-B1C9-9F4C-53DCBEA79995}"/>
              </a:ext>
            </a:extLst>
          </p:cNvPr>
          <p:cNvSpPr>
            <a:spLocks noGrp="1"/>
          </p:cNvSpPr>
          <p:nvPr>
            <p:ph type="title"/>
          </p:nvPr>
        </p:nvSpPr>
        <p:spPr/>
        <p:txBody>
          <a:bodyPr/>
          <a:lstStyle/>
          <a:p>
            <a:r>
              <a:rPr lang="en-US" dirty="0">
                <a:effectLst/>
                <a:latin typeface="Arial" panose="020B0604020202020204" pitchFamily="34" charset="0"/>
              </a:rPr>
              <a:t>KERNEL MODULE CONFIGURATION</a:t>
            </a:r>
            <a:endParaRPr lang="en-US" dirty="0"/>
          </a:p>
        </p:txBody>
      </p:sp>
      <p:sp>
        <p:nvSpPr>
          <p:cNvPr id="3" name="Content Placeholder 2">
            <a:extLst>
              <a:ext uri="{FF2B5EF4-FFF2-40B4-BE49-F238E27FC236}">
                <a16:creationId xmlns:a16="http://schemas.microsoft.com/office/drawing/2014/main" xmlns="" id="{61D57796-7523-28B8-2275-44D7354FC92D}"/>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a:t>
            </a:r>
            <a:r>
              <a:rPr lang="en-US" dirty="0" err="1">
                <a:effectLst/>
                <a:latin typeface="Courier New" panose="02070309020205020404" pitchFamily="49" charset="0"/>
              </a:rPr>
              <a:t>modprobe.conf</a:t>
            </a:r>
            <a:r>
              <a:rPr lang="en-US" dirty="0">
                <a:effectLst/>
                <a:latin typeface="Courier New" panose="02070309020205020404" pitchFamily="49" charset="0"/>
              </a:rPr>
              <a:t> </a:t>
            </a:r>
            <a:r>
              <a:rPr lang="en-US" dirty="0">
                <a:effectLst/>
                <a:latin typeface="Arial" panose="020B0604020202020204" pitchFamily="34" charset="0"/>
              </a:rPr>
              <a:t>file is a configuration file that contains settings that apply persistently to all the modules loaded on the system. </a:t>
            </a:r>
          </a:p>
          <a:p>
            <a:endParaRPr lang="en-US" dirty="0">
              <a:latin typeface="Arial" panose="020B0604020202020204" pitchFamily="34" charset="0"/>
            </a:endParaRPr>
          </a:p>
          <a:p>
            <a:r>
              <a:rPr lang="en-US" dirty="0">
                <a:effectLst/>
                <a:latin typeface="Arial" panose="020B0604020202020204" pitchFamily="34" charset="0"/>
              </a:rPr>
              <a:t>It is used to configure modules and their dependencies and also specify module aliases. </a:t>
            </a:r>
          </a:p>
          <a:p>
            <a:endParaRPr lang="en-US" dirty="0">
              <a:latin typeface="Arial" panose="020B0604020202020204" pitchFamily="34" charset="0"/>
            </a:endParaRPr>
          </a:p>
          <a:p>
            <a:r>
              <a:rPr lang="en-US" dirty="0">
                <a:effectLst/>
                <a:latin typeface="Arial" panose="020B0604020202020204" pitchFamily="34" charset="0"/>
              </a:rPr>
              <a:t>An alias is just an alternative name to use for a module.</a:t>
            </a:r>
            <a:endParaRPr lang="en-US" dirty="0"/>
          </a:p>
        </p:txBody>
      </p:sp>
    </p:spTree>
    <p:extLst>
      <p:ext uri="{BB962C8B-B14F-4D97-AF65-F5344CB8AC3E}">
        <p14:creationId xmlns:p14="http://schemas.microsoft.com/office/powerpoint/2010/main" val="32005645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557F6-B2F4-8909-9957-EA7D12B65109}"/>
              </a:ext>
            </a:extLst>
          </p:cNvPr>
          <p:cNvSpPr>
            <a:spLocks noGrp="1"/>
          </p:cNvSpPr>
          <p:nvPr>
            <p:ph type="title"/>
          </p:nvPr>
        </p:nvSpPr>
        <p:spPr/>
        <p:txBody>
          <a:bodyPr/>
          <a:lstStyle/>
          <a:p>
            <a:r>
              <a:rPr lang="en-US" dirty="0">
                <a:effectLst/>
                <a:latin typeface="Arial" panose="020B0604020202020204" pitchFamily="34" charset="0"/>
              </a:rPr>
              <a:t>KERNEL PARAMETERS</a:t>
            </a:r>
            <a:endParaRPr lang="en-US" dirty="0"/>
          </a:p>
        </p:txBody>
      </p:sp>
      <p:sp>
        <p:nvSpPr>
          <p:cNvPr id="3" name="Content Placeholder 2">
            <a:extLst>
              <a:ext uri="{FF2B5EF4-FFF2-40B4-BE49-F238E27FC236}">
                <a16:creationId xmlns:a16="http://schemas.microsoft.com/office/drawing/2014/main" xmlns="" id="{50102CD8-E2EC-95BF-60F5-482DE2F78442}"/>
              </a:ext>
            </a:extLst>
          </p:cNvPr>
          <p:cNvSpPr>
            <a:spLocks noGrp="1"/>
          </p:cNvSpPr>
          <p:nvPr>
            <p:ph idx="1"/>
          </p:nvPr>
        </p:nvSpPr>
        <p:spPr/>
        <p:txBody>
          <a:bodyPr/>
          <a:lstStyle/>
          <a:p>
            <a:r>
              <a:rPr lang="en-US" dirty="0">
                <a:effectLst/>
                <a:latin typeface="Arial" panose="020B0604020202020204" pitchFamily="34" charset="0"/>
              </a:rPr>
              <a:t>In addition to loading modules into the kernel at runtime, you can also change some of the kernel's parameters while it is running. </a:t>
            </a:r>
          </a:p>
          <a:p>
            <a:endParaRPr lang="en-US" dirty="0">
              <a:latin typeface="Arial" panose="020B0604020202020204" pitchFamily="34" charset="0"/>
            </a:endParaRPr>
          </a:p>
          <a:p>
            <a:r>
              <a:rPr lang="en-US" dirty="0">
                <a:effectLst/>
                <a:latin typeface="Arial" panose="020B0604020202020204" pitchFamily="34" charset="0"/>
              </a:rPr>
              <a:t>You can use these parameters to improve system performance, harden security, configure networking limitations, change virtual</a:t>
            </a:r>
            <a:r>
              <a:rPr lang="en-US" dirty="0"/>
              <a:t/>
            </a:r>
            <a:br>
              <a:rPr lang="en-US" dirty="0"/>
            </a:br>
            <a:r>
              <a:rPr lang="en-US" dirty="0">
                <a:effectLst/>
                <a:latin typeface="Arial" panose="020B0604020202020204" pitchFamily="34" charset="0"/>
              </a:rPr>
              <a:t>memory settings, and more.</a:t>
            </a:r>
            <a:endParaRPr lang="en-US" dirty="0"/>
          </a:p>
        </p:txBody>
      </p:sp>
    </p:spTree>
    <p:extLst>
      <p:ext uri="{BB962C8B-B14F-4D97-AF65-F5344CB8AC3E}">
        <p14:creationId xmlns:p14="http://schemas.microsoft.com/office/powerpoint/2010/main" val="13783021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31ACD-56EF-A06E-2371-A09804564291}"/>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sysctl</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B6162F05-3A9B-22EF-4B18-73062CA29F79}"/>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sysctl</a:t>
            </a:r>
            <a:r>
              <a:rPr lang="en-US" dirty="0">
                <a:effectLst/>
                <a:latin typeface="Courier New" panose="02070309020205020404" pitchFamily="49" charset="0"/>
              </a:rPr>
              <a:t> </a:t>
            </a:r>
            <a:r>
              <a:rPr lang="en-US" dirty="0">
                <a:effectLst/>
                <a:latin typeface="Arial" panose="020B0604020202020204" pitchFamily="34" charset="0"/>
              </a:rPr>
              <a:t>command is used to view or set kernel parameters at runtime. It has various options.</a:t>
            </a:r>
            <a:endParaRPr lang="en-US" dirty="0">
              <a:latin typeface="Arial" panose="020B0604020202020204" pitchFamily="34" charset="0"/>
            </a:endParaRPr>
          </a:p>
          <a:p>
            <a:r>
              <a:rPr lang="en-US" dirty="0">
                <a:effectLst/>
                <a:latin typeface="Courier New" panose="02070309020205020404" pitchFamily="49" charset="0"/>
              </a:rPr>
              <a:t>-a </a:t>
            </a:r>
            <a:r>
              <a:rPr lang="en-US" dirty="0">
                <a:effectLst/>
                <a:latin typeface="Arial" panose="020B0604020202020204" pitchFamily="34" charset="0"/>
              </a:rPr>
              <a:t>Display all parameters and their current values.</a:t>
            </a:r>
            <a:endParaRPr lang="en-US" dirty="0"/>
          </a:p>
        </p:txBody>
      </p:sp>
      <p:pic>
        <p:nvPicPr>
          <p:cNvPr id="5" name="Picture 4">
            <a:extLst>
              <a:ext uri="{FF2B5EF4-FFF2-40B4-BE49-F238E27FC236}">
                <a16:creationId xmlns:a16="http://schemas.microsoft.com/office/drawing/2014/main" xmlns="" id="{BEAA63C5-4E5E-4E9D-AC81-65709DE74259}"/>
              </a:ext>
            </a:extLst>
          </p:cNvPr>
          <p:cNvPicPr>
            <a:picLocks noChangeAspect="1"/>
          </p:cNvPicPr>
          <p:nvPr/>
        </p:nvPicPr>
        <p:blipFill>
          <a:blip r:embed="rId2"/>
          <a:stretch>
            <a:fillRect/>
          </a:stretch>
        </p:blipFill>
        <p:spPr>
          <a:xfrm>
            <a:off x="3619500" y="3286125"/>
            <a:ext cx="4953000" cy="3571875"/>
          </a:xfrm>
          <a:prstGeom prst="rect">
            <a:avLst/>
          </a:prstGeom>
        </p:spPr>
      </p:pic>
    </p:spTree>
    <p:extLst>
      <p:ext uri="{BB962C8B-B14F-4D97-AF65-F5344CB8AC3E}">
        <p14:creationId xmlns:p14="http://schemas.microsoft.com/office/powerpoint/2010/main" val="2965871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39230-990F-D594-997E-77C7AB4A2F2D}"/>
              </a:ext>
            </a:extLst>
          </p:cNvPr>
          <p:cNvSpPr>
            <a:spLocks noGrp="1"/>
          </p:cNvSpPr>
          <p:nvPr>
            <p:ph type="title"/>
          </p:nvPr>
        </p:nvSpPr>
        <p:spPr/>
        <p:txBody>
          <a:bodyPr/>
          <a:lstStyle/>
          <a:p>
            <a:r>
              <a:rPr lang="en-US" dirty="0">
                <a:effectLst/>
                <a:latin typeface="Arial" panose="020B0604020202020204" pitchFamily="34" charset="0"/>
              </a:rPr>
              <a:t>Monitor Kernel Modules</a:t>
            </a:r>
            <a:endParaRPr lang="en-US" dirty="0"/>
          </a:p>
        </p:txBody>
      </p:sp>
      <p:sp>
        <p:nvSpPr>
          <p:cNvPr id="3" name="Content Placeholder 2">
            <a:extLst>
              <a:ext uri="{FF2B5EF4-FFF2-40B4-BE49-F238E27FC236}">
                <a16:creationId xmlns:a16="http://schemas.microsoft.com/office/drawing/2014/main" xmlns="" id="{D1298D89-7FB3-86C8-C095-822EFD32C936}"/>
              </a:ext>
            </a:extLst>
          </p:cNvPr>
          <p:cNvSpPr>
            <a:spLocks noGrp="1"/>
          </p:cNvSpPr>
          <p:nvPr>
            <p:ph idx="1"/>
          </p:nvPr>
        </p:nvSpPr>
        <p:spPr/>
        <p:txBody>
          <a:bodyPr/>
          <a:lstStyle/>
          <a:p>
            <a:r>
              <a:rPr lang="en-US" dirty="0">
                <a:effectLst/>
                <a:latin typeface="Arial" panose="020B0604020202020204" pitchFamily="34" charset="0"/>
              </a:rPr>
              <a:t>After you install and configure kernel modules, it's a good idea to monitor those modules. </a:t>
            </a:r>
          </a:p>
          <a:p>
            <a:endParaRPr lang="en-US" dirty="0">
              <a:latin typeface="Arial" panose="020B0604020202020204" pitchFamily="34" charset="0"/>
            </a:endParaRPr>
          </a:p>
          <a:p>
            <a:r>
              <a:rPr lang="en-US" dirty="0">
                <a:effectLst/>
                <a:latin typeface="Arial" panose="020B0604020202020204" pitchFamily="34" charset="0"/>
              </a:rPr>
              <a:t>In this, you'll verify that the modules you installed were actually loaded into the kernel, and that any configurations you made were implemented properly.</a:t>
            </a:r>
            <a:endParaRPr lang="en-US" dirty="0"/>
          </a:p>
        </p:txBody>
      </p:sp>
    </p:spTree>
    <p:extLst>
      <p:ext uri="{BB962C8B-B14F-4D97-AF65-F5344CB8AC3E}">
        <p14:creationId xmlns:p14="http://schemas.microsoft.com/office/powerpoint/2010/main" val="940499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2AE09-150D-C402-1F15-879FD90B2C72}"/>
              </a:ext>
            </a:extLst>
          </p:cNvPr>
          <p:cNvSpPr>
            <a:spLocks noGrp="1"/>
          </p:cNvSpPr>
          <p:nvPr>
            <p:ph type="title"/>
          </p:nvPr>
        </p:nvSpPr>
        <p:spPr/>
        <p:txBody>
          <a:bodyPr/>
          <a:lstStyle/>
          <a:p>
            <a:r>
              <a:rPr lang="en-US" dirty="0">
                <a:effectLst/>
                <a:latin typeface="Arial" panose="020B0604020202020204" pitchFamily="34" charset="0"/>
              </a:rPr>
              <a:t>THE /proc/ DIRECTORY</a:t>
            </a:r>
            <a:endParaRPr lang="en-US" dirty="0"/>
          </a:p>
        </p:txBody>
      </p:sp>
      <p:sp>
        <p:nvSpPr>
          <p:cNvPr id="3" name="Content Placeholder 2">
            <a:extLst>
              <a:ext uri="{FF2B5EF4-FFF2-40B4-BE49-F238E27FC236}">
                <a16:creationId xmlns:a16="http://schemas.microsoft.com/office/drawing/2014/main" xmlns="" id="{F061A339-ACF8-3138-BBD1-25DE4C2D451B}"/>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/proc/ </a:t>
            </a:r>
            <a:r>
              <a:rPr lang="en-US" dirty="0">
                <a:effectLst/>
                <a:latin typeface="Arial" panose="020B0604020202020204" pitchFamily="34" charset="0"/>
              </a:rPr>
              <a:t>directory is a virtual file system (VFS) that provides significant information about the kernel's running process. </a:t>
            </a:r>
            <a:endParaRPr lang="en-US" dirty="0"/>
          </a:p>
        </p:txBody>
      </p:sp>
      <p:pic>
        <p:nvPicPr>
          <p:cNvPr id="5" name="Picture 4">
            <a:extLst>
              <a:ext uri="{FF2B5EF4-FFF2-40B4-BE49-F238E27FC236}">
                <a16:creationId xmlns:a16="http://schemas.microsoft.com/office/drawing/2014/main" xmlns="" id="{54C4DC53-74F2-275E-2315-E36B5B7702D0}"/>
              </a:ext>
            </a:extLst>
          </p:cNvPr>
          <p:cNvPicPr>
            <a:picLocks noChangeAspect="1"/>
          </p:cNvPicPr>
          <p:nvPr/>
        </p:nvPicPr>
        <p:blipFill>
          <a:blip r:embed="rId2"/>
          <a:stretch>
            <a:fillRect/>
          </a:stretch>
        </p:blipFill>
        <p:spPr>
          <a:xfrm>
            <a:off x="2836172" y="3277980"/>
            <a:ext cx="6769076" cy="3033920"/>
          </a:xfrm>
          <a:prstGeom prst="rect">
            <a:avLst/>
          </a:prstGeom>
        </p:spPr>
      </p:pic>
    </p:spTree>
    <p:extLst>
      <p:ext uri="{BB962C8B-B14F-4D97-AF65-F5344CB8AC3E}">
        <p14:creationId xmlns:p14="http://schemas.microsoft.com/office/powerpoint/2010/main" val="34003818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F59F1-0368-A395-F92B-581A72EA368B}"/>
              </a:ext>
            </a:extLst>
          </p:cNvPr>
          <p:cNvSpPr>
            <a:spLocks noGrp="1"/>
          </p:cNvSpPr>
          <p:nvPr>
            <p:ph type="title"/>
          </p:nvPr>
        </p:nvSpPr>
        <p:spPr/>
        <p:txBody>
          <a:bodyPr/>
          <a:lstStyle/>
          <a:p>
            <a:r>
              <a:rPr lang="en-US" dirty="0">
                <a:effectLst/>
                <a:latin typeface="Arial" panose="020B0604020202020204" pitchFamily="34" charset="0"/>
              </a:rPr>
              <a:t>THE /proc/version FILE</a:t>
            </a:r>
            <a:endParaRPr lang="en-US" dirty="0"/>
          </a:p>
        </p:txBody>
      </p:sp>
      <p:sp>
        <p:nvSpPr>
          <p:cNvPr id="3" name="Content Placeholder 2">
            <a:extLst>
              <a:ext uri="{FF2B5EF4-FFF2-40B4-BE49-F238E27FC236}">
                <a16:creationId xmlns:a16="http://schemas.microsoft.com/office/drawing/2014/main" xmlns="" id="{F5E275DF-DB63-035D-3A4E-3364C077A745}"/>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/proc/version </a:t>
            </a:r>
            <a:r>
              <a:rPr lang="en-US" dirty="0">
                <a:effectLst/>
                <a:latin typeface="Arial" panose="020B0604020202020204" pitchFamily="34" charset="0"/>
              </a:rPr>
              <a:t>file specifies several points of information about the Linux kernel:</a:t>
            </a:r>
          </a:p>
          <a:p>
            <a:pPr marL="0" indent="0">
              <a:buNone/>
            </a:pPr>
            <a:r>
              <a:rPr lang="en-US" dirty="0"/>
              <a:t/>
            </a:r>
            <a:br>
              <a:rPr lang="en-US" dirty="0"/>
            </a:br>
            <a:r>
              <a:rPr lang="en-US" dirty="0">
                <a:effectLst/>
                <a:latin typeface="Arial" panose="020B0604020202020204" pitchFamily="34" charset="0"/>
              </a:rPr>
              <a:t>• The version of the Linux kernel currently running.</a:t>
            </a:r>
            <a:r>
              <a:rPr lang="en-US" dirty="0"/>
              <a:t/>
            </a:r>
            <a:br>
              <a:rPr lang="en-US" dirty="0"/>
            </a:br>
            <a:r>
              <a:rPr lang="en-US" dirty="0">
                <a:effectLst/>
                <a:latin typeface="Arial" panose="020B0604020202020204" pitchFamily="34" charset="0"/>
              </a:rPr>
              <a:t>• The version of the GNU Compiler Collection (GCC) used to compile the kernel.</a:t>
            </a:r>
            <a:r>
              <a:rPr lang="en-US" dirty="0"/>
              <a:t/>
            </a:r>
            <a:br>
              <a:rPr lang="en-US" dirty="0"/>
            </a:br>
            <a:r>
              <a:rPr lang="en-US" dirty="0">
                <a:effectLst/>
                <a:latin typeface="Arial" panose="020B0604020202020204" pitchFamily="34" charset="0"/>
              </a:rPr>
              <a:t>• The user name of the kernel compiler.</a:t>
            </a:r>
            <a:r>
              <a:rPr lang="en-US" dirty="0"/>
              <a:t/>
            </a:r>
            <a:br>
              <a:rPr lang="en-US" dirty="0"/>
            </a:br>
            <a:r>
              <a:rPr lang="en-US" dirty="0">
                <a:effectLst/>
                <a:latin typeface="Arial" panose="020B0604020202020204" pitchFamily="34" charset="0"/>
              </a:rPr>
              <a:t>• The time the kernel was compiled.</a:t>
            </a:r>
            <a:endParaRPr lang="en-US" dirty="0"/>
          </a:p>
        </p:txBody>
      </p:sp>
    </p:spTree>
    <p:extLst>
      <p:ext uri="{BB962C8B-B14F-4D97-AF65-F5344CB8AC3E}">
        <p14:creationId xmlns:p14="http://schemas.microsoft.com/office/powerpoint/2010/main" val="2953469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068AB-1E17-2286-6E0F-5E60399740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62EFE32-3D4D-BFDE-F72B-A152BF5A0ED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C511FF55-86D8-3108-A721-3447A12066A0}"/>
              </a:ext>
            </a:extLst>
          </p:cNvPr>
          <p:cNvPicPr>
            <a:picLocks noChangeAspect="1"/>
          </p:cNvPicPr>
          <p:nvPr/>
        </p:nvPicPr>
        <p:blipFill>
          <a:blip r:embed="rId2"/>
          <a:stretch>
            <a:fillRect/>
          </a:stretch>
        </p:blipFill>
        <p:spPr>
          <a:xfrm>
            <a:off x="420809" y="821635"/>
            <a:ext cx="11350382" cy="1541186"/>
          </a:xfrm>
          <a:prstGeom prst="rect">
            <a:avLst/>
          </a:prstGeom>
        </p:spPr>
      </p:pic>
      <p:pic>
        <p:nvPicPr>
          <p:cNvPr id="7" name="Picture 6">
            <a:extLst>
              <a:ext uri="{FF2B5EF4-FFF2-40B4-BE49-F238E27FC236}">
                <a16:creationId xmlns:a16="http://schemas.microsoft.com/office/drawing/2014/main" xmlns="" id="{66AB3D89-A55A-D560-9A22-22AE4F8FDB56}"/>
              </a:ext>
            </a:extLst>
          </p:cNvPr>
          <p:cNvPicPr>
            <a:picLocks noChangeAspect="1"/>
          </p:cNvPicPr>
          <p:nvPr/>
        </p:nvPicPr>
        <p:blipFill>
          <a:blip r:embed="rId3"/>
          <a:stretch>
            <a:fillRect/>
          </a:stretch>
        </p:blipFill>
        <p:spPr>
          <a:xfrm>
            <a:off x="2500001" y="2976783"/>
            <a:ext cx="7191997" cy="2167303"/>
          </a:xfrm>
          <a:prstGeom prst="rect">
            <a:avLst/>
          </a:prstGeom>
        </p:spPr>
      </p:pic>
    </p:spTree>
    <p:extLst>
      <p:ext uri="{BB962C8B-B14F-4D97-AF65-F5344CB8AC3E}">
        <p14:creationId xmlns:p14="http://schemas.microsoft.com/office/powerpoint/2010/main" val="27521463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84695-D8D9-4D4D-FB39-5BAA95457966}"/>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dmesg</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2F6860D5-BA57-1B3F-2B99-D69566E7A8E4}"/>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dmesg</a:t>
            </a:r>
            <a:r>
              <a:rPr lang="en-US" dirty="0">
                <a:effectLst/>
                <a:latin typeface="Courier New" panose="02070309020205020404" pitchFamily="49" charset="0"/>
              </a:rPr>
              <a:t> </a:t>
            </a:r>
            <a:r>
              <a:rPr lang="en-US" dirty="0">
                <a:effectLst/>
                <a:latin typeface="Arial" panose="020B0604020202020204" pitchFamily="34" charset="0"/>
              </a:rPr>
              <a:t>("display message" or "driver message") command is used to print any messages that have been sent to the kernel's message buffer during and after system boot. Device drivers send messages to the kernel indicating the status of modules and parameters that the drivers interface with. These drivers can also send diagnostic messages to the kernel in case they encounter errors. </a:t>
            </a:r>
            <a:endParaRPr lang="en-US" dirty="0"/>
          </a:p>
        </p:txBody>
      </p:sp>
      <p:pic>
        <p:nvPicPr>
          <p:cNvPr id="5" name="Picture 4">
            <a:extLst>
              <a:ext uri="{FF2B5EF4-FFF2-40B4-BE49-F238E27FC236}">
                <a16:creationId xmlns:a16="http://schemas.microsoft.com/office/drawing/2014/main" xmlns="" id="{D5578E3D-6BC5-A5C1-8249-85C80AD2B4F3}"/>
              </a:ext>
            </a:extLst>
          </p:cNvPr>
          <p:cNvPicPr>
            <a:picLocks noChangeAspect="1"/>
          </p:cNvPicPr>
          <p:nvPr/>
        </p:nvPicPr>
        <p:blipFill>
          <a:blip r:embed="rId2"/>
          <a:stretch>
            <a:fillRect/>
          </a:stretch>
        </p:blipFill>
        <p:spPr>
          <a:xfrm>
            <a:off x="1360709" y="4505739"/>
            <a:ext cx="9470581" cy="2352261"/>
          </a:xfrm>
          <a:prstGeom prst="rect">
            <a:avLst/>
          </a:prstGeom>
        </p:spPr>
      </p:pic>
    </p:spTree>
    <p:extLst>
      <p:ext uri="{BB962C8B-B14F-4D97-AF65-F5344CB8AC3E}">
        <p14:creationId xmlns:p14="http://schemas.microsoft.com/office/powerpoint/2010/main" val="28022575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24B7CD-6FC4-BCE8-9B5E-5D8FBC066C70}"/>
              </a:ext>
            </a:extLst>
          </p:cNvPr>
          <p:cNvSpPr>
            <a:spLocks noGrp="1"/>
          </p:cNvSpPr>
          <p:nvPr>
            <p:ph type="title"/>
          </p:nvPr>
        </p:nvSpPr>
        <p:spPr/>
        <p:txBody>
          <a:bodyPr/>
          <a:lstStyle/>
          <a:p>
            <a:r>
              <a:rPr lang="en-US" dirty="0">
                <a:effectLst/>
                <a:latin typeface="Arial" panose="020B0604020202020204" pitchFamily="34" charset="0"/>
              </a:rPr>
              <a:t>Managing the Linux Boot Process</a:t>
            </a:r>
            <a:endParaRPr lang="en-US" dirty="0"/>
          </a:p>
        </p:txBody>
      </p:sp>
      <p:sp>
        <p:nvSpPr>
          <p:cNvPr id="3" name="Content Placeholder 2">
            <a:extLst>
              <a:ext uri="{FF2B5EF4-FFF2-40B4-BE49-F238E27FC236}">
                <a16:creationId xmlns:a16="http://schemas.microsoft.com/office/drawing/2014/main" xmlns="" id="{C663702A-2ADF-2FEC-079F-DFFD903319CB}"/>
              </a:ext>
            </a:extLst>
          </p:cNvPr>
          <p:cNvSpPr>
            <a:spLocks noGrp="1"/>
          </p:cNvSpPr>
          <p:nvPr>
            <p:ph idx="1"/>
          </p:nvPr>
        </p:nvSpPr>
        <p:spPr/>
        <p:txBody>
          <a:bodyPr/>
          <a:lstStyle/>
          <a:p>
            <a:r>
              <a:rPr lang="en-US" dirty="0">
                <a:effectLst/>
                <a:latin typeface="Arial" panose="020B0604020202020204" pitchFamily="34" charset="0"/>
              </a:rPr>
              <a:t>Configure Linux Boot Components: Booting is the process of starting or restarting a computer and loading an operating</a:t>
            </a:r>
            <a:r>
              <a:rPr lang="en-US" dirty="0"/>
              <a:t/>
            </a:r>
            <a:br>
              <a:rPr lang="en-US" dirty="0"/>
            </a:br>
            <a:r>
              <a:rPr lang="en-US" dirty="0">
                <a:effectLst/>
                <a:latin typeface="Arial" panose="020B0604020202020204" pitchFamily="34" charset="0"/>
              </a:rPr>
              <a:t>system for the user to access. In the boot process, a booting environment reads a small program that is stored in read-only memory (ROM). This program then executes various operations in RAM that bootstrap the operating system and make it available for use.</a:t>
            </a:r>
            <a:endParaRPr lang="en-US" dirty="0"/>
          </a:p>
        </p:txBody>
      </p:sp>
    </p:spTree>
    <p:extLst>
      <p:ext uri="{BB962C8B-B14F-4D97-AF65-F5344CB8AC3E}">
        <p14:creationId xmlns:p14="http://schemas.microsoft.com/office/powerpoint/2010/main" val="36389800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3D73B-01EA-56A4-988E-FC4D7A789F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C8DF332-9323-2C61-0AFA-AD9EC9D52441}"/>
              </a:ext>
            </a:extLst>
          </p:cNvPr>
          <p:cNvSpPr>
            <a:spLocks noGrp="1"/>
          </p:cNvSpPr>
          <p:nvPr>
            <p:ph idx="1"/>
          </p:nvPr>
        </p:nvSpPr>
        <p:spPr/>
        <p:txBody>
          <a:bodyPr/>
          <a:lstStyle/>
          <a:p>
            <a:r>
              <a:rPr lang="en-US" dirty="0">
                <a:effectLst/>
                <a:latin typeface="Arial" panose="020B0604020202020204" pitchFamily="34" charset="0"/>
              </a:rPr>
              <a:t>A </a:t>
            </a:r>
            <a:r>
              <a:rPr lang="en-US" sz="3600" b="1" dirty="0">
                <a:solidFill>
                  <a:srgbClr val="FF0000"/>
                </a:solidFill>
                <a:effectLst/>
                <a:latin typeface="Arial" panose="020B0604020202020204" pitchFamily="34" charset="0"/>
              </a:rPr>
              <a:t>boot loader </a:t>
            </a:r>
            <a:r>
              <a:rPr lang="en-US" dirty="0">
                <a:effectLst/>
                <a:latin typeface="Arial" panose="020B0604020202020204" pitchFamily="34" charset="0"/>
              </a:rPr>
              <a:t>is the small program stored in ROM that loads the kernel from a storage device, and then starts the operating system. A boot environment like BIOS reads the boot loader from ROM so that the boot loader can execute the necessary operations to start the process.</a:t>
            </a:r>
            <a:endParaRPr lang="en-US" dirty="0"/>
          </a:p>
        </p:txBody>
      </p:sp>
    </p:spTree>
    <p:extLst>
      <p:ext uri="{BB962C8B-B14F-4D97-AF65-F5344CB8AC3E}">
        <p14:creationId xmlns:p14="http://schemas.microsoft.com/office/powerpoint/2010/main" val="197654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F1A82-DCEB-88F5-61B0-67A03AFFF1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8BD13EC-762D-76DF-E149-DA80683BCB8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54601C74-4146-7868-2A15-F4836C151BE9}"/>
              </a:ext>
            </a:extLst>
          </p:cNvPr>
          <p:cNvPicPr>
            <a:picLocks noChangeAspect="1"/>
          </p:cNvPicPr>
          <p:nvPr/>
        </p:nvPicPr>
        <p:blipFill>
          <a:blip r:embed="rId2"/>
          <a:stretch>
            <a:fillRect/>
          </a:stretch>
        </p:blipFill>
        <p:spPr>
          <a:xfrm>
            <a:off x="122108" y="365125"/>
            <a:ext cx="11947783" cy="2371724"/>
          </a:xfrm>
          <a:prstGeom prst="rect">
            <a:avLst/>
          </a:prstGeom>
        </p:spPr>
      </p:pic>
      <p:pic>
        <p:nvPicPr>
          <p:cNvPr id="7" name="Picture 6">
            <a:extLst>
              <a:ext uri="{FF2B5EF4-FFF2-40B4-BE49-F238E27FC236}">
                <a16:creationId xmlns:a16="http://schemas.microsoft.com/office/drawing/2014/main" xmlns="" id="{D4F5C8AB-6684-EAAC-A666-CD761B8E68F6}"/>
              </a:ext>
            </a:extLst>
          </p:cNvPr>
          <p:cNvPicPr>
            <a:picLocks noChangeAspect="1"/>
          </p:cNvPicPr>
          <p:nvPr/>
        </p:nvPicPr>
        <p:blipFill>
          <a:blip r:embed="rId3"/>
          <a:stretch>
            <a:fillRect/>
          </a:stretch>
        </p:blipFill>
        <p:spPr>
          <a:xfrm>
            <a:off x="1780525" y="2912303"/>
            <a:ext cx="8630947" cy="3580572"/>
          </a:xfrm>
          <a:prstGeom prst="rect">
            <a:avLst/>
          </a:prstGeom>
        </p:spPr>
      </p:pic>
    </p:spTree>
    <p:extLst>
      <p:ext uri="{BB962C8B-B14F-4D97-AF65-F5344CB8AC3E}">
        <p14:creationId xmlns:p14="http://schemas.microsoft.com/office/powerpoint/2010/main" val="15862080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166F2-FC5A-A570-4418-9B7D42F535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360375F-5DDF-80FB-C356-78E29F3A4357}"/>
              </a:ext>
            </a:extLst>
          </p:cNvPr>
          <p:cNvSpPr>
            <a:spLocks noGrp="1"/>
          </p:cNvSpPr>
          <p:nvPr>
            <p:ph idx="1"/>
          </p:nvPr>
        </p:nvSpPr>
        <p:spPr/>
        <p:txBody>
          <a:bodyPr/>
          <a:lstStyle/>
          <a:p>
            <a:r>
              <a:rPr lang="en-US" dirty="0">
                <a:effectLst/>
                <a:latin typeface="Arial" panose="020B0604020202020204" pitchFamily="34" charset="0"/>
              </a:rPr>
              <a:t>The </a:t>
            </a:r>
            <a:r>
              <a:rPr lang="en-US" sz="3600" b="1" dirty="0">
                <a:solidFill>
                  <a:srgbClr val="FF0000"/>
                </a:solidFill>
                <a:effectLst/>
                <a:latin typeface="Arial" panose="020B0604020202020204" pitchFamily="34" charset="0"/>
              </a:rPr>
              <a:t>Basic Input/Output System (BIOS) </a:t>
            </a:r>
            <a:r>
              <a:rPr lang="en-US" dirty="0">
                <a:effectLst/>
                <a:latin typeface="Arial" panose="020B0604020202020204" pitchFamily="34" charset="0"/>
              </a:rPr>
              <a:t>is a standard for firmware interfaces and is stored on a computer motherboard's ROM chip. When a computer with BIOS is</a:t>
            </a:r>
            <a:r>
              <a:rPr lang="en-US" dirty="0"/>
              <a:t/>
            </a:r>
            <a:br>
              <a:rPr lang="en-US" dirty="0"/>
            </a:br>
            <a:r>
              <a:rPr lang="en-US" dirty="0">
                <a:effectLst/>
                <a:latin typeface="Arial" panose="020B0604020202020204" pitchFamily="34" charset="0"/>
              </a:rPr>
              <a:t>powered on, the BIOS firmware is the first to run; this enables it to test the various hardware components in a computer, as well as run a boot loader so that an operating system can start.</a:t>
            </a:r>
            <a:endParaRPr lang="en-US" dirty="0"/>
          </a:p>
        </p:txBody>
      </p:sp>
    </p:spTree>
    <p:extLst>
      <p:ext uri="{BB962C8B-B14F-4D97-AF65-F5344CB8AC3E}">
        <p14:creationId xmlns:p14="http://schemas.microsoft.com/office/powerpoint/2010/main" val="18415382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089AE-DCFD-9DE0-B37F-2971BBB610B9}"/>
              </a:ext>
            </a:extLst>
          </p:cNvPr>
          <p:cNvSpPr>
            <a:spLocks noGrp="1"/>
          </p:cNvSpPr>
          <p:nvPr>
            <p:ph type="title"/>
          </p:nvPr>
        </p:nvSpPr>
        <p:spPr/>
        <p:txBody>
          <a:bodyPr/>
          <a:lstStyle/>
          <a:p>
            <a:r>
              <a:rPr lang="en-US" dirty="0"/>
              <a:t>UEFI</a:t>
            </a:r>
          </a:p>
        </p:txBody>
      </p:sp>
      <p:sp>
        <p:nvSpPr>
          <p:cNvPr id="3" name="Content Placeholder 2">
            <a:extLst>
              <a:ext uri="{FF2B5EF4-FFF2-40B4-BE49-F238E27FC236}">
                <a16:creationId xmlns:a16="http://schemas.microsoft.com/office/drawing/2014/main" xmlns="" id="{D5560256-C191-ED05-A5B0-066F80967BEC}"/>
              </a:ext>
            </a:extLst>
          </p:cNvPr>
          <p:cNvSpPr>
            <a:spLocks noGrp="1"/>
          </p:cNvSpPr>
          <p:nvPr>
            <p:ph idx="1"/>
          </p:nvPr>
        </p:nvSpPr>
        <p:spPr/>
        <p:txBody>
          <a:bodyPr>
            <a:normAutofit/>
          </a:bodyPr>
          <a:lstStyle/>
          <a:p>
            <a:r>
              <a:rPr lang="en-US" sz="3600" b="1" dirty="0">
                <a:solidFill>
                  <a:srgbClr val="FF0000"/>
                </a:solidFill>
                <a:effectLst/>
                <a:latin typeface="Arial" panose="020B0604020202020204" pitchFamily="34" charset="0"/>
              </a:rPr>
              <a:t>Unified Extensible Firmware Interface (UEFI) </a:t>
            </a:r>
            <a:r>
              <a:rPr lang="en-US" dirty="0">
                <a:effectLst/>
                <a:latin typeface="Arial" panose="020B0604020202020204" pitchFamily="34" charset="0"/>
              </a:rPr>
              <a:t>is newer firmware technology that has largely replaced BIOS by bringing with it several key advantages. UEFI runs faster than</a:t>
            </a:r>
            <a:r>
              <a:rPr lang="en-US" dirty="0"/>
              <a:t/>
            </a:r>
            <a:br>
              <a:rPr lang="en-US" dirty="0"/>
            </a:br>
            <a:r>
              <a:rPr lang="en-US" dirty="0">
                <a:effectLst/>
                <a:latin typeface="Arial" panose="020B0604020202020204" pitchFamily="34" charset="0"/>
              </a:rPr>
              <a:t>BIOS, can operate within a greater amount of memory, can access storage drives of currently unattainable sizes, can access more hardware types, and has improved security protections. Most modern motherboards, as well as the pre-assembled PCs that use them, ship with UEFI.</a:t>
            </a:r>
            <a:endParaRPr lang="en-US" dirty="0"/>
          </a:p>
        </p:txBody>
      </p:sp>
    </p:spTree>
    <p:extLst>
      <p:ext uri="{BB962C8B-B14F-4D97-AF65-F5344CB8AC3E}">
        <p14:creationId xmlns:p14="http://schemas.microsoft.com/office/powerpoint/2010/main" val="19599546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7DEE72-80B7-ABBC-ADC8-5BB7A12574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70FB4F7-6CCF-58E6-2888-C2B91B11C5CF}"/>
              </a:ext>
            </a:extLst>
          </p:cNvPr>
          <p:cNvSpPr>
            <a:spLocks noGrp="1"/>
          </p:cNvSpPr>
          <p:nvPr>
            <p:ph idx="1"/>
          </p:nvPr>
        </p:nvSpPr>
        <p:spPr/>
        <p:txBody>
          <a:bodyPr/>
          <a:lstStyle/>
          <a:p>
            <a:r>
              <a:rPr lang="en-US" dirty="0">
                <a:effectLst/>
                <a:latin typeface="Arial" panose="020B0604020202020204" pitchFamily="34" charset="0"/>
              </a:rPr>
              <a:t>A </a:t>
            </a:r>
            <a:r>
              <a:rPr lang="en-US" sz="3600" b="1" dirty="0">
                <a:solidFill>
                  <a:srgbClr val="FF0000"/>
                </a:solidFill>
                <a:effectLst/>
                <a:latin typeface="Arial" panose="020B0604020202020204" pitchFamily="34" charset="0"/>
              </a:rPr>
              <a:t>sector</a:t>
            </a:r>
            <a:r>
              <a:rPr lang="en-US" dirty="0">
                <a:effectLst/>
                <a:latin typeface="Arial" panose="020B0604020202020204" pitchFamily="34" charset="0"/>
              </a:rPr>
              <a:t> is the smallest unit of storage read from or written to a drive. A sector stores 512 bytes of data by default. On hard disk drives, a collection of sectors is called a track. The number of sectors in a track may vary, and so does their capacity to hold data.</a:t>
            </a:r>
            <a:endParaRPr lang="en-US" dirty="0"/>
          </a:p>
        </p:txBody>
      </p:sp>
    </p:spTree>
    <p:extLst>
      <p:ext uri="{BB962C8B-B14F-4D97-AF65-F5344CB8AC3E}">
        <p14:creationId xmlns:p14="http://schemas.microsoft.com/office/powerpoint/2010/main" val="35042118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A80BBF-1DAA-622C-0FB9-06FCC77411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1B47FCB-F123-EA3A-0AD9-1E2ED2BFA933}"/>
              </a:ext>
            </a:extLst>
          </p:cNvPr>
          <p:cNvSpPr>
            <a:spLocks noGrp="1"/>
          </p:cNvSpPr>
          <p:nvPr>
            <p:ph idx="1"/>
          </p:nvPr>
        </p:nvSpPr>
        <p:spPr/>
        <p:txBody>
          <a:bodyPr/>
          <a:lstStyle/>
          <a:p>
            <a:r>
              <a:rPr lang="en-US" dirty="0">
                <a:effectLst/>
                <a:latin typeface="Arial" panose="020B0604020202020204" pitchFamily="34" charset="0"/>
              </a:rPr>
              <a:t>The </a:t>
            </a:r>
            <a:r>
              <a:rPr lang="en-US" sz="4000" b="1" dirty="0">
                <a:solidFill>
                  <a:srgbClr val="FF0000"/>
                </a:solidFill>
                <a:effectLst/>
                <a:latin typeface="Arial" panose="020B0604020202020204" pitchFamily="34" charset="0"/>
              </a:rPr>
              <a:t>master boot record (MBR) </a:t>
            </a:r>
            <a:r>
              <a:rPr lang="en-US" dirty="0">
                <a:effectLst/>
                <a:latin typeface="Arial" panose="020B0604020202020204" pitchFamily="34" charset="0"/>
              </a:rPr>
              <a:t>is the first physical sector on a storage drive and a type of partition structure. The MBR boot sector contains the boot loader that loads the operating system into memory. It also contains the partition table of the storage drive. MBR determines what sectors are available to each partition, as well as which partition is considered bootable and which partitions are not.</a:t>
            </a:r>
            <a:endParaRPr lang="en-US" dirty="0"/>
          </a:p>
        </p:txBody>
      </p:sp>
    </p:spTree>
    <p:extLst>
      <p:ext uri="{BB962C8B-B14F-4D97-AF65-F5344CB8AC3E}">
        <p14:creationId xmlns:p14="http://schemas.microsoft.com/office/powerpoint/2010/main" val="13883746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F6FC2-D4B1-7B83-E13D-FE32647ADA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BFD8128-DDB9-E256-1C09-1927DE36F92F}"/>
              </a:ext>
            </a:extLst>
          </p:cNvPr>
          <p:cNvSpPr>
            <a:spLocks noGrp="1"/>
          </p:cNvSpPr>
          <p:nvPr>
            <p:ph idx="1"/>
          </p:nvPr>
        </p:nvSpPr>
        <p:spPr/>
        <p:txBody>
          <a:bodyPr/>
          <a:lstStyle/>
          <a:p>
            <a:r>
              <a:rPr lang="en-US" dirty="0">
                <a:effectLst/>
                <a:latin typeface="Arial" panose="020B0604020202020204" pitchFamily="34" charset="0"/>
              </a:rPr>
              <a:t>The </a:t>
            </a:r>
            <a:r>
              <a:rPr lang="en-US" sz="3600" b="1" dirty="0">
                <a:solidFill>
                  <a:srgbClr val="FF0000"/>
                </a:solidFill>
                <a:effectLst/>
                <a:latin typeface="Arial" panose="020B0604020202020204" pitchFamily="34" charset="0"/>
              </a:rPr>
              <a:t>GUID Partition Table (GPT)</a:t>
            </a:r>
            <a:r>
              <a:rPr lang="en-US" dirty="0">
                <a:effectLst/>
                <a:latin typeface="Arial" panose="020B0604020202020204" pitchFamily="34" charset="0"/>
              </a:rPr>
              <a:t> is a successor to MBR that makes up for the latter’s shortcomings. Like MBR, it is a partition structure, but it employs a more modern design and is part of the UEFI standard. Every partition on a drive is assigned a globally unique identifier—a GUID—to distinguish it from every other partition on (theoretically) every drive.</a:t>
            </a:r>
            <a:endParaRPr lang="en-US" dirty="0"/>
          </a:p>
        </p:txBody>
      </p:sp>
    </p:spTree>
    <p:extLst>
      <p:ext uri="{BB962C8B-B14F-4D97-AF65-F5344CB8AC3E}">
        <p14:creationId xmlns:p14="http://schemas.microsoft.com/office/powerpoint/2010/main" val="20388257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62CFF-97EA-A0F7-7A83-63E5AF9BD87C}"/>
              </a:ext>
            </a:extLst>
          </p:cNvPr>
          <p:cNvSpPr>
            <a:spLocks noGrp="1"/>
          </p:cNvSpPr>
          <p:nvPr>
            <p:ph type="title"/>
          </p:nvPr>
        </p:nvSpPr>
        <p:spPr/>
        <p:txBody>
          <a:bodyPr/>
          <a:lstStyle/>
          <a:p>
            <a:r>
              <a:rPr lang="en-US" dirty="0" err="1">
                <a:effectLst/>
                <a:latin typeface="Arial" panose="020B0604020202020204" pitchFamily="34" charset="0"/>
              </a:rPr>
              <a:t>initrd</a:t>
            </a:r>
            <a:endParaRPr lang="en-US" dirty="0"/>
          </a:p>
        </p:txBody>
      </p:sp>
      <p:sp>
        <p:nvSpPr>
          <p:cNvPr id="3" name="Content Placeholder 2">
            <a:extLst>
              <a:ext uri="{FF2B5EF4-FFF2-40B4-BE49-F238E27FC236}">
                <a16:creationId xmlns:a16="http://schemas.microsoft.com/office/drawing/2014/main" xmlns="" id="{6A453C58-787B-FB3A-6844-66DC1EB47357}"/>
              </a:ext>
            </a:extLst>
          </p:cNvPr>
          <p:cNvSpPr>
            <a:spLocks noGrp="1"/>
          </p:cNvSpPr>
          <p:nvPr>
            <p:ph idx="1"/>
          </p:nvPr>
        </p:nvSpPr>
        <p:spPr/>
        <p:txBody>
          <a:bodyPr>
            <a:normAutofit fontScale="92500" lnSpcReduction="10000"/>
          </a:bodyPr>
          <a:lstStyle/>
          <a:p>
            <a:r>
              <a:rPr lang="en-US" dirty="0">
                <a:effectLst/>
                <a:latin typeface="Arial" panose="020B0604020202020204" pitchFamily="34" charset="0"/>
              </a:rPr>
              <a:t>The initial </a:t>
            </a:r>
            <a:r>
              <a:rPr lang="en-US" dirty="0" err="1">
                <a:effectLst/>
                <a:latin typeface="Arial" panose="020B0604020202020204" pitchFamily="34" charset="0"/>
              </a:rPr>
              <a:t>ramdisk</a:t>
            </a:r>
            <a:r>
              <a:rPr lang="en-US" dirty="0">
                <a:effectLst/>
                <a:latin typeface="Arial" panose="020B0604020202020204" pitchFamily="34" charset="0"/>
              </a:rPr>
              <a:t> (</a:t>
            </a:r>
            <a:r>
              <a:rPr lang="en-US" dirty="0" err="1">
                <a:effectLst/>
                <a:latin typeface="Arial" panose="020B0604020202020204" pitchFamily="34" charset="0"/>
              </a:rPr>
              <a:t>initrd</a:t>
            </a:r>
            <a:r>
              <a:rPr lang="en-US" dirty="0">
                <a:effectLst/>
                <a:latin typeface="Arial" panose="020B0604020202020204" pitchFamily="34" charset="0"/>
              </a:rPr>
              <a:t>) refers to the root file system that is temporarily loaded</a:t>
            </a:r>
            <a:r>
              <a:rPr lang="en-US" dirty="0"/>
              <a:t/>
            </a:r>
            <a:br>
              <a:rPr lang="en-US" dirty="0"/>
            </a:br>
            <a:r>
              <a:rPr lang="en-US" dirty="0">
                <a:effectLst/>
                <a:latin typeface="Arial" panose="020B0604020202020204" pitchFamily="34" charset="0"/>
              </a:rPr>
              <a:t>into memory upon system boot. The </a:t>
            </a:r>
            <a:r>
              <a:rPr lang="en-US" dirty="0" err="1">
                <a:effectLst/>
                <a:latin typeface="Arial" panose="020B0604020202020204" pitchFamily="34" charset="0"/>
              </a:rPr>
              <a:t>initrd</a:t>
            </a:r>
            <a:r>
              <a:rPr lang="en-US" dirty="0">
                <a:effectLst/>
                <a:latin typeface="Arial" panose="020B0604020202020204" pitchFamily="34" charset="0"/>
              </a:rPr>
              <a:t> loads along with the kernel, which controls</a:t>
            </a:r>
            <a:r>
              <a:rPr lang="en-US" dirty="0"/>
              <a:t/>
            </a:r>
            <a:br>
              <a:rPr lang="en-US" dirty="0"/>
            </a:br>
            <a:r>
              <a:rPr lang="en-US" dirty="0">
                <a:effectLst/>
                <a:latin typeface="Arial" panose="020B0604020202020204" pitchFamily="34" charset="0"/>
              </a:rPr>
              <a:t>its functionality. The </a:t>
            </a:r>
            <a:r>
              <a:rPr lang="en-US" dirty="0" err="1">
                <a:effectLst/>
                <a:latin typeface="Arial" panose="020B0604020202020204" pitchFamily="34" charset="0"/>
              </a:rPr>
              <a:t>initrd</a:t>
            </a:r>
            <a:r>
              <a:rPr lang="en-US" dirty="0">
                <a:effectLst/>
                <a:latin typeface="Arial" panose="020B0604020202020204" pitchFamily="34" charset="0"/>
              </a:rPr>
              <a:t> enables the system to be started in two phases. In the first</a:t>
            </a:r>
            <a:r>
              <a:rPr lang="en-US" dirty="0"/>
              <a:t/>
            </a:r>
            <a:br>
              <a:rPr lang="en-US" dirty="0"/>
            </a:br>
            <a:r>
              <a:rPr lang="en-US" dirty="0">
                <a:effectLst/>
                <a:latin typeface="Arial" panose="020B0604020202020204" pitchFamily="34" charset="0"/>
              </a:rPr>
              <a:t>phase, the system is booted with the minimal set of modules required to load the main</a:t>
            </a:r>
            <a:r>
              <a:rPr lang="en-US" dirty="0"/>
              <a:t/>
            </a:r>
            <a:br>
              <a:rPr lang="en-US" dirty="0"/>
            </a:br>
            <a:r>
              <a:rPr lang="en-US" dirty="0">
                <a:effectLst/>
                <a:latin typeface="Arial" panose="020B0604020202020204" pitchFamily="34" charset="0"/>
              </a:rPr>
              <a:t>or the permanent root file system. In the second phase, when the main root file system</a:t>
            </a:r>
            <a:r>
              <a:rPr lang="en-US" dirty="0"/>
              <a:t/>
            </a:r>
            <a:br>
              <a:rPr lang="en-US" dirty="0"/>
            </a:br>
            <a:r>
              <a:rPr lang="en-US" dirty="0">
                <a:effectLst/>
                <a:latin typeface="Arial" panose="020B0604020202020204" pitchFamily="34" charset="0"/>
              </a:rPr>
              <a:t>is mounted, the previously mounted </a:t>
            </a:r>
            <a:r>
              <a:rPr lang="en-US" dirty="0" err="1">
                <a:effectLst/>
                <a:latin typeface="Arial" panose="020B0604020202020204" pitchFamily="34" charset="0"/>
              </a:rPr>
              <a:t>initrd</a:t>
            </a:r>
            <a:r>
              <a:rPr lang="en-US" dirty="0">
                <a:effectLst/>
                <a:latin typeface="Arial" panose="020B0604020202020204" pitchFamily="34" charset="0"/>
              </a:rPr>
              <a:t> file system is removed and the user space</a:t>
            </a:r>
            <a:r>
              <a:rPr lang="en-US" dirty="0"/>
              <a:t/>
            </a:r>
            <a:br>
              <a:rPr lang="en-US" dirty="0"/>
            </a:br>
            <a:r>
              <a:rPr lang="en-US" dirty="0">
                <a:effectLst/>
                <a:latin typeface="Arial" panose="020B0604020202020204" pitchFamily="34" charset="0"/>
              </a:rPr>
              <a:t>boot process continues.</a:t>
            </a:r>
            <a:endParaRPr lang="en-US" dirty="0"/>
          </a:p>
        </p:txBody>
      </p:sp>
    </p:spTree>
    <p:extLst>
      <p:ext uri="{BB962C8B-B14F-4D97-AF65-F5344CB8AC3E}">
        <p14:creationId xmlns:p14="http://schemas.microsoft.com/office/powerpoint/2010/main" val="36394239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1DF26-E231-B3B8-F3D7-242EBA69BAA5}"/>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initrd</a:t>
            </a:r>
            <a:r>
              <a:rPr lang="en-US" dirty="0">
                <a:effectLst/>
                <a:latin typeface="Arial" panose="020B0604020202020204" pitchFamily="34" charset="0"/>
              </a:rPr>
              <a:t> IMAGE</a:t>
            </a:r>
            <a:endParaRPr lang="en-US" dirty="0"/>
          </a:p>
        </p:txBody>
      </p:sp>
      <p:sp>
        <p:nvSpPr>
          <p:cNvPr id="3" name="Content Placeholder 2">
            <a:extLst>
              <a:ext uri="{FF2B5EF4-FFF2-40B4-BE49-F238E27FC236}">
                <a16:creationId xmlns:a16="http://schemas.microsoft.com/office/drawing/2014/main" xmlns="" id="{EFA5D385-42D1-E79B-F048-EAE2AA03DD03}"/>
              </a:ext>
            </a:extLst>
          </p:cNvPr>
          <p:cNvSpPr>
            <a:spLocks noGrp="1"/>
          </p:cNvSpPr>
          <p:nvPr>
            <p:ph idx="1"/>
          </p:nvPr>
        </p:nvSpPr>
        <p:spPr/>
        <p:txBody>
          <a:bodyPr/>
          <a:lstStyle/>
          <a:p>
            <a:r>
              <a:rPr lang="en-US" dirty="0">
                <a:effectLst/>
                <a:latin typeface="Arial" panose="020B0604020202020204" pitchFamily="34" charset="0"/>
              </a:rPr>
              <a:t>The Linux </a:t>
            </a:r>
            <a:r>
              <a:rPr lang="en-US" dirty="0" err="1">
                <a:effectLst/>
                <a:latin typeface="Arial" panose="020B0604020202020204" pitchFamily="34" charset="0"/>
              </a:rPr>
              <a:t>initrd</a:t>
            </a:r>
            <a:r>
              <a:rPr lang="en-US" dirty="0">
                <a:effectLst/>
                <a:latin typeface="Arial" panose="020B0604020202020204" pitchFamily="34" charset="0"/>
              </a:rPr>
              <a:t> image is an archive file containing all the essential files that are required for booting the operating system. </a:t>
            </a:r>
            <a:endParaRPr lang="en-US" dirty="0"/>
          </a:p>
        </p:txBody>
      </p:sp>
    </p:spTree>
    <p:extLst>
      <p:ext uri="{BB962C8B-B14F-4D97-AF65-F5344CB8AC3E}">
        <p14:creationId xmlns:p14="http://schemas.microsoft.com/office/powerpoint/2010/main" val="7441386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FEA9E-AA31-097A-FA11-27D96BEE4723}"/>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mkinitrd</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A58D8F5B-EB39-050B-3B9B-F91768ABBE9D}"/>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mkinitrd</a:t>
            </a:r>
            <a:r>
              <a:rPr lang="en-US" dirty="0">
                <a:effectLst/>
                <a:latin typeface="Courier New" panose="02070309020205020404" pitchFamily="49" charset="0"/>
              </a:rPr>
              <a:t> </a:t>
            </a:r>
            <a:r>
              <a:rPr lang="en-US" dirty="0">
                <a:effectLst/>
                <a:latin typeface="Arial" panose="020B0604020202020204" pitchFamily="34" charset="0"/>
              </a:rPr>
              <a:t>command is used to create the </a:t>
            </a:r>
            <a:r>
              <a:rPr lang="en-US" dirty="0" err="1">
                <a:effectLst/>
                <a:latin typeface="Arial" panose="020B0604020202020204" pitchFamily="34" charset="0"/>
              </a:rPr>
              <a:t>initrd</a:t>
            </a:r>
            <a:r>
              <a:rPr lang="en-US" dirty="0">
                <a:effectLst/>
                <a:latin typeface="Arial" panose="020B0604020202020204" pitchFamily="34" charset="0"/>
              </a:rPr>
              <a:t> image for preloading the kernel modules.</a:t>
            </a:r>
            <a:endParaRPr lang="en-US" dirty="0"/>
          </a:p>
        </p:txBody>
      </p:sp>
    </p:spTree>
    <p:extLst>
      <p:ext uri="{BB962C8B-B14F-4D97-AF65-F5344CB8AC3E}">
        <p14:creationId xmlns:p14="http://schemas.microsoft.com/office/powerpoint/2010/main" val="9914446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936A5B-33A2-5C23-CF4C-E14EC35093F6}"/>
              </a:ext>
            </a:extLst>
          </p:cNvPr>
          <p:cNvSpPr>
            <a:spLocks noGrp="1"/>
          </p:cNvSpPr>
          <p:nvPr>
            <p:ph type="title"/>
          </p:nvPr>
        </p:nvSpPr>
        <p:spPr/>
        <p:txBody>
          <a:bodyPr/>
          <a:lstStyle/>
          <a:p>
            <a:r>
              <a:rPr lang="en-US" dirty="0">
                <a:effectLst/>
                <a:latin typeface="Arial" panose="020B0604020202020204" pitchFamily="34" charset="0"/>
              </a:rPr>
              <a:t>THE /boot/ DIRECTORY</a:t>
            </a:r>
            <a:endParaRPr lang="en-US" dirty="0"/>
          </a:p>
        </p:txBody>
      </p:sp>
      <p:sp>
        <p:nvSpPr>
          <p:cNvPr id="3" name="Content Placeholder 2">
            <a:extLst>
              <a:ext uri="{FF2B5EF4-FFF2-40B4-BE49-F238E27FC236}">
                <a16:creationId xmlns:a16="http://schemas.microsoft.com/office/drawing/2014/main" xmlns="" id="{4F1F6B13-6C10-09BB-CBE6-CC553CA2AFE0}"/>
              </a:ext>
            </a:extLst>
          </p:cNvPr>
          <p:cNvSpPr>
            <a:spLocks noGrp="1"/>
          </p:cNvSpPr>
          <p:nvPr>
            <p:ph idx="1"/>
          </p:nvPr>
        </p:nvSpPr>
        <p:spPr/>
        <p:txBody>
          <a:bodyPr/>
          <a:lstStyle/>
          <a:p>
            <a:r>
              <a:rPr lang="en-US" dirty="0">
                <a:effectLst/>
                <a:latin typeface="Arial" panose="020B0604020202020204" pitchFamily="34" charset="0"/>
              </a:rPr>
              <a:t>As defined by the Filesystem Hierarchy Standard (FHS), the </a:t>
            </a:r>
            <a:r>
              <a:rPr lang="en-US" dirty="0">
                <a:effectLst/>
                <a:latin typeface="Courier New" panose="02070309020205020404" pitchFamily="49" charset="0"/>
              </a:rPr>
              <a:t>/boot/ </a:t>
            </a:r>
            <a:r>
              <a:rPr lang="en-US" dirty="0">
                <a:effectLst/>
                <a:latin typeface="Arial" panose="020B0604020202020204" pitchFamily="34" charset="0"/>
              </a:rPr>
              <a:t>directory contains files that are used to facilitate the Linux boot process.</a:t>
            </a:r>
            <a:endParaRPr lang="en-US" dirty="0"/>
          </a:p>
        </p:txBody>
      </p:sp>
    </p:spTree>
    <p:extLst>
      <p:ext uri="{BB962C8B-B14F-4D97-AF65-F5344CB8AC3E}">
        <p14:creationId xmlns:p14="http://schemas.microsoft.com/office/powerpoint/2010/main" val="15413616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6E0A1-F84D-529E-6A8B-85F1C426164C}"/>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dracut</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C8BB1DB8-77D9-CA05-18B5-6FA87B6EEEF1}"/>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dracut</a:t>
            </a:r>
            <a:r>
              <a:rPr lang="en-US" dirty="0">
                <a:effectLst/>
                <a:latin typeface="Courier New" panose="02070309020205020404" pitchFamily="49" charset="0"/>
              </a:rPr>
              <a:t> </a:t>
            </a:r>
            <a:r>
              <a:rPr lang="en-US" dirty="0">
                <a:effectLst/>
                <a:latin typeface="Arial" panose="020B0604020202020204" pitchFamily="34" charset="0"/>
              </a:rPr>
              <a:t>command is used to generate an </a:t>
            </a:r>
            <a:r>
              <a:rPr lang="en-US" dirty="0" err="1">
                <a:effectLst/>
                <a:latin typeface="Arial" panose="020B0604020202020204" pitchFamily="34" charset="0"/>
              </a:rPr>
              <a:t>initramfs</a:t>
            </a:r>
            <a:r>
              <a:rPr lang="en-US" dirty="0">
                <a:effectLst/>
                <a:latin typeface="Arial" panose="020B0604020202020204" pitchFamily="34" charset="0"/>
              </a:rPr>
              <a:t> image, similar to how </a:t>
            </a:r>
            <a:r>
              <a:rPr lang="en-US" dirty="0" err="1">
                <a:effectLst/>
                <a:latin typeface="Courier New" panose="02070309020205020404" pitchFamily="49" charset="0"/>
              </a:rPr>
              <a:t>mkinitrd</a:t>
            </a:r>
            <a:r>
              <a:rPr lang="en-US" dirty="0">
                <a:effectLst/>
                <a:latin typeface="Courier New" panose="02070309020205020404" pitchFamily="49" charset="0"/>
              </a:rPr>
              <a:t> </a:t>
            </a:r>
            <a:r>
              <a:rPr lang="en-US" dirty="0">
                <a:effectLst/>
                <a:latin typeface="Arial" panose="020B0604020202020204" pitchFamily="34" charset="0"/>
              </a:rPr>
              <a:t>is used to generate an </a:t>
            </a:r>
            <a:r>
              <a:rPr lang="en-US" dirty="0" err="1">
                <a:effectLst/>
                <a:latin typeface="Arial" panose="020B0604020202020204" pitchFamily="34" charset="0"/>
              </a:rPr>
              <a:t>initrd</a:t>
            </a:r>
            <a:r>
              <a:rPr lang="en-US" dirty="0">
                <a:effectLst/>
                <a:latin typeface="Arial" panose="020B0604020202020204" pitchFamily="34" charset="0"/>
              </a:rPr>
              <a:t> image.</a:t>
            </a:r>
            <a:endParaRPr lang="en-US" dirty="0"/>
          </a:p>
        </p:txBody>
      </p:sp>
    </p:spTree>
    <p:extLst>
      <p:ext uri="{BB962C8B-B14F-4D97-AF65-F5344CB8AC3E}">
        <p14:creationId xmlns:p14="http://schemas.microsoft.com/office/powerpoint/2010/main" val="269815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B87AB-6249-111A-9EF6-2687952D5A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AF09C11-739A-196A-FD71-D6268219D06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F97587DD-E3E7-9FF7-53E1-40ADD74537C3}"/>
              </a:ext>
            </a:extLst>
          </p:cNvPr>
          <p:cNvPicPr>
            <a:picLocks noChangeAspect="1"/>
          </p:cNvPicPr>
          <p:nvPr/>
        </p:nvPicPr>
        <p:blipFill>
          <a:blip r:embed="rId2"/>
          <a:stretch>
            <a:fillRect/>
          </a:stretch>
        </p:blipFill>
        <p:spPr>
          <a:xfrm>
            <a:off x="340456" y="1457739"/>
            <a:ext cx="11511088" cy="3146770"/>
          </a:xfrm>
          <a:prstGeom prst="rect">
            <a:avLst/>
          </a:prstGeom>
        </p:spPr>
      </p:pic>
    </p:spTree>
    <p:extLst>
      <p:ext uri="{BB962C8B-B14F-4D97-AF65-F5344CB8AC3E}">
        <p14:creationId xmlns:p14="http://schemas.microsoft.com/office/powerpoint/2010/main" val="8650114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4B4119-1D40-9F96-E321-7FB381D8A254}"/>
              </a:ext>
            </a:extLst>
          </p:cNvPr>
          <p:cNvSpPr>
            <a:spLocks noGrp="1"/>
          </p:cNvSpPr>
          <p:nvPr>
            <p:ph type="title"/>
          </p:nvPr>
        </p:nvSpPr>
        <p:spPr/>
        <p:txBody>
          <a:bodyPr/>
          <a:lstStyle/>
          <a:p>
            <a:r>
              <a:rPr lang="en-US" dirty="0">
                <a:effectLst/>
                <a:latin typeface="Arial" panose="020B0604020202020204" pitchFamily="34" charset="0"/>
              </a:rPr>
              <a:t>THE BOOT PROCESS</a:t>
            </a:r>
            <a:endParaRPr lang="en-US" dirty="0"/>
          </a:p>
        </p:txBody>
      </p:sp>
      <p:sp>
        <p:nvSpPr>
          <p:cNvPr id="3" name="Content Placeholder 2">
            <a:extLst>
              <a:ext uri="{FF2B5EF4-FFF2-40B4-BE49-F238E27FC236}">
                <a16:creationId xmlns:a16="http://schemas.microsoft.com/office/drawing/2014/main" xmlns="" id="{A3A70247-E5B1-31D7-B531-1D2887A6AC95}"/>
              </a:ext>
            </a:extLst>
          </p:cNvPr>
          <p:cNvSpPr>
            <a:spLocks noGrp="1"/>
          </p:cNvSpPr>
          <p:nvPr>
            <p:ph idx="1"/>
          </p:nvPr>
        </p:nvSpPr>
        <p:spPr/>
        <p:txBody>
          <a:bodyPr/>
          <a:lstStyle/>
          <a:p>
            <a:r>
              <a:rPr lang="en-US" dirty="0">
                <a:effectLst/>
                <a:latin typeface="Arial" panose="020B0604020202020204" pitchFamily="34" charset="0"/>
              </a:rPr>
              <a:t>The boot process is repeated each time your computer is started by loading the operating system from a storage device. It involves a series of sequential steps that can be divided into BIOS/UEFI initialization, boot loader, kernel and </a:t>
            </a:r>
            <a:r>
              <a:rPr lang="en-US" dirty="0" err="1">
                <a:effectLst/>
                <a:latin typeface="Arial" panose="020B0604020202020204" pitchFamily="34" charset="0"/>
              </a:rPr>
              <a:t>initrd</a:t>
            </a:r>
            <a:r>
              <a:rPr lang="en-US" dirty="0">
                <a:effectLst/>
                <a:latin typeface="Arial" panose="020B0604020202020204" pitchFamily="34" charset="0"/>
              </a:rPr>
              <a:t>/</a:t>
            </a:r>
            <a:r>
              <a:rPr lang="en-US" dirty="0" err="1">
                <a:effectLst/>
                <a:latin typeface="Arial" panose="020B0604020202020204" pitchFamily="34" charset="0"/>
              </a:rPr>
              <a:t>initramfs</a:t>
            </a:r>
            <a:r>
              <a:rPr lang="en-US" dirty="0">
                <a:effectLst/>
                <a:latin typeface="Arial" panose="020B0604020202020204" pitchFamily="34" charset="0"/>
              </a:rPr>
              <a:t> initialization, and boot scripts.</a:t>
            </a:r>
            <a:endParaRPr lang="en-US" dirty="0"/>
          </a:p>
        </p:txBody>
      </p:sp>
      <p:pic>
        <p:nvPicPr>
          <p:cNvPr id="5" name="Picture 4">
            <a:extLst>
              <a:ext uri="{FF2B5EF4-FFF2-40B4-BE49-F238E27FC236}">
                <a16:creationId xmlns:a16="http://schemas.microsoft.com/office/drawing/2014/main" xmlns="" id="{5A9E1EC9-DBA2-5381-296B-BADABF23151E}"/>
              </a:ext>
            </a:extLst>
          </p:cNvPr>
          <p:cNvPicPr>
            <a:picLocks noChangeAspect="1"/>
          </p:cNvPicPr>
          <p:nvPr/>
        </p:nvPicPr>
        <p:blipFill>
          <a:blip r:embed="rId2"/>
          <a:stretch>
            <a:fillRect/>
          </a:stretch>
        </p:blipFill>
        <p:spPr>
          <a:xfrm>
            <a:off x="6560240" y="3667539"/>
            <a:ext cx="5353050" cy="3048000"/>
          </a:xfrm>
          <a:prstGeom prst="rect">
            <a:avLst/>
          </a:prstGeom>
        </p:spPr>
      </p:pic>
    </p:spTree>
    <p:extLst>
      <p:ext uri="{BB962C8B-B14F-4D97-AF65-F5344CB8AC3E}">
        <p14:creationId xmlns:p14="http://schemas.microsoft.com/office/powerpoint/2010/main" val="20809784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2BBE5D-A500-B0F8-3C73-08D40344B5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2C47A2D-E47B-B0EC-25A3-D09FA1FA93B8}"/>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rPr>
              <a:t>1. The processor checks for the BIOS/UEFI firmware and executes it. This is also</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where the power-on self-test (POST) occurs.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2. BIOS/UEFI checks for bootable media from internal storage devices or peripherals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like USB thumb drives and DVD-ROMs. It locates a valid device to boot the system.</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3. BIOS/UEFI loads the primary boot loader from the MBR/GPT partition into</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memory. It also loads the partition table along with it.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4. The user is prompted by GRUB 2 to select the operating system they want to boot.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If the user does not respond, then the default operating system will be booted.</a:t>
            </a:r>
            <a:endParaRPr lang="en-US" dirty="0"/>
          </a:p>
        </p:txBody>
      </p:sp>
    </p:spTree>
    <p:extLst>
      <p:ext uri="{BB962C8B-B14F-4D97-AF65-F5344CB8AC3E}">
        <p14:creationId xmlns:p14="http://schemas.microsoft.com/office/powerpoint/2010/main" val="14544895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861A2-0C01-19B6-952C-CFB71B89AA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59DA01D-2E4D-200C-B11F-74C211599B29}"/>
              </a:ext>
            </a:extLst>
          </p:cNvPr>
          <p:cNvSpPr>
            <a:spLocks noGrp="1"/>
          </p:cNvSpPr>
          <p:nvPr>
            <p:ph idx="1"/>
          </p:nvPr>
        </p:nvSpPr>
        <p:spPr/>
        <p:txBody>
          <a:bodyPr>
            <a:normAutofit lnSpcReduction="10000"/>
          </a:bodyPr>
          <a:lstStyle/>
          <a:p>
            <a:r>
              <a:rPr lang="en-US" sz="1800" dirty="0">
                <a:effectLst/>
                <a:latin typeface="Arial" panose="020B0604020202020204" pitchFamily="34" charset="0"/>
                <a:ea typeface="Calibri" panose="020F0502020204030204" pitchFamily="34" charset="0"/>
              </a:rPr>
              <a:t>5.</a:t>
            </a:r>
            <a:r>
              <a:rPr lang="en-US" dirty="0">
                <a:effectLst/>
              </a:rPr>
              <a:t> </a:t>
            </a:r>
            <a:r>
              <a:rPr lang="en-US" sz="2000" dirty="0">
                <a:effectLst/>
              </a:rPr>
              <a:t>The boot loader determines the kernel and locates the corresponding kernel</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binary. It then uploads the respective </a:t>
            </a:r>
            <a:r>
              <a:rPr lang="en-US" sz="1800" dirty="0" err="1">
                <a:effectLst/>
                <a:latin typeface="Arial" panose="020B0604020202020204" pitchFamily="34" charset="0"/>
                <a:ea typeface="Calibri" panose="020F0502020204030204" pitchFamily="34" charset="0"/>
              </a:rPr>
              <a:t>initrd</a:t>
            </a:r>
            <a:r>
              <a:rPr lang="en-US" sz="1800" dirty="0">
                <a:effectLst/>
                <a:latin typeface="Arial" panose="020B0604020202020204" pitchFamily="34" charset="0"/>
                <a:ea typeface="Calibri" panose="020F0502020204030204" pitchFamily="34" charset="0"/>
              </a:rPr>
              <a:t> image into memory and transfers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control of the boot process to the kernel.</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6. The kernel configures the available hardware drivers, including processors, I/O</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subsystems, and storage devices. It decompresses the </a:t>
            </a:r>
            <a:r>
              <a:rPr lang="en-US" sz="1800" dirty="0" err="1">
                <a:effectLst/>
                <a:latin typeface="Arial" panose="020B0604020202020204" pitchFamily="34" charset="0"/>
                <a:ea typeface="Calibri" panose="020F0502020204030204" pitchFamily="34" charset="0"/>
              </a:rPr>
              <a:t>initrd</a:t>
            </a:r>
            <a:r>
              <a:rPr lang="en-US" sz="1800" dirty="0">
                <a:effectLst/>
                <a:latin typeface="Arial" panose="020B0604020202020204" pitchFamily="34" charset="0"/>
                <a:ea typeface="Calibri" panose="020F0502020204030204" pitchFamily="34" charset="0"/>
              </a:rPr>
              <a:t> image and mounts 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to load the necessary drivers. If the system implemented any virtual devices, such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as LVM or software RAID, then they are initialized.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7. The kernel mounts the main root partition and releases unused memory. To set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up the user environment, the </a:t>
            </a:r>
            <a:r>
              <a:rPr lang="en-US" sz="1800" dirty="0" err="1">
                <a:effectLst/>
                <a:latin typeface="Arial" panose="020B0604020202020204" pitchFamily="34" charset="0"/>
                <a:ea typeface="Calibri" panose="020F0502020204030204" pitchFamily="34" charset="0"/>
              </a:rPr>
              <a:t>systemd</a:t>
            </a:r>
            <a:r>
              <a:rPr lang="en-US" sz="1800" dirty="0">
                <a:effectLst/>
                <a:latin typeface="Arial" panose="020B0604020202020204" pitchFamily="34" charset="0"/>
                <a:ea typeface="Calibri" panose="020F0502020204030204" pitchFamily="34" charset="0"/>
              </a:rPr>
              <a:t> program is run. It becomes process ID 1.</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8. The </a:t>
            </a:r>
            <a:r>
              <a:rPr lang="en-US" sz="1800" dirty="0" err="1">
                <a:effectLst/>
                <a:latin typeface="Arial" panose="020B0604020202020204" pitchFamily="34" charset="0"/>
                <a:ea typeface="Calibri" panose="020F0502020204030204" pitchFamily="34" charset="0"/>
              </a:rPr>
              <a:t>systemd</a:t>
            </a:r>
            <a:r>
              <a:rPr lang="en-US" sz="1800" dirty="0">
                <a:effectLst/>
                <a:latin typeface="Arial" panose="020B0604020202020204" pitchFamily="34" charset="0"/>
                <a:ea typeface="Calibri" panose="020F0502020204030204" pitchFamily="34" charset="0"/>
              </a:rPr>
              <a:t> program searches for the </a:t>
            </a:r>
            <a:r>
              <a:rPr lang="en-US" sz="1800" dirty="0" err="1">
                <a:effectLst/>
                <a:latin typeface="Arial" panose="020B0604020202020204" pitchFamily="34" charset="0"/>
                <a:ea typeface="Calibri" panose="020F0502020204030204" pitchFamily="34" charset="0"/>
              </a:rPr>
              <a:t>default.target</a:t>
            </a:r>
            <a:r>
              <a:rPr lang="en-US" sz="1800" dirty="0">
                <a:effectLst/>
                <a:latin typeface="Arial" panose="020B0604020202020204" pitchFamily="34" charset="0"/>
                <a:ea typeface="Calibri" panose="020F0502020204030204" pitchFamily="34" charset="0"/>
              </a:rPr>
              <a:t> file, which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contains details about the services to be started. It mounts the file system based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on the /</a:t>
            </a:r>
            <a:r>
              <a:rPr lang="en-US" sz="1800" dirty="0" err="1">
                <a:effectLst/>
                <a:latin typeface="Arial" panose="020B0604020202020204" pitchFamily="34" charset="0"/>
                <a:ea typeface="Calibri" panose="020F0502020204030204" pitchFamily="34" charset="0"/>
              </a:rPr>
              <a:t>etc</a:t>
            </a:r>
            <a:r>
              <a:rPr lang="en-US" sz="1800" dirty="0">
                <a:effectLst/>
                <a:latin typeface="Arial" panose="020B0604020202020204" pitchFamily="34" charset="0"/>
                <a:ea typeface="Calibri" panose="020F0502020204030204" pitchFamily="34" charset="0"/>
              </a:rPr>
              <a:t>/</a:t>
            </a:r>
            <a:r>
              <a:rPr lang="en-US" sz="1800" dirty="0" err="1">
                <a:effectLst/>
                <a:latin typeface="Arial" panose="020B0604020202020204" pitchFamily="34" charset="0"/>
                <a:ea typeface="Calibri" panose="020F0502020204030204" pitchFamily="34" charset="0"/>
              </a:rPr>
              <a:t>fstab</a:t>
            </a:r>
            <a:r>
              <a:rPr lang="en-US" sz="1800" dirty="0">
                <a:effectLst/>
                <a:latin typeface="Arial" panose="020B0604020202020204" pitchFamily="34" charset="0"/>
                <a:ea typeface="Calibri" panose="020F0502020204030204" pitchFamily="34" charset="0"/>
              </a:rPr>
              <a:t> file and begins the process of starting services. On most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systems, the target will either be multi-</a:t>
            </a:r>
            <a:r>
              <a:rPr lang="en-US" sz="1800" dirty="0" err="1">
                <a:effectLst/>
                <a:latin typeface="Arial" panose="020B0604020202020204" pitchFamily="34" charset="0"/>
                <a:ea typeface="Calibri" panose="020F0502020204030204" pitchFamily="34" charset="0"/>
              </a:rPr>
              <a:t>user.target</a:t>
            </a:r>
            <a:r>
              <a:rPr lang="en-US" sz="1800" dirty="0">
                <a:effectLst/>
                <a:latin typeface="Arial" panose="020B0604020202020204" pitchFamily="34" charset="0"/>
                <a:ea typeface="Calibri" panose="020F0502020204030204" pitchFamily="34" charset="0"/>
              </a:rPr>
              <a:t> or</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ourier New" panose="02070309020205020404" pitchFamily="49" charset="0"/>
                <a:ea typeface="Calibri" panose="020F0502020204030204" pitchFamily="34" charset="0"/>
              </a:rPr>
              <a:t>graphical.target</a:t>
            </a:r>
            <a:r>
              <a:rPr lang="en-US" sz="1800" dirty="0">
                <a:effectLst/>
                <a:latin typeface="Arial" panose="020B0604020202020204" pitchFamily="34" charset="0"/>
                <a:ea typeface="Calibri" panose="020F0502020204030204" pitchFamily="34" charset="0"/>
              </a:rPr>
              <a:t>.</a:t>
            </a:r>
            <a:endParaRPr lang="en-US" dirty="0"/>
          </a:p>
        </p:txBody>
      </p:sp>
    </p:spTree>
    <p:extLst>
      <p:ext uri="{BB962C8B-B14F-4D97-AF65-F5344CB8AC3E}">
        <p14:creationId xmlns:p14="http://schemas.microsoft.com/office/powerpoint/2010/main" val="15082343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6F5944-9D14-D9B7-1DD9-788333E823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606B6D2-B9F2-AF70-2CE9-98B548900817}"/>
              </a:ext>
            </a:extLst>
          </p:cNvPr>
          <p:cNvSpPr>
            <a:spLocks noGrp="1"/>
          </p:cNvSpPr>
          <p:nvPr>
            <p:ph idx="1"/>
          </p:nvPr>
        </p:nvSpPr>
        <p:spPr/>
        <p:txBody>
          <a:bodyPr/>
          <a:lstStyle/>
          <a:p>
            <a:pPr marL="0" marR="0" lvl="0" indent="0">
              <a:lnSpc>
                <a:spcPct val="107000"/>
              </a:lnSpc>
              <a:spcBef>
                <a:spcPts val="0"/>
              </a:spcBef>
              <a:spcAft>
                <a:spcPts val="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9.</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graphical mode is selected, then a display manager like XDM or KDM is started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and the login window is displayed on the screen.</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10. The user enters a user name and password to log in to the system.</a:t>
            </a: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11.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system authenticates the user. If the user is valid, then various profile files are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executed.</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12. The shell is started and the system is ready for the user to work 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68061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93FD51-652E-1557-F016-02FDB33E045C}"/>
              </a:ext>
            </a:extLst>
          </p:cNvPr>
          <p:cNvSpPr>
            <a:spLocks noGrp="1"/>
          </p:cNvSpPr>
          <p:nvPr>
            <p:ph type="title"/>
          </p:nvPr>
        </p:nvSpPr>
        <p:spPr/>
        <p:txBody>
          <a:bodyPr/>
          <a:lstStyle/>
          <a:p>
            <a:r>
              <a:rPr lang="en-US" dirty="0">
                <a:effectLst/>
                <a:latin typeface="Arial" panose="020B0604020202020204" pitchFamily="34" charset="0"/>
              </a:rPr>
              <a:t>KERNEL PANIC</a:t>
            </a:r>
            <a:endParaRPr lang="en-US" dirty="0"/>
          </a:p>
        </p:txBody>
      </p:sp>
      <p:sp>
        <p:nvSpPr>
          <p:cNvPr id="3" name="Content Placeholder 2">
            <a:extLst>
              <a:ext uri="{FF2B5EF4-FFF2-40B4-BE49-F238E27FC236}">
                <a16:creationId xmlns:a16="http://schemas.microsoft.com/office/drawing/2014/main" xmlns="" id="{E4BE2476-117D-C5AD-E65A-3D79C7BFD170}"/>
              </a:ext>
            </a:extLst>
          </p:cNvPr>
          <p:cNvSpPr>
            <a:spLocks noGrp="1"/>
          </p:cNvSpPr>
          <p:nvPr>
            <p:ph idx="1"/>
          </p:nvPr>
        </p:nvSpPr>
        <p:spPr/>
        <p:txBody>
          <a:bodyPr>
            <a:normAutofit/>
          </a:bodyPr>
          <a:lstStyle/>
          <a:p>
            <a:pPr marL="0" indent="0">
              <a:buNone/>
            </a:pPr>
            <a:r>
              <a:rPr lang="en-US" dirty="0">
                <a:effectLst/>
                <a:latin typeface="Arial" panose="020B0604020202020204" pitchFamily="34" charset="0"/>
              </a:rPr>
              <a:t>Kernel panic is a mechanism by which the system detects there has been a fatal error and responds to it. A fatal error typically results in the system becoming unstable or</a:t>
            </a:r>
            <a:r>
              <a:rPr lang="en-US" dirty="0"/>
              <a:t/>
            </a:r>
            <a:br>
              <a:rPr lang="en-US" dirty="0"/>
            </a:br>
            <a:r>
              <a:rPr lang="en-US" dirty="0">
                <a:effectLst/>
                <a:latin typeface="Arial" panose="020B0604020202020204" pitchFamily="34" charset="0"/>
              </a:rPr>
              <a:t>totally unusable. Software that handles kernel panics will display an error message to the user and dump the current state of kernel memory to a storage device for later debugging. Depending on how the system is configured, the panic handler will either reboot the system automatically, or wait for the user to do so.</a:t>
            </a:r>
            <a:endParaRPr lang="en-US" dirty="0"/>
          </a:p>
        </p:txBody>
      </p:sp>
    </p:spTree>
    <p:extLst>
      <p:ext uri="{BB962C8B-B14F-4D97-AF65-F5344CB8AC3E}">
        <p14:creationId xmlns:p14="http://schemas.microsoft.com/office/powerpoint/2010/main" val="24839730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5AAC6-C88B-6BC4-580D-541318E1D49F}"/>
              </a:ext>
            </a:extLst>
          </p:cNvPr>
          <p:cNvSpPr>
            <a:spLocks noGrp="1"/>
          </p:cNvSpPr>
          <p:nvPr>
            <p:ph type="title"/>
          </p:nvPr>
        </p:nvSpPr>
        <p:spPr/>
        <p:txBody>
          <a:bodyPr/>
          <a:lstStyle/>
          <a:p>
            <a:r>
              <a:rPr lang="en-US" dirty="0">
                <a:effectLst/>
                <a:latin typeface="Arial" panose="020B0604020202020204" pitchFamily="34" charset="0"/>
              </a:rPr>
              <a:t>Configure GRUB 2</a:t>
            </a:r>
            <a:endParaRPr lang="en-US" dirty="0"/>
          </a:p>
        </p:txBody>
      </p:sp>
      <p:sp>
        <p:nvSpPr>
          <p:cNvPr id="3" name="Content Placeholder 2">
            <a:extLst>
              <a:ext uri="{FF2B5EF4-FFF2-40B4-BE49-F238E27FC236}">
                <a16:creationId xmlns:a16="http://schemas.microsoft.com/office/drawing/2014/main" xmlns="" id="{04751B8B-990B-DB77-946F-7591AE368602}"/>
              </a:ext>
            </a:extLst>
          </p:cNvPr>
          <p:cNvSpPr>
            <a:spLocks noGrp="1"/>
          </p:cNvSpPr>
          <p:nvPr>
            <p:ph idx="1"/>
          </p:nvPr>
        </p:nvSpPr>
        <p:spPr/>
        <p:txBody>
          <a:bodyPr/>
          <a:lstStyle/>
          <a:p>
            <a:r>
              <a:rPr lang="en-US" dirty="0">
                <a:effectLst/>
                <a:latin typeface="Arial" panose="020B0604020202020204" pitchFamily="34" charset="0"/>
              </a:rPr>
              <a:t>GNU GRUB: </a:t>
            </a:r>
            <a:r>
              <a:rPr lang="en-US" dirty="0"/>
              <a:t/>
            </a:r>
            <a:br>
              <a:rPr lang="en-US" dirty="0"/>
            </a:br>
            <a:r>
              <a:rPr lang="en-US" dirty="0">
                <a:effectLst/>
                <a:latin typeface="Arial" panose="020B0604020202020204" pitchFamily="34" charset="0"/>
              </a:rPr>
              <a:t>The GNU </a:t>
            </a:r>
            <a:r>
              <a:rPr lang="en-US" dirty="0" err="1">
                <a:effectLst/>
                <a:latin typeface="Arial" panose="020B0604020202020204" pitchFamily="34" charset="0"/>
              </a:rPr>
              <a:t>GRand</a:t>
            </a:r>
            <a:r>
              <a:rPr lang="en-US" dirty="0">
                <a:effectLst/>
                <a:latin typeface="Arial" panose="020B0604020202020204" pitchFamily="34" charset="0"/>
              </a:rPr>
              <a:t> Unified Bootloader (GNU GRUB) is a boot loader developed by the</a:t>
            </a:r>
            <a:r>
              <a:rPr lang="en-US" dirty="0"/>
              <a:t/>
            </a:r>
            <a:br>
              <a:rPr lang="en-US" dirty="0"/>
            </a:br>
            <a:r>
              <a:rPr lang="en-US" dirty="0">
                <a:effectLst/>
                <a:latin typeface="Arial" panose="020B0604020202020204" pitchFamily="34" charset="0"/>
              </a:rPr>
              <a:t>GNU Project that became popular on Unix-like systems. It enables users to choose</a:t>
            </a:r>
            <a:r>
              <a:rPr lang="en-US" dirty="0"/>
              <a:t/>
            </a:r>
            <a:br>
              <a:rPr lang="en-US" dirty="0"/>
            </a:br>
            <a:r>
              <a:rPr lang="en-US" dirty="0">
                <a:effectLst/>
                <a:latin typeface="Arial" panose="020B0604020202020204" pitchFamily="34" charset="0"/>
              </a:rPr>
              <a:t>which operating system or kernel version to boot in a multi-platform environment.</a:t>
            </a:r>
            <a:endParaRPr lang="en-US" dirty="0"/>
          </a:p>
        </p:txBody>
      </p:sp>
    </p:spTree>
    <p:extLst>
      <p:ext uri="{BB962C8B-B14F-4D97-AF65-F5344CB8AC3E}">
        <p14:creationId xmlns:p14="http://schemas.microsoft.com/office/powerpoint/2010/main" val="37163600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D05188-4679-2ABB-1BE7-65EDCE94291C}"/>
              </a:ext>
            </a:extLst>
          </p:cNvPr>
          <p:cNvSpPr>
            <a:spLocks noGrp="1"/>
          </p:cNvSpPr>
          <p:nvPr>
            <p:ph type="title"/>
          </p:nvPr>
        </p:nvSpPr>
        <p:spPr/>
        <p:txBody>
          <a:bodyPr/>
          <a:lstStyle/>
          <a:p>
            <a:r>
              <a:rPr lang="en-US" dirty="0">
                <a:effectLst/>
                <a:latin typeface="Arial" panose="020B0604020202020204" pitchFamily="34" charset="0"/>
              </a:rPr>
              <a:t>GRUB 2 IMPROVEMENTS</a:t>
            </a:r>
            <a:endParaRPr lang="en-US" dirty="0"/>
          </a:p>
        </p:txBody>
      </p:sp>
      <p:sp>
        <p:nvSpPr>
          <p:cNvPr id="3" name="Content Placeholder 2">
            <a:extLst>
              <a:ext uri="{FF2B5EF4-FFF2-40B4-BE49-F238E27FC236}">
                <a16:creationId xmlns:a16="http://schemas.microsoft.com/office/drawing/2014/main" xmlns="" id="{65BE91A3-47EA-1B91-A026-E278B02425D5}"/>
              </a:ext>
            </a:extLst>
          </p:cNvPr>
          <p:cNvSpPr>
            <a:spLocks noGrp="1"/>
          </p:cNvSpPr>
          <p:nvPr>
            <p:ph idx="1"/>
          </p:nvPr>
        </p:nvSpPr>
        <p:spPr/>
        <p:txBody>
          <a:bodyPr/>
          <a:lstStyle/>
          <a:p>
            <a:r>
              <a:rPr lang="en-US" dirty="0">
                <a:effectLst/>
                <a:latin typeface="Arial" panose="020B0604020202020204" pitchFamily="34" charset="0"/>
              </a:rPr>
              <a:t>GRUB 2 is more than simply a newer version of GRUB; it is a complete redesign and</a:t>
            </a:r>
            <a:r>
              <a:rPr lang="en-US" dirty="0"/>
              <a:t/>
            </a:r>
            <a:br>
              <a:rPr lang="en-US" dirty="0"/>
            </a:br>
            <a:r>
              <a:rPr lang="en-US" dirty="0">
                <a:effectLst/>
                <a:latin typeface="Arial" panose="020B0604020202020204" pitchFamily="34" charset="0"/>
              </a:rPr>
              <a:t>rewrite of the GRUB system. GRUB 2 offers administrators more control over the boot</a:t>
            </a:r>
            <a:r>
              <a:rPr lang="en-US" dirty="0"/>
              <a:t/>
            </a:r>
            <a:br>
              <a:rPr lang="en-US" dirty="0"/>
            </a:br>
            <a:r>
              <a:rPr lang="en-US" dirty="0">
                <a:effectLst/>
                <a:latin typeface="Arial" panose="020B0604020202020204" pitchFamily="34" charset="0"/>
              </a:rPr>
              <a:t>process, boot devices, and boot behavior.</a:t>
            </a:r>
            <a:endParaRPr lang="en-US" dirty="0"/>
          </a:p>
        </p:txBody>
      </p:sp>
    </p:spTree>
    <p:extLst>
      <p:ext uri="{BB962C8B-B14F-4D97-AF65-F5344CB8AC3E}">
        <p14:creationId xmlns:p14="http://schemas.microsoft.com/office/powerpoint/2010/main" val="17554597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580292-9C32-03FD-F9CF-5CABC5ED1620}"/>
              </a:ext>
            </a:extLst>
          </p:cNvPr>
          <p:cNvSpPr>
            <a:spLocks noGrp="1"/>
          </p:cNvSpPr>
          <p:nvPr>
            <p:ph type="title"/>
          </p:nvPr>
        </p:nvSpPr>
        <p:spPr/>
        <p:txBody>
          <a:bodyPr/>
          <a:lstStyle/>
          <a:p>
            <a:r>
              <a:rPr lang="en-US" dirty="0">
                <a:effectLst/>
                <a:latin typeface="Arial" panose="020B0604020202020204" pitchFamily="34" charset="0"/>
              </a:rPr>
              <a:t>GRUB 2 INSTALLATION</a:t>
            </a:r>
            <a:endParaRPr lang="en-US" dirty="0"/>
          </a:p>
        </p:txBody>
      </p:sp>
      <p:sp>
        <p:nvSpPr>
          <p:cNvPr id="3" name="Content Placeholder 2">
            <a:extLst>
              <a:ext uri="{FF2B5EF4-FFF2-40B4-BE49-F238E27FC236}">
                <a16:creationId xmlns:a16="http://schemas.microsoft.com/office/drawing/2014/main" xmlns="" id="{2D135B3B-D5EF-B3CB-735F-E9E6FC648EB8}"/>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grub2-install </a:t>
            </a:r>
            <a:r>
              <a:rPr lang="en-US" dirty="0">
                <a:effectLst/>
                <a:latin typeface="Arial" panose="020B0604020202020204" pitchFamily="34" charset="0"/>
              </a:rPr>
              <a:t>command is used to install the GRUB 2 boot loader on a</a:t>
            </a:r>
            <a:r>
              <a:rPr lang="en-US" dirty="0"/>
              <a:t/>
            </a:r>
            <a:br>
              <a:rPr lang="en-US" dirty="0"/>
            </a:br>
            <a:r>
              <a:rPr lang="en-US" dirty="0">
                <a:effectLst/>
                <a:latin typeface="Arial" panose="020B0604020202020204" pitchFamily="34" charset="0"/>
              </a:rPr>
              <a:t>storage device. It copies GRUB 2 files into the </a:t>
            </a:r>
            <a:r>
              <a:rPr lang="en-US" dirty="0">
                <a:effectLst/>
                <a:latin typeface="Courier New" panose="02070309020205020404" pitchFamily="49" charset="0"/>
              </a:rPr>
              <a:t>/boot/grub2 </a:t>
            </a:r>
            <a:r>
              <a:rPr lang="en-US" dirty="0">
                <a:effectLst/>
                <a:latin typeface="Arial" panose="020B0604020202020204" pitchFamily="34" charset="0"/>
              </a:rPr>
              <a:t>directory and, on some</a:t>
            </a:r>
            <a:r>
              <a:rPr lang="en-US" dirty="0"/>
              <a:t/>
            </a:r>
            <a:br>
              <a:rPr lang="en-US" dirty="0"/>
            </a:br>
            <a:r>
              <a:rPr lang="en-US" dirty="0">
                <a:effectLst/>
                <a:latin typeface="Arial" panose="020B0604020202020204" pitchFamily="34" charset="0"/>
              </a:rPr>
              <a:t>platforms, installs GRUB 2 into the boot sector. However, </a:t>
            </a:r>
            <a:r>
              <a:rPr lang="en-US" dirty="0">
                <a:effectLst/>
                <a:latin typeface="Courier New" panose="02070309020205020404" pitchFamily="49" charset="0"/>
              </a:rPr>
              <a:t>grub2-install </a:t>
            </a:r>
            <a:r>
              <a:rPr lang="en-US" dirty="0">
                <a:effectLst/>
                <a:latin typeface="Arial" panose="020B0604020202020204" pitchFamily="34" charset="0"/>
              </a:rPr>
              <a:t>applies</a:t>
            </a:r>
            <a:r>
              <a:rPr lang="en-US" dirty="0"/>
              <a:t/>
            </a:r>
            <a:br>
              <a:rPr lang="en-US" dirty="0"/>
            </a:br>
            <a:r>
              <a:rPr lang="en-US" dirty="0">
                <a:effectLst/>
                <a:latin typeface="Arial" panose="020B0604020202020204" pitchFamily="34" charset="0"/>
              </a:rPr>
              <a:t>to BIOS systems, not UEFI. To install GRUB 2 on a UEFI system, use a package manager</a:t>
            </a:r>
            <a:r>
              <a:rPr lang="en-US" dirty="0"/>
              <a:t/>
            </a:r>
            <a:br>
              <a:rPr lang="en-US" dirty="0"/>
            </a:br>
            <a:r>
              <a:rPr lang="en-US" dirty="0">
                <a:effectLst/>
                <a:latin typeface="Arial" panose="020B0604020202020204" pitchFamily="34" charset="0"/>
              </a:rPr>
              <a:t>to install the </a:t>
            </a:r>
            <a:r>
              <a:rPr lang="en-US" dirty="0">
                <a:effectLst/>
                <a:latin typeface="Courier New" panose="02070309020205020404" pitchFamily="49" charset="0"/>
              </a:rPr>
              <a:t>grub2-efi </a:t>
            </a:r>
            <a:r>
              <a:rPr lang="en-US" dirty="0">
                <a:effectLst/>
                <a:latin typeface="Arial" panose="020B0604020202020204" pitchFamily="34" charset="0"/>
              </a:rPr>
              <a:t>package. Installing this package will copy GRUB 2 files onto</a:t>
            </a:r>
            <a:r>
              <a:rPr lang="en-US" dirty="0"/>
              <a:t/>
            </a:r>
            <a:br>
              <a:rPr lang="en-US" dirty="0"/>
            </a:br>
            <a:r>
              <a:rPr lang="en-US" dirty="0">
                <a:effectLst/>
                <a:latin typeface="Arial" panose="020B0604020202020204" pitchFamily="34" charset="0"/>
              </a:rPr>
              <a:t>the EFI system partition (ESP) in the </a:t>
            </a:r>
            <a:r>
              <a:rPr lang="en-US" dirty="0">
                <a:effectLst/>
                <a:latin typeface="Courier New" panose="02070309020205020404" pitchFamily="49" charset="0"/>
              </a:rPr>
              <a:t>/boot/</a:t>
            </a:r>
            <a:r>
              <a:rPr lang="en-US" dirty="0" err="1">
                <a:effectLst/>
                <a:latin typeface="Courier New" panose="02070309020205020404" pitchFamily="49" charset="0"/>
              </a:rPr>
              <a:t>efi</a:t>
            </a:r>
            <a:r>
              <a:rPr lang="en-US" dirty="0">
                <a:effectLst/>
                <a:latin typeface="Courier New" panose="02070309020205020404" pitchFamily="49" charset="0"/>
              </a:rPr>
              <a:t> </a:t>
            </a:r>
            <a:r>
              <a:rPr lang="en-US" dirty="0">
                <a:effectLst/>
                <a:latin typeface="Arial" panose="020B0604020202020204" pitchFamily="34" charset="0"/>
              </a:rPr>
              <a:t>directory.</a:t>
            </a:r>
            <a:endParaRPr lang="en-US" dirty="0"/>
          </a:p>
        </p:txBody>
      </p:sp>
    </p:spTree>
    <p:extLst>
      <p:ext uri="{BB962C8B-B14F-4D97-AF65-F5344CB8AC3E}">
        <p14:creationId xmlns:p14="http://schemas.microsoft.com/office/powerpoint/2010/main" val="24966232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9E60E-06D7-A3A8-8B25-E132DA2B63AE}"/>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grub.cfg</a:t>
            </a:r>
            <a:r>
              <a:rPr lang="en-US" dirty="0">
                <a:effectLst/>
                <a:latin typeface="Arial" panose="020B0604020202020204" pitchFamily="34" charset="0"/>
              </a:rPr>
              <a:t> FILE</a:t>
            </a:r>
            <a:endParaRPr lang="en-US" dirty="0"/>
          </a:p>
        </p:txBody>
      </p:sp>
      <p:sp>
        <p:nvSpPr>
          <p:cNvPr id="3" name="Content Placeholder 2">
            <a:extLst>
              <a:ext uri="{FF2B5EF4-FFF2-40B4-BE49-F238E27FC236}">
                <a16:creationId xmlns:a16="http://schemas.microsoft.com/office/drawing/2014/main" xmlns="" id="{2A1EB1F5-331B-221B-20BF-41C8663CD5F5}"/>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file is the main configuration file for the GRUB 2 boot loader. On BIOS</a:t>
            </a:r>
            <a:r>
              <a:rPr lang="en-US" dirty="0"/>
              <a:t/>
            </a:r>
            <a:br>
              <a:rPr lang="en-US" dirty="0"/>
            </a:br>
            <a:r>
              <a:rPr lang="en-US" dirty="0">
                <a:effectLst/>
                <a:latin typeface="Arial" panose="020B0604020202020204" pitchFamily="34" charset="0"/>
              </a:rPr>
              <a:t>systems, it is located in the </a:t>
            </a:r>
            <a:r>
              <a:rPr lang="en-US" dirty="0">
                <a:effectLst/>
                <a:latin typeface="Courier New" panose="02070309020205020404" pitchFamily="49" charset="0"/>
              </a:rPr>
              <a:t>/boot/grub2/ </a:t>
            </a:r>
            <a:r>
              <a:rPr lang="en-US" dirty="0">
                <a:effectLst/>
                <a:latin typeface="Arial" panose="020B0604020202020204" pitchFamily="34" charset="0"/>
              </a:rPr>
              <a:t>directory. On UEFI systems, it is located</a:t>
            </a:r>
            <a:r>
              <a:rPr lang="en-US" dirty="0"/>
              <a:t/>
            </a:r>
            <a:br>
              <a:rPr lang="en-US" dirty="0"/>
            </a:br>
            <a:r>
              <a:rPr lang="en-US" dirty="0">
                <a:effectLst/>
                <a:latin typeface="Arial" panose="020B0604020202020204" pitchFamily="34" charset="0"/>
              </a:rPr>
              <a:t>in the </a:t>
            </a:r>
            <a:r>
              <a:rPr lang="en-US" dirty="0">
                <a:effectLst/>
                <a:latin typeface="Courier New" panose="02070309020205020404" pitchFamily="49" charset="0"/>
              </a:rPr>
              <a:t>/boot/</a:t>
            </a:r>
            <a:r>
              <a:rPr lang="en-US" dirty="0" err="1">
                <a:effectLst/>
                <a:latin typeface="Courier New" panose="02070309020205020404" pitchFamily="49" charset="0"/>
              </a:rPr>
              <a:t>efi</a:t>
            </a:r>
            <a:r>
              <a:rPr lang="en-US" dirty="0">
                <a:effectLst/>
                <a:latin typeface="Courier New" panose="02070309020205020404" pitchFamily="49" charset="0"/>
              </a:rPr>
              <a:t>/EFI/&lt;distro&gt;/ </a:t>
            </a:r>
            <a:r>
              <a:rPr lang="en-US" dirty="0">
                <a:effectLst/>
                <a:latin typeface="Arial" panose="020B0604020202020204" pitchFamily="34" charset="0"/>
              </a:rPr>
              <a:t>directory.</a:t>
            </a:r>
            <a:endParaRPr lang="en-US" dirty="0"/>
          </a:p>
        </p:txBody>
      </p:sp>
    </p:spTree>
    <p:extLst>
      <p:ext uri="{BB962C8B-B14F-4D97-AF65-F5344CB8AC3E}">
        <p14:creationId xmlns:p14="http://schemas.microsoft.com/office/powerpoint/2010/main" val="31684137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A0A79B-57F8-16AC-82BA-7716EDCE8331}"/>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etc</a:t>
            </a:r>
            <a:r>
              <a:rPr lang="en-US" dirty="0">
                <a:effectLst/>
                <a:latin typeface="Arial" panose="020B0604020202020204" pitchFamily="34" charset="0"/>
              </a:rPr>
              <a:t>/</a:t>
            </a:r>
            <a:r>
              <a:rPr lang="en-US" dirty="0" err="1">
                <a:effectLst/>
                <a:latin typeface="Arial" panose="020B0604020202020204" pitchFamily="34" charset="0"/>
              </a:rPr>
              <a:t>grub.d</a:t>
            </a:r>
            <a:r>
              <a:rPr lang="en-US" dirty="0">
                <a:effectLst/>
                <a:latin typeface="Arial" panose="020B0604020202020204" pitchFamily="34" charset="0"/>
              </a:rPr>
              <a:t>/ DIRECTORY</a:t>
            </a:r>
            <a:endParaRPr lang="en-US" dirty="0"/>
          </a:p>
        </p:txBody>
      </p:sp>
      <p:sp>
        <p:nvSpPr>
          <p:cNvPr id="3" name="Content Placeholder 2">
            <a:extLst>
              <a:ext uri="{FF2B5EF4-FFF2-40B4-BE49-F238E27FC236}">
                <a16:creationId xmlns:a16="http://schemas.microsoft.com/office/drawing/2014/main" xmlns="" id="{C1F58AA1-64CE-D0BD-DF4E-52F24FFA48CF}"/>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a:t>
            </a:r>
            <a:r>
              <a:rPr lang="en-US" dirty="0" err="1">
                <a:effectLst/>
                <a:latin typeface="Courier New" panose="02070309020205020404" pitchFamily="49" charset="0"/>
              </a:rPr>
              <a:t>grub.d</a:t>
            </a:r>
            <a:r>
              <a:rPr lang="en-US" dirty="0">
                <a:effectLst/>
                <a:latin typeface="Courier New" panose="02070309020205020404" pitchFamily="49" charset="0"/>
              </a:rPr>
              <a:t>/ </a:t>
            </a:r>
            <a:r>
              <a:rPr lang="en-US" dirty="0">
                <a:effectLst/>
                <a:latin typeface="Arial" panose="020B0604020202020204" pitchFamily="34" charset="0"/>
              </a:rPr>
              <a:t>directory contains scripts that are used to build the main</a:t>
            </a:r>
            <a:r>
              <a:rPr lang="en-US" dirty="0"/>
              <a:t/>
            </a:r>
            <a:br>
              <a:rPr lang="en-US" dirty="0"/>
            </a:b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file.</a:t>
            </a:r>
            <a:endParaRPr lang="en-US" dirty="0"/>
          </a:p>
        </p:txBody>
      </p:sp>
    </p:spTree>
    <p:extLst>
      <p:ext uri="{BB962C8B-B14F-4D97-AF65-F5344CB8AC3E}">
        <p14:creationId xmlns:p14="http://schemas.microsoft.com/office/powerpoint/2010/main" val="337201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E75001-F171-5683-D4C1-7139DB7DC3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03E5BDD-F3E8-51B8-D250-51526D18D9D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3C2BC4E9-4EFF-43D6-D633-C11BC0C863DC}"/>
              </a:ext>
            </a:extLst>
          </p:cNvPr>
          <p:cNvPicPr>
            <a:picLocks noChangeAspect="1"/>
          </p:cNvPicPr>
          <p:nvPr/>
        </p:nvPicPr>
        <p:blipFill>
          <a:blip r:embed="rId2"/>
          <a:stretch>
            <a:fillRect/>
          </a:stretch>
        </p:blipFill>
        <p:spPr>
          <a:xfrm>
            <a:off x="212035" y="2078624"/>
            <a:ext cx="11795787" cy="2700751"/>
          </a:xfrm>
          <a:prstGeom prst="rect">
            <a:avLst/>
          </a:prstGeom>
        </p:spPr>
      </p:pic>
    </p:spTree>
    <p:extLst>
      <p:ext uri="{BB962C8B-B14F-4D97-AF65-F5344CB8AC3E}">
        <p14:creationId xmlns:p14="http://schemas.microsoft.com/office/powerpoint/2010/main" val="18745288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FEE4A-2625-7038-42CD-9167D3BC1402}"/>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etc</a:t>
            </a:r>
            <a:r>
              <a:rPr lang="en-US" dirty="0">
                <a:effectLst/>
                <a:latin typeface="Arial" panose="020B0604020202020204" pitchFamily="34" charset="0"/>
              </a:rPr>
              <a:t>/default/grub FILE</a:t>
            </a:r>
            <a:endParaRPr lang="en-US" dirty="0"/>
          </a:p>
        </p:txBody>
      </p:sp>
      <p:sp>
        <p:nvSpPr>
          <p:cNvPr id="3" name="Content Placeholder 2">
            <a:extLst>
              <a:ext uri="{FF2B5EF4-FFF2-40B4-BE49-F238E27FC236}">
                <a16:creationId xmlns:a16="http://schemas.microsoft.com/office/drawing/2014/main" xmlns="" id="{3702FAB6-AC67-12A2-15DB-39400B4AE5DC}"/>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/default/grub </a:t>
            </a:r>
            <a:r>
              <a:rPr lang="en-US" dirty="0">
                <a:effectLst/>
                <a:latin typeface="Arial" panose="020B0604020202020204" pitchFamily="34" charset="0"/>
              </a:rPr>
              <a:t>file contains GRUB 2 display menu settings that are</a:t>
            </a:r>
            <a:r>
              <a:rPr lang="en-US" dirty="0"/>
              <a:t/>
            </a:r>
            <a:br>
              <a:rPr lang="en-US" dirty="0"/>
            </a:br>
            <a:r>
              <a:rPr lang="en-US" dirty="0">
                <a:effectLst/>
                <a:latin typeface="Arial" panose="020B0604020202020204" pitchFamily="34" charset="0"/>
              </a:rPr>
              <a:t>read by 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a:t>
            </a:r>
            <a:r>
              <a:rPr lang="en-US" dirty="0" err="1">
                <a:effectLst/>
                <a:latin typeface="Courier New" panose="02070309020205020404" pitchFamily="49" charset="0"/>
              </a:rPr>
              <a:t>grub.d</a:t>
            </a:r>
            <a:r>
              <a:rPr lang="en-US" dirty="0">
                <a:effectLst/>
                <a:latin typeface="Courier New" panose="02070309020205020404" pitchFamily="49" charset="0"/>
              </a:rPr>
              <a:t>/ </a:t>
            </a:r>
            <a:r>
              <a:rPr lang="en-US" dirty="0">
                <a:effectLst/>
                <a:latin typeface="Arial" panose="020B0604020202020204" pitchFamily="34" charset="0"/>
              </a:rPr>
              <a:t>scripts and built into the </a:t>
            </a: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file. It enables you to change options such as how many seconds GRUB 2 will wait before</a:t>
            </a:r>
            <a:r>
              <a:rPr lang="en-US" dirty="0"/>
              <a:t/>
            </a:r>
            <a:br>
              <a:rPr lang="en-US" dirty="0"/>
            </a:br>
            <a:r>
              <a:rPr lang="en-US" dirty="0">
                <a:effectLst/>
                <a:latin typeface="Arial" panose="020B0604020202020204" pitchFamily="34" charset="0"/>
              </a:rPr>
              <a:t>automatically selecting the default boot option.</a:t>
            </a:r>
            <a:endParaRPr lang="en-US" dirty="0"/>
          </a:p>
        </p:txBody>
      </p:sp>
      <p:pic>
        <p:nvPicPr>
          <p:cNvPr id="5" name="Picture 4">
            <a:extLst>
              <a:ext uri="{FF2B5EF4-FFF2-40B4-BE49-F238E27FC236}">
                <a16:creationId xmlns:a16="http://schemas.microsoft.com/office/drawing/2014/main" xmlns="" id="{43E2FCD9-0A76-41DD-FA94-3DBE1873E0D6}"/>
              </a:ext>
            </a:extLst>
          </p:cNvPr>
          <p:cNvPicPr>
            <a:picLocks noChangeAspect="1"/>
          </p:cNvPicPr>
          <p:nvPr/>
        </p:nvPicPr>
        <p:blipFill>
          <a:blip r:embed="rId2"/>
          <a:stretch>
            <a:fillRect/>
          </a:stretch>
        </p:blipFill>
        <p:spPr>
          <a:xfrm>
            <a:off x="2993748" y="4219575"/>
            <a:ext cx="5886450" cy="2638425"/>
          </a:xfrm>
          <a:prstGeom prst="rect">
            <a:avLst/>
          </a:prstGeom>
        </p:spPr>
      </p:pic>
    </p:spTree>
    <p:extLst>
      <p:ext uri="{BB962C8B-B14F-4D97-AF65-F5344CB8AC3E}">
        <p14:creationId xmlns:p14="http://schemas.microsoft.com/office/powerpoint/2010/main" val="40194683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D2123F-B4E5-5546-2A7E-CF15EFE3ED5D}"/>
              </a:ext>
            </a:extLst>
          </p:cNvPr>
          <p:cNvSpPr>
            <a:spLocks noGrp="1"/>
          </p:cNvSpPr>
          <p:nvPr>
            <p:ph type="title"/>
          </p:nvPr>
        </p:nvSpPr>
        <p:spPr/>
        <p:txBody>
          <a:bodyPr/>
          <a:lstStyle/>
          <a:p>
            <a:r>
              <a:rPr lang="en-US" dirty="0">
                <a:effectLst/>
                <a:latin typeface="Arial" panose="020B0604020202020204" pitchFamily="34" charset="0"/>
              </a:rPr>
              <a:t>THE grub2-mkconfig COMMAND</a:t>
            </a:r>
            <a:endParaRPr lang="en-US" dirty="0"/>
          </a:p>
        </p:txBody>
      </p:sp>
      <p:sp>
        <p:nvSpPr>
          <p:cNvPr id="3" name="Content Placeholder 2">
            <a:extLst>
              <a:ext uri="{FF2B5EF4-FFF2-40B4-BE49-F238E27FC236}">
                <a16:creationId xmlns:a16="http://schemas.microsoft.com/office/drawing/2014/main" xmlns="" id="{E438C02A-9E11-E516-3D52-8D9D609729BC}"/>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grub2-mkconfig </a:t>
            </a:r>
            <a:r>
              <a:rPr lang="en-US" dirty="0">
                <a:effectLst/>
                <a:latin typeface="Arial" panose="020B0604020202020204" pitchFamily="34" charset="0"/>
              </a:rPr>
              <a:t>command generates a new </a:t>
            </a: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configuration file,</a:t>
            </a:r>
            <a:r>
              <a:rPr lang="en-US" dirty="0"/>
              <a:t/>
            </a:r>
            <a:br>
              <a:rPr lang="en-US" dirty="0"/>
            </a:br>
            <a:r>
              <a:rPr lang="en-US" dirty="0">
                <a:effectLst/>
                <a:latin typeface="Arial" panose="020B0604020202020204" pitchFamily="34" charset="0"/>
              </a:rPr>
              <a:t>and is used to update an existing </a:t>
            </a: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file.</a:t>
            </a:r>
            <a:endParaRPr lang="en-US" dirty="0"/>
          </a:p>
        </p:txBody>
      </p:sp>
    </p:spTree>
    <p:extLst>
      <p:ext uri="{BB962C8B-B14F-4D97-AF65-F5344CB8AC3E}">
        <p14:creationId xmlns:p14="http://schemas.microsoft.com/office/powerpoint/2010/main" val="19902064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ln>
            <a:miter lim="800000"/>
            <a:headEnd/>
            <a:tailEnd/>
          </a:ln>
        </p:spPr>
        <p:txBody>
          <a:bodyPr vert="horz" wrap="square" lIns="91440" tIns="45720" rIns="91440" bIns="45720" numCol="1" rtlCol="0" anchor="ctr" anchorCtr="0" compatLnSpc="1">
            <a:prstTxWarp prst="textNoShape">
              <a:avLst/>
            </a:prstTxWarp>
            <a:normAutofit/>
          </a:bodyPr>
          <a:lstStyle/>
          <a:p>
            <a:pPr>
              <a:defRPr/>
            </a:pPr>
            <a:endParaRPr lang="en-US">
              <a:solidFill>
                <a:schemeClr val="tx2">
                  <a:satMod val="200000"/>
                </a:schemeClr>
              </a:solidFill>
            </a:endParaRPr>
          </a:p>
        </p:txBody>
      </p:sp>
      <p:sp>
        <p:nvSpPr>
          <p:cNvPr id="13315" name="Content Placeholder 2"/>
          <p:cNvSpPr>
            <a:spLocks noGrp="1"/>
          </p:cNvSpPr>
          <p:nvPr>
            <p:ph idx="1"/>
          </p:nvPr>
        </p:nvSpPr>
        <p:spPr/>
        <p:txBody>
          <a:bodyPr/>
          <a:lstStyle/>
          <a:p>
            <a:r>
              <a:rPr lang="en-GB" sz="6000" b="1" i="1"/>
              <a:t>ADDITIONAL READING IS STRONGLY RECOMMENDED</a:t>
            </a:r>
          </a:p>
          <a:p>
            <a:endParaRPr lang="en-US"/>
          </a:p>
        </p:txBody>
      </p:sp>
    </p:spTree>
    <p:extLst>
      <p:ext uri="{BB962C8B-B14F-4D97-AF65-F5344CB8AC3E}">
        <p14:creationId xmlns:p14="http://schemas.microsoft.com/office/powerpoint/2010/main" val="30884132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96BE0-FC95-5971-D997-55B283F4C109}"/>
              </a:ext>
            </a:extLst>
          </p:cNvPr>
          <p:cNvSpPr>
            <a:spLocks noGrp="1"/>
          </p:cNvSpPr>
          <p:nvPr>
            <p:ph type="title"/>
          </p:nvPr>
        </p:nvSpPr>
        <p:spPr/>
        <p:txBody>
          <a:bodyPr/>
          <a:lstStyle/>
          <a:p>
            <a:r>
              <a:rPr lang="en-US" dirty="0">
                <a:effectLst/>
                <a:latin typeface="Arial" panose="020B0604020202020204" pitchFamily="34" charset="0"/>
              </a:rPr>
              <a:t>THE find COMMAND</a:t>
            </a:r>
            <a:endParaRPr lang="en-US" dirty="0"/>
          </a:p>
        </p:txBody>
      </p:sp>
      <p:sp>
        <p:nvSpPr>
          <p:cNvPr id="3" name="Content Placeholder 2">
            <a:extLst>
              <a:ext uri="{FF2B5EF4-FFF2-40B4-BE49-F238E27FC236}">
                <a16:creationId xmlns:a16="http://schemas.microsoft.com/office/drawing/2014/main" xmlns="" id="{2D0A48A4-42CA-2D1F-4F92-7257E7715DD8}"/>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find </a:t>
            </a:r>
            <a:r>
              <a:rPr lang="en-US" dirty="0">
                <a:effectLst/>
                <a:latin typeface="Arial" panose="020B0604020202020204" pitchFamily="34" charset="0"/>
              </a:rPr>
              <a:t>command enables you to search a specific location for files and directories that adhere to some search criteria.</a:t>
            </a:r>
          </a:p>
          <a:p>
            <a:endParaRPr lang="en-US" dirty="0">
              <a:latin typeface="Arial" panose="020B0604020202020204" pitchFamily="34" charset="0"/>
            </a:endParaRPr>
          </a:p>
          <a:p>
            <a:r>
              <a:rPr lang="en-US" dirty="0">
                <a:effectLst/>
                <a:latin typeface="Arial" panose="020B0604020202020204" pitchFamily="34" charset="0"/>
              </a:rPr>
              <a:t>The </a:t>
            </a:r>
            <a:r>
              <a:rPr lang="en-US" dirty="0">
                <a:effectLst/>
                <a:latin typeface="Courier New" panose="02070309020205020404" pitchFamily="49" charset="0"/>
              </a:rPr>
              <a:t>-type </a:t>
            </a:r>
            <a:r>
              <a:rPr lang="en-US" dirty="0">
                <a:effectLst/>
                <a:latin typeface="Arial" panose="020B0604020202020204" pitchFamily="34" charset="0"/>
              </a:rPr>
              <a:t>option enables you to specify the type of object you're looking for, such as </a:t>
            </a:r>
            <a:r>
              <a:rPr lang="en-US" dirty="0">
                <a:effectLst/>
                <a:latin typeface="Courier New" panose="02070309020205020404" pitchFamily="49" charset="0"/>
              </a:rPr>
              <a:t>d </a:t>
            </a:r>
            <a:r>
              <a:rPr lang="en-US" dirty="0">
                <a:effectLst/>
                <a:latin typeface="Arial" panose="020B0604020202020204" pitchFamily="34" charset="0"/>
              </a:rPr>
              <a:t>for directory or </a:t>
            </a:r>
            <a:r>
              <a:rPr lang="en-US" dirty="0">
                <a:effectLst/>
                <a:latin typeface="Courier New" panose="02070309020205020404" pitchFamily="49" charset="0"/>
              </a:rPr>
              <a:t>f </a:t>
            </a:r>
            <a:r>
              <a:rPr lang="en-US" dirty="0">
                <a:effectLst/>
                <a:latin typeface="Arial" panose="020B0604020202020204" pitchFamily="34" charset="0"/>
              </a:rPr>
              <a:t>for file. The </a:t>
            </a:r>
            <a:r>
              <a:rPr lang="en-US" dirty="0">
                <a:effectLst/>
                <a:latin typeface="Courier New" panose="02070309020205020404" pitchFamily="49" charset="0"/>
              </a:rPr>
              <a:t>-name </a:t>
            </a:r>
            <a:r>
              <a:rPr lang="en-US" dirty="0">
                <a:effectLst/>
                <a:latin typeface="Arial" panose="020B0604020202020204" pitchFamily="34" charset="0"/>
              </a:rPr>
              <a:t>option is where you specify the name of the object you're looking for. </a:t>
            </a:r>
          </a:p>
          <a:p>
            <a:endParaRPr lang="en-US" dirty="0">
              <a:latin typeface="Arial" panose="020B0604020202020204" pitchFamily="34" charset="0"/>
            </a:endParaRPr>
          </a:p>
          <a:p>
            <a:r>
              <a:rPr lang="en-US" dirty="0">
                <a:effectLst/>
                <a:latin typeface="Courier New" panose="02070309020205020404" pitchFamily="49" charset="0"/>
              </a:rPr>
              <a:t>find /home/user -type f -name 2019_report</a:t>
            </a:r>
            <a:endParaRPr lang="en-US" dirty="0"/>
          </a:p>
        </p:txBody>
      </p:sp>
      <p:pic>
        <p:nvPicPr>
          <p:cNvPr id="5" name="Picture 4">
            <a:extLst>
              <a:ext uri="{FF2B5EF4-FFF2-40B4-BE49-F238E27FC236}">
                <a16:creationId xmlns:a16="http://schemas.microsoft.com/office/drawing/2014/main" xmlns="" id="{999514D9-A8DA-29C2-DF00-B460A65136E9}"/>
              </a:ext>
            </a:extLst>
          </p:cNvPr>
          <p:cNvPicPr>
            <a:picLocks noChangeAspect="1"/>
          </p:cNvPicPr>
          <p:nvPr/>
        </p:nvPicPr>
        <p:blipFill>
          <a:blip r:embed="rId2"/>
          <a:stretch>
            <a:fillRect/>
          </a:stretch>
        </p:blipFill>
        <p:spPr>
          <a:xfrm>
            <a:off x="3065600" y="5786230"/>
            <a:ext cx="6373204" cy="1071770"/>
          </a:xfrm>
          <a:prstGeom prst="rect">
            <a:avLst/>
          </a:prstGeom>
        </p:spPr>
      </p:pic>
    </p:spTree>
    <p:extLst>
      <p:ext uri="{BB962C8B-B14F-4D97-AF65-F5344CB8AC3E}">
        <p14:creationId xmlns:p14="http://schemas.microsoft.com/office/powerpoint/2010/main" val="277720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A7DAB-8106-B140-61D1-A99CD7EEA8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9139014-2067-63F5-DB89-7439D05BC29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xmlns="" id="{7C42C175-5007-3E50-A084-50DE34E0B10A}"/>
              </a:ext>
            </a:extLst>
          </p:cNvPr>
          <p:cNvPicPr>
            <a:picLocks noChangeAspect="1"/>
          </p:cNvPicPr>
          <p:nvPr/>
        </p:nvPicPr>
        <p:blipFill>
          <a:blip r:embed="rId2"/>
          <a:stretch>
            <a:fillRect/>
          </a:stretch>
        </p:blipFill>
        <p:spPr>
          <a:xfrm>
            <a:off x="1242806" y="1780934"/>
            <a:ext cx="9331948" cy="2220360"/>
          </a:xfrm>
          <a:prstGeom prst="rect">
            <a:avLst/>
          </a:prstGeom>
        </p:spPr>
      </p:pic>
    </p:spTree>
    <p:extLst>
      <p:ext uri="{BB962C8B-B14F-4D97-AF65-F5344CB8AC3E}">
        <p14:creationId xmlns:p14="http://schemas.microsoft.com/office/powerpoint/2010/main" val="22405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E447D-A3D2-AA5B-7A8F-8DD763D6D9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87788F6-8160-F65E-72C7-0C830DECDBB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0ABD73C2-7B23-FC87-AC39-9C53AB148715}"/>
              </a:ext>
            </a:extLst>
          </p:cNvPr>
          <p:cNvPicPr>
            <a:picLocks noChangeAspect="1"/>
          </p:cNvPicPr>
          <p:nvPr/>
        </p:nvPicPr>
        <p:blipFill>
          <a:blip r:embed="rId2"/>
          <a:stretch>
            <a:fillRect/>
          </a:stretch>
        </p:blipFill>
        <p:spPr>
          <a:xfrm>
            <a:off x="2177291" y="2529785"/>
            <a:ext cx="8336312" cy="1325562"/>
          </a:xfrm>
          <a:prstGeom prst="rect">
            <a:avLst/>
          </a:prstGeom>
        </p:spPr>
      </p:pic>
      <p:pic>
        <p:nvPicPr>
          <p:cNvPr id="7" name="Picture 6">
            <a:extLst>
              <a:ext uri="{FF2B5EF4-FFF2-40B4-BE49-F238E27FC236}">
                <a16:creationId xmlns:a16="http://schemas.microsoft.com/office/drawing/2014/main" xmlns="" id="{EA34E624-F019-2DF9-CBCE-B640FDBBE7EB}"/>
              </a:ext>
            </a:extLst>
          </p:cNvPr>
          <p:cNvPicPr>
            <a:picLocks noChangeAspect="1"/>
          </p:cNvPicPr>
          <p:nvPr/>
        </p:nvPicPr>
        <p:blipFill>
          <a:blip r:embed="rId3"/>
          <a:stretch>
            <a:fillRect/>
          </a:stretch>
        </p:blipFill>
        <p:spPr>
          <a:xfrm>
            <a:off x="2901191" y="208169"/>
            <a:ext cx="6673954" cy="2019299"/>
          </a:xfrm>
          <a:prstGeom prst="rect">
            <a:avLst/>
          </a:prstGeom>
        </p:spPr>
      </p:pic>
      <p:pic>
        <p:nvPicPr>
          <p:cNvPr id="9" name="Picture 8">
            <a:extLst>
              <a:ext uri="{FF2B5EF4-FFF2-40B4-BE49-F238E27FC236}">
                <a16:creationId xmlns:a16="http://schemas.microsoft.com/office/drawing/2014/main" xmlns="" id="{0D1E24ED-6C5F-3219-C4C0-5A6CE7C21BE5}"/>
              </a:ext>
            </a:extLst>
          </p:cNvPr>
          <p:cNvPicPr>
            <a:picLocks noChangeAspect="1"/>
          </p:cNvPicPr>
          <p:nvPr/>
        </p:nvPicPr>
        <p:blipFill>
          <a:blip r:embed="rId4"/>
          <a:stretch>
            <a:fillRect/>
          </a:stretch>
        </p:blipFill>
        <p:spPr>
          <a:xfrm>
            <a:off x="3235969" y="4072557"/>
            <a:ext cx="6218956" cy="2000249"/>
          </a:xfrm>
          <a:prstGeom prst="rect">
            <a:avLst/>
          </a:prstGeom>
        </p:spPr>
      </p:pic>
    </p:spTree>
    <p:extLst>
      <p:ext uri="{BB962C8B-B14F-4D97-AF65-F5344CB8AC3E}">
        <p14:creationId xmlns:p14="http://schemas.microsoft.com/office/powerpoint/2010/main" val="3367806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710D5-CDFA-1B27-B13D-771159BF83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96A599B-C876-FDC1-2948-D5526823E2F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05D2773D-B323-6B00-8EB2-DF73315CD80E}"/>
              </a:ext>
            </a:extLst>
          </p:cNvPr>
          <p:cNvPicPr>
            <a:picLocks noChangeAspect="1"/>
          </p:cNvPicPr>
          <p:nvPr/>
        </p:nvPicPr>
        <p:blipFill>
          <a:blip r:embed="rId2"/>
          <a:stretch>
            <a:fillRect/>
          </a:stretch>
        </p:blipFill>
        <p:spPr>
          <a:xfrm>
            <a:off x="838200" y="2584173"/>
            <a:ext cx="10105326" cy="1461259"/>
          </a:xfrm>
          <a:prstGeom prst="rect">
            <a:avLst/>
          </a:prstGeom>
        </p:spPr>
      </p:pic>
    </p:spTree>
    <p:extLst>
      <p:ext uri="{BB962C8B-B14F-4D97-AF65-F5344CB8AC3E}">
        <p14:creationId xmlns:p14="http://schemas.microsoft.com/office/powerpoint/2010/main" val="222022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11B2D-6FCE-771F-A94D-50772EB3DA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0A77D4C-3395-7A2F-C2BF-85141724E6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6598CA1A-20DC-64F8-BDE9-C7BAB266D1BF}"/>
              </a:ext>
            </a:extLst>
          </p:cNvPr>
          <p:cNvPicPr>
            <a:picLocks noChangeAspect="1"/>
          </p:cNvPicPr>
          <p:nvPr/>
        </p:nvPicPr>
        <p:blipFill>
          <a:blip r:embed="rId2"/>
          <a:stretch>
            <a:fillRect/>
          </a:stretch>
        </p:blipFill>
        <p:spPr>
          <a:xfrm>
            <a:off x="2723239" y="883893"/>
            <a:ext cx="6745522" cy="4351337"/>
          </a:xfrm>
          <a:prstGeom prst="rect">
            <a:avLst/>
          </a:prstGeom>
        </p:spPr>
      </p:pic>
    </p:spTree>
    <p:extLst>
      <p:ext uri="{BB962C8B-B14F-4D97-AF65-F5344CB8AC3E}">
        <p14:creationId xmlns:p14="http://schemas.microsoft.com/office/powerpoint/2010/main" val="39189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6C74BE-B569-9D40-0989-854656413B7A}"/>
              </a:ext>
            </a:extLst>
          </p:cNvPr>
          <p:cNvSpPr>
            <a:spLocks noGrp="1"/>
          </p:cNvSpPr>
          <p:nvPr>
            <p:ph type="title"/>
          </p:nvPr>
        </p:nvSpPr>
        <p:spPr/>
        <p:txBody>
          <a:bodyPr/>
          <a:lstStyle/>
          <a:p>
            <a:r>
              <a:rPr lang="en-US" dirty="0">
                <a:effectLst/>
                <a:latin typeface="Arial" panose="020B0604020202020204" pitchFamily="34" charset="0"/>
              </a:rPr>
              <a:t>find VS. locate COMMANDS</a:t>
            </a:r>
            <a:endParaRPr lang="en-US" dirty="0"/>
          </a:p>
        </p:txBody>
      </p:sp>
      <p:sp>
        <p:nvSpPr>
          <p:cNvPr id="3" name="Content Placeholder 2">
            <a:extLst>
              <a:ext uri="{FF2B5EF4-FFF2-40B4-BE49-F238E27FC236}">
                <a16:creationId xmlns:a16="http://schemas.microsoft.com/office/drawing/2014/main" xmlns="" id="{2B7A74DC-DA5D-5CDC-192B-CE001C74CA2A}"/>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locate </a:t>
            </a:r>
            <a:r>
              <a:rPr lang="en-US" dirty="0">
                <a:effectLst/>
                <a:latin typeface="Arial" panose="020B0604020202020204" pitchFamily="34" charset="0"/>
              </a:rPr>
              <a:t>command searches a database and retrieves information on files present on your system. </a:t>
            </a:r>
          </a:p>
          <a:p>
            <a:r>
              <a:rPr lang="en-US" dirty="0">
                <a:effectLst/>
                <a:latin typeface="Arial" panose="020B0604020202020204" pitchFamily="34" charset="0"/>
              </a:rPr>
              <a:t>However, </a:t>
            </a:r>
            <a:r>
              <a:rPr lang="en-US" i="1" u="sng" dirty="0">
                <a:effectLst/>
                <a:latin typeface="Arial" panose="020B0604020202020204" pitchFamily="34" charset="0"/>
              </a:rPr>
              <a:t>failure to keep this database updated </a:t>
            </a:r>
            <a:r>
              <a:rPr lang="en-US" dirty="0">
                <a:effectLst/>
                <a:latin typeface="Arial" panose="020B0604020202020204" pitchFamily="34" charset="0"/>
              </a:rPr>
              <a:t>may produce</a:t>
            </a:r>
            <a:r>
              <a:rPr lang="en-US" dirty="0"/>
              <a:t/>
            </a:r>
            <a:br>
              <a:rPr lang="en-US" dirty="0"/>
            </a:br>
            <a:r>
              <a:rPr lang="en-US" dirty="0">
                <a:effectLst/>
                <a:latin typeface="Arial" panose="020B0604020202020204" pitchFamily="34" charset="0"/>
              </a:rPr>
              <a:t>outdated results. </a:t>
            </a:r>
          </a:p>
          <a:p>
            <a:r>
              <a:rPr lang="en-US" dirty="0">
                <a:effectLst/>
                <a:latin typeface="Arial" panose="020B0604020202020204" pitchFamily="34" charset="0"/>
              </a:rPr>
              <a:t>The </a:t>
            </a:r>
            <a:r>
              <a:rPr lang="en-US" dirty="0">
                <a:effectLst/>
                <a:latin typeface="Courier New" panose="02070309020205020404" pitchFamily="49" charset="0"/>
              </a:rPr>
              <a:t>find </a:t>
            </a:r>
            <a:r>
              <a:rPr lang="en-US" dirty="0">
                <a:effectLst/>
                <a:latin typeface="Arial" panose="020B0604020202020204" pitchFamily="34" charset="0"/>
              </a:rPr>
              <a:t>command, on the other hand, performs a live search of the file system and may concentrate on a specific location.</a:t>
            </a:r>
          </a:p>
          <a:p>
            <a:r>
              <a:rPr lang="en-US" dirty="0">
                <a:effectLst/>
                <a:latin typeface="Arial" panose="020B0604020202020204" pitchFamily="34" charset="0"/>
              </a:rPr>
              <a:t>The </a:t>
            </a:r>
            <a:r>
              <a:rPr lang="en-US" dirty="0">
                <a:effectLst/>
                <a:latin typeface="Courier New" panose="02070309020205020404" pitchFamily="49" charset="0"/>
              </a:rPr>
              <a:t>find </a:t>
            </a:r>
            <a:r>
              <a:rPr lang="en-US" dirty="0">
                <a:effectLst/>
                <a:latin typeface="Arial" panose="020B0604020202020204" pitchFamily="34" charset="0"/>
              </a:rPr>
              <a:t>command may take more time to complete a search than the </a:t>
            </a:r>
            <a:r>
              <a:rPr lang="en-US" dirty="0">
                <a:effectLst/>
                <a:latin typeface="Courier New" panose="02070309020205020404" pitchFamily="49" charset="0"/>
              </a:rPr>
              <a:t>locate </a:t>
            </a:r>
            <a:r>
              <a:rPr lang="en-US" dirty="0">
                <a:effectLst/>
                <a:latin typeface="Arial" panose="020B0604020202020204" pitchFamily="34" charset="0"/>
              </a:rPr>
              <a:t>command.</a:t>
            </a:r>
            <a:endParaRPr lang="en-US" dirty="0"/>
          </a:p>
        </p:txBody>
      </p:sp>
    </p:spTree>
    <p:extLst>
      <p:ext uri="{BB962C8B-B14F-4D97-AF65-F5344CB8AC3E}">
        <p14:creationId xmlns:p14="http://schemas.microsoft.com/office/powerpoint/2010/main" val="389610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DF992-D608-D13B-52E5-FE5FE75F2C91}"/>
              </a:ext>
            </a:extLst>
          </p:cNvPr>
          <p:cNvSpPr>
            <a:spLocks noGrp="1"/>
          </p:cNvSpPr>
          <p:nvPr>
            <p:ph type="title"/>
          </p:nvPr>
        </p:nvSpPr>
        <p:spPr/>
        <p:txBody>
          <a:bodyPr/>
          <a:lstStyle/>
          <a:p>
            <a:r>
              <a:rPr lang="en-US" dirty="0">
                <a:effectLst/>
                <a:latin typeface="Arial" panose="020B0604020202020204" pitchFamily="34" charset="0"/>
              </a:rPr>
              <a:t>Create and Edit Text Files</a:t>
            </a:r>
            <a:endParaRPr lang="en-US" dirty="0"/>
          </a:p>
        </p:txBody>
      </p:sp>
      <p:sp>
        <p:nvSpPr>
          <p:cNvPr id="3" name="Content Placeholder 2">
            <a:extLst>
              <a:ext uri="{FF2B5EF4-FFF2-40B4-BE49-F238E27FC236}">
                <a16:creationId xmlns:a16="http://schemas.microsoft.com/office/drawing/2014/main" xmlns="" id="{6E944656-99A0-011B-90A6-BDDCED2ACBC4}"/>
              </a:ext>
            </a:extLst>
          </p:cNvPr>
          <p:cNvSpPr>
            <a:spLocks noGrp="1"/>
          </p:cNvSpPr>
          <p:nvPr>
            <p:ph idx="1"/>
          </p:nvPr>
        </p:nvSpPr>
        <p:spPr/>
        <p:txBody>
          <a:bodyPr/>
          <a:lstStyle/>
          <a:p>
            <a:r>
              <a:rPr lang="en-US" dirty="0">
                <a:effectLst/>
                <a:latin typeface="Arial" panose="020B0604020202020204" pitchFamily="34" charset="0"/>
              </a:rPr>
              <a:t>TEXT EDITORS: A text editor is an application that enables you to view, create, or modify the contents of text files.</a:t>
            </a:r>
          </a:p>
          <a:p>
            <a:endParaRPr lang="en-US" dirty="0">
              <a:latin typeface="Arial" panose="020B0604020202020204" pitchFamily="34" charset="0"/>
            </a:endParaRPr>
          </a:p>
          <a:p>
            <a:r>
              <a:rPr lang="en-US" dirty="0">
                <a:effectLst/>
                <a:latin typeface="Arial" panose="020B0604020202020204" pitchFamily="34" charset="0"/>
              </a:rPr>
              <a:t>Vim</a:t>
            </a:r>
          </a:p>
          <a:p>
            <a:r>
              <a:rPr lang="en-US" dirty="0">
                <a:latin typeface="Arial" panose="020B0604020202020204" pitchFamily="34" charset="0"/>
              </a:rPr>
              <a:t>Nano</a:t>
            </a:r>
          </a:p>
          <a:p>
            <a:endParaRPr lang="en-US" dirty="0">
              <a:latin typeface="Arial" panose="020B0604020202020204" pitchFamily="34" charset="0"/>
            </a:endParaRPr>
          </a:p>
        </p:txBody>
      </p:sp>
    </p:spTree>
    <p:extLst>
      <p:ext uri="{BB962C8B-B14F-4D97-AF65-F5344CB8AC3E}">
        <p14:creationId xmlns:p14="http://schemas.microsoft.com/office/powerpoint/2010/main" val="893749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A9D2B-A620-A7E9-FB3B-0847B42FFE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A1241E8-B7ED-8564-B02B-F2C65AC7D24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825C574E-84B0-0131-B25B-1A517FB91616}"/>
              </a:ext>
            </a:extLst>
          </p:cNvPr>
          <p:cNvPicPr>
            <a:picLocks noChangeAspect="1"/>
          </p:cNvPicPr>
          <p:nvPr/>
        </p:nvPicPr>
        <p:blipFill>
          <a:blip r:embed="rId2"/>
          <a:stretch>
            <a:fillRect/>
          </a:stretch>
        </p:blipFill>
        <p:spPr>
          <a:xfrm>
            <a:off x="1760017" y="1179444"/>
            <a:ext cx="8671965" cy="4023898"/>
          </a:xfrm>
          <a:prstGeom prst="rect">
            <a:avLst/>
          </a:prstGeom>
        </p:spPr>
      </p:pic>
    </p:spTree>
    <p:extLst>
      <p:ext uri="{BB962C8B-B14F-4D97-AF65-F5344CB8AC3E}">
        <p14:creationId xmlns:p14="http://schemas.microsoft.com/office/powerpoint/2010/main" val="1129987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A0980-C4D6-2E12-ED54-B7A2197E2A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668E89E-7451-3D53-1EA3-2918D60DD697}"/>
              </a:ext>
            </a:extLst>
          </p:cNvPr>
          <p:cNvSpPr>
            <a:spLocks noGrp="1"/>
          </p:cNvSpPr>
          <p:nvPr>
            <p:ph idx="1"/>
          </p:nvPr>
        </p:nvSpPr>
        <p:spPr/>
        <p:txBody>
          <a:bodyPr/>
          <a:lstStyle/>
          <a:p>
            <a:r>
              <a:rPr lang="en-US" dirty="0">
                <a:effectLst/>
                <a:latin typeface="Arial" panose="020B0604020202020204" pitchFamily="34" charset="0"/>
              </a:rPr>
              <a:t>What are some advantages of using the </a:t>
            </a:r>
            <a:r>
              <a:rPr lang="en-US" dirty="0">
                <a:effectLst/>
                <a:latin typeface="Courier New" panose="02070309020205020404" pitchFamily="49" charset="0"/>
              </a:rPr>
              <a:t>find </a:t>
            </a:r>
            <a:r>
              <a:rPr lang="en-US" dirty="0">
                <a:effectLst/>
                <a:latin typeface="Arial" panose="020B0604020202020204" pitchFamily="34" charset="0"/>
              </a:rPr>
              <a:t>command over using the </a:t>
            </a:r>
            <a:r>
              <a:rPr lang="en-US" dirty="0">
                <a:effectLst/>
                <a:latin typeface="Courier New" panose="02070309020205020404" pitchFamily="49" charset="0"/>
              </a:rPr>
              <a:t>locate </a:t>
            </a:r>
            <a:r>
              <a:rPr lang="en-US" dirty="0">
                <a:effectLst/>
                <a:latin typeface="Arial" panose="020B0604020202020204" pitchFamily="34" charset="0"/>
              </a:rPr>
              <a:t>command?</a:t>
            </a:r>
            <a:r>
              <a:rPr lang="en-US" dirty="0"/>
              <a:t/>
            </a:r>
            <a:br>
              <a:rPr lang="en-US" dirty="0"/>
            </a:br>
            <a:endParaRPr lang="en-US" dirty="0"/>
          </a:p>
          <a:p>
            <a:endParaRPr lang="en-US" dirty="0">
              <a:effectLst/>
              <a:latin typeface="Arial" panose="020B0604020202020204" pitchFamily="34" charset="0"/>
            </a:endParaRPr>
          </a:p>
          <a:p>
            <a:r>
              <a:rPr lang="en-US" dirty="0">
                <a:effectLst/>
                <a:latin typeface="Arial" panose="020B0604020202020204" pitchFamily="34" charset="0"/>
              </a:rPr>
              <a:t>The </a:t>
            </a:r>
            <a:r>
              <a:rPr lang="en-US" dirty="0">
                <a:effectLst/>
                <a:latin typeface="Courier New" panose="02070309020205020404" pitchFamily="49" charset="0"/>
              </a:rPr>
              <a:t>locate </a:t>
            </a:r>
            <a:r>
              <a:rPr lang="en-US" dirty="0">
                <a:effectLst/>
                <a:latin typeface="Arial" panose="020B0604020202020204" pitchFamily="34" charset="0"/>
              </a:rPr>
              <a:t>command requires that a database be updated in order to perform accurate searches, whereas </a:t>
            </a:r>
            <a:r>
              <a:rPr lang="en-US" dirty="0">
                <a:effectLst/>
                <a:latin typeface="Courier New" panose="02070309020205020404" pitchFamily="49" charset="0"/>
              </a:rPr>
              <a:t>find </a:t>
            </a:r>
            <a:r>
              <a:rPr lang="en-US" dirty="0">
                <a:effectLst/>
                <a:latin typeface="Arial" panose="020B0604020202020204" pitchFamily="34" charset="0"/>
              </a:rPr>
              <a:t>does not. Also, </a:t>
            </a:r>
            <a:r>
              <a:rPr lang="en-US" dirty="0">
                <a:effectLst/>
                <a:latin typeface="Courier New" panose="02070309020205020404" pitchFamily="49" charset="0"/>
              </a:rPr>
              <a:t>locate </a:t>
            </a:r>
            <a:r>
              <a:rPr lang="en-US" dirty="0">
                <a:effectLst/>
                <a:latin typeface="Arial" panose="020B0604020202020204" pitchFamily="34" charset="0"/>
              </a:rPr>
              <a:t>cannot filter its search by specific directories, whereas </a:t>
            </a:r>
            <a:r>
              <a:rPr lang="en-US" dirty="0">
                <a:effectLst/>
                <a:latin typeface="Courier New" panose="02070309020205020404" pitchFamily="49" charset="0"/>
              </a:rPr>
              <a:t>find </a:t>
            </a:r>
            <a:r>
              <a:rPr lang="en-US" dirty="0">
                <a:effectLst/>
                <a:latin typeface="Arial" panose="020B0604020202020204" pitchFamily="34" charset="0"/>
              </a:rPr>
              <a:t>can. However, </a:t>
            </a:r>
            <a:r>
              <a:rPr lang="en-US" dirty="0">
                <a:effectLst/>
                <a:latin typeface="Courier New" panose="02070309020205020404" pitchFamily="49" charset="0"/>
              </a:rPr>
              <a:t>locate </a:t>
            </a:r>
            <a:r>
              <a:rPr lang="en-US" dirty="0">
                <a:effectLst/>
                <a:latin typeface="Arial" panose="020B0604020202020204" pitchFamily="34" charset="0"/>
              </a:rPr>
              <a:t>may be able to perform searches more quickly in certain cases.</a:t>
            </a:r>
            <a:endParaRPr lang="en-US" dirty="0"/>
          </a:p>
        </p:txBody>
      </p:sp>
    </p:spTree>
    <p:extLst>
      <p:ext uri="{BB962C8B-B14F-4D97-AF65-F5344CB8AC3E}">
        <p14:creationId xmlns:p14="http://schemas.microsoft.com/office/powerpoint/2010/main" val="90899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C2FB6-8600-21D9-3841-802C6EE84BE9}"/>
              </a:ext>
            </a:extLst>
          </p:cNvPr>
          <p:cNvSpPr>
            <a:spLocks noGrp="1"/>
          </p:cNvSpPr>
          <p:nvPr>
            <p:ph type="title"/>
          </p:nvPr>
        </p:nvSpPr>
        <p:spPr/>
        <p:txBody>
          <a:bodyPr/>
          <a:lstStyle/>
          <a:p>
            <a:r>
              <a:rPr lang="en-US" dirty="0">
                <a:effectLst/>
                <a:latin typeface="Arial" panose="020B0604020202020204" pitchFamily="34" charset="0"/>
              </a:rPr>
              <a:t>THE which COMMAND</a:t>
            </a:r>
            <a:endParaRPr lang="en-US" dirty="0"/>
          </a:p>
        </p:txBody>
      </p:sp>
      <p:sp>
        <p:nvSpPr>
          <p:cNvPr id="3" name="Content Placeholder 2">
            <a:extLst>
              <a:ext uri="{FF2B5EF4-FFF2-40B4-BE49-F238E27FC236}">
                <a16:creationId xmlns:a16="http://schemas.microsoft.com/office/drawing/2014/main" xmlns="" id="{8128F5EE-9B1E-BAAB-8FBB-1CB0DCB90858}"/>
              </a:ext>
            </a:extLst>
          </p:cNvPr>
          <p:cNvSpPr>
            <a:spLocks noGrp="1"/>
          </p:cNvSpPr>
          <p:nvPr>
            <p:ph idx="1"/>
          </p:nvPr>
        </p:nvSpPr>
        <p:spPr>
          <a:xfrm>
            <a:off x="838200" y="1825624"/>
            <a:ext cx="10515600" cy="5032375"/>
          </a:xfrm>
        </p:spPr>
        <p:txBody>
          <a:bodyPr>
            <a:normAutofit/>
          </a:bodyPr>
          <a:lstStyle/>
          <a:p>
            <a:r>
              <a:rPr lang="en-US" dirty="0">
                <a:effectLst/>
                <a:latin typeface="Arial" panose="020B0604020202020204" pitchFamily="34" charset="0"/>
              </a:rPr>
              <a:t>The </a:t>
            </a:r>
            <a:r>
              <a:rPr lang="en-US" dirty="0">
                <a:effectLst/>
                <a:latin typeface="Courier New" panose="02070309020205020404" pitchFamily="49" charset="0"/>
              </a:rPr>
              <a:t>which </a:t>
            </a:r>
            <a:r>
              <a:rPr lang="en-US" dirty="0">
                <a:effectLst/>
                <a:latin typeface="Arial" panose="020B0604020202020204" pitchFamily="34" charset="0"/>
              </a:rPr>
              <a:t>command displays the complete path of a specified command by searching the directories assigned to the PATH variable.</a:t>
            </a: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xmlns="" id="{0F9178B5-64CA-87C7-8D9C-E7945AC6B015}"/>
              </a:ext>
            </a:extLst>
          </p:cNvPr>
          <p:cNvPicPr>
            <a:picLocks noChangeAspect="1"/>
          </p:cNvPicPr>
          <p:nvPr/>
        </p:nvPicPr>
        <p:blipFill>
          <a:blip r:embed="rId2"/>
          <a:stretch>
            <a:fillRect/>
          </a:stretch>
        </p:blipFill>
        <p:spPr>
          <a:xfrm>
            <a:off x="3099766" y="3718271"/>
            <a:ext cx="6385341" cy="1990724"/>
          </a:xfrm>
          <a:prstGeom prst="rect">
            <a:avLst/>
          </a:prstGeom>
        </p:spPr>
      </p:pic>
    </p:spTree>
    <p:extLst>
      <p:ext uri="{BB962C8B-B14F-4D97-AF65-F5344CB8AC3E}">
        <p14:creationId xmlns:p14="http://schemas.microsoft.com/office/powerpoint/2010/main" val="3853050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C2FB6-8600-21D9-3841-802C6EE84BE9}"/>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whereis</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8128F5EE-9B1E-BAAB-8FBB-1CB0DCB90858}"/>
              </a:ext>
            </a:extLst>
          </p:cNvPr>
          <p:cNvSpPr>
            <a:spLocks noGrp="1"/>
          </p:cNvSpPr>
          <p:nvPr>
            <p:ph idx="1"/>
          </p:nvPr>
        </p:nvSpPr>
        <p:spPr>
          <a:xfrm>
            <a:off x="838200" y="1825624"/>
            <a:ext cx="10515600" cy="5032375"/>
          </a:xfrm>
        </p:spPr>
        <p:txBody>
          <a:bodyPr>
            <a:normAutofit/>
          </a:bodyPr>
          <a:lstStyle/>
          <a:p>
            <a:r>
              <a:rPr lang="en-US" dirty="0">
                <a:effectLst/>
                <a:latin typeface="Arial" panose="020B0604020202020204" pitchFamily="34" charset="0"/>
              </a:rPr>
              <a:t>The </a:t>
            </a:r>
            <a:r>
              <a:rPr lang="en-US" dirty="0" err="1">
                <a:effectLst/>
                <a:latin typeface="Courier New" panose="02070309020205020404" pitchFamily="49" charset="0"/>
              </a:rPr>
              <a:t>whereis</a:t>
            </a:r>
            <a:r>
              <a:rPr lang="en-US" dirty="0">
                <a:effectLst/>
                <a:latin typeface="Courier New" panose="02070309020205020404" pitchFamily="49" charset="0"/>
              </a:rPr>
              <a:t> </a:t>
            </a:r>
            <a:r>
              <a:rPr lang="en-US" dirty="0">
                <a:effectLst/>
                <a:latin typeface="Arial" panose="020B0604020202020204" pitchFamily="34" charset="0"/>
              </a:rPr>
              <a:t>command is used to display various details associated with a command. </a:t>
            </a:r>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p>
          <a:p>
            <a:r>
              <a:rPr lang="en-US" dirty="0">
                <a:effectLst/>
                <a:latin typeface="Arial" panose="020B0604020202020204" pitchFamily="34" charset="0"/>
              </a:rPr>
              <a:t>Where </a:t>
            </a:r>
            <a:r>
              <a:rPr lang="en-US" dirty="0">
                <a:effectLst/>
                <a:latin typeface="Courier New" panose="02070309020205020404" pitchFamily="49" charset="0"/>
              </a:rPr>
              <a:t>/bin/ls </a:t>
            </a:r>
            <a:r>
              <a:rPr lang="en-US" dirty="0">
                <a:effectLst/>
                <a:latin typeface="Arial" panose="020B0604020202020204" pitchFamily="34" charset="0"/>
              </a:rPr>
              <a:t>indicates the location of the </a:t>
            </a:r>
            <a:r>
              <a:rPr lang="en-US" dirty="0">
                <a:effectLst/>
                <a:latin typeface="Courier New" panose="02070309020205020404" pitchFamily="49" charset="0"/>
              </a:rPr>
              <a:t>ls </a:t>
            </a:r>
            <a:r>
              <a:rPr lang="en-US" dirty="0">
                <a:effectLst/>
                <a:latin typeface="Arial" panose="020B0604020202020204" pitchFamily="34" charset="0"/>
              </a:rPr>
              <a:t>command and </a:t>
            </a:r>
            <a:r>
              <a:rPr lang="en-US" dirty="0">
                <a:effectLst/>
                <a:latin typeface="Courier New" panose="02070309020205020404" pitchFamily="49" charset="0"/>
              </a:rPr>
              <a:t>/</a:t>
            </a:r>
            <a:r>
              <a:rPr lang="en-US" dirty="0" err="1">
                <a:effectLst/>
                <a:latin typeface="Courier New" panose="02070309020205020404" pitchFamily="49" charset="0"/>
              </a:rPr>
              <a:t>usr</a:t>
            </a:r>
            <a:r>
              <a:rPr lang="en-US" dirty="0">
                <a:effectLst/>
                <a:latin typeface="Courier New" panose="02070309020205020404" pitchFamily="49" charset="0"/>
              </a:rPr>
              <a:t>/share/man/man1/ls.1.gz /</a:t>
            </a:r>
            <a:r>
              <a:rPr lang="en-US" dirty="0" err="1">
                <a:effectLst/>
                <a:latin typeface="Courier New" panose="02070309020205020404" pitchFamily="49" charset="0"/>
              </a:rPr>
              <a:t>usr</a:t>
            </a:r>
            <a:r>
              <a:rPr lang="en-US" dirty="0">
                <a:effectLst/>
                <a:latin typeface="Courier New" panose="02070309020205020404" pitchFamily="49" charset="0"/>
              </a:rPr>
              <a:t>/share/man/man1p/ls.1p.gz</a:t>
            </a:r>
            <a:r>
              <a:rPr lang="en-US" dirty="0"/>
              <a:t/>
            </a:r>
            <a:br>
              <a:rPr lang="en-US" dirty="0"/>
            </a:br>
            <a:r>
              <a:rPr lang="en-US" dirty="0">
                <a:effectLst/>
                <a:latin typeface="Arial" panose="020B0604020202020204" pitchFamily="34" charset="0"/>
              </a:rPr>
              <a:t>indicates the location of the man pages for the </a:t>
            </a:r>
            <a:r>
              <a:rPr lang="en-US" dirty="0">
                <a:effectLst/>
                <a:latin typeface="Courier New" panose="02070309020205020404" pitchFamily="49" charset="0"/>
              </a:rPr>
              <a:t>ls </a:t>
            </a:r>
            <a:r>
              <a:rPr lang="en-US" dirty="0">
                <a:effectLst/>
                <a:latin typeface="Arial" panose="020B0604020202020204" pitchFamily="34" charset="0"/>
              </a:rPr>
              <a:t>command.</a:t>
            </a:r>
            <a:endParaRPr lang="en-US" dirty="0"/>
          </a:p>
        </p:txBody>
      </p:sp>
      <p:pic>
        <p:nvPicPr>
          <p:cNvPr id="5" name="Picture 4">
            <a:extLst>
              <a:ext uri="{FF2B5EF4-FFF2-40B4-BE49-F238E27FC236}">
                <a16:creationId xmlns:a16="http://schemas.microsoft.com/office/drawing/2014/main" xmlns="" id="{C6BE400F-7FB0-97F8-88CE-DF96A244B382}"/>
              </a:ext>
            </a:extLst>
          </p:cNvPr>
          <p:cNvPicPr>
            <a:picLocks noChangeAspect="1"/>
          </p:cNvPicPr>
          <p:nvPr/>
        </p:nvPicPr>
        <p:blipFill>
          <a:blip r:embed="rId2"/>
          <a:stretch>
            <a:fillRect/>
          </a:stretch>
        </p:blipFill>
        <p:spPr>
          <a:xfrm>
            <a:off x="0" y="2640980"/>
            <a:ext cx="12192000" cy="2005012"/>
          </a:xfrm>
          <a:prstGeom prst="rect">
            <a:avLst/>
          </a:prstGeom>
        </p:spPr>
      </p:pic>
      <p:sp>
        <p:nvSpPr>
          <p:cNvPr id="4" name="TextBox 3">
            <a:extLst>
              <a:ext uri="{FF2B5EF4-FFF2-40B4-BE49-F238E27FC236}">
                <a16:creationId xmlns:a16="http://schemas.microsoft.com/office/drawing/2014/main" xmlns="" id="{7EFE6AC9-4361-3661-55E6-B58D31CF5289}"/>
              </a:ext>
            </a:extLst>
          </p:cNvPr>
          <p:cNvSpPr txBox="1"/>
          <p:nvPr/>
        </p:nvSpPr>
        <p:spPr>
          <a:xfrm>
            <a:off x="3127513" y="6488667"/>
            <a:ext cx="4980851" cy="369332"/>
          </a:xfrm>
          <a:prstGeom prst="rect">
            <a:avLst/>
          </a:prstGeom>
          <a:noFill/>
        </p:spPr>
        <p:txBody>
          <a:bodyPr wrap="none" rtlCol="0">
            <a:spAutoFit/>
          </a:bodyPr>
          <a:lstStyle/>
          <a:p>
            <a:r>
              <a:rPr lang="en-US" dirty="0">
                <a:effectLst/>
                <a:latin typeface="Arial" panose="020B0604020202020204" pitchFamily="34" charset="0"/>
              </a:rPr>
              <a:t>Displaying location information for a command.</a:t>
            </a:r>
            <a:endParaRPr lang="en-US" dirty="0"/>
          </a:p>
        </p:txBody>
      </p:sp>
    </p:spTree>
    <p:extLst>
      <p:ext uri="{BB962C8B-B14F-4D97-AF65-F5344CB8AC3E}">
        <p14:creationId xmlns:p14="http://schemas.microsoft.com/office/powerpoint/2010/main" val="3705413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6D8959-86AF-1530-C5B6-9667BCD410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4C76E59-31EE-25EA-800F-07B13C0EE4D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150C7E41-3C09-ECC8-2E4F-D2AFFE7BC506}"/>
              </a:ext>
            </a:extLst>
          </p:cNvPr>
          <p:cNvPicPr>
            <a:picLocks noChangeAspect="1"/>
          </p:cNvPicPr>
          <p:nvPr/>
        </p:nvPicPr>
        <p:blipFill>
          <a:blip r:embed="rId2"/>
          <a:stretch>
            <a:fillRect/>
          </a:stretch>
        </p:blipFill>
        <p:spPr>
          <a:xfrm>
            <a:off x="0" y="2252869"/>
            <a:ext cx="12192000" cy="1853846"/>
          </a:xfrm>
          <a:prstGeom prst="rect">
            <a:avLst/>
          </a:prstGeom>
        </p:spPr>
      </p:pic>
    </p:spTree>
    <p:extLst>
      <p:ext uri="{BB962C8B-B14F-4D97-AF65-F5344CB8AC3E}">
        <p14:creationId xmlns:p14="http://schemas.microsoft.com/office/powerpoint/2010/main" val="1998298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52603-2C68-6A76-AF27-8532D5DD2322}"/>
              </a:ext>
            </a:extLst>
          </p:cNvPr>
          <p:cNvSpPr>
            <a:spLocks noGrp="1"/>
          </p:cNvSpPr>
          <p:nvPr>
            <p:ph type="title"/>
          </p:nvPr>
        </p:nvSpPr>
        <p:spPr/>
        <p:txBody>
          <a:bodyPr/>
          <a:lstStyle/>
          <a:p>
            <a:r>
              <a:rPr lang="en-US" dirty="0">
                <a:effectLst/>
                <a:latin typeface="Arial" panose="020B0604020202020204" pitchFamily="34" charset="0"/>
              </a:rPr>
              <a:t>Perform Operations on Files and</a:t>
            </a:r>
            <a:r>
              <a:rPr lang="en-US" dirty="0"/>
              <a:t/>
            </a:r>
            <a:br>
              <a:rPr lang="en-US" dirty="0"/>
            </a:br>
            <a:r>
              <a:rPr lang="en-US" dirty="0">
                <a:effectLst/>
                <a:latin typeface="Arial" panose="020B0604020202020204" pitchFamily="34" charset="0"/>
              </a:rPr>
              <a:t>Directories</a:t>
            </a:r>
            <a:endParaRPr lang="en-US" dirty="0"/>
          </a:p>
        </p:txBody>
      </p:sp>
      <p:sp>
        <p:nvSpPr>
          <p:cNvPr id="3" name="Content Placeholder 2">
            <a:extLst>
              <a:ext uri="{FF2B5EF4-FFF2-40B4-BE49-F238E27FC236}">
                <a16:creationId xmlns:a16="http://schemas.microsoft.com/office/drawing/2014/main" xmlns="" id="{2907C055-A1E1-4D4B-AA60-C9477404FD2F}"/>
              </a:ext>
            </a:extLst>
          </p:cNvPr>
          <p:cNvSpPr>
            <a:spLocks noGrp="1"/>
          </p:cNvSpPr>
          <p:nvPr>
            <p:ph idx="1"/>
          </p:nvPr>
        </p:nvSpPr>
        <p:spPr/>
        <p:txBody>
          <a:bodyPr/>
          <a:lstStyle/>
          <a:p>
            <a:r>
              <a:rPr lang="en-US" dirty="0">
                <a:effectLst/>
                <a:latin typeface="Arial" panose="020B0604020202020204" pitchFamily="34" charset="0"/>
              </a:rPr>
              <a:t>There are many ways you can manage a file once you've created and edited it to your liking.</a:t>
            </a:r>
          </a:p>
          <a:p>
            <a:endParaRPr lang="en-US" dirty="0">
              <a:latin typeface="Arial" panose="020B0604020202020204" pitchFamily="34" charset="0"/>
            </a:endParaRPr>
          </a:p>
          <a:p>
            <a:r>
              <a:rPr lang="en-US" sz="3200" dirty="0">
                <a:solidFill>
                  <a:srgbClr val="FF0000"/>
                </a:solidFill>
                <a:effectLst/>
                <a:latin typeface="Arial" panose="020B0604020202020204" pitchFamily="34" charset="0"/>
              </a:rPr>
              <a:t>THE cat COMMAND</a:t>
            </a:r>
            <a:r>
              <a:rPr lang="en-US" dirty="0">
                <a:effectLst/>
                <a:latin typeface="Arial" panose="020B0604020202020204" pitchFamily="34" charset="0"/>
              </a:rPr>
              <a:t>: The </a:t>
            </a:r>
            <a:r>
              <a:rPr lang="en-US" dirty="0">
                <a:effectLst/>
                <a:latin typeface="Courier New" panose="02070309020205020404" pitchFamily="49" charset="0"/>
              </a:rPr>
              <a:t>cat </a:t>
            </a:r>
            <a:r>
              <a:rPr lang="en-US" dirty="0">
                <a:effectLst/>
                <a:latin typeface="Arial" panose="020B0604020202020204" pitchFamily="34" charset="0"/>
              </a:rPr>
              <a:t>command, short for concatenate, can display, combine, and create text files.</a:t>
            </a:r>
            <a:r>
              <a:rPr lang="en-US" dirty="0"/>
              <a:t/>
            </a:r>
            <a:br>
              <a:rPr lang="en-US" dirty="0"/>
            </a:br>
            <a:r>
              <a:rPr lang="en-US" dirty="0">
                <a:effectLst/>
                <a:latin typeface="Arial" panose="020B0604020202020204" pitchFamily="34" charset="0"/>
              </a:rPr>
              <a:t>It is most frequently used to display the contents of small text files, as it does not have a screen scrolling capability.</a:t>
            </a:r>
            <a:endParaRPr lang="en-US" dirty="0"/>
          </a:p>
        </p:txBody>
      </p:sp>
    </p:spTree>
    <p:extLst>
      <p:ext uri="{BB962C8B-B14F-4D97-AF65-F5344CB8AC3E}">
        <p14:creationId xmlns:p14="http://schemas.microsoft.com/office/powerpoint/2010/main" val="501447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C562E-9680-591B-6BD4-87D81C8330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5318E96-349B-D077-DCED-3F64B60D3E6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xmlns="" id="{F54C453D-2A66-8AB3-27E4-2DF9018BAC4F}"/>
              </a:ext>
            </a:extLst>
          </p:cNvPr>
          <p:cNvPicPr>
            <a:picLocks noChangeAspect="1"/>
          </p:cNvPicPr>
          <p:nvPr/>
        </p:nvPicPr>
        <p:blipFill>
          <a:blip r:embed="rId2"/>
          <a:stretch>
            <a:fillRect/>
          </a:stretch>
        </p:blipFill>
        <p:spPr>
          <a:xfrm>
            <a:off x="1491810" y="3429000"/>
            <a:ext cx="9208379" cy="2646086"/>
          </a:xfrm>
          <a:prstGeom prst="rect">
            <a:avLst/>
          </a:prstGeom>
        </p:spPr>
      </p:pic>
    </p:spTree>
    <p:extLst>
      <p:ext uri="{BB962C8B-B14F-4D97-AF65-F5344CB8AC3E}">
        <p14:creationId xmlns:p14="http://schemas.microsoft.com/office/powerpoint/2010/main" val="1275677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E7CFC-CA51-DBA6-C716-2A9DB22FCF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7A12744-2BE0-E206-DED6-AF07763119D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5B8EA3C7-D312-3FA3-1DED-EF01CC0CD33C}"/>
              </a:ext>
            </a:extLst>
          </p:cNvPr>
          <p:cNvPicPr>
            <a:picLocks noChangeAspect="1"/>
          </p:cNvPicPr>
          <p:nvPr/>
        </p:nvPicPr>
        <p:blipFill>
          <a:blip r:embed="rId2"/>
          <a:stretch>
            <a:fillRect/>
          </a:stretch>
        </p:blipFill>
        <p:spPr>
          <a:xfrm>
            <a:off x="1261440" y="3543852"/>
            <a:ext cx="9872705" cy="2768048"/>
          </a:xfrm>
          <a:prstGeom prst="rect">
            <a:avLst/>
          </a:prstGeom>
        </p:spPr>
      </p:pic>
    </p:spTree>
    <p:extLst>
      <p:ext uri="{BB962C8B-B14F-4D97-AF65-F5344CB8AC3E}">
        <p14:creationId xmlns:p14="http://schemas.microsoft.com/office/powerpoint/2010/main" val="111516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BFA39-C0CA-0D12-04EF-012291AC0F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18A6B97-B546-C7C6-31B4-B2BA5C0DBF4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79DEA973-1533-62E5-2512-F63BA16FA9C1}"/>
              </a:ext>
            </a:extLst>
          </p:cNvPr>
          <p:cNvPicPr>
            <a:picLocks noChangeAspect="1"/>
          </p:cNvPicPr>
          <p:nvPr/>
        </p:nvPicPr>
        <p:blipFill>
          <a:blip r:embed="rId2"/>
          <a:stretch>
            <a:fillRect/>
          </a:stretch>
        </p:blipFill>
        <p:spPr>
          <a:xfrm>
            <a:off x="2188678" y="3943351"/>
            <a:ext cx="8118321" cy="2233612"/>
          </a:xfrm>
          <a:prstGeom prst="rect">
            <a:avLst/>
          </a:prstGeom>
        </p:spPr>
      </p:pic>
    </p:spTree>
    <p:extLst>
      <p:ext uri="{BB962C8B-B14F-4D97-AF65-F5344CB8AC3E}">
        <p14:creationId xmlns:p14="http://schemas.microsoft.com/office/powerpoint/2010/main" val="2217979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B96F9-0ADB-5E9E-7915-5938250665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C2DCDC7-F14B-8950-88E2-0E4A03B775E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4346A28A-9B72-F48B-337A-AEB9736CC102}"/>
              </a:ext>
            </a:extLst>
          </p:cNvPr>
          <p:cNvPicPr>
            <a:picLocks noChangeAspect="1"/>
          </p:cNvPicPr>
          <p:nvPr/>
        </p:nvPicPr>
        <p:blipFill>
          <a:blip r:embed="rId2"/>
          <a:stretch>
            <a:fillRect/>
          </a:stretch>
        </p:blipFill>
        <p:spPr>
          <a:xfrm>
            <a:off x="2267981" y="3621295"/>
            <a:ext cx="8052270" cy="2529509"/>
          </a:xfrm>
          <a:prstGeom prst="rect">
            <a:avLst/>
          </a:prstGeom>
        </p:spPr>
      </p:pic>
    </p:spTree>
    <p:extLst>
      <p:ext uri="{BB962C8B-B14F-4D97-AF65-F5344CB8AC3E}">
        <p14:creationId xmlns:p14="http://schemas.microsoft.com/office/powerpoint/2010/main" val="21241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8BC00-012F-03DA-27CA-FABFF64B98F4}"/>
              </a:ext>
            </a:extLst>
          </p:cNvPr>
          <p:cNvSpPr>
            <a:spLocks noGrp="1"/>
          </p:cNvSpPr>
          <p:nvPr>
            <p:ph type="title"/>
          </p:nvPr>
        </p:nvSpPr>
        <p:spPr/>
        <p:txBody>
          <a:bodyPr/>
          <a:lstStyle/>
          <a:p>
            <a:r>
              <a:rPr lang="en-US" dirty="0"/>
              <a:t>vim</a:t>
            </a:r>
          </a:p>
        </p:txBody>
      </p:sp>
      <p:sp>
        <p:nvSpPr>
          <p:cNvPr id="3" name="Content Placeholder 2">
            <a:extLst>
              <a:ext uri="{FF2B5EF4-FFF2-40B4-BE49-F238E27FC236}">
                <a16:creationId xmlns:a16="http://schemas.microsoft.com/office/drawing/2014/main" xmlns="" id="{D4F1A787-A69E-2049-D4BA-0151803223D8}"/>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r>
              <a:rPr lang="en-US" dirty="0"/>
              <a:t>Press i to enter into insert mode</a:t>
            </a:r>
          </a:p>
          <a:p>
            <a:r>
              <a:rPr lang="en-US" dirty="0"/>
              <a:t>Then write your content</a:t>
            </a:r>
          </a:p>
          <a:p>
            <a:r>
              <a:rPr lang="en-US" dirty="0"/>
              <a:t>After writing, exit from insert </a:t>
            </a:r>
          </a:p>
          <a:p>
            <a:pPr marL="0" indent="0">
              <a:buNone/>
            </a:pPr>
            <a:r>
              <a:rPr lang="en-US" dirty="0"/>
              <a:t>mode by pressing escape key</a:t>
            </a:r>
          </a:p>
          <a:p>
            <a:r>
              <a:rPr lang="en-US" dirty="0"/>
              <a:t>To save write </a:t>
            </a:r>
            <a:r>
              <a:rPr lang="en-US" sz="4400" dirty="0">
                <a:solidFill>
                  <a:srgbClr val="FF0000"/>
                </a:solidFill>
              </a:rPr>
              <a:t>:</a:t>
            </a:r>
            <a:r>
              <a:rPr lang="en-US" sz="4400" dirty="0" err="1">
                <a:solidFill>
                  <a:srgbClr val="FF0000"/>
                </a:solidFill>
              </a:rPr>
              <a:t>wq</a:t>
            </a:r>
            <a:endParaRPr lang="en-US" dirty="0">
              <a:solidFill>
                <a:srgbClr val="FF0000"/>
              </a:solidFill>
            </a:endParaRPr>
          </a:p>
          <a:p>
            <a:endParaRPr lang="en-US" dirty="0"/>
          </a:p>
          <a:p>
            <a:endParaRPr lang="en-US" dirty="0"/>
          </a:p>
        </p:txBody>
      </p:sp>
      <p:pic>
        <p:nvPicPr>
          <p:cNvPr id="5" name="Picture 4">
            <a:extLst>
              <a:ext uri="{FF2B5EF4-FFF2-40B4-BE49-F238E27FC236}">
                <a16:creationId xmlns:a16="http://schemas.microsoft.com/office/drawing/2014/main" xmlns="" id="{387A8F1F-8E1D-A36C-0AF9-BE8260D391EC}"/>
              </a:ext>
            </a:extLst>
          </p:cNvPr>
          <p:cNvPicPr>
            <a:picLocks noChangeAspect="1"/>
          </p:cNvPicPr>
          <p:nvPr/>
        </p:nvPicPr>
        <p:blipFill>
          <a:blip r:embed="rId2"/>
          <a:stretch>
            <a:fillRect/>
          </a:stretch>
        </p:blipFill>
        <p:spPr>
          <a:xfrm>
            <a:off x="838200" y="1825625"/>
            <a:ext cx="4659094" cy="1643062"/>
          </a:xfrm>
          <a:prstGeom prst="rect">
            <a:avLst/>
          </a:prstGeom>
        </p:spPr>
      </p:pic>
      <p:pic>
        <p:nvPicPr>
          <p:cNvPr id="7" name="Picture 6">
            <a:extLst>
              <a:ext uri="{FF2B5EF4-FFF2-40B4-BE49-F238E27FC236}">
                <a16:creationId xmlns:a16="http://schemas.microsoft.com/office/drawing/2014/main" xmlns="" id="{E87E5ACB-D946-814D-9348-0F8BBEB83394}"/>
              </a:ext>
            </a:extLst>
          </p:cNvPr>
          <p:cNvPicPr>
            <a:picLocks noChangeAspect="1"/>
          </p:cNvPicPr>
          <p:nvPr/>
        </p:nvPicPr>
        <p:blipFill>
          <a:blip r:embed="rId3"/>
          <a:stretch>
            <a:fillRect/>
          </a:stretch>
        </p:blipFill>
        <p:spPr>
          <a:xfrm>
            <a:off x="5876925" y="1586706"/>
            <a:ext cx="5924550" cy="4829175"/>
          </a:xfrm>
          <a:prstGeom prst="rect">
            <a:avLst/>
          </a:prstGeom>
        </p:spPr>
      </p:pic>
    </p:spTree>
    <p:extLst>
      <p:ext uri="{BB962C8B-B14F-4D97-AF65-F5344CB8AC3E}">
        <p14:creationId xmlns:p14="http://schemas.microsoft.com/office/powerpoint/2010/main" val="315290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E6664E-176F-97B2-4E39-6949802C81DA}"/>
              </a:ext>
            </a:extLst>
          </p:cNvPr>
          <p:cNvSpPr>
            <a:spLocks noGrp="1"/>
          </p:cNvSpPr>
          <p:nvPr>
            <p:ph type="title"/>
          </p:nvPr>
        </p:nvSpPr>
        <p:spPr/>
        <p:txBody>
          <a:bodyPr/>
          <a:lstStyle/>
          <a:p>
            <a:r>
              <a:rPr lang="en-US" dirty="0"/>
              <a:t>THE head AND tail COMMANDS</a:t>
            </a:r>
          </a:p>
        </p:txBody>
      </p:sp>
      <p:sp>
        <p:nvSpPr>
          <p:cNvPr id="3" name="Content Placeholder 2">
            <a:extLst>
              <a:ext uri="{FF2B5EF4-FFF2-40B4-BE49-F238E27FC236}">
                <a16:creationId xmlns:a16="http://schemas.microsoft.com/office/drawing/2014/main" xmlns="" id="{762C92B2-81D4-E8EB-F887-CA082953BC4C}"/>
              </a:ext>
            </a:extLst>
          </p:cNvPr>
          <p:cNvSpPr>
            <a:spLocks noGrp="1"/>
          </p:cNvSpPr>
          <p:nvPr>
            <p:ph idx="1"/>
          </p:nvPr>
        </p:nvSpPr>
        <p:spPr/>
        <p:txBody>
          <a:bodyPr/>
          <a:lstStyle/>
          <a:p>
            <a:r>
              <a:rPr lang="en-US" dirty="0"/>
              <a:t>The head command displays the first 10 lines of each file. The tail command displays the last 10 lines of each file. </a:t>
            </a:r>
          </a:p>
          <a:p>
            <a:endParaRPr lang="en-US" dirty="0"/>
          </a:p>
          <a:p>
            <a:r>
              <a:rPr lang="en-US" dirty="0"/>
              <a:t>These commands are useful when you only need to see the beginning or the end of a file. </a:t>
            </a:r>
          </a:p>
        </p:txBody>
      </p:sp>
    </p:spTree>
    <p:extLst>
      <p:ext uri="{BB962C8B-B14F-4D97-AF65-F5344CB8AC3E}">
        <p14:creationId xmlns:p14="http://schemas.microsoft.com/office/powerpoint/2010/main" val="3569696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BA7CC-E140-FAB9-EFDC-8A71B9F99E89}"/>
              </a:ext>
            </a:extLst>
          </p:cNvPr>
          <p:cNvSpPr>
            <a:spLocks noGrp="1"/>
          </p:cNvSpPr>
          <p:nvPr>
            <p:ph type="title"/>
          </p:nvPr>
        </p:nvSpPr>
        <p:spPr/>
        <p:txBody>
          <a:bodyPr/>
          <a:lstStyle/>
          <a:p>
            <a:r>
              <a:rPr lang="en-US" dirty="0"/>
              <a:t>head</a:t>
            </a:r>
          </a:p>
        </p:txBody>
      </p:sp>
      <p:sp>
        <p:nvSpPr>
          <p:cNvPr id="3" name="Content Placeholder 2">
            <a:extLst>
              <a:ext uri="{FF2B5EF4-FFF2-40B4-BE49-F238E27FC236}">
                <a16:creationId xmlns:a16="http://schemas.microsoft.com/office/drawing/2014/main" xmlns="" id="{A5080E8F-CE4A-6DF2-CD54-A4BEE90A6915}"/>
              </a:ext>
            </a:extLst>
          </p:cNvPr>
          <p:cNvSpPr>
            <a:spLocks noGrp="1"/>
          </p:cNvSpPr>
          <p:nvPr>
            <p:ph idx="1"/>
          </p:nvPr>
        </p:nvSpPr>
        <p:spPr/>
        <p:txBody>
          <a:bodyPr/>
          <a:lstStyle/>
          <a:p>
            <a:r>
              <a:rPr lang="en-US" dirty="0"/>
              <a:t>displays the first 10 lines</a:t>
            </a:r>
          </a:p>
        </p:txBody>
      </p:sp>
      <p:pic>
        <p:nvPicPr>
          <p:cNvPr id="5" name="Picture 4">
            <a:extLst>
              <a:ext uri="{FF2B5EF4-FFF2-40B4-BE49-F238E27FC236}">
                <a16:creationId xmlns:a16="http://schemas.microsoft.com/office/drawing/2014/main" xmlns="" id="{0266216A-B697-268A-3274-2C6AB7F78B0A}"/>
              </a:ext>
            </a:extLst>
          </p:cNvPr>
          <p:cNvPicPr>
            <a:picLocks noChangeAspect="1"/>
          </p:cNvPicPr>
          <p:nvPr/>
        </p:nvPicPr>
        <p:blipFill>
          <a:blip r:embed="rId2"/>
          <a:stretch>
            <a:fillRect/>
          </a:stretch>
        </p:blipFill>
        <p:spPr>
          <a:xfrm>
            <a:off x="2874894" y="2414707"/>
            <a:ext cx="6679924" cy="3762256"/>
          </a:xfrm>
          <a:prstGeom prst="rect">
            <a:avLst/>
          </a:prstGeom>
        </p:spPr>
      </p:pic>
    </p:spTree>
    <p:extLst>
      <p:ext uri="{BB962C8B-B14F-4D97-AF65-F5344CB8AC3E}">
        <p14:creationId xmlns:p14="http://schemas.microsoft.com/office/powerpoint/2010/main" val="2659114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72B49D-53CE-AF51-17C5-6133F4C4AE8C}"/>
              </a:ext>
            </a:extLst>
          </p:cNvPr>
          <p:cNvSpPr>
            <a:spLocks noGrp="1"/>
          </p:cNvSpPr>
          <p:nvPr>
            <p:ph type="title"/>
          </p:nvPr>
        </p:nvSpPr>
        <p:spPr/>
        <p:txBody>
          <a:bodyPr/>
          <a:lstStyle/>
          <a:p>
            <a:r>
              <a:rPr lang="en-US" dirty="0"/>
              <a:t>tail</a:t>
            </a:r>
          </a:p>
        </p:txBody>
      </p:sp>
      <p:sp>
        <p:nvSpPr>
          <p:cNvPr id="3" name="Content Placeholder 2">
            <a:extLst>
              <a:ext uri="{FF2B5EF4-FFF2-40B4-BE49-F238E27FC236}">
                <a16:creationId xmlns:a16="http://schemas.microsoft.com/office/drawing/2014/main" xmlns="" id="{7C74693F-09D3-F22A-0F33-54108339BB01}"/>
              </a:ext>
            </a:extLst>
          </p:cNvPr>
          <p:cNvSpPr>
            <a:spLocks noGrp="1"/>
          </p:cNvSpPr>
          <p:nvPr>
            <p:ph idx="1"/>
          </p:nvPr>
        </p:nvSpPr>
        <p:spPr/>
        <p:txBody>
          <a:bodyPr/>
          <a:lstStyle/>
          <a:p>
            <a:r>
              <a:rPr lang="en-US" dirty="0"/>
              <a:t>displays the last 10 lines</a:t>
            </a:r>
          </a:p>
        </p:txBody>
      </p:sp>
      <p:pic>
        <p:nvPicPr>
          <p:cNvPr id="5" name="Picture 4">
            <a:extLst>
              <a:ext uri="{FF2B5EF4-FFF2-40B4-BE49-F238E27FC236}">
                <a16:creationId xmlns:a16="http://schemas.microsoft.com/office/drawing/2014/main" xmlns="" id="{F53A355B-0ABF-5774-BE05-1DC9BFABFF03}"/>
              </a:ext>
            </a:extLst>
          </p:cNvPr>
          <p:cNvPicPr>
            <a:picLocks noChangeAspect="1"/>
          </p:cNvPicPr>
          <p:nvPr/>
        </p:nvPicPr>
        <p:blipFill>
          <a:blip r:embed="rId2"/>
          <a:stretch>
            <a:fillRect/>
          </a:stretch>
        </p:blipFill>
        <p:spPr>
          <a:xfrm>
            <a:off x="2838450" y="2351236"/>
            <a:ext cx="6515100" cy="3825727"/>
          </a:xfrm>
          <a:prstGeom prst="rect">
            <a:avLst/>
          </a:prstGeom>
        </p:spPr>
      </p:pic>
    </p:spTree>
    <p:extLst>
      <p:ext uri="{BB962C8B-B14F-4D97-AF65-F5344CB8AC3E}">
        <p14:creationId xmlns:p14="http://schemas.microsoft.com/office/powerpoint/2010/main" val="4186432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318BD-08F8-1B90-5251-FB6C8F5B2BCE}"/>
              </a:ext>
            </a:extLst>
          </p:cNvPr>
          <p:cNvSpPr>
            <a:spLocks noGrp="1"/>
          </p:cNvSpPr>
          <p:nvPr>
            <p:ph type="title"/>
          </p:nvPr>
        </p:nvSpPr>
        <p:spPr/>
        <p:txBody>
          <a:bodyPr/>
          <a:lstStyle/>
          <a:p>
            <a:r>
              <a:rPr lang="en-US" dirty="0">
                <a:effectLst/>
                <a:latin typeface="Arial" panose="020B0604020202020204" pitchFamily="34" charset="0"/>
              </a:rPr>
              <a:t>THE cp COMMAND</a:t>
            </a:r>
            <a:endParaRPr lang="en-US" dirty="0"/>
          </a:p>
        </p:txBody>
      </p:sp>
      <p:sp>
        <p:nvSpPr>
          <p:cNvPr id="3" name="Content Placeholder 2">
            <a:extLst>
              <a:ext uri="{FF2B5EF4-FFF2-40B4-BE49-F238E27FC236}">
                <a16:creationId xmlns:a16="http://schemas.microsoft.com/office/drawing/2014/main" xmlns="" id="{2BCA6576-2E2D-BB7A-392E-682A29AFB25F}"/>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cp </a:t>
            </a:r>
            <a:r>
              <a:rPr lang="en-US" dirty="0">
                <a:effectLst/>
                <a:latin typeface="Arial" panose="020B0604020202020204" pitchFamily="34" charset="0"/>
              </a:rPr>
              <a:t>command enables you to copy and then paste a file or directory. </a:t>
            </a:r>
          </a:p>
          <a:p>
            <a:r>
              <a:rPr lang="en-US" dirty="0">
                <a:effectLst/>
                <a:latin typeface="Arial" panose="020B0604020202020204" pitchFamily="34" charset="0"/>
              </a:rPr>
              <a:t>The initial object is left where it is, but an exact duplicate of that object is created at the destination you specify. </a:t>
            </a:r>
          </a:p>
          <a:p>
            <a:r>
              <a:rPr lang="en-US" dirty="0">
                <a:effectLst/>
                <a:latin typeface="Arial" panose="020B0604020202020204" pitchFamily="34" charset="0"/>
              </a:rPr>
              <a:t>When you copy directories, you must specify the </a:t>
            </a:r>
            <a:r>
              <a:rPr lang="en-US" dirty="0">
                <a:effectLst/>
                <a:latin typeface="Courier New" panose="02070309020205020404" pitchFamily="49" charset="0"/>
              </a:rPr>
              <a:t>-R </a:t>
            </a:r>
            <a:r>
              <a:rPr lang="en-US" dirty="0">
                <a:effectLst/>
                <a:latin typeface="Arial" panose="020B0604020202020204" pitchFamily="34" charset="0"/>
              </a:rPr>
              <a:t>option to copy the specified directory recursively.</a:t>
            </a:r>
            <a:endParaRPr lang="en-US" dirty="0"/>
          </a:p>
        </p:txBody>
      </p:sp>
    </p:spTree>
    <p:extLst>
      <p:ext uri="{BB962C8B-B14F-4D97-AF65-F5344CB8AC3E}">
        <p14:creationId xmlns:p14="http://schemas.microsoft.com/office/powerpoint/2010/main" val="12812077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12A1C-630A-B294-9EFB-97588D4990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372C517-5841-FB4E-9399-0A67293DC2B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33C71AE1-C57D-254C-AFE1-CA275D51DBE8}"/>
              </a:ext>
            </a:extLst>
          </p:cNvPr>
          <p:cNvPicPr>
            <a:picLocks noChangeAspect="1"/>
          </p:cNvPicPr>
          <p:nvPr/>
        </p:nvPicPr>
        <p:blipFill>
          <a:blip r:embed="rId2"/>
          <a:stretch>
            <a:fillRect/>
          </a:stretch>
        </p:blipFill>
        <p:spPr>
          <a:xfrm>
            <a:off x="1924463" y="2218290"/>
            <a:ext cx="8707096" cy="3257550"/>
          </a:xfrm>
          <a:prstGeom prst="rect">
            <a:avLst/>
          </a:prstGeom>
        </p:spPr>
      </p:pic>
    </p:spTree>
    <p:extLst>
      <p:ext uri="{BB962C8B-B14F-4D97-AF65-F5344CB8AC3E}">
        <p14:creationId xmlns:p14="http://schemas.microsoft.com/office/powerpoint/2010/main" val="14358928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B0AE6-DCC4-9960-6CF1-4578BF22CF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2E57038-AD03-058E-9433-7D031D78F6C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BBD63497-C71D-75D3-8FDF-CF21483CCB9A}"/>
              </a:ext>
            </a:extLst>
          </p:cNvPr>
          <p:cNvPicPr>
            <a:picLocks noChangeAspect="1"/>
          </p:cNvPicPr>
          <p:nvPr/>
        </p:nvPicPr>
        <p:blipFill>
          <a:blip r:embed="rId2"/>
          <a:stretch>
            <a:fillRect/>
          </a:stretch>
        </p:blipFill>
        <p:spPr>
          <a:xfrm>
            <a:off x="0" y="3428999"/>
            <a:ext cx="8982106" cy="2803663"/>
          </a:xfrm>
          <a:prstGeom prst="rect">
            <a:avLst/>
          </a:prstGeom>
        </p:spPr>
      </p:pic>
      <p:pic>
        <p:nvPicPr>
          <p:cNvPr id="7" name="Picture 6">
            <a:extLst>
              <a:ext uri="{FF2B5EF4-FFF2-40B4-BE49-F238E27FC236}">
                <a16:creationId xmlns:a16="http://schemas.microsoft.com/office/drawing/2014/main" xmlns="" id="{CC252EF3-9AE7-DDD2-DD75-1F6B6E15A1A8}"/>
              </a:ext>
            </a:extLst>
          </p:cNvPr>
          <p:cNvPicPr>
            <a:picLocks noChangeAspect="1"/>
          </p:cNvPicPr>
          <p:nvPr/>
        </p:nvPicPr>
        <p:blipFill>
          <a:blip r:embed="rId3"/>
          <a:stretch>
            <a:fillRect/>
          </a:stretch>
        </p:blipFill>
        <p:spPr>
          <a:xfrm>
            <a:off x="9681748" y="1214438"/>
            <a:ext cx="2105025" cy="4962525"/>
          </a:xfrm>
          <a:prstGeom prst="rect">
            <a:avLst/>
          </a:prstGeom>
        </p:spPr>
      </p:pic>
    </p:spTree>
    <p:extLst>
      <p:ext uri="{BB962C8B-B14F-4D97-AF65-F5344CB8AC3E}">
        <p14:creationId xmlns:p14="http://schemas.microsoft.com/office/powerpoint/2010/main" val="3585931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8F2F59-AE8F-C9C9-3FEE-286781CCCBB3}"/>
              </a:ext>
            </a:extLst>
          </p:cNvPr>
          <p:cNvSpPr>
            <a:spLocks noGrp="1"/>
          </p:cNvSpPr>
          <p:nvPr>
            <p:ph type="title"/>
          </p:nvPr>
        </p:nvSpPr>
        <p:spPr/>
        <p:txBody>
          <a:bodyPr/>
          <a:lstStyle/>
          <a:p>
            <a:r>
              <a:rPr lang="en-US" dirty="0">
                <a:effectLst/>
                <a:latin typeface="Arial" panose="020B0604020202020204" pitchFamily="34" charset="0"/>
              </a:rPr>
              <a:t>THE mv COMMAND</a:t>
            </a:r>
            <a:endParaRPr lang="en-US" dirty="0"/>
          </a:p>
        </p:txBody>
      </p:sp>
      <p:sp>
        <p:nvSpPr>
          <p:cNvPr id="3" name="Content Placeholder 2">
            <a:extLst>
              <a:ext uri="{FF2B5EF4-FFF2-40B4-BE49-F238E27FC236}">
                <a16:creationId xmlns:a16="http://schemas.microsoft.com/office/drawing/2014/main" xmlns="" id="{A47EE81D-ED5C-DD1E-11B0-CD07C48030D9}"/>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mv </a:t>
            </a:r>
            <a:r>
              <a:rPr lang="en-US" dirty="0">
                <a:effectLst/>
                <a:latin typeface="Arial" panose="020B0604020202020204" pitchFamily="34" charset="0"/>
              </a:rPr>
              <a:t>command moves files and directories to other locations. </a:t>
            </a:r>
          </a:p>
          <a:p>
            <a:endParaRPr lang="en-US" dirty="0">
              <a:latin typeface="Arial" panose="020B0604020202020204" pitchFamily="34" charset="0"/>
            </a:endParaRPr>
          </a:p>
          <a:p>
            <a:r>
              <a:rPr lang="en-US" dirty="0">
                <a:effectLst/>
                <a:latin typeface="Arial" panose="020B0604020202020204" pitchFamily="34" charset="0"/>
              </a:rPr>
              <a:t>It is similar to the </a:t>
            </a:r>
            <a:r>
              <a:rPr lang="en-US" dirty="0">
                <a:effectLst/>
                <a:latin typeface="Courier New" panose="02070309020205020404" pitchFamily="49" charset="0"/>
              </a:rPr>
              <a:t>cp </a:t>
            </a:r>
            <a:r>
              <a:rPr lang="en-US" dirty="0">
                <a:effectLst/>
                <a:latin typeface="Arial" panose="020B0604020202020204" pitchFamily="34" charset="0"/>
              </a:rPr>
              <a:t>command, but does not leave the initial object in place. </a:t>
            </a:r>
          </a:p>
          <a:p>
            <a:endParaRPr lang="en-US" dirty="0">
              <a:latin typeface="Arial" panose="020B0604020202020204" pitchFamily="34" charset="0"/>
            </a:endParaRPr>
          </a:p>
          <a:p>
            <a:r>
              <a:rPr lang="en-US" dirty="0">
                <a:effectLst/>
                <a:latin typeface="Arial" panose="020B0604020202020204" pitchFamily="34" charset="0"/>
              </a:rPr>
              <a:t>Therefore, </a:t>
            </a:r>
            <a:r>
              <a:rPr lang="en-US" dirty="0">
                <a:effectLst/>
                <a:latin typeface="Courier New" panose="02070309020205020404" pitchFamily="49" charset="0"/>
              </a:rPr>
              <a:t>mv </a:t>
            </a:r>
            <a:r>
              <a:rPr lang="en-US" dirty="0">
                <a:effectLst/>
                <a:latin typeface="Arial" panose="020B0604020202020204" pitchFamily="34" charset="0"/>
              </a:rPr>
              <a:t>is more like a cut and paste operation.</a:t>
            </a:r>
            <a:endParaRPr lang="en-US" dirty="0"/>
          </a:p>
        </p:txBody>
      </p:sp>
    </p:spTree>
    <p:extLst>
      <p:ext uri="{BB962C8B-B14F-4D97-AF65-F5344CB8AC3E}">
        <p14:creationId xmlns:p14="http://schemas.microsoft.com/office/powerpoint/2010/main" val="1092507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A0B65-54E7-0FDC-A3C4-634B509569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0A53743-A65C-E2D0-B97F-14AE0CB3A5A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C8E7C559-837B-0EA1-1EEA-9CA19F094D6A}"/>
              </a:ext>
            </a:extLst>
          </p:cNvPr>
          <p:cNvPicPr>
            <a:picLocks noChangeAspect="1"/>
          </p:cNvPicPr>
          <p:nvPr/>
        </p:nvPicPr>
        <p:blipFill>
          <a:blip r:embed="rId2"/>
          <a:stretch>
            <a:fillRect/>
          </a:stretch>
        </p:blipFill>
        <p:spPr>
          <a:xfrm>
            <a:off x="2839278" y="2320545"/>
            <a:ext cx="6095515" cy="3361497"/>
          </a:xfrm>
          <a:prstGeom prst="rect">
            <a:avLst/>
          </a:prstGeom>
        </p:spPr>
      </p:pic>
    </p:spTree>
    <p:extLst>
      <p:ext uri="{BB962C8B-B14F-4D97-AF65-F5344CB8AC3E}">
        <p14:creationId xmlns:p14="http://schemas.microsoft.com/office/powerpoint/2010/main" val="4025846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C91BD-D8C2-DF68-3E38-E4B12139AD6E}"/>
              </a:ext>
            </a:extLst>
          </p:cNvPr>
          <p:cNvSpPr>
            <a:spLocks noGrp="1"/>
          </p:cNvSpPr>
          <p:nvPr>
            <p:ph type="title"/>
          </p:nvPr>
        </p:nvSpPr>
        <p:spPr/>
        <p:txBody>
          <a:bodyPr/>
          <a:lstStyle/>
          <a:p>
            <a:r>
              <a:rPr lang="en-US" dirty="0">
                <a:effectLst/>
                <a:latin typeface="Arial" panose="020B0604020202020204" pitchFamily="34" charset="0"/>
              </a:rPr>
              <a:t>ls COLORS</a:t>
            </a:r>
            <a:endParaRPr lang="en-US" dirty="0"/>
          </a:p>
        </p:txBody>
      </p:sp>
      <p:sp>
        <p:nvSpPr>
          <p:cNvPr id="3" name="Content Placeholder 2">
            <a:extLst>
              <a:ext uri="{FF2B5EF4-FFF2-40B4-BE49-F238E27FC236}">
                <a16:creationId xmlns:a16="http://schemas.microsoft.com/office/drawing/2014/main" xmlns="" id="{3D5367C7-A43F-33AF-6C22-F54CC3164111}"/>
              </a:ext>
            </a:extLst>
          </p:cNvPr>
          <p:cNvSpPr>
            <a:spLocks noGrp="1"/>
          </p:cNvSpPr>
          <p:nvPr>
            <p:ph idx="1"/>
          </p:nvPr>
        </p:nvSpPr>
        <p:spPr/>
        <p:txBody>
          <a:bodyPr>
            <a:normAutofit fontScale="92500"/>
          </a:bodyPr>
          <a:lstStyle/>
          <a:p>
            <a:r>
              <a:rPr lang="en-US" dirty="0">
                <a:effectLst/>
                <a:latin typeface="Arial" panose="020B0604020202020204" pitchFamily="34" charset="0"/>
              </a:rPr>
              <a:t>In the Bash shell, when you execute the </a:t>
            </a:r>
            <a:r>
              <a:rPr lang="en-US" dirty="0">
                <a:effectLst/>
                <a:latin typeface="Courier New" panose="02070309020205020404" pitchFamily="49" charset="0"/>
              </a:rPr>
              <a:t>ls </a:t>
            </a:r>
            <a:r>
              <a:rPr lang="en-US" dirty="0">
                <a:effectLst/>
                <a:latin typeface="Arial" panose="020B0604020202020204" pitchFamily="34" charset="0"/>
              </a:rPr>
              <a:t>command, you may have noticed that the results sometimes appear in different colors. </a:t>
            </a:r>
          </a:p>
          <a:p>
            <a:endParaRPr lang="en-US" dirty="0">
              <a:latin typeface="Arial" panose="020B0604020202020204" pitchFamily="34" charset="0"/>
            </a:endParaRPr>
          </a:p>
          <a:p>
            <a:r>
              <a:rPr lang="en-US" dirty="0">
                <a:effectLst/>
                <a:latin typeface="Arial" panose="020B0604020202020204" pitchFamily="34" charset="0"/>
              </a:rPr>
              <a:t>These colors distinguish different types of files. </a:t>
            </a:r>
          </a:p>
          <a:p>
            <a:endParaRPr lang="en-US" dirty="0">
              <a:latin typeface="Arial" panose="020B0604020202020204" pitchFamily="34" charset="0"/>
            </a:endParaRPr>
          </a:p>
          <a:p>
            <a:r>
              <a:rPr lang="en-US" dirty="0">
                <a:effectLst/>
                <a:latin typeface="Arial" panose="020B0604020202020204" pitchFamily="34" charset="0"/>
              </a:rPr>
              <a:t>By default, some of the colors are:</a:t>
            </a:r>
          </a:p>
          <a:p>
            <a:pPr lvl="1"/>
            <a:r>
              <a:rPr lang="en-US" dirty="0">
                <a:effectLst/>
                <a:latin typeface="Arial" panose="020B0604020202020204" pitchFamily="34" charset="0"/>
              </a:rPr>
              <a:t>Default color: Normal/text file</a:t>
            </a:r>
          </a:p>
          <a:p>
            <a:pPr lvl="1"/>
            <a:r>
              <a:rPr lang="en-US" dirty="0">
                <a:effectLst/>
                <a:latin typeface="Arial" panose="020B0604020202020204" pitchFamily="34" charset="0"/>
              </a:rPr>
              <a:t>Blue: Directory</a:t>
            </a:r>
          </a:p>
          <a:p>
            <a:pPr lvl="1"/>
            <a:r>
              <a:rPr lang="en-US" dirty="0">
                <a:effectLst/>
                <a:latin typeface="Arial" panose="020B0604020202020204" pitchFamily="34" charset="0"/>
              </a:rPr>
              <a:t>Sky blue: Symbolic link or audio file</a:t>
            </a:r>
          </a:p>
          <a:p>
            <a:pPr lvl="1"/>
            <a:r>
              <a:rPr lang="en-US" dirty="0">
                <a:effectLst/>
                <a:latin typeface="Arial" panose="020B0604020202020204" pitchFamily="34" charset="0"/>
              </a:rPr>
              <a:t>Green: Executable file</a:t>
            </a:r>
            <a:endParaRPr lang="en-US" dirty="0"/>
          </a:p>
        </p:txBody>
      </p:sp>
    </p:spTree>
    <p:extLst>
      <p:ext uri="{BB962C8B-B14F-4D97-AF65-F5344CB8AC3E}">
        <p14:creationId xmlns:p14="http://schemas.microsoft.com/office/powerpoint/2010/main" val="229872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barn(inVertical)">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arn(inVertic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3F9096-044A-BF65-79AA-2F779F8209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4E6D921-C428-AB88-4BBD-4E06E968A0E8}"/>
              </a:ext>
            </a:extLst>
          </p:cNvPr>
          <p:cNvSpPr>
            <a:spLocks noGrp="1"/>
          </p:cNvSpPr>
          <p:nvPr>
            <p:ph idx="1"/>
          </p:nvPr>
        </p:nvSpPr>
        <p:spPr/>
        <p:txBody>
          <a:bodyPr/>
          <a:lstStyle/>
          <a:p>
            <a:r>
              <a:rPr lang="en-US" dirty="0">
                <a:effectLst/>
                <a:latin typeface="Arial" panose="020B0604020202020204" pitchFamily="34" charset="0"/>
              </a:rPr>
              <a:t>Yellow with black background: Device</a:t>
            </a:r>
          </a:p>
          <a:p>
            <a:r>
              <a:rPr lang="en-US" dirty="0">
                <a:effectLst/>
                <a:latin typeface="Arial" panose="020B0604020202020204" pitchFamily="34" charset="0"/>
              </a:rPr>
              <a:t>Pink: Image file</a:t>
            </a:r>
          </a:p>
          <a:p>
            <a:r>
              <a:rPr lang="en-US" dirty="0">
                <a:effectLst/>
                <a:latin typeface="Arial" panose="020B0604020202020204" pitchFamily="34" charset="0"/>
              </a:rPr>
              <a:t>Red: Archive file</a:t>
            </a:r>
          </a:p>
          <a:p>
            <a:r>
              <a:rPr lang="en-US" dirty="0">
                <a:effectLst/>
                <a:latin typeface="Arial" panose="020B0604020202020204" pitchFamily="34" charset="0"/>
              </a:rPr>
              <a:t>Red with black background: Broken link</a:t>
            </a:r>
            <a:endParaRPr lang="en-US" dirty="0"/>
          </a:p>
        </p:txBody>
      </p:sp>
    </p:spTree>
    <p:extLst>
      <p:ext uri="{BB962C8B-B14F-4D97-AF65-F5344CB8AC3E}">
        <p14:creationId xmlns:p14="http://schemas.microsoft.com/office/powerpoint/2010/main" val="28862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F793A-3FE3-E3CB-2CD3-204CE080BA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D40AE15-52E1-EB13-FCE9-F7CF48DBCD6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E51BA671-4C58-07F6-419D-1BE6470A107E}"/>
              </a:ext>
            </a:extLst>
          </p:cNvPr>
          <p:cNvPicPr>
            <a:picLocks noChangeAspect="1"/>
          </p:cNvPicPr>
          <p:nvPr/>
        </p:nvPicPr>
        <p:blipFill>
          <a:blip r:embed="rId2"/>
          <a:stretch>
            <a:fillRect/>
          </a:stretch>
        </p:blipFill>
        <p:spPr>
          <a:xfrm>
            <a:off x="248082" y="962025"/>
            <a:ext cx="6181725" cy="4933950"/>
          </a:xfrm>
          <a:prstGeom prst="rect">
            <a:avLst/>
          </a:prstGeom>
        </p:spPr>
      </p:pic>
      <p:pic>
        <p:nvPicPr>
          <p:cNvPr id="7" name="Picture 6">
            <a:extLst>
              <a:ext uri="{FF2B5EF4-FFF2-40B4-BE49-F238E27FC236}">
                <a16:creationId xmlns:a16="http://schemas.microsoft.com/office/drawing/2014/main" xmlns="" id="{61883ACB-7A58-D989-7528-6853D31C79F8}"/>
              </a:ext>
            </a:extLst>
          </p:cNvPr>
          <p:cNvPicPr>
            <a:picLocks noChangeAspect="1"/>
          </p:cNvPicPr>
          <p:nvPr/>
        </p:nvPicPr>
        <p:blipFill>
          <a:blip r:embed="rId3"/>
          <a:stretch>
            <a:fillRect/>
          </a:stretch>
        </p:blipFill>
        <p:spPr>
          <a:xfrm>
            <a:off x="6622472" y="2378148"/>
            <a:ext cx="5569527" cy="1623146"/>
          </a:xfrm>
          <a:prstGeom prst="rect">
            <a:avLst/>
          </a:prstGeom>
        </p:spPr>
      </p:pic>
      <p:pic>
        <p:nvPicPr>
          <p:cNvPr id="9" name="Picture 8">
            <a:extLst>
              <a:ext uri="{FF2B5EF4-FFF2-40B4-BE49-F238E27FC236}">
                <a16:creationId xmlns:a16="http://schemas.microsoft.com/office/drawing/2014/main" xmlns="" id="{BC448068-FD93-BE4B-96DC-3494748A47DE}"/>
              </a:ext>
            </a:extLst>
          </p:cNvPr>
          <p:cNvPicPr>
            <a:picLocks noChangeAspect="1"/>
          </p:cNvPicPr>
          <p:nvPr/>
        </p:nvPicPr>
        <p:blipFill>
          <a:blip r:embed="rId4"/>
          <a:stretch>
            <a:fillRect/>
          </a:stretch>
        </p:blipFill>
        <p:spPr>
          <a:xfrm>
            <a:off x="6622472" y="4775057"/>
            <a:ext cx="5569528" cy="1028267"/>
          </a:xfrm>
          <a:prstGeom prst="rect">
            <a:avLst/>
          </a:prstGeom>
        </p:spPr>
      </p:pic>
    </p:spTree>
    <p:extLst>
      <p:ext uri="{BB962C8B-B14F-4D97-AF65-F5344CB8AC3E}">
        <p14:creationId xmlns:p14="http://schemas.microsoft.com/office/powerpoint/2010/main" val="3154909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F619B-23BF-F110-1F93-02F07FB6D059}"/>
              </a:ext>
            </a:extLst>
          </p:cNvPr>
          <p:cNvSpPr>
            <a:spLocks noGrp="1"/>
          </p:cNvSpPr>
          <p:nvPr>
            <p:ph type="title"/>
          </p:nvPr>
        </p:nvSpPr>
        <p:spPr/>
        <p:txBody>
          <a:bodyPr/>
          <a:lstStyle/>
          <a:p>
            <a:r>
              <a:rPr lang="en-US" dirty="0"/>
              <a:t>THE </a:t>
            </a:r>
            <a:r>
              <a:rPr lang="en-US" dirty="0" err="1"/>
              <a:t>mkdir</a:t>
            </a:r>
            <a:r>
              <a:rPr lang="en-US" dirty="0"/>
              <a:t> AND </a:t>
            </a:r>
            <a:r>
              <a:rPr lang="en-US" dirty="0" err="1"/>
              <a:t>rmdir</a:t>
            </a:r>
            <a:r>
              <a:rPr lang="en-US" dirty="0"/>
              <a:t> COMMANDS</a:t>
            </a:r>
          </a:p>
        </p:txBody>
      </p:sp>
      <p:sp>
        <p:nvSpPr>
          <p:cNvPr id="3" name="Content Placeholder 2">
            <a:extLst>
              <a:ext uri="{FF2B5EF4-FFF2-40B4-BE49-F238E27FC236}">
                <a16:creationId xmlns:a16="http://schemas.microsoft.com/office/drawing/2014/main" xmlns="" id="{82E71F88-0CFA-2362-0F8D-503F47352617}"/>
              </a:ext>
            </a:extLst>
          </p:cNvPr>
          <p:cNvSpPr>
            <a:spLocks noGrp="1"/>
          </p:cNvSpPr>
          <p:nvPr>
            <p:ph idx="1"/>
          </p:nvPr>
        </p:nvSpPr>
        <p:spPr/>
        <p:txBody>
          <a:bodyPr/>
          <a:lstStyle/>
          <a:p>
            <a:r>
              <a:rPr lang="en-US" dirty="0"/>
              <a:t>The </a:t>
            </a:r>
            <a:r>
              <a:rPr lang="en-US" dirty="0" err="1"/>
              <a:t>mkdir</a:t>
            </a:r>
            <a:r>
              <a:rPr lang="en-US" dirty="0"/>
              <a:t> command is used to create (or make) a directory. You supply the name of the directory as an argument. </a:t>
            </a:r>
          </a:p>
          <a:p>
            <a:endParaRPr lang="en-US" dirty="0"/>
          </a:p>
          <a:p>
            <a:r>
              <a:rPr lang="en-US" dirty="0"/>
              <a:t>The </a:t>
            </a:r>
            <a:r>
              <a:rPr lang="en-US" dirty="0" err="1"/>
              <a:t>rmdir</a:t>
            </a:r>
            <a:r>
              <a:rPr lang="en-US" dirty="0"/>
              <a:t> directory is used to remove directories, but only those that are empty (i.e., contain no files or subdirectories). </a:t>
            </a:r>
          </a:p>
        </p:txBody>
      </p:sp>
      <p:pic>
        <p:nvPicPr>
          <p:cNvPr id="5" name="Picture 4">
            <a:extLst>
              <a:ext uri="{FF2B5EF4-FFF2-40B4-BE49-F238E27FC236}">
                <a16:creationId xmlns:a16="http://schemas.microsoft.com/office/drawing/2014/main" xmlns="" id="{49DDE54D-0329-FFF0-C01C-F8085942762A}"/>
              </a:ext>
            </a:extLst>
          </p:cNvPr>
          <p:cNvPicPr>
            <a:picLocks noChangeAspect="1"/>
          </p:cNvPicPr>
          <p:nvPr/>
        </p:nvPicPr>
        <p:blipFill>
          <a:blip r:embed="rId2"/>
          <a:stretch>
            <a:fillRect/>
          </a:stretch>
        </p:blipFill>
        <p:spPr>
          <a:xfrm>
            <a:off x="1389131" y="4509259"/>
            <a:ext cx="9413737" cy="1325562"/>
          </a:xfrm>
          <a:prstGeom prst="rect">
            <a:avLst/>
          </a:prstGeom>
        </p:spPr>
      </p:pic>
    </p:spTree>
    <p:extLst>
      <p:ext uri="{BB962C8B-B14F-4D97-AF65-F5344CB8AC3E}">
        <p14:creationId xmlns:p14="http://schemas.microsoft.com/office/powerpoint/2010/main" val="5107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4ABE2D-9EA3-C9E0-2C6E-C65379B484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44E76F2-71D6-59E9-EFCD-E7C89D68E392}"/>
              </a:ext>
            </a:extLst>
          </p:cNvPr>
          <p:cNvSpPr>
            <a:spLocks noGrp="1"/>
          </p:cNvSpPr>
          <p:nvPr>
            <p:ph idx="1"/>
          </p:nvPr>
        </p:nvSpPr>
        <p:spPr/>
        <p:txBody>
          <a:bodyPr/>
          <a:lstStyle/>
          <a:p>
            <a:r>
              <a:rPr lang="en-US" dirty="0"/>
              <a:t>In order to delete a with actual contents, you must use the rm -R command.</a:t>
            </a:r>
          </a:p>
          <a:p>
            <a:endParaRPr lang="en-US" dirty="0"/>
          </a:p>
        </p:txBody>
      </p:sp>
      <p:pic>
        <p:nvPicPr>
          <p:cNvPr id="5" name="Picture 4">
            <a:extLst>
              <a:ext uri="{FF2B5EF4-FFF2-40B4-BE49-F238E27FC236}">
                <a16:creationId xmlns:a16="http://schemas.microsoft.com/office/drawing/2014/main" xmlns="" id="{80AFD7A9-7FA4-8B21-6922-417AE010A5B5}"/>
              </a:ext>
            </a:extLst>
          </p:cNvPr>
          <p:cNvPicPr>
            <a:picLocks noChangeAspect="1"/>
          </p:cNvPicPr>
          <p:nvPr/>
        </p:nvPicPr>
        <p:blipFill>
          <a:blip r:embed="rId2"/>
          <a:stretch>
            <a:fillRect/>
          </a:stretch>
        </p:blipFill>
        <p:spPr>
          <a:xfrm>
            <a:off x="1119653" y="2731778"/>
            <a:ext cx="9508435" cy="1822450"/>
          </a:xfrm>
          <a:prstGeom prst="rect">
            <a:avLst/>
          </a:prstGeom>
        </p:spPr>
      </p:pic>
      <p:pic>
        <p:nvPicPr>
          <p:cNvPr id="7" name="Picture 6">
            <a:extLst>
              <a:ext uri="{FF2B5EF4-FFF2-40B4-BE49-F238E27FC236}">
                <a16:creationId xmlns:a16="http://schemas.microsoft.com/office/drawing/2014/main" xmlns="" id="{05F0C5C2-F1BA-E33F-0D4F-D3A0B4275445}"/>
              </a:ext>
            </a:extLst>
          </p:cNvPr>
          <p:cNvPicPr>
            <a:picLocks noChangeAspect="1"/>
          </p:cNvPicPr>
          <p:nvPr/>
        </p:nvPicPr>
        <p:blipFill>
          <a:blip r:embed="rId3"/>
          <a:stretch>
            <a:fillRect/>
          </a:stretch>
        </p:blipFill>
        <p:spPr>
          <a:xfrm>
            <a:off x="1715743" y="4621696"/>
            <a:ext cx="8316256" cy="2236304"/>
          </a:xfrm>
          <a:prstGeom prst="rect">
            <a:avLst/>
          </a:prstGeom>
        </p:spPr>
      </p:pic>
    </p:spTree>
    <p:extLst>
      <p:ext uri="{BB962C8B-B14F-4D97-AF65-F5344CB8AC3E}">
        <p14:creationId xmlns:p14="http://schemas.microsoft.com/office/powerpoint/2010/main" val="266957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6C566-DB78-4ED9-F994-951CF5D232E4}"/>
              </a:ext>
            </a:extLst>
          </p:cNvPr>
          <p:cNvSpPr>
            <a:spLocks noGrp="1"/>
          </p:cNvSpPr>
          <p:nvPr>
            <p:ph type="title"/>
          </p:nvPr>
        </p:nvSpPr>
        <p:spPr/>
        <p:txBody>
          <a:bodyPr>
            <a:normAutofit/>
          </a:bodyPr>
          <a:lstStyle/>
          <a:p>
            <a:r>
              <a:rPr lang="en-US" sz="6600" b="1" dirty="0"/>
              <a:t>Process Text Files</a:t>
            </a:r>
          </a:p>
        </p:txBody>
      </p:sp>
      <p:sp>
        <p:nvSpPr>
          <p:cNvPr id="3" name="Content Placeholder 2">
            <a:extLst>
              <a:ext uri="{FF2B5EF4-FFF2-40B4-BE49-F238E27FC236}">
                <a16:creationId xmlns:a16="http://schemas.microsoft.com/office/drawing/2014/main" xmlns="" id="{B4286121-6F41-E953-43C7-80E460D71D78}"/>
              </a:ext>
            </a:extLst>
          </p:cNvPr>
          <p:cNvSpPr>
            <a:spLocks noGrp="1"/>
          </p:cNvSpPr>
          <p:nvPr>
            <p:ph idx="1"/>
          </p:nvPr>
        </p:nvSpPr>
        <p:spPr/>
        <p:txBody>
          <a:bodyPr/>
          <a:lstStyle/>
          <a:p>
            <a:r>
              <a:rPr lang="en-US" b="1" dirty="0">
                <a:solidFill>
                  <a:srgbClr val="FF0000"/>
                </a:solidFill>
                <a:effectLst/>
                <a:latin typeface="Arial" panose="020B0604020202020204" pitchFamily="34" charset="0"/>
              </a:rPr>
              <a:t>THE echo COMMAND</a:t>
            </a:r>
            <a:r>
              <a:rPr lang="en-US" dirty="0"/>
              <a:t/>
            </a:r>
            <a:br>
              <a:rPr lang="en-US" dirty="0"/>
            </a:br>
            <a:r>
              <a:rPr lang="en-US" dirty="0">
                <a:effectLst/>
                <a:latin typeface="Arial" panose="020B0604020202020204" pitchFamily="34" charset="0"/>
              </a:rPr>
              <a:t>The </a:t>
            </a:r>
            <a:r>
              <a:rPr lang="en-US" dirty="0">
                <a:effectLst/>
                <a:latin typeface="Courier New" panose="02070309020205020404" pitchFamily="49" charset="0"/>
              </a:rPr>
              <a:t>echo </a:t>
            </a:r>
            <a:r>
              <a:rPr lang="en-US" dirty="0">
                <a:effectLst/>
                <a:latin typeface="Arial" panose="020B0604020202020204" pitchFamily="34" charset="0"/>
              </a:rPr>
              <a:t>command is used to display a line of text on the terminal. </a:t>
            </a:r>
          </a:p>
          <a:p>
            <a:r>
              <a:rPr lang="en-US" dirty="0">
                <a:effectLst/>
                <a:latin typeface="Arial" panose="020B0604020202020204" pitchFamily="34" charset="0"/>
              </a:rPr>
              <a:t>You can also use the </a:t>
            </a:r>
            <a:r>
              <a:rPr lang="en-US" dirty="0">
                <a:effectLst/>
                <a:latin typeface="Courier New" panose="02070309020205020404" pitchFamily="49" charset="0"/>
              </a:rPr>
              <a:t>echo </a:t>
            </a:r>
            <a:r>
              <a:rPr lang="en-US" dirty="0">
                <a:effectLst/>
                <a:latin typeface="Arial" panose="020B0604020202020204" pitchFamily="34" charset="0"/>
              </a:rPr>
              <a:t>command to write text to a file by providing the string after the </a:t>
            </a:r>
            <a:r>
              <a:rPr lang="en-US" dirty="0">
                <a:effectLst/>
                <a:latin typeface="Courier New" panose="02070309020205020404" pitchFamily="49" charset="0"/>
              </a:rPr>
              <a:t>echo </a:t>
            </a:r>
            <a:r>
              <a:rPr lang="en-US" dirty="0">
                <a:effectLst/>
                <a:latin typeface="Arial" panose="020B0604020202020204" pitchFamily="34" charset="0"/>
              </a:rPr>
              <a:t>command and redirecting to the file.</a:t>
            </a:r>
            <a:endParaRPr lang="en-US" dirty="0"/>
          </a:p>
        </p:txBody>
      </p:sp>
      <p:pic>
        <p:nvPicPr>
          <p:cNvPr id="5" name="Picture 4">
            <a:extLst>
              <a:ext uri="{FF2B5EF4-FFF2-40B4-BE49-F238E27FC236}">
                <a16:creationId xmlns:a16="http://schemas.microsoft.com/office/drawing/2014/main" xmlns="" id="{9A42DF77-B11D-5078-78BC-4CD705C771C0}"/>
              </a:ext>
            </a:extLst>
          </p:cNvPr>
          <p:cNvPicPr>
            <a:picLocks noChangeAspect="1"/>
          </p:cNvPicPr>
          <p:nvPr/>
        </p:nvPicPr>
        <p:blipFill>
          <a:blip r:embed="rId2"/>
          <a:stretch>
            <a:fillRect/>
          </a:stretch>
        </p:blipFill>
        <p:spPr>
          <a:xfrm>
            <a:off x="-1" y="5208104"/>
            <a:ext cx="5226659" cy="1633331"/>
          </a:xfrm>
          <a:prstGeom prst="rect">
            <a:avLst/>
          </a:prstGeom>
        </p:spPr>
      </p:pic>
      <p:pic>
        <p:nvPicPr>
          <p:cNvPr id="7" name="Picture 6">
            <a:extLst>
              <a:ext uri="{FF2B5EF4-FFF2-40B4-BE49-F238E27FC236}">
                <a16:creationId xmlns:a16="http://schemas.microsoft.com/office/drawing/2014/main" xmlns="" id="{402547E4-153C-301E-87D9-0C451A76B3C4}"/>
              </a:ext>
            </a:extLst>
          </p:cNvPr>
          <p:cNvPicPr>
            <a:picLocks noChangeAspect="1"/>
          </p:cNvPicPr>
          <p:nvPr/>
        </p:nvPicPr>
        <p:blipFill>
          <a:blip r:embed="rId3"/>
          <a:stretch>
            <a:fillRect/>
          </a:stretch>
        </p:blipFill>
        <p:spPr>
          <a:xfrm>
            <a:off x="5504621" y="4436999"/>
            <a:ext cx="6581362" cy="2421001"/>
          </a:xfrm>
          <a:prstGeom prst="rect">
            <a:avLst/>
          </a:prstGeom>
        </p:spPr>
      </p:pic>
    </p:spTree>
    <p:extLst>
      <p:ext uri="{BB962C8B-B14F-4D97-AF65-F5344CB8AC3E}">
        <p14:creationId xmlns:p14="http://schemas.microsoft.com/office/powerpoint/2010/main" val="165016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CF63C7-919D-70D3-0CD3-6FAF2D3ED8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8EEF028-E583-8A20-1D89-F178CCDB0EC1}"/>
              </a:ext>
            </a:extLst>
          </p:cNvPr>
          <p:cNvSpPr>
            <a:spLocks noGrp="1"/>
          </p:cNvSpPr>
          <p:nvPr>
            <p:ph idx="1"/>
          </p:nvPr>
        </p:nvSpPr>
        <p:spPr/>
        <p:txBody>
          <a:bodyPr/>
          <a:lstStyle/>
          <a:p>
            <a:r>
              <a:rPr lang="en-US" dirty="0"/>
              <a:t>The echo command can </a:t>
            </a:r>
            <a:r>
              <a:rPr lang="en-US" sz="4000" b="1" dirty="0">
                <a:solidFill>
                  <a:srgbClr val="FF0000"/>
                </a:solidFill>
              </a:rPr>
              <a:t>overwrite</a:t>
            </a:r>
            <a:r>
              <a:rPr lang="en-US" dirty="0"/>
              <a:t> the content in the file by redirecting and </a:t>
            </a:r>
            <a:r>
              <a:rPr lang="en-US" sz="3600" b="1" dirty="0">
                <a:solidFill>
                  <a:schemeClr val="accent6">
                    <a:lumMod val="75000"/>
                  </a:schemeClr>
                </a:solidFill>
              </a:rPr>
              <a:t>not appending</a:t>
            </a:r>
            <a:r>
              <a:rPr lang="en-US" dirty="0" smtClean="0"/>
              <a:t>.</a:t>
            </a:r>
          </a:p>
          <a:p>
            <a:endParaRPr lang="en-US" dirty="0"/>
          </a:p>
          <a:p>
            <a:r>
              <a:rPr lang="en-US" dirty="0"/>
              <a:t>e</a:t>
            </a:r>
            <a:r>
              <a:rPr lang="en-US" dirty="0" smtClean="0"/>
              <a:t>cho “Hello all…” &gt;&gt; test.txt</a:t>
            </a:r>
          </a:p>
          <a:p>
            <a:r>
              <a:rPr lang="en-US" dirty="0" smtClean="0"/>
              <a:t>The above command will not overwrite, it will append</a:t>
            </a:r>
            <a:endParaRPr lang="en-US" dirty="0"/>
          </a:p>
        </p:txBody>
      </p:sp>
    </p:spTree>
    <p:extLst>
      <p:ext uri="{BB962C8B-B14F-4D97-AF65-F5344CB8AC3E}">
        <p14:creationId xmlns:p14="http://schemas.microsoft.com/office/powerpoint/2010/main" val="2949318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FB69A-85B4-BF2C-FE7F-84AD32A5241E}"/>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printf</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7D3B0ACF-0565-CA71-9CD6-D367F0C42EAA}"/>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printf</a:t>
            </a:r>
            <a:r>
              <a:rPr lang="en-US" dirty="0">
                <a:effectLst/>
                <a:latin typeface="Courier New" panose="02070309020205020404" pitchFamily="49" charset="0"/>
              </a:rPr>
              <a:t> </a:t>
            </a:r>
            <a:r>
              <a:rPr lang="en-US" dirty="0">
                <a:effectLst/>
                <a:latin typeface="Arial" panose="020B0604020202020204" pitchFamily="34" charset="0"/>
              </a:rPr>
              <a:t>command is similar to </a:t>
            </a:r>
            <a:r>
              <a:rPr lang="en-US" dirty="0">
                <a:effectLst/>
                <a:latin typeface="Courier New" panose="02070309020205020404" pitchFamily="49" charset="0"/>
              </a:rPr>
              <a:t>echo</a:t>
            </a:r>
            <a:r>
              <a:rPr lang="en-US" dirty="0">
                <a:effectLst/>
                <a:latin typeface="Arial" panose="020B0604020202020204" pitchFamily="34" charset="0"/>
              </a:rPr>
              <a:t>, but provides the user with much more control over how the output is formatted.</a:t>
            </a:r>
          </a:p>
          <a:p>
            <a:endParaRPr lang="en-US" dirty="0">
              <a:latin typeface="Arial" panose="020B0604020202020204" pitchFamily="34" charset="0"/>
            </a:endParaRPr>
          </a:p>
          <a:p>
            <a:r>
              <a:rPr lang="en-US" dirty="0">
                <a:effectLst/>
                <a:latin typeface="Arial" panose="020B0604020202020204" pitchFamily="34" charset="0"/>
              </a:rPr>
              <a:t>You can supply various format characters within the text you want to output, using a backslash (</a:t>
            </a:r>
            <a:r>
              <a:rPr lang="en-US" dirty="0">
                <a:effectLst/>
                <a:latin typeface="Courier New" panose="02070309020205020404" pitchFamily="49" charset="0"/>
              </a:rPr>
              <a:t>\</a:t>
            </a:r>
            <a:r>
              <a:rPr lang="en-US" dirty="0">
                <a:effectLst/>
                <a:latin typeface="Arial" panose="020B0604020202020204" pitchFamily="34" charset="0"/>
              </a:rPr>
              <a:t>) to indicate when they are</a:t>
            </a:r>
            <a:r>
              <a:rPr lang="en-US" dirty="0"/>
              <a:t/>
            </a:r>
            <a:br>
              <a:rPr lang="en-US" dirty="0"/>
            </a:br>
            <a:r>
              <a:rPr lang="en-US" dirty="0">
                <a:effectLst/>
                <a:latin typeface="Arial" panose="020B0604020202020204" pitchFamily="34" charset="0"/>
              </a:rPr>
              <a:t>being used. </a:t>
            </a:r>
            <a:endParaRPr lang="en-US" dirty="0"/>
          </a:p>
        </p:txBody>
      </p:sp>
      <p:pic>
        <p:nvPicPr>
          <p:cNvPr id="5" name="Picture 4">
            <a:extLst>
              <a:ext uri="{FF2B5EF4-FFF2-40B4-BE49-F238E27FC236}">
                <a16:creationId xmlns:a16="http://schemas.microsoft.com/office/drawing/2014/main" xmlns="" id="{B308BC67-AA15-D9A2-5662-F59C31D2088C}"/>
              </a:ext>
            </a:extLst>
          </p:cNvPr>
          <p:cNvPicPr>
            <a:picLocks noChangeAspect="1"/>
          </p:cNvPicPr>
          <p:nvPr/>
        </p:nvPicPr>
        <p:blipFill>
          <a:blip r:embed="rId2"/>
          <a:stretch>
            <a:fillRect/>
          </a:stretch>
        </p:blipFill>
        <p:spPr>
          <a:xfrm>
            <a:off x="0" y="4852671"/>
            <a:ext cx="12192000" cy="1739554"/>
          </a:xfrm>
          <a:prstGeom prst="rect">
            <a:avLst/>
          </a:prstGeom>
        </p:spPr>
      </p:pic>
    </p:spTree>
    <p:extLst>
      <p:ext uri="{BB962C8B-B14F-4D97-AF65-F5344CB8AC3E}">
        <p14:creationId xmlns:p14="http://schemas.microsoft.com/office/powerpoint/2010/main" val="16375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B1B240-D4EC-C0C6-3105-013DBB3822BB}"/>
              </a:ext>
            </a:extLst>
          </p:cNvPr>
          <p:cNvSpPr>
            <a:spLocks noGrp="1"/>
          </p:cNvSpPr>
          <p:nvPr>
            <p:ph type="title"/>
          </p:nvPr>
        </p:nvSpPr>
        <p:spPr/>
        <p:txBody>
          <a:bodyPr/>
          <a:lstStyle/>
          <a:p>
            <a:r>
              <a:rPr lang="en-US" dirty="0">
                <a:effectLst/>
                <a:latin typeface="Arial" panose="020B0604020202020204" pitchFamily="34" charset="0"/>
              </a:rPr>
              <a:t>THE tr COMMAND</a:t>
            </a:r>
            <a:endParaRPr lang="en-US" dirty="0"/>
          </a:p>
        </p:txBody>
      </p:sp>
      <p:sp>
        <p:nvSpPr>
          <p:cNvPr id="3" name="Content Placeholder 2">
            <a:extLst>
              <a:ext uri="{FF2B5EF4-FFF2-40B4-BE49-F238E27FC236}">
                <a16:creationId xmlns:a16="http://schemas.microsoft.com/office/drawing/2014/main" xmlns="" id="{D504F079-B1D7-227B-BA5C-1171E168F9CD}"/>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tr </a:t>
            </a:r>
            <a:r>
              <a:rPr lang="en-US" dirty="0">
                <a:effectLst/>
                <a:latin typeface="Arial" panose="020B0604020202020204" pitchFamily="34" charset="0"/>
              </a:rPr>
              <a:t>command is used to translate a string of characters. </a:t>
            </a:r>
          </a:p>
          <a:p>
            <a:endParaRPr lang="en-US" dirty="0">
              <a:latin typeface="Arial" panose="020B0604020202020204" pitchFamily="34" charset="0"/>
            </a:endParaRPr>
          </a:p>
          <a:p>
            <a:r>
              <a:rPr lang="en-US" dirty="0">
                <a:effectLst/>
                <a:latin typeface="Arial" panose="020B0604020202020204" pitchFamily="34" charset="0"/>
              </a:rPr>
              <a:t>It is predominantly used to change the case of letters in a file. </a:t>
            </a:r>
          </a:p>
          <a:p>
            <a:endParaRPr lang="en-US" dirty="0">
              <a:latin typeface="Arial" panose="020B0604020202020204" pitchFamily="34" charset="0"/>
            </a:endParaRPr>
          </a:p>
          <a:p>
            <a:r>
              <a:rPr lang="en-US" dirty="0">
                <a:effectLst/>
                <a:latin typeface="Arial" panose="020B0604020202020204" pitchFamily="34" charset="0"/>
              </a:rPr>
              <a:t>This command acts only on a stream of characters and does not accept file names as arguments. </a:t>
            </a:r>
          </a:p>
          <a:p>
            <a:endParaRPr lang="en-US" dirty="0">
              <a:latin typeface="Arial" panose="020B0604020202020204" pitchFamily="34" charset="0"/>
            </a:endParaRPr>
          </a:p>
          <a:p>
            <a:r>
              <a:rPr lang="en-US" dirty="0">
                <a:effectLst/>
                <a:latin typeface="Arial" panose="020B0604020202020204" pitchFamily="34" charset="0"/>
              </a:rPr>
              <a:t>You must use redirection to actually change a file.</a:t>
            </a:r>
            <a:endParaRPr lang="en-US" dirty="0"/>
          </a:p>
        </p:txBody>
      </p:sp>
    </p:spTree>
    <p:extLst>
      <p:ext uri="{BB962C8B-B14F-4D97-AF65-F5344CB8AC3E}">
        <p14:creationId xmlns:p14="http://schemas.microsoft.com/office/powerpoint/2010/main" val="11273127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9D1081-0050-CFE7-2B63-619D01154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4A1B219-3C68-2104-73D6-228643C128B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48447161-7151-8E55-2280-BC0E6A342FB0}"/>
              </a:ext>
            </a:extLst>
          </p:cNvPr>
          <p:cNvPicPr>
            <a:picLocks noChangeAspect="1"/>
          </p:cNvPicPr>
          <p:nvPr/>
        </p:nvPicPr>
        <p:blipFill>
          <a:blip r:embed="rId2"/>
          <a:stretch>
            <a:fillRect/>
          </a:stretch>
        </p:blipFill>
        <p:spPr>
          <a:xfrm>
            <a:off x="3334991" y="681037"/>
            <a:ext cx="5729495" cy="5414870"/>
          </a:xfrm>
          <a:prstGeom prst="rect">
            <a:avLst/>
          </a:prstGeom>
        </p:spPr>
      </p:pic>
    </p:spTree>
    <p:extLst>
      <p:ext uri="{BB962C8B-B14F-4D97-AF65-F5344CB8AC3E}">
        <p14:creationId xmlns:p14="http://schemas.microsoft.com/office/powerpoint/2010/main" val="1463015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660336-CAF5-14C4-5616-2C29FC276B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B16768B-AB8A-FF65-BE66-ED24FD4176D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163C768A-F149-7FAF-AFF4-5B7C2669B0EE}"/>
              </a:ext>
            </a:extLst>
          </p:cNvPr>
          <p:cNvPicPr>
            <a:picLocks noChangeAspect="1"/>
          </p:cNvPicPr>
          <p:nvPr/>
        </p:nvPicPr>
        <p:blipFill>
          <a:blip r:embed="rId2"/>
          <a:stretch>
            <a:fillRect/>
          </a:stretch>
        </p:blipFill>
        <p:spPr>
          <a:xfrm>
            <a:off x="3485943" y="681037"/>
            <a:ext cx="5220114" cy="5021689"/>
          </a:xfrm>
          <a:prstGeom prst="rect">
            <a:avLst/>
          </a:prstGeom>
        </p:spPr>
      </p:pic>
    </p:spTree>
    <p:extLst>
      <p:ext uri="{BB962C8B-B14F-4D97-AF65-F5344CB8AC3E}">
        <p14:creationId xmlns:p14="http://schemas.microsoft.com/office/powerpoint/2010/main" val="1497800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6285E-5B72-D9A9-6AF5-A64CED326834}"/>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wc</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A169C4FE-8D2D-56D4-EB85-37AF39E020F3}"/>
              </a:ext>
            </a:extLst>
          </p:cNvPr>
          <p:cNvSpPr>
            <a:spLocks noGrp="1"/>
          </p:cNvSpPr>
          <p:nvPr>
            <p:ph idx="1"/>
          </p:nvPr>
        </p:nvSpPr>
        <p:spPr/>
        <p:txBody>
          <a:bodyPr/>
          <a:lstStyle/>
          <a:p>
            <a:r>
              <a:rPr lang="en-US" dirty="0">
                <a:effectLst/>
                <a:latin typeface="Arial" panose="020B0604020202020204" pitchFamily="34" charset="0"/>
              </a:rPr>
              <a:t>The word count (</a:t>
            </a:r>
            <a:r>
              <a:rPr lang="en-US" dirty="0" err="1">
                <a:effectLst/>
                <a:latin typeface="Courier New" panose="02070309020205020404" pitchFamily="49" charset="0"/>
              </a:rPr>
              <a:t>wc</a:t>
            </a:r>
            <a:r>
              <a:rPr lang="en-US" dirty="0">
                <a:effectLst/>
                <a:latin typeface="Arial" panose="020B0604020202020204" pitchFamily="34" charset="0"/>
              </a:rPr>
              <a:t>) command is used to count the number of lines, words, and characters in a text file. </a:t>
            </a:r>
            <a:endParaRPr lang="en-US" dirty="0"/>
          </a:p>
        </p:txBody>
      </p:sp>
      <p:pic>
        <p:nvPicPr>
          <p:cNvPr id="5" name="Picture 4">
            <a:extLst>
              <a:ext uri="{FF2B5EF4-FFF2-40B4-BE49-F238E27FC236}">
                <a16:creationId xmlns:a16="http://schemas.microsoft.com/office/drawing/2014/main" xmlns="" id="{44BFB480-4563-465F-1DB7-47E14B1B5301}"/>
              </a:ext>
            </a:extLst>
          </p:cNvPr>
          <p:cNvPicPr>
            <a:picLocks noChangeAspect="1"/>
          </p:cNvPicPr>
          <p:nvPr/>
        </p:nvPicPr>
        <p:blipFill>
          <a:blip r:embed="rId2"/>
          <a:stretch>
            <a:fillRect/>
          </a:stretch>
        </p:blipFill>
        <p:spPr>
          <a:xfrm>
            <a:off x="1378478" y="3127513"/>
            <a:ext cx="9435043" cy="2215184"/>
          </a:xfrm>
          <a:prstGeom prst="rect">
            <a:avLst/>
          </a:prstGeom>
        </p:spPr>
      </p:pic>
    </p:spTree>
    <p:extLst>
      <p:ext uri="{BB962C8B-B14F-4D97-AF65-F5344CB8AC3E}">
        <p14:creationId xmlns:p14="http://schemas.microsoft.com/office/powerpoint/2010/main" val="145762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C83362-2E35-3BEA-D86B-A6924A9416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30A8970-C050-C414-7133-13E5A61C1895}"/>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wc</a:t>
            </a:r>
            <a:r>
              <a:rPr lang="en-US" dirty="0">
                <a:effectLst/>
                <a:latin typeface="Courier New" panose="02070309020205020404" pitchFamily="49" charset="0"/>
              </a:rPr>
              <a:t> </a:t>
            </a:r>
            <a:r>
              <a:rPr lang="en-US" dirty="0">
                <a:effectLst/>
                <a:latin typeface="Arial" panose="020B0604020202020204" pitchFamily="34" charset="0"/>
              </a:rPr>
              <a:t>command provides various options that enable you to specify the nature of the output.</a:t>
            </a:r>
          </a:p>
          <a:p>
            <a:r>
              <a:rPr lang="en-US" dirty="0">
                <a:effectLst/>
                <a:latin typeface="Courier New" panose="02070309020205020404" pitchFamily="49" charset="0"/>
              </a:rPr>
              <a:t>-c </a:t>
            </a:r>
            <a:r>
              <a:rPr lang="en-US" dirty="0">
                <a:effectLst/>
                <a:latin typeface="Arial" panose="020B0604020202020204" pitchFamily="34" charset="0"/>
              </a:rPr>
              <a:t>Display the byte count.</a:t>
            </a:r>
            <a:endParaRPr lang="en-US" dirty="0"/>
          </a:p>
        </p:txBody>
      </p:sp>
      <p:pic>
        <p:nvPicPr>
          <p:cNvPr id="5" name="Picture 4">
            <a:extLst>
              <a:ext uri="{FF2B5EF4-FFF2-40B4-BE49-F238E27FC236}">
                <a16:creationId xmlns:a16="http://schemas.microsoft.com/office/drawing/2014/main" xmlns="" id="{81578BF3-C3B2-BA9F-36CC-98518608A06D}"/>
              </a:ext>
            </a:extLst>
          </p:cNvPr>
          <p:cNvPicPr>
            <a:picLocks noChangeAspect="1"/>
          </p:cNvPicPr>
          <p:nvPr/>
        </p:nvPicPr>
        <p:blipFill>
          <a:blip r:embed="rId2"/>
          <a:stretch>
            <a:fillRect/>
          </a:stretch>
        </p:blipFill>
        <p:spPr>
          <a:xfrm>
            <a:off x="6687378" y="2493095"/>
            <a:ext cx="4007126" cy="4364905"/>
          </a:xfrm>
          <a:prstGeom prst="rect">
            <a:avLst/>
          </a:prstGeom>
        </p:spPr>
      </p:pic>
    </p:spTree>
    <p:extLst>
      <p:ext uri="{BB962C8B-B14F-4D97-AF65-F5344CB8AC3E}">
        <p14:creationId xmlns:p14="http://schemas.microsoft.com/office/powerpoint/2010/main" val="61821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80F4C-8551-28FF-F9AE-4158E7062CBE}"/>
              </a:ext>
            </a:extLst>
          </p:cNvPr>
          <p:cNvSpPr>
            <a:spLocks noGrp="1"/>
          </p:cNvSpPr>
          <p:nvPr>
            <p:ph type="title"/>
          </p:nvPr>
        </p:nvSpPr>
        <p:spPr/>
        <p:txBody>
          <a:bodyPr/>
          <a:lstStyle/>
          <a:p>
            <a:r>
              <a:rPr lang="en-US" dirty="0"/>
              <a:t>nano</a:t>
            </a:r>
          </a:p>
        </p:txBody>
      </p:sp>
      <p:sp>
        <p:nvSpPr>
          <p:cNvPr id="3" name="Content Placeholder 2">
            <a:extLst>
              <a:ext uri="{FF2B5EF4-FFF2-40B4-BE49-F238E27FC236}">
                <a16:creationId xmlns:a16="http://schemas.microsoft.com/office/drawing/2014/main" xmlns="" id="{A8A666A2-52CC-E648-C0FC-E0B3FAB166C9}"/>
              </a:ext>
            </a:extLst>
          </p:cNvPr>
          <p:cNvSpPr>
            <a:spLocks noGrp="1"/>
          </p:cNvSpPr>
          <p:nvPr>
            <p:ph idx="1"/>
          </p:nvPr>
        </p:nvSpPr>
        <p:spPr/>
        <p:txBody>
          <a:bodyPr/>
          <a:lstStyle/>
          <a:p>
            <a:r>
              <a:rPr lang="en-US" dirty="0"/>
              <a:t>nano</a:t>
            </a:r>
          </a:p>
          <a:p>
            <a:endParaRPr lang="en-US" dirty="0"/>
          </a:p>
          <a:p>
            <a:endParaRPr lang="en-US" dirty="0"/>
          </a:p>
        </p:txBody>
      </p:sp>
      <p:pic>
        <p:nvPicPr>
          <p:cNvPr id="5" name="Picture 4">
            <a:extLst>
              <a:ext uri="{FF2B5EF4-FFF2-40B4-BE49-F238E27FC236}">
                <a16:creationId xmlns:a16="http://schemas.microsoft.com/office/drawing/2014/main" xmlns="" id="{54584C48-DC34-9098-340A-F2D75A22C508}"/>
              </a:ext>
            </a:extLst>
          </p:cNvPr>
          <p:cNvPicPr>
            <a:picLocks noChangeAspect="1"/>
          </p:cNvPicPr>
          <p:nvPr/>
        </p:nvPicPr>
        <p:blipFill>
          <a:blip r:embed="rId2"/>
          <a:stretch>
            <a:fillRect/>
          </a:stretch>
        </p:blipFill>
        <p:spPr>
          <a:xfrm>
            <a:off x="1108238" y="2338243"/>
            <a:ext cx="4987762" cy="1974850"/>
          </a:xfrm>
          <a:prstGeom prst="rect">
            <a:avLst/>
          </a:prstGeom>
        </p:spPr>
      </p:pic>
      <p:pic>
        <p:nvPicPr>
          <p:cNvPr id="7" name="Picture 6">
            <a:extLst>
              <a:ext uri="{FF2B5EF4-FFF2-40B4-BE49-F238E27FC236}">
                <a16:creationId xmlns:a16="http://schemas.microsoft.com/office/drawing/2014/main" xmlns="" id="{6F7AE351-737A-96D6-A9A5-2D729D106A1E}"/>
              </a:ext>
            </a:extLst>
          </p:cNvPr>
          <p:cNvPicPr>
            <a:picLocks noChangeAspect="1"/>
          </p:cNvPicPr>
          <p:nvPr/>
        </p:nvPicPr>
        <p:blipFill>
          <a:blip r:embed="rId3"/>
          <a:stretch>
            <a:fillRect/>
          </a:stretch>
        </p:blipFill>
        <p:spPr>
          <a:xfrm>
            <a:off x="6922202" y="2323383"/>
            <a:ext cx="4987761" cy="3355821"/>
          </a:xfrm>
          <a:prstGeom prst="rect">
            <a:avLst/>
          </a:prstGeom>
        </p:spPr>
      </p:pic>
    </p:spTree>
    <p:extLst>
      <p:ext uri="{BB962C8B-B14F-4D97-AF65-F5344CB8AC3E}">
        <p14:creationId xmlns:p14="http://schemas.microsoft.com/office/powerpoint/2010/main" val="897988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BEBDF-98B4-4495-C86B-B1347D01D7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BBB6D45-C88B-6D5E-8C26-23225D70A6BD}"/>
              </a:ext>
            </a:extLst>
          </p:cNvPr>
          <p:cNvSpPr>
            <a:spLocks noGrp="1"/>
          </p:cNvSpPr>
          <p:nvPr>
            <p:ph idx="1"/>
          </p:nvPr>
        </p:nvSpPr>
        <p:spPr/>
        <p:txBody>
          <a:bodyPr/>
          <a:lstStyle/>
          <a:p>
            <a:r>
              <a:rPr lang="en-US" dirty="0"/>
              <a:t>-m Display the character count.</a:t>
            </a:r>
          </a:p>
        </p:txBody>
      </p:sp>
      <p:pic>
        <p:nvPicPr>
          <p:cNvPr id="5" name="Picture 4">
            <a:extLst>
              <a:ext uri="{FF2B5EF4-FFF2-40B4-BE49-F238E27FC236}">
                <a16:creationId xmlns:a16="http://schemas.microsoft.com/office/drawing/2014/main" xmlns="" id="{75A65DB0-E72C-A58A-BEF5-8CE202EFF5FE}"/>
              </a:ext>
            </a:extLst>
          </p:cNvPr>
          <p:cNvPicPr>
            <a:picLocks noChangeAspect="1"/>
          </p:cNvPicPr>
          <p:nvPr/>
        </p:nvPicPr>
        <p:blipFill>
          <a:blip r:embed="rId2"/>
          <a:stretch>
            <a:fillRect/>
          </a:stretch>
        </p:blipFill>
        <p:spPr>
          <a:xfrm>
            <a:off x="2840521" y="2795929"/>
            <a:ext cx="6661288" cy="2086669"/>
          </a:xfrm>
          <a:prstGeom prst="rect">
            <a:avLst/>
          </a:prstGeom>
        </p:spPr>
      </p:pic>
    </p:spTree>
    <p:extLst>
      <p:ext uri="{BB962C8B-B14F-4D97-AF65-F5344CB8AC3E}">
        <p14:creationId xmlns:p14="http://schemas.microsoft.com/office/powerpoint/2010/main" val="398325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E52AD-2223-42E6-7E83-249C6F855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0A9A15E-F657-AA55-3D83-A0DF621B7331}"/>
              </a:ext>
            </a:extLst>
          </p:cNvPr>
          <p:cNvSpPr>
            <a:spLocks noGrp="1"/>
          </p:cNvSpPr>
          <p:nvPr>
            <p:ph idx="1"/>
          </p:nvPr>
        </p:nvSpPr>
        <p:spPr/>
        <p:txBody>
          <a:bodyPr/>
          <a:lstStyle/>
          <a:p>
            <a:r>
              <a:rPr lang="en-US" dirty="0">
                <a:effectLst/>
                <a:latin typeface="Courier New" panose="02070309020205020404" pitchFamily="49" charset="0"/>
              </a:rPr>
              <a:t>-l </a:t>
            </a:r>
            <a:r>
              <a:rPr lang="en-US" dirty="0">
                <a:effectLst/>
                <a:latin typeface="Arial" panose="020B0604020202020204" pitchFamily="34" charset="0"/>
              </a:rPr>
              <a:t>Display the newline count.</a:t>
            </a:r>
            <a:endParaRPr lang="en-US" dirty="0"/>
          </a:p>
        </p:txBody>
      </p:sp>
      <p:pic>
        <p:nvPicPr>
          <p:cNvPr id="5" name="Picture 4">
            <a:extLst>
              <a:ext uri="{FF2B5EF4-FFF2-40B4-BE49-F238E27FC236}">
                <a16:creationId xmlns:a16="http://schemas.microsoft.com/office/drawing/2014/main" xmlns="" id="{F245DBC5-9DE8-6B83-4DA4-9B6E0629FB9D}"/>
              </a:ext>
            </a:extLst>
          </p:cNvPr>
          <p:cNvPicPr>
            <a:picLocks noChangeAspect="1"/>
          </p:cNvPicPr>
          <p:nvPr/>
        </p:nvPicPr>
        <p:blipFill>
          <a:blip r:embed="rId2"/>
          <a:stretch>
            <a:fillRect/>
          </a:stretch>
        </p:blipFill>
        <p:spPr>
          <a:xfrm>
            <a:off x="6191250" y="2022647"/>
            <a:ext cx="4304472" cy="4154316"/>
          </a:xfrm>
          <a:prstGeom prst="rect">
            <a:avLst/>
          </a:prstGeom>
        </p:spPr>
      </p:pic>
    </p:spTree>
    <p:extLst>
      <p:ext uri="{BB962C8B-B14F-4D97-AF65-F5344CB8AC3E}">
        <p14:creationId xmlns:p14="http://schemas.microsoft.com/office/powerpoint/2010/main" val="210288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0FE074-FF41-F65D-BD55-F4F0D9A25D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1E660A1-6EC4-E2FF-A01C-19D7763BB31D}"/>
              </a:ext>
            </a:extLst>
          </p:cNvPr>
          <p:cNvSpPr>
            <a:spLocks noGrp="1"/>
          </p:cNvSpPr>
          <p:nvPr>
            <p:ph idx="1"/>
          </p:nvPr>
        </p:nvSpPr>
        <p:spPr/>
        <p:txBody>
          <a:bodyPr/>
          <a:lstStyle/>
          <a:p>
            <a:r>
              <a:rPr lang="en-US" dirty="0"/>
              <a:t>-w Display the word count.</a:t>
            </a:r>
          </a:p>
        </p:txBody>
      </p:sp>
      <p:pic>
        <p:nvPicPr>
          <p:cNvPr id="5" name="Picture 4">
            <a:extLst>
              <a:ext uri="{FF2B5EF4-FFF2-40B4-BE49-F238E27FC236}">
                <a16:creationId xmlns:a16="http://schemas.microsoft.com/office/drawing/2014/main" xmlns="" id="{8C3AAA17-81BE-DCEC-E74B-149C866C2297}"/>
              </a:ext>
            </a:extLst>
          </p:cNvPr>
          <p:cNvPicPr>
            <a:picLocks noChangeAspect="1"/>
          </p:cNvPicPr>
          <p:nvPr/>
        </p:nvPicPr>
        <p:blipFill>
          <a:blip r:embed="rId2"/>
          <a:stretch>
            <a:fillRect/>
          </a:stretch>
        </p:blipFill>
        <p:spPr>
          <a:xfrm>
            <a:off x="2698474" y="2885799"/>
            <a:ext cx="5788378" cy="1860550"/>
          </a:xfrm>
          <a:prstGeom prst="rect">
            <a:avLst/>
          </a:prstGeom>
        </p:spPr>
      </p:pic>
    </p:spTree>
    <p:extLst>
      <p:ext uri="{BB962C8B-B14F-4D97-AF65-F5344CB8AC3E}">
        <p14:creationId xmlns:p14="http://schemas.microsoft.com/office/powerpoint/2010/main" val="34565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15F9E-F2B4-4030-D685-731FF45A6D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FE74186-869F-F625-F973-2E5076853801}"/>
              </a:ext>
            </a:extLst>
          </p:cNvPr>
          <p:cNvSpPr>
            <a:spLocks noGrp="1"/>
          </p:cNvSpPr>
          <p:nvPr>
            <p:ph idx="1"/>
          </p:nvPr>
        </p:nvSpPr>
        <p:spPr/>
        <p:txBody>
          <a:bodyPr/>
          <a:lstStyle/>
          <a:p>
            <a:r>
              <a:rPr lang="en-US" dirty="0"/>
              <a:t>The sort command arranges the lines in a file.</a:t>
            </a:r>
          </a:p>
        </p:txBody>
      </p:sp>
      <p:pic>
        <p:nvPicPr>
          <p:cNvPr id="5" name="Picture 4">
            <a:extLst>
              <a:ext uri="{FF2B5EF4-FFF2-40B4-BE49-F238E27FC236}">
                <a16:creationId xmlns:a16="http://schemas.microsoft.com/office/drawing/2014/main" xmlns="" id="{60A9B708-4F51-CA9F-ABCA-0714E2FB7773}"/>
              </a:ext>
            </a:extLst>
          </p:cNvPr>
          <p:cNvPicPr>
            <a:picLocks noChangeAspect="1"/>
          </p:cNvPicPr>
          <p:nvPr/>
        </p:nvPicPr>
        <p:blipFill>
          <a:blip r:embed="rId2"/>
          <a:stretch>
            <a:fillRect/>
          </a:stretch>
        </p:blipFill>
        <p:spPr>
          <a:xfrm>
            <a:off x="3832363" y="2717467"/>
            <a:ext cx="4039428" cy="2371990"/>
          </a:xfrm>
          <a:prstGeom prst="rect">
            <a:avLst/>
          </a:prstGeom>
        </p:spPr>
      </p:pic>
    </p:spTree>
    <p:extLst>
      <p:ext uri="{BB962C8B-B14F-4D97-AF65-F5344CB8AC3E}">
        <p14:creationId xmlns:p14="http://schemas.microsoft.com/office/powerpoint/2010/main" val="12914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37699-697F-CC46-A9C6-792BDF54B7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7B544A3-07B1-F574-B108-7F3F6177BC64}"/>
              </a:ext>
            </a:extLst>
          </p:cNvPr>
          <p:cNvSpPr>
            <a:spLocks noGrp="1"/>
          </p:cNvSpPr>
          <p:nvPr>
            <p:ph idx="1"/>
          </p:nvPr>
        </p:nvSpPr>
        <p:spPr/>
        <p:txBody>
          <a:bodyPr/>
          <a:lstStyle/>
          <a:p>
            <a:r>
              <a:rPr lang="en-US" dirty="0"/>
              <a:t>-k{column numbers} Specify field values. For example, -k2 indicates the second field.</a:t>
            </a:r>
          </a:p>
        </p:txBody>
      </p:sp>
      <p:pic>
        <p:nvPicPr>
          <p:cNvPr id="5" name="Picture 4">
            <a:extLst>
              <a:ext uri="{FF2B5EF4-FFF2-40B4-BE49-F238E27FC236}">
                <a16:creationId xmlns:a16="http://schemas.microsoft.com/office/drawing/2014/main" xmlns="" id="{A493C222-56F6-27C1-3826-1FFC2CCB666F}"/>
              </a:ext>
            </a:extLst>
          </p:cNvPr>
          <p:cNvPicPr>
            <a:picLocks noChangeAspect="1"/>
          </p:cNvPicPr>
          <p:nvPr/>
        </p:nvPicPr>
        <p:blipFill>
          <a:blip r:embed="rId2"/>
          <a:stretch>
            <a:fillRect/>
          </a:stretch>
        </p:blipFill>
        <p:spPr>
          <a:xfrm>
            <a:off x="0" y="3790122"/>
            <a:ext cx="5514848" cy="2926246"/>
          </a:xfrm>
          <a:prstGeom prst="rect">
            <a:avLst/>
          </a:prstGeom>
        </p:spPr>
      </p:pic>
      <p:pic>
        <p:nvPicPr>
          <p:cNvPr id="7" name="Picture 6">
            <a:extLst>
              <a:ext uri="{FF2B5EF4-FFF2-40B4-BE49-F238E27FC236}">
                <a16:creationId xmlns:a16="http://schemas.microsoft.com/office/drawing/2014/main" xmlns="" id="{AFE46627-81EE-FCBD-5854-4DA99D17D2CA}"/>
              </a:ext>
            </a:extLst>
          </p:cNvPr>
          <p:cNvPicPr>
            <a:picLocks noChangeAspect="1"/>
          </p:cNvPicPr>
          <p:nvPr/>
        </p:nvPicPr>
        <p:blipFill>
          <a:blip r:embed="rId3"/>
          <a:stretch>
            <a:fillRect/>
          </a:stretch>
        </p:blipFill>
        <p:spPr>
          <a:xfrm>
            <a:off x="6345052" y="3790123"/>
            <a:ext cx="5622983" cy="2926246"/>
          </a:xfrm>
          <a:prstGeom prst="rect">
            <a:avLst/>
          </a:prstGeom>
        </p:spPr>
      </p:pic>
    </p:spTree>
    <p:extLst>
      <p:ext uri="{BB962C8B-B14F-4D97-AF65-F5344CB8AC3E}">
        <p14:creationId xmlns:p14="http://schemas.microsoft.com/office/powerpoint/2010/main" val="294825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4CF7CD-27AF-BC88-C8AB-B81252BEBD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37576BE-90A9-B4FF-09AF-7209E3CF4A7F}"/>
              </a:ext>
            </a:extLst>
          </p:cNvPr>
          <p:cNvSpPr>
            <a:spLocks noGrp="1"/>
          </p:cNvSpPr>
          <p:nvPr>
            <p:ph idx="1"/>
          </p:nvPr>
        </p:nvSpPr>
        <p:spPr/>
        <p:txBody>
          <a:bodyPr/>
          <a:lstStyle/>
          <a:p>
            <a:r>
              <a:rPr lang="en-US" dirty="0">
                <a:effectLst/>
                <a:latin typeface="Courier New" panose="02070309020205020404" pitchFamily="49" charset="0"/>
              </a:rPr>
              <a:t>-r </a:t>
            </a:r>
            <a:r>
              <a:rPr lang="en-US" dirty="0">
                <a:effectLst/>
                <a:latin typeface="Arial" panose="020B0604020202020204" pitchFamily="34" charset="0"/>
              </a:rPr>
              <a:t>Sort fields in descending order. </a:t>
            </a:r>
          </a:p>
          <a:p>
            <a:r>
              <a:rPr lang="en-US" dirty="0">
                <a:effectLst/>
                <a:latin typeface="Arial" panose="020B0604020202020204" pitchFamily="34" charset="0"/>
              </a:rPr>
              <a:t>By default, the fields are sorted in ascending order.</a:t>
            </a:r>
            <a:endParaRPr lang="en-US" dirty="0"/>
          </a:p>
        </p:txBody>
      </p:sp>
      <p:pic>
        <p:nvPicPr>
          <p:cNvPr id="5" name="Picture 4">
            <a:extLst>
              <a:ext uri="{FF2B5EF4-FFF2-40B4-BE49-F238E27FC236}">
                <a16:creationId xmlns:a16="http://schemas.microsoft.com/office/drawing/2014/main" xmlns="" id="{2B5DD674-E782-A9AA-7FC1-711BB11AE2A8}"/>
              </a:ext>
            </a:extLst>
          </p:cNvPr>
          <p:cNvPicPr>
            <a:picLocks noChangeAspect="1"/>
          </p:cNvPicPr>
          <p:nvPr/>
        </p:nvPicPr>
        <p:blipFill>
          <a:blip r:embed="rId2"/>
          <a:stretch>
            <a:fillRect/>
          </a:stretch>
        </p:blipFill>
        <p:spPr>
          <a:xfrm>
            <a:off x="201681" y="3429000"/>
            <a:ext cx="5803101" cy="3063875"/>
          </a:xfrm>
          <a:prstGeom prst="rect">
            <a:avLst/>
          </a:prstGeom>
        </p:spPr>
      </p:pic>
      <p:pic>
        <p:nvPicPr>
          <p:cNvPr id="7" name="Picture 6">
            <a:extLst>
              <a:ext uri="{FF2B5EF4-FFF2-40B4-BE49-F238E27FC236}">
                <a16:creationId xmlns:a16="http://schemas.microsoft.com/office/drawing/2014/main" xmlns="" id="{1368FDD2-9708-8B0A-FFEF-E0BF234A8781}"/>
              </a:ext>
            </a:extLst>
          </p:cNvPr>
          <p:cNvPicPr>
            <a:picLocks noChangeAspect="1"/>
          </p:cNvPicPr>
          <p:nvPr/>
        </p:nvPicPr>
        <p:blipFill>
          <a:blip r:embed="rId3"/>
          <a:stretch>
            <a:fillRect/>
          </a:stretch>
        </p:blipFill>
        <p:spPr>
          <a:xfrm>
            <a:off x="6187220" y="3429000"/>
            <a:ext cx="5904554" cy="3063875"/>
          </a:xfrm>
          <a:prstGeom prst="rect">
            <a:avLst/>
          </a:prstGeom>
        </p:spPr>
      </p:pic>
    </p:spTree>
    <p:extLst>
      <p:ext uri="{BB962C8B-B14F-4D97-AF65-F5344CB8AC3E}">
        <p14:creationId xmlns:p14="http://schemas.microsoft.com/office/powerpoint/2010/main" val="72112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A1DB8-DC48-B82E-0A93-2962F28D415C}"/>
              </a:ext>
            </a:extLst>
          </p:cNvPr>
          <p:cNvSpPr>
            <a:spLocks noGrp="1"/>
          </p:cNvSpPr>
          <p:nvPr>
            <p:ph type="title"/>
          </p:nvPr>
        </p:nvSpPr>
        <p:spPr/>
        <p:txBody>
          <a:bodyPr/>
          <a:lstStyle/>
          <a:p>
            <a:r>
              <a:rPr lang="en-US" dirty="0"/>
              <a:t>THE cut COMMAND</a:t>
            </a:r>
          </a:p>
        </p:txBody>
      </p:sp>
      <p:pic>
        <p:nvPicPr>
          <p:cNvPr id="5" name="Content Placeholder 4">
            <a:extLst>
              <a:ext uri="{FF2B5EF4-FFF2-40B4-BE49-F238E27FC236}">
                <a16:creationId xmlns:a16="http://schemas.microsoft.com/office/drawing/2014/main" xmlns="" id="{C4732915-62C6-01D1-0FF2-C08A171D3AC0}"/>
              </a:ext>
            </a:extLst>
          </p:cNvPr>
          <p:cNvPicPr>
            <a:picLocks noGrp="1" noChangeAspect="1"/>
          </p:cNvPicPr>
          <p:nvPr>
            <p:ph idx="1"/>
          </p:nvPr>
        </p:nvPicPr>
        <p:blipFill>
          <a:blip r:embed="rId2"/>
          <a:stretch>
            <a:fillRect/>
          </a:stretch>
        </p:blipFill>
        <p:spPr>
          <a:xfrm>
            <a:off x="637347" y="2103371"/>
            <a:ext cx="3520523" cy="4754629"/>
          </a:xfrm>
        </p:spPr>
      </p:pic>
      <p:sp>
        <p:nvSpPr>
          <p:cNvPr id="6" name="TextBox 5">
            <a:extLst>
              <a:ext uri="{FF2B5EF4-FFF2-40B4-BE49-F238E27FC236}">
                <a16:creationId xmlns:a16="http://schemas.microsoft.com/office/drawing/2014/main" xmlns="" id="{49A31D44-4082-038C-712A-CCA107CC6221}"/>
              </a:ext>
            </a:extLst>
          </p:cNvPr>
          <p:cNvSpPr txBox="1"/>
          <p:nvPr/>
        </p:nvSpPr>
        <p:spPr>
          <a:xfrm>
            <a:off x="951381" y="1734039"/>
            <a:ext cx="6814686" cy="369332"/>
          </a:xfrm>
          <a:prstGeom prst="rect">
            <a:avLst/>
          </a:prstGeom>
          <a:noFill/>
        </p:spPr>
        <p:txBody>
          <a:bodyPr wrap="none" rtlCol="0">
            <a:spAutoFit/>
          </a:bodyPr>
          <a:lstStyle/>
          <a:p>
            <a:r>
              <a:rPr lang="en-US" dirty="0">
                <a:effectLst/>
                <a:latin typeface="Arial" panose="020B0604020202020204" pitchFamily="34" charset="0"/>
              </a:rPr>
              <a:t>The </a:t>
            </a:r>
            <a:r>
              <a:rPr lang="en-US" dirty="0">
                <a:effectLst/>
                <a:latin typeface="Courier New" panose="02070309020205020404" pitchFamily="49" charset="0"/>
              </a:rPr>
              <a:t>cut </a:t>
            </a:r>
            <a:r>
              <a:rPr lang="en-US" dirty="0">
                <a:effectLst/>
                <a:latin typeface="Arial" panose="020B0604020202020204" pitchFamily="34" charset="0"/>
              </a:rPr>
              <a:t>command extracts the specified lines of text from a file.</a:t>
            </a:r>
            <a:endParaRPr lang="en-US" dirty="0"/>
          </a:p>
        </p:txBody>
      </p:sp>
      <p:pic>
        <p:nvPicPr>
          <p:cNvPr id="8" name="Picture 7">
            <a:extLst>
              <a:ext uri="{FF2B5EF4-FFF2-40B4-BE49-F238E27FC236}">
                <a16:creationId xmlns:a16="http://schemas.microsoft.com/office/drawing/2014/main" xmlns="" id="{3B100466-12A8-D2FD-DAA5-A145910E3483}"/>
              </a:ext>
            </a:extLst>
          </p:cNvPr>
          <p:cNvPicPr>
            <a:picLocks noChangeAspect="1"/>
          </p:cNvPicPr>
          <p:nvPr/>
        </p:nvPicPr>
        <p:blipFill>
          <a:blip r:embed="rId3"/>
          <a:stretch>
            <a:fillRect/>
          </a:stretch>
        </p:blipFill>
        <p:spPr>
          <a:xfrm>
            <a:off x="4358723" y="2103371"/>
            <a:ext cx="3434425" cy="4781549"/>
          </a:xfrm>
          <a:prstGeom prst="rect">
            <a:avLst/>
          </a:prstGeom>
        </p:spPr>
      </p:pic>
      <p:pic>
        <p:nvPicPr>
          <p:cNvPr id="10" name="Picture 9">
            <a:extLst>
              <a:ext uri="{FF2B5EF4-FFF2-40B4-BE49-F238E27FC236}">
                <a16:creationId xmlns:a16="http://schemas.microsoft.com/office/drawing/2014/main" xmlns="" id="{5F7FACD7-5144-0080-775A-0AACBDFC2F87}"/>
              </a:ext>
            </a:extLst>
          </p:cNvPr>
          <p:cNvPicPr>
            <a:picLocks noChangeAspect="1"/>
          </p:cNvPicPr>
          <p:nvPr/>
        </p:nvPicPr>
        <p:blipFill>
          <a:blip r:embed="rId4"/>
          <a:stretch>
            <a:fillRect/>
          </a:stretch>
        </p:blipFill>
        <p:spPr>
          <a:xfrm>
            <a:off x="7994001" y="2637183"/>
            <a:ext cx="4220817" cy="4220817"/>
          </a:xfrm>
          <a:prstGeom prst="rect">
            <a:avLst/>
          </a:prstGeom>
        </p:spPr>
      </p:pic>
    </p:spTree>
    <p:extLst>
      <p:ext uri="{BB962C8B-B14F-4D97-AF65-F5344CB8AC3E}">
        <p14:creationId xmlns:p14="http://schemas.microsoft.com/office/powerpoint/2010/main" val="3187849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DD307-A4B0-7BEF-5BBF-7891294B84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576A13B-AD7B-F542-1B14-7BF424EAE278}"/>
              </a:ext>
            </a:extLst>
          </p:cNvPr>
          <p:cNvSpPr>
            <a:spLocks noGrp="1"/>
          </p:cNvSpPr>
          <p:nvPr>
            <p:ph idx="1"/>
          </p:nvPr>
        </p:nvSpPr>
        <p:spPr/>
        <p:txBody>
          <a:bodyPr/>
          <a:lstStyle/>
          <a:p>
            <a:r>
              <a:rPr lang="en-US" dirty="0">
                <a:effectLst/>
                <a:latin typeface="Courier New" panose="02070309020205020404" pitchFamily="49" charset="0"/>
              </a:rPr>
              <a:t>-c </a:t>
            </a:r>
            <a:r>
              <a:rPr lang="en-US" dirty="0">
                <a:effectLst/>
                <a:latin typeface="Arial" panose="020B0604020202020204" pitchFamily="34" charset="0"/>
              </a:rPr>
              <a:t>Specify the number of the character to cut from each</a:t>
            </a:r>
            <a:r>
              <a:rPr lang="en-US" dirty="0"/>
              <a:t/>
            </a:r>
            <a:br>
              <a:rPr lang="en-US" dirty="0"/>
            </a:br>
            <a:r>
              <a:rPr lang="en-US" dirty="0">
                <a:effectLst/>
                <a:latin typeface="Arial" panose="020B0604020202020204" pitchFamily="34" charset="0"/>
              </a:rPr>
              <a:t>line.</a:t>
            </a:r>
            <a:endParaRPr lang="en-US" dirty="0"/>
          </a:p>
        </p:txBody>
      </p:sp>
      <p:pic>
        <p:nvPicPr>
          <p:cNvPr id="5" name="Picture 4">
            <a:extLst>
              <a:ext uri="{FF2B5EF4-FFF2-40B4-BE49-F238E27FC236}">
                <a16:creationId xmlns:a16="http://schemas.microsoft.com/office/drawing/2014/main" xmlns="" id="{5DF8FDD3-F9E0-DE78-D026-0D7809192F95}"/>
              </a:ext>
            </a:extLst>
          </p:cNvPr>
          <p:cNvPicPr>
            <a:picLocks noChangeAspect="1"/>
          </p:cNvPicPr>
          <p:nvPr/>
        </p:nvPicPr>
        <p:blipFill>
          <a:blip r:embed="rId2"/>
          <a:stretch>
            <a:fillRect/>
          </a:stretch>
        </p:blipFill>
        <p:spPr>
          <a:xfrm>
            <a:off x="1835443" y="2259637"/>
            <a:ext cx="3206198" cy="4598363"/>
          </a:xfrm>
          <a:prstGeom prst="rect">
            <a:avLst/>
          </a:prstGeom>
        </p:spPr>
      </p:pic>
      <p:pic>
        <p:nvPicPr>
          <p:cNvPr id="7" name="Picture 6">
            <a:extLst>
              <a:ext uri="{FF2B5EF4-FFF2-40B4-BE49-F238E27FC236}">
                <a16:creationId xmlns:a16="http://schemas.microsoft.com/office/drawing/2014/main" xmlns="" id="{9FFE1CD8-B7AC-7C9D-7ED6-9823D9E4D802}"/>
              </a:ext>
            </a:extLst>
          </p:cNvPr>
          <p:cNvPicPr>
            <a:picLocks noChangeAspect="1"/>
          </p:cNvPicPr>
          <p:nvPr/>
        </p:nvPicPr>
        <p:blipFill>
          <a:blip r:embed="rId3"/>
          <a:stretch>
            <a:fillRect/>
          </a:stretch>
        </p:blipFill>
        <p:spPr>
          <a:xfrm>
            <a:off x="5137668" y="2259637"/>
            <a:ext cx="3245903" cy="4598363"/>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1192" y="2259636"/>
            <a:ext cx="3559271" cy="364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351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BCB86-EA19-1358-9B1C-2A7C2ECB0B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3475312-AD87-36FA-42FF-045518F48E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5A85F2D8-4EE5-5FF8-57F4-756B668BADB9}"/>
              </a:ext>
            </a:extLst>
          </p:cNvPr>
          <p:cNvPicPr>
            <a:picLocks noChangeAspect="1"/>
          </p:cNvPicPr>
          <p:nvPr/>
        </p:nvPicPr>
        <p:blipFill>
          <a:blip r:embed="rId2"/>
          <a:stretch>
            <a:fillRect/>
          </a:stretch>
        </p:blipFill>
        <p:spPr>
          <a:xfrm>
            <a:off x="1913904" y="869829"/>
            <a:ext cx="3718270" cy="5307134"/>
          </a:xfrm>
          <a:prstGeom prst="rect">
            <a:avLst/>
          </a:prstGeom>
        </p:spPr>
      </p:pic>
      <p:pic>
        <p:nvPicPr>
          <p:cNvPr id="7" name="Picture 6">
            <a:extLst>
              <a:ext uri="{FF2B5EF4-FFF2-40B4-BE49-F238E27FC236}">
                <a16:creationId xmlns:a16="http://schemas.microsoft.com/office/drawing/2014/main" xmlns="" id="{9989A039-A976-9E31-FC11-08C20D8DE44D}"/>
              </a:ext>
            </a:extLst>
          </p:cNvPr>
          <p:cNvPicPr>
            <a:picLocks noChangeAspect="1"/>
          </p:cNvPicPr>
          <p:nvPr/>
        </p:nvPicPr>
        <p:blipFill>
          <a:blip r:embed="rId3"/>
          <a:stretch>
            <a:fillRect/>
          </a:stretch>
        </p:blipFill>
        <p:spPr>
          <a:xfrm>
            <a:off x="6095999" y="869829"/>
            <a:ext cx="4946773" cy="5307134"/>
          </a:xfrm>
          <a:prstGeom prst="rect">
            <a:avLst/>
          </a:prstGeom>
        </p:spPr>
      </p:pic>
    </p:spTree>
    <p:extLst>
      <p:ext uri="{BB962C8B-B14F-4D97-AF65-F5344CB8AC3E}">
        <p14:creationId xmlns:p14="http://schemas.microsoft.com/office/powerpoint/2010/main" val="20637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1B508C-BF94-7236-6A3C-4F6D00E2130E}"/>
              </a:ext>
            </a:extLst>
          </p:cNvPr>
          <p:cNvSpPr>
            <a:spLocks noGrp="1"/>
          </p:cNvSpPr>
          <p:nvPr>
            <p:ph type="title"/>
          </p:nvPr>
        </p:nvSpPr>
        <p:spPr/>
        <p:txBody>
          <a:bodyPr/>
          <a:lstStyle/>
          <a:p>
            <a:r>
              <a:rPr lang="en-US" dirty="0">
                <a:effectLst/>
                <a:latin typeface="Arial" panose="020B0604020202020204" pitchFamily="34" charset="0"/>
              </a:rPr>
              <a:t>THE paste COMMAND</a:t>
            </a:r>
            <a:endParaRPr lang="en-US" dirty="0"/>
          </a:p>
        </p:txBody>
      </p:sp>
      <p:sp>
        <p:nvSpPr>
          <p:cNvPr id="3" name="Content Placeholder 2">
            <a:extLst>
              <a:ext uri="{FF2B5EF4-FFF2-40B4-BE49-F238E27FC236}">
                <a16:creationId xmlns:a16="http://schemas.microsoft.com/office/drawing/2014/main" xmlns="" id="{69CB2199-F55C-6AF0-EF67-D76799E5D14F}"/>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paste </a:t>
            </a:r>
            <a:r>
              <a:rPr lang="en-US" dirty="0">
                <a:effectLst/>
                <a:latin typeface="Arial" panose="020B0604020202020204" pitchFamily="34" charset="0"/>
              </a:rPr>
              <a:t>command is used to merge lines from text files horizontally. </a:t>
            </a:r>
            <a:endParaRPr lang="en-US" dirty="0"/>
          </a:p>
        </p:txBody>
      </p:sp>
      <p:pic>
        <p:nvPicPr>
          <p:cNvPr id="7" name="Picture 6">
            <a:extLst>
              <a:ext uri="{FF2B5EF4-FFF2-40B4-BE49-F238E27FC236}">
                <a16:creationId xmlns:a16="http://schemas.microsoft.com/office/drawing/2014/main" xmlns="" id="{9B9199A9-F079-87A1-CB2F-FBD7332DE17F}"/>
              </a:ext>
            </a:extLst>
          </p:cNvPr>
          <p:cNvPicPr>
            <a:picLocks noChangeAspect="1"/>
          </p:cNvPicPr>
          <p:nvPr/>
        </p:nvPicPr>
        <p:blipFill>
          <a:blip r:embed="rId2"/>
          <a:stretch>
            <a:fillRect/>
          </a:stretch>
        </p:blipFill>
        <p:spPr>
          <a:xfrm>
            <a:off x="2943431" y="2649895"/>
            <a:ext cx="6041543" cy="1466149"/>
          </a:xfrm>
          <a:prstGeom prst="rect">
            <a:avLst/>
          </a:prstGeom>
        </p:spPr>
      </p:pic>
      <p:pic>
        <p:nvPicPr>
          <p:cNvPr id="9" name="Picture 8">
            <a:extLst>
              <a:ext uri="{FF2B5EF4-FFF2-40B4-BE49-F238E27FC236}">
                <a16:creationId xmlns:a16="http://schemas.microsoft.com/office/drawing/2014/main" xmlns="" id="{9F733D86-78E6-A345-E8B0-8DFFBEA83AF3}"/>
              </a:ext>
            </a:extLst>
          </p:cNvPr>
          <p:cNvPicPr>
            <a:picLocks noChangeAspect="1"/>
          </p:cNvPicPr>
          <p:nvPr/>
        </p:nvPicPr>
        <p:blipFill>
          <a:blip r:embed="rId3"/>
          <a:stretch>
            <a:fillRect/>
          </a:stretch>
        </p:blipFill>
        <p:spPr>
          <a:xfrm>
            <a:off x="2943431" y="4698159"/>
            <a:ext cx="6041542" cy="1448988"/>
          </a:xfrm>
          <a:prstGeom prst="rect">
            <a:avLst/>
          </a:prstGeom>
        </p:spPr>
      </p:pic>
    </p:spTree>
    <p:extLst>
      <p:ext uri="{BB962C8B-B14F-4D97-AF65-F5344CB8AC3E}">
        <p14:creationId xmlns:p14="http://schemas.microsoft.com/office/powerpoint/2010/main" val="88398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D0212-1B04-0C9C-39CE-208CC6E45A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43B63C4-FDCB-475D-334E-329E95703207}"/>
              </a:ext>
            </a:extLst>
          </p:cNvPr>
          <p:cNvSpPr>
            <a:spLocks noGrp="1"/>
          </p:cNvSpPr>
          <p:nvPr>
            <p:ph idx="1"/>
          </p:nvPr>
        </p:nvSpPr>
        <p:spPr/>
        <p:txBody>
          <a:bodyPr/>
          <a:lstStyle/>
          <a:p>
            <a:r>
              <a:rPr lang="en-US" dirty="0"/>
              <a:t>Ctrl + O to save</a:t>
            </a:r>
          </a:p>
          <a:p>
            <a:r>
              <a:rPr lang="en-US" dirty="0"/>
              <a:t>Ctrl + C to cancel the current </a:t>
            </a:r>
          </a:p>
          <a:p>
            <a:pPr marL="0" indent="0">
              <a:buNone/>
            </a:pPr>
            <a:r>
              <a:rPr lang="en-US" dirty="0"/>
              <a:t>work</a:t>
            </a:r>
          </a:p>
          <a:p>
            <a:r>
              <a:rPr lang="en-US" dirty="0"/>
              <a:t>Ctrl + X to exit</a:t>
            </a:r>
          </a:p>
          <a:p>
            <a:r>
              <a:rPr lang="en-US" dirty="0"/>
              <a:t>Then press Y</a:t>
            </a:r>
          </a:p>
        </p:txBody>
      </p:sp>
      <p:pic>
        <p:nvPicPr>
          <p:cNvPr id="5" name="Picture 4">
            <a:extLst>
              <a:ext uri="{FF2B5EF4-FFF2-40B4-BE49-F238E27FC236}">
                <a16:creationId xmlns:a16="http://schemas.microsoft.com/office/drawing/2014/main" xmlns="" id="{61054FE5-0677-2072-E00D-4546AEDC2C1C}"/>
              </a:ext>
            </a:extLst>
          </p:cNvPr>
          <p:cNvPicPr>
            <a:picLocks noChangeAspect="1"/>
          </p:cNvPicPr>
          <p:nvPr/>
        </p:nvPicPr>
        <p:blipFill>
          <a:blip r:embed="rId2"/>
          <a:stretch>
            <a:fillRect/>
          </a:stretch>
        </p:blipFill>
        <p:spPr>
          <a:xfrm>
            <a:off x="5576455" y="192376"/>
            <a:ext cx="6371342" cy="3964998"/>
          </a:xfrm>
          <a:prstGeom prst="rect">
            <a:avLst/>
          </a:prstGeom>
        </p:spPr>
      </p:pic>
      <p:pic>
        <p:nvPicPr>
          <p:cNvPr id="7" name="Picture 6">
            <a:extLst>
              <a:ext uri="{FF2B5EF4-FFF2-40B4-BE49-F238E27FC236}">
                <a16:creationId xmlns:a16="http://schemas.microsoft.com/office/drawing/2014/main" xmlns="" id="{7422C2ED-6C82-22A8-69CE-AA49388792BA}"/>
              </a:ext>
            </a:extLst>
          </p:cNvPr>
          <p:cNvPicPr>
            <a:picLocks noChangeAspect="1"/>
          </p:cNvPicPr>
          <p:nvPr/>
        </p:nvPicPr>
        <p:blipFill>
          <a:blip r:embed="rId3"/>
          <a:stretch>
            <a:fillRect/>
          </a:stretch>
        </p:blipFill>
        <p:spPr>
          <a:xfrm>
            <a:off x="3270539" y="4683125"/>
            <a:ext cx="6561636" cy="1628775"/>
          </a:xfrm>
          <a:prstGeom prst="rect">
            <a:avLst/>
          </a:prstGeom>
        </p:spPr>
      </p:pic>
    </p:spTree>
    <p:extLst>
      <p:ext uri="{BB962C8B-B14F-4D97-AF65-F5344CB8AC3E}">
        <p14:creationId xmlns:p14="http://schemas.microsoft.com/office/powerpoint/2010/main" val="3632681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EA2A2-750E-DC40-FDFD-68233AD7FEE8}"/>
              </a:ext>
            </a:extLst>
          </p:cNvPr>
          <p:cNvSpPr>
            <a:spLocks noGrp="1"/>
          </p:cNvSpPr>
          <p:nvPr>
            <p:ph type="title"/>
          </p:nvPr>
        </p:nvSpPr>
        <p:spPr/>
        <p:txBody>
          <a:bodyPr/>
          <a:lstStyle/>
          <a:p>
            <a:r>
              <a:rPr lang="en-US" dirty="0">
                <a:effectLst/>
                <a:latin typeface="Arial" panose="020B0604020202020204" pitchFamily="34" charset="0"/>
              </a:rPr>
              <a:t>THE diff COMMAND</a:t>
            </a:r>
            <a:endParaRPr lang="en-US" dirty="0"/>
          </a:p>
        </p:txBody>
      </p:sp>
      <p:sp>
        <p:nvSpPr>
          <p:cNvPr id="3" name="Content Placeholder 2">
            <a:extLst>
              <a:ext uri="{FF2B5EF4-FFF2-40B4-BE49-F238E27FC236}">
                <a16:creationId xmlns:a16="http://schemas.microsoft.com/office/drawing/2014/main" xmlns="" id="{D19C3C42-6617-B0C8-9202-583595AC045D}"/>
              </a:ext>
            </a:extLst>
          </p:cNvPr>
          <p:cNvSpPr>
            <a:spLocks noGrp="1"/>
          </p:cNvSpPr>
          <p:nvPr>
            <p:ph idx="1"/>
          </p:nvPr>
        </p:nvSpPr>
        <p:spPr>
          <a:xfrm>
            <a:off x="838200" y="1825625"/>
            <a:ext cx="10515600" cy="4667250"/>
          </a:xfrm>
        </p:spPr>
        <p:txBody>
          <a:bodyPr>
            <a:normAutofit fontScale="92500"/>
          </a:bodyPr>
          <a:lstStyle/>
          <a:p>
            <a:r>
              <a:rPr lang="en-US" dirty="0">
                <a:effectLst/>
                <a:latin typeface="Arial" panose="020B0604020202020204" pitchFamily="34" charset="0"/>
              </a:rPr>
              <a:t>The </a:t>
            </a:r>
            <a:r>
              <a:rPr lang="en-US" dirty="0">
                <a:effectLst/>
                <a:latin typeface="Courier New" panose="02070309020205020404" pitchFamily="49" charset="0"/>
              </a:rPr>
              <a:t>diff </a:t>
            </a:r>
            <a:r>
              <a:rPr lang="en-US" dirty="0">
                <a:effectLst/>
                <a:latin typeface="Arial" panose="020B0604020202020204" pitchFamily="34" charset="0"/>
              </a:rPr>
              <a:t>command is used to compare text files. The command displays the two files and the differences between them.</a:t>
            </a:r>
          </a:p>
          <a:p>
            <a:endParaRPr lang="en-US" dirty="0">
              <a:latin typeface="Arial" panose="020B0604020202020204" pitchFamily="34" charset="0"/>
            </a:endParaRPr>
          </a:p>
          <a:p>
            <a:endParaRPr lang="en-US" dirty="0">
              <a:effectLst/>
              <a:latin typeface="Arial" panose="020B0604020202020204" pitchFamily="34" charset="0"/>
            </a:endParaRPr>
          </a:p>
          <a:p>
            <a:endParaRPr lang="en-US" dirty="0">
              <a:latin typeface="Arial" panose="020B0604020202020204" pitchFamily="34" charset="0"/>
            </a:endParaRPr>
          </a:p>
          <a:p>
            <a:endParaRPr lang="en-US" dirty="0">
              <a:effectLst/>
              <a:latin typeface="Arial" panose="020B0604020202020204" pitchFamily="34" charset="0"/>
            </a:endParaRPr>
          </a:p>
          <a:p>
            <a:endParaRPr lang="en-US" dirty="0">
              <a:latin typeface="Arial" panose="020B0604020202020204" pitchFamily="34" charset="0"/>
            </a:endParaRPr>
          </a:p>
          <a:p>
            <a:endParaRPr lang="en-US" dirty="0"/>
          </a:p>
          <a:p>
            <a:r>
              <a:rPr lang="en-US" dirty="0"/>
              <a:t>1c1 means that line 1 in the first file needs to be changed to match line number 1 in the second file.</a:t>
            </a:r>
            <a:endParaRPr lang="en-US" dirty="0">
              <a:effectLst/>
              <a:latin typeface="Arial" panose="020B0604020202020204" pitchFamily="34" charset="0"/>
            </a:endParaRPr>
          </a:p>
        </p:txBody>
      </p:sp>
      <p:pic>
        <p:nvPicPr>
          <p:cNvPr id="5" name="Picture 4">
            <a:extLst>
              <a:ext uri="{FF2B5EF4-FFF2-40B4-BE49-F238E27FC236}">
                <a16:creationId xmlns:a16="http://schemas.microsoft.com/office/drawing/2014/main" xmlns="" id="{1EBE5555-A472-E4ED-AFB4-6BCE7269FD88}"/>
              </a:ext>
            </a:extLst>
          </p:cNvPr>
          <p:cNvPicPr>
            <a:picLocks noChangeAspect="1"/>
          </p:cNvPicPr>
          <p:nvPr/>
        </p:nvPicPr>
        <p:blipFill>
          <a:blip r:embed="rId2"/>
          <a:stretch>
            <a:fillRect/>
          </a:stretch>
        </p:blipFill>
        <p:spPr>
          <a:xfrm>
            <a:off x="2851702" y="2984321"/>
            <a:ext cx="5907984" cy="2578485"/>
          </a:xfrm>
          <a:prstGeom prst="rect">
            <a:avLst/>
          </a:prstGeom>
        </p:spPr>
      </p:pic>
    </p:spTree>
    <p:extLst>
      <p:ext uri="{BB962C8B-B14F-4D97-AF65-F5344CB8AC3E}">
        <p14:creationId xmlns:p14="http://schemas.microsoft.com/office/powerpoint/2010/main" val="2942118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316A0-3318-C2FA-8991-8647E6EBD36C}"/>
              </a:ext>
            </a:extLst>
          </p:cNvPr>
          <p:cNvSpPr>
            <a:spLocks noGrp="1"/>
          </p:cNvSpPr>
          <p:nvPr>
            <p:ph type="title"/>
          </p:nvPr>
        </p:nvSpPr>
        <p:spPr/>
        <p:txBody>
          <a:bodyPr/>
          <a:lstStyle/>
          <a:p>
            <a:r>
              <a:rPr lang="en-US" dirty="0">
                <a:effectLst/>
                <a:latin typeface="Arial" panose="020B0604020202020204" pitchFamily="34" charset="0"/>
              </a:rPr>
              <a:t>THE awk COMMAND</a:t>
            </a:r>
            <a:endParaRPr lang="en-US" dirty="0"/>
          </a:p>
        </p:txBody>
      </p:sp>
      <p:sp>
        <p:nvSpPr>
          <p:cNvPr id="3" name="Content Placeholder 2">
            <a:extLst>
              <a:ext uri="{FF2B5EF4-FFF2-40B4-BE49-F238E27FC236}">
                <a16:creationId xmlns:a16="http://schemas.microsoft.com/office/drawing/2014/main" xmlns="" id="{69AA9D4C-34D4-E4AF-CC74-F4F242F82DB1}"/>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awk </a:t>
            </a:r>
            <a:r>
              <a:rPr lang="en-US" dirty="0">
                <a:effectLst/>
                <a:latin typeface="Arial" panose="020B0604020202020204" pitchFamily="34" charset="0"/>
              </a:rPr>
              <a:t>command performs pattern matching on files. </a:t>
            </a:r>
            <a:endParaRPr lang="en-US" dirty="0"/>
          </a:p>
        </p:txBody>
      </p:sp>
      <p:pic>
        <p:nvPicPr>
          <p:cNvPr id="5" name="Picture 4">
            <a:extLst>
              <a:ext uri="{FF2B5EF4-FFF2-40B4-BE49-F238E27FC236}">
                <a16:creationId xmlns:a16="http://schemas.microsoft.com/office/drawing/2014/main" xmlns="" id="{29B64ABA-F8BD-CCE4-AC3D-C05A13A577A3}"/>
              </a:ext>
            </a:extLst>
          </p:cNvPr>
          <p:cNvPicPr>
            <a:picLocks noChangeAspect="1"/>
          </p:cNvPicPr>
          <p:nvPr/>
        </p:nvPicPr>
        <p:blipFill>
          <a:blip r:embed="rId2"/>
          <a:stretch>
            <a:fillRect/>
          </a:stretch>
        </p:blipFill>
        <p:spPr>
          <a:xfrm>
            <a:off x="0" y="3482216"/>
            <a:ext cx="6552992" cy="3375784"/>
          </a:xfrm>
          <a:prstGeom prst="rect">
            <a:avLst/>
          </a:prstGeom>
        </p:spPr>
      </p:pic>
      <p:pic>
        <p:nvPicPr>
          <p:cNvPr id="7" name="Picture 6">
            <a:extLst>
              <a:ext uri="{FF2B5EF4-FFF2-40B4-BE49-F238E27FC236}">
                <a16:creationId xmlns:a16="http://schemas.microsoft.com/office/drawing/2014/main" xmlns="" id="{C582451B-D6B9-83C1-639B-EF835C04DF97}"/>
              </a:ext>
            </a:extLst>
          </p:cNvPr>
          <p:cNvPicPr>
            <a:picLocks noChangeAspect="1"/>
          </p:cNvPicPr>
          <p:nvPr/>
        </p:nvPicPr>
        <p:blipFill>
          <a:blip r:embed="rId3"/>
          <a:stretch>
            <a:fillRect/>
          </a:stretch>
        </p:blipFill>
        <p:spPr>
          <a:xfrm>
            <a:off x="6712018" y="4608174"/>
            <a:ext cx="5479982" cy="1396511"/>
          </a:xfrm>
          <a:prstGeom prst="rect">
            <a:avLst/>
          </a:prstGeom>
        </p:spPr>
      </p:pic>
    </p:spTree>
    <p:extLst>
      <p:ext uri="{BB962C8B-B14F-4D97-AF65-F5344CB8AC3E}">
        <p14:creationId xmlns:p14="http://schemas.microsoft.com/office/powerpoint/2010/main" val="834596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CED2C-B9A0-A8C1-5AAC-ED8BF3CB7F15}"/>
              </a:ext>
            </a:extLst>
          </p:cNvPr>
          <p:cNvSpPr>
            <a:spLocks noGrp="1"/>
          </p:cNvSpPr>
          <p:nvPr>
            <p:ph type="title"/>
          </p:nvPr>
        </p:nvSpPr>
        <p:spPr/>
        <p:txBody>
          <a:bodyPr/>
          <a:lstStyle/>
          <a:p>
            <a:r>
              <a:rPr lang="en-US" dirty="0">
                <a:effectLst/>
                <a:latin typeface="Arial" panose="020B0604020202020204" pitchFamily="34" charset="0"/>
              </a:rPr>
              <a:t>THE sed COMMAND</a:t>
            </a:r>
            <a:endParaRPr lang="en-US" dirty="0"/>
          </a:p>
        </p:txBody>
      </p:sp>
      <p:sp>
        <p:nvSpPr>
          <p:cNvPr id="3" name="Content Placeholder 2">
            <a:extLst>
              <a:ext uri="{FF2B5EF4-FFF2-40B4-BE49-F238E27FC236}">
                <a16:creationId xmlns:a16="http://schemas.microsoft.com/office/drawing/2014/main" xmlns="" id="{5A4CCBF1-45B1-09C6-1A2F-1A5D21A87644}"/>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sed </a:t>
            </a:r>
            <a:r>
              <a:rPr lang="en-US" dirty="0">
                <a:effectLst/>
                <a:latin typeface="Arial" panose="020B0604020202020204" pitchFamily="34" charset="0"/>
              </a:rPr>
              <a:t>or stream editor command is a program that you can use to modify text files according to various parameters. The </a:t>
            </a:r>
            <a:r>
              <a:rPr lang="en-US" dirty="0">
                <a:effectLst/>
                <a:latin typeface="Courier New" panose="02070309020205020404" pitchFamily="49" charset="0"/>
              </a:rPr>
              <a:t>sed </a:t>
            </a:r>
            <a:r>
              <a:rPr lang="en-US" dirty="0">
                <a:effectLst/>
                <a:latin typeface="Arial" panose="020B0604020202020204" pitchFamily="34" charset="0"/>
              </a:rPr>
              <a:t>command can also be used for global search and replace actions.</a:t>
            </a:r>
          </a:p>
          <a:p>
            <a:endParaRPr lang="en-US" dirty="0">
              <a:latin typeface="Arial" panose="020B0604020202020204" pitchFamily="34" charset="0"/>
            </a:endParaRPr>
          </a:p>
          <a:p>
            <a:r>
              <a:rPr lang="en-US" dirty="0">
                <a:effectLst/>
                <a:latin typeface="Courier New" panose="02070309020205020404" pitchFamily="49" charset="0"/>
              </a:rPr>
              <a:t>s </a:t>
            </a:r>
            <a:r>
              <a:rPr lang="en-US" dirty="0">
                <a:effectLst/>
                <a:latin typeface="Arial" panose="020B0604020202020204" pitchFamily="34" charset="0"/>
              </a:rPr>
              <a:t>Substitute the first occurrence of the string in the file.</a:t>
            </a:r>
            <a:endParaRPr lang="en-US" dirty="0"/>
          </a:p>
        </p:txBody>
      </p:sp>
      <p:pic>
        <p:nvPicPr>
          <p:cNvPr id="5" name="Picture 4">
            <a:extLst>
              <a:ext uri="{FF2B5EF4-FFF2-40B4-BE49-F238E27FC236}">
                <a16:creationId xmlns:a16="http://schemas.microsoft.com/office/drawing/2014/main" xmlns="" id="{FA94B3D3-ED3C-D186-75B6-285C005C95F9}"/>
              </a:ext>
            </a:extLst>
          </p:cNvPr>
          <p:cNvPicPr>
            <a:picLocks noChangeAspect="1"/>
          </p:cNvPicPr>
          <p:nvPr/>
        </p:nvPicPr>
        <p:blipFill>
          <a:blip r:embed="rId2"/>
          <a:stretch>
            <a:fillRect/>
          </a:stretch>
        </p:blipFill>
        <p:spPr>
          <a:xfrm>
            <a:off x="3161265" y="4483561"/>
            <a:ext cx="4670771" cy="2374439"/>
          </a:xfrm>
          <a:prstGeom prst="rect">
            <a:avLst/>
          </a:prstGeom>
        </p:spPr>
      </p:pic>
    </p:spTree>
    <p:extLst>
      <p:ext uri="{BB962C8B-B14F-4D97-AF65-F5344CB8AC3E}">
        <p14:creationId xmlns:p14="http://schemas.microsoft.com/office/powerpoint/2010/main" val="807176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3D956-2250-D144-E25F-A6F56AA729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C86ABB2-9779-1E60-9E5D-AF1698A55B58}"/>
              </a:ext>
            </a:extLst>
          </p:cNvPr>
          <p:cNvSpPr>
            <a:spLocks noGrp="1"/>
          </p:cNvSpPr>
          <p:nvPr>
            <p:ph idx="1"/>
          </p:nvPr>
        </p:nvSpPr>
        <p:spPr/>
        <p:txBody>
          <a:bodyPr/>
          <a:lstStyle/>
          <a:p>
            <a:r>
              <a:rPr lang="pt-BR" dirty="0"/>
              <a:t>$ sed 's/sem1/SEM1/2' tab_data.txt</a:t>
            </a:r>
          </a:p>
          <a:p>
            <a:endParaRPr lang="en-US" dirty="0"/>
          </a:p>
          <a:p>
            <a:endParaRPr lang="en-US" dirty="0"/>
          </a:p>
          <a:p>
            <a:r>
              <a:rPr lang="pt-BR" dirty="0"/>
              <a:t>$ sed 's/sem1/SEM1/g' tab_data.txt</a:t>
            </a:r>
          </a:p>
          <a:p>
            <a:endParaRPr lang="en-US" dirty="0"/>
          </a:p>
        </p:txBody>
      </p:sp>
    </p:spTree>
    <p:extLst>
      <p:ext uri="{BB962C8B-B14F-4D97-AF65-F5344CB8AC3E}">
        <p14:creationId xmlns:p14="http://schemas.microsoft.com/office/powerpoint/2010/main" val="1157551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17452-6C82-C67A-64A7-8D102E00B3D3}"/>
              </a:ext>
            </a:extLst>
          </p:cNvPr>
          <p:cNvSpPr>
            <a:spLocks noGrp="1"/>
          </p:cNvSpPr>
          <p:nvPr>
            <p:ph type="title"/>
          </p:nvPr>
        </p:nvSpPr>
        <p:spPr/>
        <p:txBody>
          <a:bodyPr/>
          <a:lstStyle/>
          <a:p>
            <a:r>
              <a:rPr lang="en-US" dirty="0">
                <a:effectLst/>
                <a:latin typeface="Arial" panose="020B0604020202020204" pitchFamily="34" charset="0"/>
              </a:rPr>
              <a:t>THE ln COMMAND</a:t>
            </a:r>
            <a:endParaRPr lang="en-US" dirty="0"/>
          </a:p>
        </p:txBody>
      </p:sp>
      <p:sp>
        <p:nvSpPr>
          <p:cNvPr id="3" name="Content Placeholder 2">
            <a:extLst>
              <a:ext uri="{FF2B5EF4-FFF2-40B4-BE49-F238E27FC236}">
                <a16:creationId xmlns:a16="http://schemas.microsoft.com/office/drawing/2014/main" xmlns="" id="{EF441279-9274-5690-1310-8D0074CB0189}"/>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ln </a:t>
            </a:r>
            <a:r>
              <a:rPr lang="en-US" dirty="0">
                <a:effectLst/>
                <a:latin typeface="Arial" panose="020B0604020202020204" pitchFamily="34" charset="0"/>
              </a:rPr>
              <a:t>command is used to create a link to a file. </a:t>
            </a:r>
          </a:p>
          <a:p>
            <a:r>
              <a:rPr lang="en-US" dirty="0">
                <a:effectLst/>
                <a:latin typeface="Arial" panose="020B0604020202020204" pitchFamily="34" charset="0"/>
              </a:rPr>
              <a:t>Linking enables a file name in one directory (the link) to point to a file in another directory (the target). </a:t>
            </a:r>
          </a:p>
          <a:p>
            <a:r>
              <a:rPr lang="en-US" dirty="0">
                <a:effectLst/>
                <a:latin typeface="Arial" panose="020B0604020202020204" pitchFamily="34" charset="0"/>
              </a:rPr>
              <a:t>A link does not contain data of its own, only a reference to the target file. </a:t>
            </a:r>
          </a:p>
          <a:p>
            <a:r>
              <a:rPr lang="en-US" dirty="0">
                <a:effectLst/>
                <a:latin typeface="Arial" panose="020B0604020202020204" pitchFamily="34" charset="0"/>
              </a:rPr>
              <a:t>Any changes to the link will reflect in the target file. </a:t>
            </a:r>
          </a:p>
          <a:p>
            <a:r>
              <a:rPr lang="en-US" dirty="0">
                <a:effectLst/>
                <a:latin typeface="Arial" panose="020B0604020202020204" pitchFamily="34" charset="0"/>
              </a:rPr>
              <a:t>If you don't specify the link name, the </a:t>
            </a:r>
            <a:r>
              <a:rPr lang="en-US" dirty="0">
                <a:effectLst/>
                <a:latin typeface="Courier New" panose="02070309020205020404" pitchFamily="49" charset="0"/>
              </a:rPr>
              <a:t>ln </a:t>
            </a:r>
            <a:r>
              <a:rPr lang="en-US" dirty="0">
                <a:effectLst/>
                <a:latin typeface="Arial" panose="020B0604020202020204" pitchFamily="34" charset="0"/>
              </a:rPr>
              <a:t>command will create</a:t>
            </a:r>
            <a:r>
              <a:rPr lang="en-US" dirty="0"/>
              <a:t/>
            </a:r>
            <a:br>
              <a:rPr lang="en-US" dirty="0"/>
            </a:br>
            <a:r>
              <a:rPr lang="en-US" dirty="0">
                <a:effectLst/>
                <a:latin typeface="Arial" panose="020B0604020202020204" pitchFamily="34" charset="0"/>
              </a:rPr>
              <a:t>the link in your current working directory.</a:t>
            </a:r>
            <a:endParaRPr lang="en-US" dirty="0"/>
          </a:p>
        </p:txBody>
      </p:sp>
    </p:spTree>
    <p:extLst>
      <p:ext uri="{BB962C8B-B14F-4D97-AF65-F5344CB8AC3E}">
        <p14:creationId xmlns:p14="http://schemas.microsoft.com/office/powerpoint/2010/main" val="1376400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465CE-4051-4FA8-ABCE-17B5430DB8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6463CD9-BC6D-5B17-6477-D8CF33E0E74A}"/>
              </a:ext>
            </a:extLst>
          </p:cNvPr>
          <p:cNvSpPr>
            <a:spLocks noGrp="1"/>
          </p:cNvSpPr>
          <p:nvPr>
            <p:ph idx="1"/>
          </p:nvPr>
        </p:nvSpPr>
        <p:spPr/>
        <p:txBody>
          <a:bodyPr>
            <a:normAutofit fontScale="70000" lnSpcReduction="20000"/>
          </a:bodyPr>
          <a:lstStyle/>
          <a:p>
            <a:r>
              <a:rPr lang="en-US" dirty="0">
                <a:effectLst/>
                <a:latin typeface="Arial" panose="020B0604020202020204" pitchFamily="34" charset="0"/>
              </a:rPr>
              <a:t>TYPES OF LINKS</a:t>
            </a:r>
            <a:r>
              <a:rPr lang="en-US" dirty="0"/>
              <a:t/>
            </a:r>
            <a:br>
              <a:rPr lang="en-US" dirty="0"/>
            </a:br>
            <a:r>
              <a:rPr lang="en-US" dirty="0">
                <a:effectLst/>
                <a:latin typeface="Arial" panose="020B0604020202020204" pitchFamily="34" charset="0"/>
              </a:rPr>
              <a:t>Using the </a:t>
            </a:r>
            <a:r>
              <a:rPr lang="en-US" dirty="0">
                <a:effectLst/>
                <a:latin typeface="Courier New" panose="02070309020205020404" pitchFamily="49" charset="0"/>
              </a:rPr>
              <a:t>ln </a:t>
            </a:r>
            <a:r>
              <a:rPr lang="en-US" dirty="0">
                <a:effectLst/>
                <a:latin typeface="Arial" panose="020B0604020202020204" pitchFamily="34" charset="0"/>
              </a:rPr>
              <a:t>command, you can create two types of links: hard and symbolic (soft).</a:t>
            </a:r>
            <a:r>
              <a:rPr lang="en-US" dirty="0"/>
              <a:t/>
            </a:r>
            <a:br>
              <a:rPr lang="en-US" dirty="0"/>
            </a:br>
            <a:endParaRPr lang="en-US" dirty="0"/>
          </a:p>
          <a:p>
            <a:r>
              <a:rPr lang="en-US" dirty="0">
                <a:effectLst/>
                <a:latin typeface="Arial" panose="020B0604020202020204" pitchFamily="34" charset="0"/>
              </a:rPr>
              <a:t>Hard and symbolic links are a feature of the file system and are common in most file</a:t>
            </a:r>
            <a:r>
              <a:rPr lang="en-US" dirty="0"/>
              <a:t/>
            </a:r>
            <a:br>
              <a:rPr lang="en-US" dirty="0"/>
            </a:br>
            <a:r>
              <a:rPr lang="en-US" dirty="0">
                <a:effectLst/>
                <a:latin typeface="Arial" panose="020B0604020202020204" pitchFamily="34" charset="0"/>
              </a:rPr>
              <a:t>systems supported by Linux. The ext2, ext3, ext4, and XFS file systems all support hard</a:t>
            </a:r>
            <a:r>
              <a:rPr lang="en-US" dirty="0"/>
              <a:t/>
            </a:r>
            <a:br>
              <a:rPr lang="en-US" dirty="0"/>
            </a:br>
            <a:r>
              <a:rPr lang="en-US" dirty="0">
                <a:effectLst/>
                <a:latin typeface="Arial" panose="020B0604020202020204" pitchFamily="34" charset="0"/>
              </a:rPr>
              <a:t>and symbolic links.</a:t>
            </a:r>
            <a:r>
              <a:rPr lang="en-US" dirty="0"/>
              <a:t/>
            </a:r>
            <a:br>
              <a:rPr lang="en-US" dirty="0"/>
            </a:br>
            <a:endParaRPr lang="en-US" dirty="0"/>
          </a:p>
          <a:p>
            <a:r>
              <a:rPr lang="en-US" dirty="0">
                <a:effectLst/>
                <a:latin typeface="Arial" panose="020B0604020202020204" pitchFamily="34" charset="0"/>
              </a:rPr>
              <a:t>A hard link is a reference to another file; it enables the file's data to have more than</a:t>
            </a:r>
            <a:r>
              <a:rPr lang="en-US" dirty="0"/>
              <a:t/>
            </a:r>
            <a:br>
              <a:rPr lang="en-US" dirty="0"/>
            </a:br>
            <a:r>
              <a:rPr lang="en-US" dirty="0">
                <a:effectLst/>
                <a:latin typeface="Arial" panose="020B0604020202020204" pitchFamily="34" charset="0"/>
              </a:rPr>
              <a:t>one name in different locations in the same file system. Applications treat a hard link</a:t>
            </a:r>
            <a:r>
              <a:rPr lang="en-US" dirty="0"/>
              <a:t/>
            </a:r>
            <a:br>
              <a:rPr lang="en-US" dirty="0"/>
            </a:br>
            <a:r>
              <a:rPr lang="en-US" dirty="0">
                <a:effectLst/>
                <a:latin typeface="Arial" panose="020B0604020202020204" pitchFamily="34" charset="0"/>
              </a:rPr>
              <a:t>as a real file. If the original file is deleted after a hard link is created, all its contents will</a:t>
            </a:r>
            <a:r>
              <a:rPr lang="en-US" dirty="0"/>
              <a:t/>
            </a:r>
            <a:br>
              <a:rPr lang="en-US" dirty="0"/>
            </a:br>
            <a:r>
              <a:rPr lang="en-US" dirty="0">
                <a:effectLst/>
                <a:latin typeface="Arial" panose="020B0604020202020204" pitchFamily="34" charset="0"/>
              </a:rPr>
              <a:t>still be available in the linked file. This is because the </a:t>
            </a:r>
            <a:r>
              <a:rPr lang="en-US" dirty="0" err="1">
                <a:effectLst/>
                <a:latin typeface="Arial" panose="020B0604020202020204" pitchFamily="34" charset="0"/>
              </a:rPr>
              <a:t>inode</a:t>
            </a:r>
            <a:r>
              <a:rPr lang="en-US" dirty="0">
                <a:effectLst/>
                <a:latin typeface="Arial" panose="020B0604020202020204" pitchFamily="34" charset="0"/>
              </a:rPr>
              <a:t> of a hard link is the same as</a:t>
            </a:r>
            <a:r>
              <a:rPr lang="en-US" dirty="0"/>
              <a:t/>
            </a:r>
            <a:br>
              <a:rPr lang="en-US" dirty="0"/>
            </a:br>
            <a:r>
              <a:rPr lang="en-US" dirty="0">
                <a:effectLst/>
                <a:latin typeface="Arial" panose="020B0604020202020204" pitchFamily="34" charset="0"/>
              </a:rPr>
              <a:t>its target; in other words, it points to the same object on the file system. Hard links</a:t>
            </a:r>
            <a:r>
              <a:rPr lang="en-US" dirty="0"/>
              <a:t/>
            </a:r>
            <a:br>
              <a:rPr lang="en-US" dirty="0"/>
            </a:br>
            <a:r>
              <a:rPr lang="en-US" dirty="0">
                <a:effectLst/>
                <a:latin typeface="Arial" panose="020B0604020202020204" pitchFamily="34" charset="0"/>
              </a:rPr>
              <a:t>cannot be created between two directories, nor can they be created between two files</a:t>
            </a:r>
            <a:r>
              <a:rPr lang="en-US" dirty="0"/>
              <a:t/>
            </a:r>
            <a:br>
              <a:rPr lang="en-US" dirty="0"/>
            </a:br>
            <a:r>
              <a:rPr lang="en-US" dirty="0">
                <a:effectLst/>
                <a:latin typeface="Arial" panose="020B0604020202020204" pitchFamily="34" charset="0"/>
              </a:rPr>
              <a:t>in different file systems.</a:t>
            </a:r>
            <a:endParaRPr lang="en-US" dirty="0"/>
          </a:p>
        </p:txBody>
      </p:sp>
    </p:spTree>
    <p:extLst>
      <p:ext uri="{BB962C8B-B14F-4D97-AF65-F5344CB8AC3E}">
        <p14:creationId xmlns:p14="http://schemas.microsoft.com/office/powerpoint/2010/main" val="18063381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6CC8F1-1773-4F16-89EC-4736F334ED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54B5A71-8B32-CA09-4ADC-22D6F1FDB5F7}"/>
              </a:ext>
            </a:extLst>
          </p:cNvPr>
          <p:cNvSpPr>
            <a:spLocks noGrp="1"/>
          </p:cNvSpPr>
          <p:nvPr>
            <p:ph idx="1"/>
          </p:nvPr>
        </p:nvSpPr>
        <p:spPr/>
        <p:txBody>
          <a:bodyPr/>
          <a:lstStyle/>
          <a:p>
            <a:r>
              <a:rPr lang="en-US" dirty="0">
                <a:effectLst/>
                <a:latin typeface="Arial" panose="020B0604020202020204" pitchFamily="34" charset="0"/>
              </a:rPr>
              <a:t>A symbolic link is a reference to a file or directory that can span multiple file systems.</a:t>
            </a:r>
            <a:r>
              <a:rPr lang="en-US" dirty="0"/>
              <a:t/>
            </a:r>
            <a:br>
              <a:rPr lang="en-US" dirty="0"/>
            </a:br>
            <a:r>
              <a:rPr lang="en-US" dirty="0">
                <a:effectLst/>
                <a:latin typeface="Arial" panose="020B0604020202020204" pitchFamily="34" charset="0"/>
              </a:rPr>
              <a:t>If the original file or directory is deleted after a symbolic link is created, then the original content is lost. </a:t>
            </a:r>
          </a:p>
          <a:p>
            <a:r>
              <a:rPr lang="en-US" dirty="0">
                <a:effectLst/>
                <a:latin typeface="Arial" panose="020B0604020202020204" pitchFamily="34" charset="0"/>
              </a:rPr>
              <a:t>This is because the </a:t>
            </a:r>
            <a:r>
              <a:rPr lang="en-US" dirty="0" err="1">
                <a:effectLst/>
                <a:latin typeface="Arial" panose="020B0604020202020204" pitchFamily="34" charset="0"/>
              </a:rPr>
              <a:t>inode</a:t>
            </a:r>
            <a:r>
              <a:rPr lang="en-US" dirty="0">
                <a:effectLst/>
                <a:latin typeface="Arial" panose="020B0604020202020204" pitchFamily="34" charset="0"/>
              </a:rPr>
              <a:t> of a symbolic link is different than its</a:t>
            </a:r>
            <a:r>
              <a:rPr lang="en-US" dirty="0"/>
              <a:t/>
            </a:r>
            <a:br>
              <a:rPr lang="en-US" dirty="0"/>
            </a:br>
            <a:r>
              <a:rPr lang="en-US" dirty="0">
                <a:effectLst/>
                <a:latin typeface="Arial" panose="020B0604020202020204" pitchFamily="34" charset="0"/>
              </a:rPr>
              <a:t>target; in other words, it points to a different object on the file system. </a:t>
            </a:r>
          </a:p>
          <a:p>
            <a:r>
              <a:rPr lang="en-US" dirty="0">
                <a:effectLst/>
                <a:latin typeface="Arial" panose="020B0604020202020204" pitchFamily="34" charset="0"/>
              </a:rPr>
              <a:t>A symbolic link is also known as a soft link.</a:t>
            </a:r>
            <a:endParaRPr lang="en-US" dirty="0"/>
          </a:p>
        </p:txBody>
      </p:sp>
    </p:spTree>
    <p:extLst>
      <p:ext uri="{BB962C8B-B14F-4D97-AF65-F5344CB8AC3E}">
        <p14:creationId xmlns:p14="http://schemas.microsoft.com/office/powerpoint/2010/main" val="1887453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0EFB0-AB48-B38E-3AE7-12B9B23A58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13C5A23-B1F7-0DD8-55A8-FB394E85A618}"/>
              </a:ext>
            </a:extLst>
          </p:cNvPr>
          <p:cNvSpPr>
            <a:spLocks noGrp="1"/>
          </p:cNvSpPr>
          <p:nvPr>
            <p:ph idx="1"/>
          </p:nvPr>
        </p:nvSpPr>
        <p:spPr/>
        <p:txBody>
          <a:bodyPr/>
          <a:lstStyle/>
          <a:p>
            <a:r>
              <a:rPr lang="en-US" dirty="0"/>
              <a:t>A link in UNIX is a pointer to a file. </a:t>
            </a:r>
          </a:p>
          <a:p>
            <a:r>
              <a:rPr lang="en-US" dirty="0"/>
              <a:t>Like pointers in any programming languages, links in UNIX are pointers pointing to a file or a directory. </a:t>
            </a:r>
          </a:p>
          <a:p>
            <a:r>
              <a:rPr lang="en-US" dirty="0"/>
              <a:t>Creating links is a kind of shortcuts to access a file. </a:t>
            </a:r>
          </a:p>
          <a:p>
            <a:r>
              <a:rPr lang="en-US" dirty="0"/>
              <a:t>Links allow more than one file name to refer to the same file, elsewhere.</a:t>
            </a:r>
          </a:p>
        </p:txBody>
      </p:sp>
    </p:spTree>
    <p:extLst>
      <p:ext uri="{BB962C8B-B14F-4D97-AF65-F5344CB8AC3E}">
        <p14:creationId xmlns:p14="http://schemas.microsoft.com/office/powerpoint/2010/main" val="7144202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32485-3060-E255-E234-5C185A486D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75AEF3F-E44F-4626-C1B2-585849064AA6}"/>
              </a:ext>
            </a:extLst>
          </p:cNvPr>
          <p:cNvSpPr>
            <a:spLocks noGrp="1"/>
          </p:cNvSpPr>
          <p:nvPr>
            <p:ph idx="1"/>
          </p:nvPr>
        </p:nvSpPr>
        <p:spPr/>
        <p:txBody>
          <a:bodyPr/>
          <a:lstStyle/>
          <a:p>
            <a:r>
              <a:rPr lang="en-US" dirty="0"/>
              <a:t>There are two types of links :</a:t>
            </a:r>
          </a:p>
          <a:p>
            <a:pPr>
              <a:buFont typeface="+mj-lt"/>
              <a:buAutoNum type="arabicPeriod"/>
            </a:pPr>
            <a:r>
              <a:rPr lang="en-US" dirty="0"/>
              <a:t>Soft Link or Symbolic links</a:t>
            </a:r>
          </a:p>
          <a:p>
            <a:pPr>
              <a:buFont typeface="+mj-lt"/>
              <a:buAutoNum type="arabicPeriod"/>
            </a:pPr>
            <a:r>
              <a:rPr lang="en-US" dirty="0"/>
              <a:t>Hard Links</a:t>
            </a:r>
          </a:p>
          <a:p>
            <a:endParaRPr lang="en-US" dirty="0"/>
          </a:p>
        </p:txBody>
      </p:sp>
    </p:spTree>
    <p:extLst>
      <p:ext uri="{BB962C8B-B14F-4D97-AF65-F5344CB8AC3E}">
        <p14:creationId xmlns:p14="http://schemas.microsoft.com/office/powerpoint/2010/main" val="98296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A862E-0617-D9AD-0286-ED175C52C5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A6220E3-4A34-E311-6BBE-68CC79867161}"/>
              </a:ext>
            </a:extLst>
          </p:cNvPr>
          <p:cNvSpPr>
            <a:spLocks noGrp="1"/>
          </p:cNvSpPr>
          <p:nvPr>
            <p:ph idx="1"/>
          </p:nvPr>
        </p:nvSpPr>
        <p:spPr/>
        <p:txBody>
          <a:bodyPr/>
          <a:lstStyle/>
          <a:p>
            <a:r>
              <a:rPr lang="en-US" dirty="0"/>
              <a:t>These links behave differently when the source of the link (what is being linked to) is moved or removed. </a:t>
            </a:r>
          </a:p>
          <a:p>
            <a:pPr lvl="1"/>
            <a:r>
              <a:rPr lang="en-US" dirty="0"/>
              <a:t>Symbolic links are not updated (they merely contain a string which is the path name of its target); </a:t>
            </a:r>
          </a:p>
          <a:p>
            <a:pPr lvl="1"/>
            <a:r>
              <a:rPr lang="en-US" dirty="0"/>
              <a:t>hard links always refer to the source, even if moved or removed. </a:t>
            </a:r>
          </a:p>
        </p:txBody>
      </p:sp>
    </p:spTree>
    <p:extLst>
      <p:ext uri="{BB962C8B-B14F-4D97-AF65-F5344CB8AC3E}">
        <p14:creationId xmlns:p14="http://schemas.microsoft.com/office/powerpoint/2010/main" val="57011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3CEDAB-F6BF-B7BE-0D54-F5B6B8365F5D}"/>
              </a:ext>
            </a:extLst>
          </p:cNvPr>
          <p:cNvSpPr>
            <a:spLocks noGrp="1"/>
          </p:cNvSpPr>
          <p:nvPr>
            <p:ph type="title"/>
          </p:nvPr>
        </p:nvSpPr>
        <p:spPr/>
        <p:txBody>
          <a:bodyPr/>
          <a:lstStyle/>
          <a:p>
            <a:r>
              <a:rPr lang="en-US" dirty="0">
                <a:effectLst/>
                <a:latin typeface="Arial" panose="020B0604020202020204" pitchFamily="34" charset="0"/>
              </a:rPr>
              <a:t>Search for Files</a:t>
            </a:r>
            <a:endParaRPr lang="en-US" dirty="0"/>
          </a:p>
        </p:txBody>
      </p:sp>
      <p:sp>
        <p:nvSpPr>
          <p:cNvPr id="3" name="Content Placeholder 2">
            <a:extLst>
              <a:ext uri="{FF2B5EF4-FFF2-40B4-BE49-F238E27FC236}">
                <a16:creationId xmlns:a16="http://schemas.microsoft.com/office/drawing/2014/main" xmlns="" id="{D44BEB48-3144-9BCC-071A-70F6480AB544}"/>
              </a:ext>
            </a:extLst>
          </p:cNvPr>
          <p:cNvSpPr>
            <a:spLocks noGrp="1"/>
          </p:cNvSpPr>
          <p:nvPr>
            <p:ph idx="1"/>
          </p:nvPr>
        </p:nvSpPr>
        <p:spPr/>
        <p:txBody>
          <a:bodyPr/>
          <a:lstStyle/>
          <a:p>
            <a:r>
              <a:rPr lang="en-US" dirty="0">
                <a:effectLst/>
                <a:latin typeface="Arial" panose="020B0604020202020204" pitchFamily="34" charset="0"/>
              </a:rPr>
              <a:t>There will be times that you create a file and forget where in the directory structure you put it. </a:t>
            </a:r>
          </a:p>
          <a:p>
            <a:endParaRPr lang="en-US" dirty="0">
              <a:latin typeface="Arial" panose="020B0604020202020204" pitchFamily="34" charset="0"/>
            </a:endParaRPr>
          </a:p>
          <a:p>
            <a:r>
              <a:rPr lang="en-US" dirty="0">
                <a:effectLst/>
                <a:latin typeface="Arial" panose="020B0604020202020204" pitchFamily="34" charset="0"/>
              </a:rPr>
              <a:t>There will also be times when you don't know the exact location of files created by the system, applications, or other users.</a:t>
            </a:r>
            <a:endParaRPr lang="en-US" dirty="0"/>
          </a:p>
        </p:txBody>
      </p:sp>
    </p:spTree>
    <p:extLst>
      <p:ext uri="{BB962C8B-B14F-4D97-AF65-F5344CB8AC3E}">
        <p14:creationId xmlns:p14="http://schemas.microsoft.com/office/powerpoint/2010/main" val="7679267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D81C2-6C88-536E-1D4A-F81CCB4ADB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FC7AE41-7E25-DF82-B8D4-EF3F42027E84}"/>
              </a:ext>
            </a:extLst>
          </p:cNvPr>
          <p:cNvSpPr>
            <a:spLocks noGrp="1"/>
          </p:cNvSpPr>
          <p:nvPr>
            <p:ph idx="1"/>
          </p:nvPr>
        </p:nvSpPr>
        <p:spPr/>
        <p:txBody>
          <a:bodyPr/>
          <a:lstStyle/>
          <a:p>
            <a:r>
              <a:rPr lang="en-US" dirty="0"/>
              <a:t>For example, if we have a file a.txt. </a:t>
            </a:r>
          </a:p>
          <a:p>
            <a:r>
              <a:rPr lang="en-US" dirty="0"/>
              <a:t>If we create a hard link to the file and then delete the file, we can still access the file using hard link. </a:t>
            </a:r>
          </a:p>
          <a:p>
            <a:r>
              <a:rPr lang="en-US" dirty="0"/>
              <a:t>But if we create a soft link of the file and then delete the file, we can’t access the file through soft link and soft link becomes dangling.</a:t>
            </a:r>
          </a:p>
        </p:txBody>
      </p:sp>
    </p:spTree>
    <p:extLst>
      <p:ext uri="{BB962C8B-B14F-4D97-AF65-F5344CB8AC3E}">
        <p14:creationId xmlns:p14="http://schemas.microsoft.com/office/powerpoint/2010/main" val="734454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370CBA-F7CB-8F15-2A0D-20097777DD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1BD2A67-473B-86D7-725A-5E075E66A58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BB24D7BF-641D-A908-303E-43F02ABA2EC6}"/>
              </a:ext>
            </a:extLst>
          </p:cNvPr>
          <p:cNvPicPr>
            <a:picLocks noChangeAspect="1"/>
          </p:cNvPicPr>
          <p:nvPr/>
        </p:nvPicPr>
        <p:blipFill>
          <a:blip r:embed="rId2"/>
          <a:stretch>
            <a:fillRect/>
          </a:stretch>
        </p:blipFill>
        <p:spPr>
          <a:xfrm>
            <a:off x="3529426" y="2194271"/>
            <a:ext cx="5382919" cy="2281237"/>
          </a:xfrm>
          <a:prstGeom prst="rect">
            <a:avLst/>
          </a:prstGeom>
        </p:spPr>
      </p:pic>
      <p:pic>
        <p:nvPicPr>
          <p:cNvPr id="7" name="Picture 6">
            <a:extLst>
              <a:ext uri="{FF2B5EF4-FFF2-40B4-BE49-F238E27FC236}">
                <a16:creationId xmlns:a16="http://schemas.microsoft.com/office/drawing/2014/main" xmlns="" id="{0D709A91-563E-10DC-F328-833879567EC0}"/>
              </a:ext>
            </a:extLst>
          </p:cNvPr>
          <p:cNvPicPr>
            <a:picLocks noChangeAspect="1"/>
          </p:cNvPicPr>
          <p:nvPr/>
        </p:nvPicPr>
        <p:blipFill>
          <a:blip r:embed="rId3"/>
          <a:stretch>
            <a:fillRect/>
          </a:stretch>
        </p:blipFill>
        <p:spPr>
          <a:xfrm>
            <a:off x="8705850" y="4611342"/>
            <a:ext cx="2647950" cy="2114550"/>
          </a:xfrm>
          <a:prstGeom prst="rect">
            <a:avLst/>
          </a:prstGeom>
        </p:spPr>
      </p:pic>
    </p:spTree>
    <p:extLst>
      <p:ext uri="{BB962C8B-B14F-4D97-AF65-F5344CB8AC3E}">
        <p14:creationId xmlns:p14="http://schemas.microsoft.com/office/powerpoint/2010/main" val="1404667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6A1F7-6552-0E3A-3899-2BD3636CBF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4C3CD99-B336-0C0E-71F0-BE5AD756C20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ADB765E7-2ACF-90CB-D4CC-642F2DF1AB97}"/>
              </a:ext>
            </a:extLst>
          </p:cNvPr>
          <p:cNvPicPr>
            <a:picLocks noChangeAspect="1"/>
          </p:cNvPicPr>
          <p:nvPr/>
        </p:nvPicPr>
        <p:blipFill>
          <a:blip r:embed="rId2"/>
          <a:stretch>
            <a:fillRect/>
          </a:stretch>
        </p:blipFill>
        <p:spPr>
          <a:xfrm>
            <a:off x="2388705" y="1470991"/>
            <a:ext cx="7144816" cy="2941983"/>
          </a:xfrm>
          <a:prstGeom prst="rect">
            <a:avLst/>
          </a:prstGeom>
        </p:spPr>
      </p:pic>
      <p:pic>
        <p:nvPicPr>
          <p:cNvPr id="7" name="Picture 6">
            <a:extLst>
              <a:ext uri="{FF2B5EF4-FFF2-40B4-BE49-F238E27FC236}">
                <a16:creationId xmlns:a16="http://schemas.microsoft.com/office/drawing/2014/main" xmlns="" id="{91F8B4B5-7A9A-353B-6E16-CDA204310894}"/>
              </a:ext>
            </a:extLst>
          </p:cNvPr>
          <p:cNvPicPr>
            <a:picLocks noChangeAspect="1"/>
          </p:cNvPicPr>
          <p:nvPr/>
        </p:nvPicPr>
        <p:blipFill>
          <a:blip r:embed="rId3"/>
          <a:stretch>
            <a:fillRect/>
          </a:stretch>
        </p:blipFill>
        <p:spPr>
          <a:xfrm>
            <a:off x="8000171" y="4941197"/>
            <a:ext cx="2552700" cy="1666875"/>
          </a:xfrm>
          <a:prstGeom prst="rect">
            <a:avLst/>
          </a:prstGeom>
        </p:spPr>
      </p:pic>
    </p:spTree>
    <p:extLst>
      <p:ext uri="{BB962C8B-B14F-4D97-AF65-F5344CB8AC3E}">
        <p14:creationId xmlns:p14="http://schemas.microsoft.com/office/powerpoint/2010/main" val="2968331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49FFB-CDB2-38D3-E518-D53B2755B1CD}"/>
              </a:ext>
            </a:extLst>
          </p:cNvPr>
          <p:cNvSpPr>
            <a:spLocks noGrp="1"/>
          </p:cNvSpPr>
          <p:nvPr>
            <p:ph type="title"/>
          </p:nvPr>
        </p:nvSpPr>
        <p:spPr/>
        <p:txBody>
          <a:bodyPr/>
          <a:lstStyle/>
          <a:p>
            <a:r>
              <a:rPr lang="en-US" dirty="0">
                <a:effectLst/>
                <a:latin typeface="Arial" panose="020B0604020202020204" pitchFamily="34" charset="0"/>
              </a:rPr>
              <a:t>Manipulate File Output</a:t>
            </a:r>
            <a:endParaRPr lang="en-US" dirty="0"/>
          </a:p>
        </p:txBody>
      </p:sp>
      <p:sp>
        <p:nvSpPr>
          <p:cNvPr id="3" name="Content Placeholder 2">
            <a:extLst>
              <a:ext uri="{FF2B5EF4-FFF2-40B4-BE49-F238E27FC236}">
                <a16:creationId xmlns:a16="http://schemas.microsoft.com/office/drawing/2014/main" xmlns="" id="{7AF0D2D3-5784-3D4E-3A92-2ACB8005ED70}"/>
              </a:ext>
            </a:extLst>
          </p:cNvPr>
          <p:cNvSpPr>
            <a:spLocks noGrp="1"/>
          </p:cNvSpPr>
          <p:nvPr>
            <p:ph idx="1"/>
          </p:nvPr>
        </p:nvSpPr>
        <p:spPr/>
        <p:txBody>
          <a:bodyPr/>
          <a:lstStyle/>
          <a:p>
            <a:r>
              <a:rPr lang="en-US" dirty="0">
                <a:effectLst/>
                <a:latin typeface="Arial" panose="020B0604020202020204" pitchFamily="34" charset="0"/>
              </a:rPr>
              <a:t>TEXT STREAMS: A text stream is a sequence of one or more lines of text that applications can leverage to read from or write to a particular device or system component. </a:t>
            </a:r>
            <a:endParaRPr lang="en-US" dirty="0"/>
          </a:p>
        </p:txBody>
      </p:sp>
    </p:spTree>
    <p:extLst>
      <p:ext uri="{BB962C8B-B14F-4D97-AF65-F5344CB8AC3E}">
        <p14:creationId xmlns:p14="http://schemas.microsoft.com/office/powerpoint/2010/main" val="28769824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E8AD8-613E-47AA-A473-D265FAC74F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4C745D1-5A2F-649C-9BD9-D2E4374E6629}"/>
              </a:ext>
            </a:extLst>
          </p:cNvPr>
          <p:cNvSpPr>
            <a:spLocks noGrp="1"/>
          </p:cNvSpPr>
          <p:nvPr>
            <p:ph idx="1"/>
          </p:nvPr>
        </p:nvSpPr>
        <p:spPr/>
        <p:txBody>
          <a:bodyPr/>
          <a:lstStyle/>
          <a:p>
            <a:r>
              <a:rPr lang="en-US" dirty="0">
                <a:effectLst/>
                <a:latin typeface="Arial" panose="020B0604020202020204" pitchFamily="34" charset="0"/>
              </a:rPr>
              <a:t>Standard input, or stdin, is a text stream that acts as the source for command input.</a:t>
            </a:r>
            <a:r>
              <a:rPr lang="en-US" dirty="0"/>
              <a:t/>
            </a:r>
            <a:br>
              <a:rPr lang="en-US" dirty="0"/>
            </a:br>
            <a:r>
              <a:rPr lang="en-US" dirty="0">
                <a:effectLst/>
                <a:latin typeface="Arial" panose="020B0604020202020204" pitchFamily="34" charset="0"/>
              </a:rPr>
              <a:t>Standard input for the Linux command-line is usually generated from the keyboard. In</a:t>
            </a:r>
            <a:r>
              <a:rPr lang="en-US" dirty="0"/>
              <a:t/>
            </a:r>
            <a:br>
              <a:rPr lang="en-US" dirty="0"/>
            </a:br>
            <a:r>
              <a:rPr lang="en-US" dirty="0">
                <a:effectLst/>
                <a:latin typeface="Arial" panose="020B0604020202020204" pitchFamily="34" charset="0"/>
              </a:rPr>
              <a:t>the case of the GUI, the standard input can also come from the mouse.</a:t>
            </a:r>
            <a:endParaRPr lang="en-US" dirty="0"/>
          </a:p>
        </p:txBody>
      </p:sp>
    </p:spTree>
    <p:extLst>
      <p:ext uri="{BB962C8B-B14F-4D97-AF65-F5344CB8AC3E}">
        <p14:creationId xmlns:p14="http://schemas.microsoft.com/office/powerpoint/2010/main" val="7656473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0C4B8D-B59B-2583-2213-19A6636ADD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8279888-B7F3-78C3-B073-2CD7BAA438F8}"/>
              </a:ext>
            </a:extLst>
          </p:cNvPr>
          <p:cNvSpPr>
            <a:spLocks noGrp="1"/>
          </p:cNvSpPr>
          <p:nvPr>
            <p:ph idx="1"/>
          </p:nvPr>
        </p:nvSpPr>
        <p:spPr/>
        <p:txBody>
          <a:bodyPr/>
          <a:lstStyle/>
          <a:p>
            <a:r>
              <a:rPr lang="en-US" dirty="0">
                <a:effectLst/>
                <a:latin typeface="Arial" panose="020B0604020202020204" pitchFamily="34" charset="0"/>
              </a:rPr>
              <a:t>Standard output, or </a:t>
            </a:r>
            <a:r>
              <a:rPr lang="en-US" dirty="0" err="1">
                <a:effectLst/>
                <a:latin typeface="Arial" panose="020B0604020202020204" pitchFamily="34" charset="0"/>
              </a:rPr>
              <a:t>stdout</a:t>
            </a:r>
            <a:r>
              <a:rPr lang="en-US" dirty="0">
                <a:effectLst/>
                <a:latin typeface="Arial" panose="020B0604020202020204" pitchFamily="34" charset="0"/>
              </a:rPr>
              <a:t>, is a text stream that acts as the destination for command</a:t>
            </a:r>
            <a:r>
              <a:rPr lang="en-US" dirty="0"/>
              <a:t/>
            </a:r>
            <a:br>
              <a:rPr lang="en-US" dirty="0"/>
            </a:br>
            <a:r>
              <a:rPr lang="en-US" dirty="0">
                <a:effectLst/>
                <a:latin typeface="Arial" panose="020B0604020202020204" pitchFamily="34" charset="0"/>
              </a:rPr>
              <a:t>output. By default, standard output from a Linux command is directed to the CLI.</a:t>
            </a:r>
          </a:p>
          <a:p>
            <a:endParaRPr lang="en-US" dirty="0">
              <a:latin typeface="Arial" panose="020B0604020202020204" pitchFamily="34" charset="0"/>
            </a:endParaRPr>
          </a:p>
          <a:p>
            <a:r>
              <a:rPr lang="en-US" dirty="0">
                <a:effectLst/>
                <a:latin typeface="Arial" panose="020B0604020202020204" pitchFamily="34" charset="0"/>
              </a:rPr>
              <a:t>Standard error, or stderr, is a text stream that is used as the destination for error</a:t>
            </a:r>
            <a:r>
              <a:rPr lang="en-US" dirty="0"/>
              <a:t/>
            </a:r>
            <a:br>
              <a:rPr lang="en-US" dirty="0"/>
            </a:br>
            <a:r>
              <a:rPr lang="en-US" dirty="0">
                <a:effectLst/>
                <a:latin typeface="Arial" panose="020B0604020202020204" pitchFamily="34" charset="0"/>
              </a:rPr>
              <a:t>messages. By default, the standard error stream prints error messages at the CLI.</a:t>
            </a:r>
            <a:endParaRPr lang="en-US" dirty="0"/>
          </a:p>
        </p:txBody>
      </p:sp>
    </p:spTree>
    <p:extLst>
      <p:ext uri="{BB962C8B-B14F-4D97-AF65-F5344CB8AC3E}">
        <p14:creationId xmlns:p14="http://schemas.microsoft.com/office/powerpoint/2010/main" val="2382118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1416F-3653-4FB0-6E8C-DC5BB14A69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0A3DB86-2741-56BB-1AC0-EEC235025118}"/>
              </a:ext>
            </a:extLst>
          </p:cNvPr>
          <p:cNvSpPr>
            <a:spLocks noGrp="1"/>
          </p:cNvSpPr>
          <p:nvPr>
            <p:ph idx="1"/>
          </p:nvPr>
        </p:nvSpPr>
        <p:spPr/>
        <p:txBody>
          <a:bodyPr/>
          <a:lstStyle/>
          <a:p>
            <a:r>
              <a:rPr lang="en-US" dirty="0">
                <a:effectLst/>
                <a:latin typeface="Arial" panose="020B0604020202020204" pitchFamily="34" charset="0"/>
              </a:rPr>
              <a:t>INPUT/OUTPUT REDIRECTION</a:t>
            </a:r>
            <a:r>
              <a:rPr lang="en-US" dirty="0"/>
              <a:t/>
            </a:r>
            <a:br>
              <a:rPr lang="en-US" dirty="0"/>
            </a:br>
            <a:r>
              <a:rPr lang="en-US" dirty="0" err="1">
                <a:effectLst/>
                <a:latin typeface="Arial" panose="020B0604020202020204" pitchFamily="34" charset="0"/>
              </a:rPr>
              <a:t>Redirection</a:t>
            </a:r>
            <a:r>
              <a:rPr lang="en-US" dirty="0">
                <a:effectLst/>
                <a:latin typeface="Arial" panose="020B0604020202020204" pitchFamily="34" charset="0"/>
              </a:rPr>
              <a:t> is the process of accepting input data from a source other than the</a:t>
            </a:r>
            <a:r>
              <a:rPr lang="en-US" dirty="0"/>
              <a:t/>
            </a:r>
            <a:br>
              <a:rPr lang="en-US" dirty="0"/>
            </a:br>
            <a:r>
              <a:rPr lang="en-US" dirty="0">
                <a:effectLst/>
                <a:latin typeface="Arial" panose="020B0604020202020204" pitchFamily="34" charset="0"/>
              </a:rPr>
              <a:t>keyboard and sending output data to a destination other than the display device.</a:t>
            </a:r>
          </a:p>
          <a:p>
            <a:endParaRPr lang="en-US" dirty="0">
              <a:latin typeface="Arial" panose="020B0604020202020204" pitchFamily="34" charset="0"/>
            </a:endParaRPr>
          </a:p>
          <a:p>
            <a:r>
              <a:rPr lang="en-US" dirty="0">
                <a:effectLst/>
                <a:latin typeface="Arial" panose="020B0604020202020204" pitchFamily="34" charset="0"/>
              </a:rPr>
              <a:t>REDIRECTION OPERATORS</a:t>
            </a:r>
            <a:r>
              <a:rPr lang="en-US" dirty="0"/>
              <a:t/>
            </a:r>
            <a:br>
              <a:rPr lang="en-US" dirty="0"/>
            </a:br>
            <a:r>
              <a:rPr lang="en-US" dirty="0">
                <a:effectLst/>
                <a:latin typeface="Arial" panose="020B0604020202020204" pitchFamily="34" charset="0"/>
              </a:rPr>
              <a:t>There are several operators that are used to redirect input or output. </a:t>
            </a:r>
            <a:endParaRPr lang="en-US" dirty="0"/>
          </a:p>
        </p:txBody>
      </p:sp>
    </p:spTree>
    <p:extLst>
      <p:ext uri="{BB962C8B-B14F-4D97-AF65-F5344CB8AC3E}">
        <p14:creationId xmlns:p14="http://schemas.microsoft.com/office/powerpoint/2010/main" val="41718827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EF428-212A-215F-9343-AFF482582A1F}"/>
              </a:ext>
            </a:extLst>
          </p:cNvPr>
          <p:cNvSpPr>
            <a:spLocks noGrp="1"/>
          </p:cNvSpPr>
          <p:nvPr>
            <p:ph type="title"/>
          </p:nvPr>
        </p:nvSpPr>
        <p:spPr/>
        <p:txBody>
          <a:bodyPr/>
          <a:lstStyle/>
          <a:p>
            <a:r>
              <a:rPr lang="en-US" dirty="0">
                <a:effectLst/>
                <a:latin typeface="Arial" panose="020B0604020202020204" pitchFamily="34" charset="0"/>
              </a:rPr>
              <a:t>PIPING</a:t>
            </a:r>
            <a:endParaRPr lang="en-US" dirty="0"/>
          </a:p>
        </p:txBody>
      </p:sp>
      <p:sp>
        <p:nvSpPr>
          <p:cNvPr id="3" name="Content Placeholder 2">
            <a:extLst>
              <a:ext uri="{FF2B5EF4-FFF2-40B4-BE49-F238E27FC236}">
                <a16:creationId xmlns:a16="http://schemas.microsoft.com/office/drawing/2014/main" xmlns="" id="{3BA950AD-8586-7126-13A9-E9BE5FFC4BF0}"/>
              </a:ext>
            </a:extLst>
          </p:cNvPr>
          <p:cNvSpPr>
            <a:spLocks noGrp="1"/>
          </p:cNvSpPr>
          <p:nvPr>
            <p:ph idx="1"/>
          </p:nvPr>
        </p:nvSpPr>
        <p:spPr/>
        <p:txBody>
          <a:bodyPr/>
          <a:lstStyle/>
          <a:p>
            <a:r>
              <a:rPr lang="en-US" dirty="0">
                <a:effectLst/>
                <a:latin typeface="Arial" panose="020B0604020202020204" pitchFamily="34" charset="0"/>
              </a:rPr>
              <a:t>Piping is the process of combining the standard I/O streams of commands. It uses the</a:t>
            </a:r>
            <a:r>
              <a:rPr lang="en-US" dirty="0"/>
              <a:t/>
            </a:r>
            <a:br>
              <a:rPr lang="en-US" dirty="0"/>
            </a:br>
            <a:r>
              <a:rPr lang="en-US" dirty="0">
                <a:effectLst/>
                <a:latin typeface="Arial" panose="020B0604020202020204" pitchFamily="34" charset="0"/>
              </a:rPr>
              <a:t>standard output of one command as the standard input for another command. The</a:t>
            </a:r>
            <a:r>
              <a:rPr lang="en-US" dirty="0"/>
              <a:t/>
            </a:r>
            <a:br>
              <a:rPr lang="en-US" dirty="0"/>
            </a:br>
            <a:r>
              <a:rPr lang="en-US" dirty="0">
                <a:effectLst/>
                <a:latin typeface="Arial" panose="020B0604020202020204" pitchFamily="34" charset="0"/>
              </a:rPr>
              <a:t>output format of the first command should be compatible with the format that the</a:t>
            </a:r>
            <a:r>
              <a:rPr lang="en-US" dirty="0"/>
              <a:t/>
            </a:r>
            <a:br>
              <a:rPr lang="en-US" dirty="0"/>
            </a:br>
            <a:r>
              <a:rPr lang="en-US" dirty="0">
                <a:effectLst/>
                <a:latin typeface="Arial" panose="020B0604020202020204" pitchFamily="34" charset="0"/>
              </a:rPr>
              <a:t>second command works with. The pipe operator (</a:t>
            </a:r>
            <a:r>
              <a:rPr lang="en-US" dirty="0">
                <a:effectLst/>
                <a:latin typeface="Courier New" panose="02070309020205020404" pitchFamily="49" charset="0"/>
              </a:rPr>
              <a:t>|</a:t>
            </a:r>
            <a:r>
              <a:rPr lang="en-US" dirty="0">
                <a:effectLst/>
                <a:latin typeface="Arial" panose="020B0604020202020204" pitchFamily="34" charset="0"/>
              </a:rPr>
              <a:t>) can be used with most commands</a:t>
            </a:r>
            <a:r>
              <a:rPr lang="en-US" dirty="0"/>
              <a:t/>
            </a:r>
            <a:br>
              <a:rPr lang="en-US" dirty="0"/>
            </a:br>
            <a:r>
              <a:rPr lang="en-US" dirty="0">
                <a:effectLst/>
                <a:latin typeface="Arial" panose="020B0604020202020204" pitchFamily="34" charset="0"/>
              </a:rPr>
              <a:t>in Linux.</a:t>
            </a:r>
            <a:endParaRPr lang="en-US" dirty="0"/>
          </a:p>
        </p:txBody>
      </p:sp>
    </p:spTree>
    <p:extLst>
      <p:ext uri="{BB962C8B-B14F-4D97-AF65-F5344CB8AC3E}">
        <p14:creationId xmlns:p14="http://schemas.microsoft.com/office/powerpoint/2010/main" val="3392556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35BC1-8566-5E02-BBA3-ADA91DB8EA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2F13795-C153-7C34-31E9-091A2380689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xmlns="" id="{13921AD2-E4CE-FE2C-6AD0-21090C258937}"/>
              </a:ext>
            </a:extLst>
          </p:cNvPr>
          <p:cNvPicPr>
            <a:picLocks noChangeAspect="1"/>
          </p:cNvPicPr>
          <p:nvPr/>
        </p:nvPicPr>
        <p:blipFill>
          <a:blip r:embed="rId2"/>
          <a:stretch>
            <a:fillRect/>
          </a:stretch>
        </p:blipFill>
        <p:spPr>
          <a:xfrm>
            <a:off x="309734" y="2411897"/>
            <a:ext cx="11572531" cy="2393466"/>
          </a:xfrm>
          <a:prstGeom prst="rect">
            <a:avLst/>
          </a:prstGeom>
        </p:spPr>
      </p:pic>
    </p:spTree>
    <p:extLst>
      <p:ext uri="{BB962C8B-B14F-4D97-AF65-F5344CB8AC3E}">
        <p14:creationId xmlns:p14="http://schemas.microsoft.com/office/powerpoint/2010/main" val="2816444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B3FF70-BC1E-CA17-330A-37A2B2D0BB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DD7ED68-5101-9669-8C02-27722651D59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8E957A5A-F30C-3803-3E4C-C0E70A8887A7}"/>
              </a:ext>
            </a:extLst>
          </p:cNvPr>
          <p:cNvPicPr>
            <a:picLocks noChangeAspect="1"/>
          </p:cNvPicPr>
          <p:nvPr/>
        </p:nvPicPr>
        <p:blipFill>
          <a:blip r:embed="rId2"/>
          <a:stretch>
            <a:fillRect/>
          </a:stretch>
        </p:blipFill>
        <p:spPr>
          <a:xfrm>
            <a:off x="1847680" y="2252911"/>
            <a:ext cx="8496639" cy="2352177"/>
          </a:xfrm>
          <a:prstGeom prst="rect">
            <a:avLst/>
          </a:prstGeom>
        </p:spPr>
      </p:pic>
    </p:spTree>
    <p:extLst>
      <p:ext uri="{BB962C8B-B14F-4D97-AF65-F5344CB8AC3E}">
        <p14:creationId xmlns:p14="http://schemas.microsoft.com/office/powerpoint/2010/main" val="98359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05F23B-80D6-6E93-D834-0A0D212F06F9}"/>
              </a:ext>
            </a:extLst>
          </p:cNvPr>
          <p:cNvSpPr>
            <a:spLocks noGrp="1"/>
          </p:cNvSpPr>
          <p:nvPr>
            <p:ph type="title"/>
          </p:nvPr>
        </p:nvSpPr>
        <p:spPr/>
        <p:txBody>
          <a:bodyPr/>
          <a:lstStyle/>
          <a:p>
            <a:r>
              <a:rPr lang="en-US" dirty="0">
                <a:effectLst/>
                <a:latin typeface="Arial" panose="020B0604020202020204" pitchFamily="34" charset="0"/>
              </a:rPr>
              <a:t>THE locate COMMAND</a:t>
            </a:r>
            <a:endParaRPr lang="en-US" dirty="0"/>
          </a:p>
        </p:txBody>
      </p:sp>
      <p:sp>
        <p:nvSpPr>
          <p:cNvPr id="3" name="Content Placeholder 2">
            <a:extLst>
              <a:ext uri="{FF2B5EF4-FFF2-40B4-BE49-F238E27FC236}">
                <a16:creationId xmlns:a16="http://schemas.microsoft.com/office/drawing/2014/main" xmlns="" id="{18671A31-53E9-B451-0600-B2471399D8B1}"/>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locate </a:t>
            </a:r>
            <a:r>
              <a:rPr lang="en-US" dirty="0">
                <a:effectLst/>
                <a:latin typeface="Arial" panose="020B0604020202020204" pitchFamily="34" charset="0"/>
              </a:rPr>
              <a:t>command performs a quick search for any specified string in file names and paths stored in the </a:t>
            </a:r>
            <a:r>
              <a:rPr lang="en-US" dirty="0" err="1">
                <a:effectLst/>
                <a:latin typeface="Courier New" panose="02070309020205020404" pitchFamily="49" charset="0"/>
              </a:rPr>
              <a:t>mlocate</a:t>
            </a:r>
            <a:r>
              <a:rPr lang="en-US" dirty="0">
                <a:effectLst/>
                <a:latin typeface="Courier New" panose="02070309020205020404" pitchFamily="49" charset="0"/>
              </a:rPr>
              <a:t> </a:t>
            </a:r>
            <a:r>
              <a:rPr lang="en-US" dirty="0">
                <a:effectLst/>
                <a:latin typeface="Arial" panose="020B0604020202020204" pitchFamily="34" charset="0"/>
              </a:rPr>
              <a:t>database.</a:t>
            </a:r>
            <a:endParaRPr lang="en-US" dirty="0"/>
          </a:p>
        </p:txBody>
      </p:sp>
      <p:pic>
        <p:nvPicPr>
          <p:cNvPr id="5" name="Picture 4">
            <a:extLst>
              <a:ext uri="{FF2B5EF4-FFF2-40B4-BE49-F238E27FC236}">
                <a16:creationId xmlns:a16="http://schemas.microsoft.com/office/drawing/2014/main" xmlns="" id="{6F9BEFEC-8AC0-88A7-7EE5-200CC4959E73}"/>
              </a:ext>
            </a:extLst>
          </p:cNvPr>
          <p:cNvPicPr>
            <a:picLocks noChangeAspect="1"/>
          </p:cNvPicPr>
          <p:nvPr/>
        </p:nvPicPr>
        <p:blipFill>
          <a:blip r:embed="rId2"/>
          <a:stretch>
            <a:fillRect/>
          </a:stretch>
        </p:blipFill>
        <p:spPr>
          <a:xfrm>
            <a:off x="1466021" y="2972125"/>
            <a:ext cx="9259957" cy="3885875"/>
          </a:xfrm>
          <a:prstGeom prst="rect">
            <a:avLst/>
          </a:prstGeom>
        </p:spPr>
      </p:pic>
    </p:spTree>
    <p:extLst>
      <p:ext uri="{BB962C8B-B14F-4D97-AF65-F5344CB8AC3E}">
        <p14:creationId xmlns:p14="http://schemas.microsoft.com/office/powerpoint/2010/main" val="2127386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B4EBD-B26B-159D-1976-F47A5BED8D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27320F5-761D-0AE5-40E7-63F481F6AF3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C3C5E844-F5E0-6D51-7601-7110778C4957}"/>
              </a:ext>
            </a:extLst>
          </p:cNvPr>
          <p:cNvPicPr>
            <a:picLocks noChangeAspect="1"/>
          </p:cNvPicPr>
          <p:nvPr/>
        </p:nvPicPr>
        <p:blipFill>
          <a:blip r:embed="rId2"/>
          <a:stretch>
            <a:fillRect/>
          </a:stretch>
        </p:blipFill>
        <p:spPr>
          <a:xfrm>
            <a:off x="4546738" y="1186173"/>
            <a:ext cx="3098524" cy="4485654"/>
          </a:xfrm>
          <a:prstGeom prst="rect">
            <a:avLst/>
          </a:prstGeom>
        </p:spPr>
      </p:pic>
    </p:spTree>
    <p:extLst>
      <p:ext uri="{BB962C8B-B14F-4D97-AF65-F5344CB8AC3E}">
        <p14:creationId xmlns:p14="http://schemas.microsoft.com/office/powerpoint/2010/main" val="3652444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BDA19-3825-C214-57B0-C2FBC039B4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7F113EF-A55A-FBB6-46ED-E12E60C0FB8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xmlns="" id="{B8365C18-1BE4-1E55-3140-AD282DF4DC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7565" y="1432063"/>
            <a:ext cx="628808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7367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FB4D8-31CA-5D40-6359-99526E020A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8BD7926-CEE1-6E1C-A797-2CCD288E510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3EBD7B89-B3CA-C17E-3D35-12274F4FB954}"/>
              </a:ext>
            </a:extLst>
          </p:cNvPr>
          <p:cNvPicPr>
            <a:picLocks noChangeAspect="1"/>
          </p:cNvPicPr>
          <p:nvPr/>
        </p:nvPicPr>
        <p:blipFill>
          <a:blip r:embed="rId2"/>
          <a:stretch>
            <a:fillRect/>
          </a:stretch>
        </p:blipFill>
        <p:spPr>
          <a:xfrm>
            <a:off x="2867439" y="1051235"/>
            <a:ext cx="6643489" cy="4630737"/>
          </a:xfrm>
          <a:prstGeom prst="rect">
            <a:avLst/>
          </a:prstGeom>
        </p:spPr>
      </p:pic>
    </p:spTree>
    <p:extLst>
      <p:ext uri="{BB962C8B-B14F-4D97-AF65-F5344CB8AC3E}">
        <p14:creationId xmlns:p14="http://schemas.microsoft.com/office/powerpoint/2010/main" val="21684389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4C853-2A0F-7C04-0F50-8E4B854361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4A75D85-91B9-F67E-9FBD-F8E97B928EA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5745D0B4-B75D-956C-FB59-321CAA08C03A}"/>
              </a:ext>
            </a:extLst>
          </p:cNvPr>
          <p:cNvPicPr>
            <a:picLocks noChangeAspect="1"/>
          </p:cNvPicPr>
          <p:nvPr/>
        </p:nvPicPr>
        <p:blipFill>
          <a:blip r:embed="rId2"/>
          <a:stretch>
            <a:fillRect/>
          </a:stretch>
        </p:blipFill>
        <p:spPr>
          <a:xfrm>
            <a:off x="3706053" y="871524"/>
            <a:ext cx="4006712" cy="5114951"/>
          </a:xfrm>
          <a:prstGeom prst="rect">
            <a:avLst/>
          </a:prstGeom>
        </p:spPr>
      </p:pic>
    </p:spTree>
    <p:extLst>
      <p:ext uri="{BB962C8B-B14F-4D97-AF65-F5344CB8AC3E}">
        <p14:creationId xmlns:p14="http://schemas.microsoft.com/office/powerpoint/2010/main" val="40655093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97F150-483A-B588-D8AB-2412B8AC8BB7}"/>
              </a:ext>
            </a:extLst>
          </p:cNvPr>
          <p:cNvSpPr>
            <a:spLocks noGrp="1"/>
          </p:cNvSpPr>
          <p:nvPr>
            <p:ph type="title"/>
          </p:nvPr>
        </p:nvSpPr>
        <p:spPr/>
        <p:txBody>
          <a:bodyPr>
            <a:noAutofit/>
          </a:bodyPr>
          <a:lstStyle/>
          <a:p>
            <a:r>
              <a:rPr lang="en-IN" altLang="en-US" sz="3600" dirty="0">
                <a:latin typeface="Arial Rounded MT Bold" panose="020F0704030504030204" pitchFamily="34" charset="0"/>
              </a:rPr>
              <a:t>Display the top 5 files/directories according to their size in the current working directory</a:t>
            </a:r>
            <a:br>
              <a:rPr lang="en-IN" altLang="en-US" sz="3600" dirty="0">
                <a:latin typeface="Arial Rounded MT Bold" panose="020F0704030504030204" pitchFamily="34" charset="0"/>
              </a:rPr>
            </a:br>
            <a:endParaRPr lang="en-US" sz="3600" dirty="0"/>
          </a:p>
        </p:txBody>
      </p:sp>
      <p:sp>
        <p:nvSpPr>
          <p:cNvPr id="3" name="Content Placeholder 2">
            <a:extLst>
              <a:ext uri="{FF2B5EF4-FFF2-40B4-BE49-F238E27FC236}">
                <a16:creationId xmlns:a16="http://schemas.microsoft.com/office/drawing/2014/main" xmlns="" id="{04F8278F-40F6-DF32-C1A7-E6692D1E443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A7DBF4D8-0840-93FF-AF69-5A3DB62EBCCD}"/>
              </a:ext>
            </a:extLst>
          </p:cNvPr>
          <p:cNvPicPr>
            <a:picLocks noChangeAspect="1"/>
          </p:cNvPicPr>
          <p:nvPr/>
        </p:nvPicPr>
        <p:blipFill>
          <a:blip r:embed="rId2"/>
          <a:stretch>
            <a:fillRect/>
          </a:stretch>
        </p:blipFill>
        <p:spPr>
          <a:xfrm>
            <a:off x="3044479" y="2100318"/>
            <a:ext cx="5701955" cy="4757682"/>
          </a:xfrm>
          <a:prstGeom prst="rect">
            <a:avLst/>
          </a:prstGeom>
        </p:spPr>
      </p:pic>
    </p:spTree>
    <p:extLst>
      <p:ext uri="{BB962C8B-B14F-4D97-AF65-F5344CB8AC3E}">
        <p14:creationId xmlns:p14="http://schemas.microsoft.com/office/powerpoint/2010/main" val="29285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861B17-B2A1-71AF-0BAF-F4456588290E}"/>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xargs</a:t>
            </a:r>
            <a:r>
              <a:rPr lang="en-US" dirty="0">
                <a:effectLst/>
                <a:latin typeface="Arial" panose="020B0604020202020204" pitchFamily="34" charset="0"/>
              </a:rPr>
              <a:t> COMMAND (</a:t>
            </a:r>
            <a:r>
              <a:rPr lang="en-US" dirty="0"/>
              <a:t>extended arguments)</a:t>
            </a:r>
          </a:p>
        </p:txBody>
      </p:sp>
      <p:sp>
        <p:nvSpPr>
          <p:cNvPr id="3" name="Content Placeholder 2">
            <a:extLst>
              <a:ext uri="{FF2B5EF4-FFF2-40B4-BE49-F238E27FC236}">
                <a16:creationId xmlns:a16="http://schemas.microsoft.com/office/drawing/2014/main" xmlns="" id="{8C92BDBD-C12B-0332-E788-59ADED08A053}"/>
              </a:ext>
            </a:extLst>
          </p:cNvPr>
          <p:cNvSpPr>
            <a:spLocks noGrp="1"/>
          </p:cNvSpPr>
          <p:nvPr>
            <p:ph idx="1"/>
          </p:nvPr>
        </p:nvSpPr>
        <p:spPr/>
        <p:txBody>
          <a:bodyPr>
            <a:normAutofit/>
          </a:bodyPr>
          <a:lstStyle/>
          <a:p>
            <a:r>
              <a:rPr lang="en-US" dirty="0">
                <a:effectLst/>
                <a:latin typeface="Arial" panose="020B0604020202020204" pitchFamily="34" charset="0"/>
              </a:rPr>
              <a:t>The </a:t>
            </a:r>
            <a:r>
              <a:rPr lang="en-US" dirty="0" err="1">
                <a:effectLst/>
                <a:latin typeface="Courier New" panose="02070309020205020404" pitchFamily="49" charset="0"/>
              </a:rPr>
              <a:t>xargs</a:t>
            </a:r>
            <a:r>
              <a:rPr lang="en-US" dirty="0">
                <a:effectLst/>
                <a:latin typeface="Courier New" panose="02070309020205020404" pitchFamily="49" charset="0"/>
              </a:rPr>
              <a:t> </a:t>
            </a:r>
            <a:r>
              <a:rPr lang="en-US" dirty="0">
                <a:effectLst/>
                <a:latin typeface="Arial" panose="020B0604020202020204" pitchFamily="34" charset="0"/>
              </a:rPr>
              <a:t>command reads from standard input and executes a command for each</a:t>
            </a:r>
            <a:r>
              <a:rPr lang="en-US" dirty="0"/>
              <a:t/>
            </a:r>
            <a:br>
              <a:rPr lang="en-US" dirty="0"/>
            </a:br>
            <a:r>
              <a:rPr lang="en-US" dirty="0">
                <a:effectLst/>
                <a:latin typeface="Arial" panose="020B0604020202020204" pitchFamily="34" charset="0"/>
              </a:rPr>
              <a:t>argument provided.</a:t>
            </a: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r>
              <a:rPr lang="en-US" dirty="0"/>
              <a:t>It shows the content of file.(read from file instead of standard input)</a:t>
            </a:r>
          </a:p>
        </p:txBody>
      </p:sp>
      <p:pic>
        <p:nvPicPr>
          <p:cNvPr id="5" name="Picture 4">
            <a:extLst>
              <a:ext uri="{FF2B5EF4-FFF2-40B4-BE49-F238E27FC236}">
                <a16:creationId xmlns:a16="http://schemas.microsoft.com/office/drawing/2014/main" xmlns="" id="{16439575-7659-710B-EE07-B143E556AB23}"/>
              </a:ext>
            </a:extLst>
          </p:cNvPr>
          <p:cNvPicPr>
            <a:picLocks noChangeAspect="1"/>
          </p:cNvPicPr>
          <p:nvPr/>
        </p:nvPicPr>
        <p:blipFill>
          <a:blip r:embed="rId2"/>
          <a:stretch>
            <a:fillRect/>
          </a:stretch>
        </p:blipFill>
        <p:spPr>
          <a:xfrm>
            <a:off x="183957" y="3751136"/>
            <a:ext cx="11824086" cy="1530626"/>
          </a:xfrm>
          <a:prstGeom prst="rect">
            <a:avLst/>
          </a:prstGeom>
        </p:spPr>
      </p:pic>
    </p:spTree>
    <p:extLst>
      <p:ext uri="{BB962C8B-B14F-4D97-AF65-F5344CB8AC3E}">
        <p14:creationId xmlns:p14="http://schemas.microsoft.com/office/powerpoint/2010/main" val="16180751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029CE-2A81-EEC9-A982-A893840B487D}"/>
              </a:ext>
            </a:extLst>
          </p:cNvPr>
          <p:cNvSpPr>
            <a:spLocks noGrp="1"/>
          </p:cNvSpPr>
          <p:nvPr>
            <p:ph type="title"/>
          </p:nvPr>
        </p:nvSpPr>
        <p:spPr/>
        <p:txBody>
          <a:bodyPr/>
          <a:lstStyle/>
          <a:p>
            <a:r>
              <a:rPr lang="en-US" dirty="0">
                <a:effectLst/>
                <a:latin typeface="Arial" panose="020B0604020202020204" pitchFamily="34" charset="0"/>
              </a:rPr>
              <a:t>THE tee COMMAND</a:t>
            </a:r>
            <a:endParaRPr lang="en-US" dirty="0"/>
          </a:p>
        </p:txBody>
      </p:sp>
      <p:sp>
        <p:nvSpPr>
          <p:cNvPr id="3" name="Content Placeholder 2">
            <a:extLst>
              <a:ext uri="{FF2B5EF4-FFF2-40B4-BE49-F238E27FC236}">
                <a16:creationId xmlns:a16="http://schemas.microsoft.com/office/drawing/2014/main" xmlns="" id="{0B9A9207-1DEF-18D0-0CF3-4E60F4629591}"/>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tee </a:t>
            </a:r>
            <a:r>
              <a:rPr lang="en-US" dirty="0">
                <a:effectLst/>
                <a:latin typeface="Arial" panose="020B0604020202020204" pitchFamily="34" charset="0"/>
              </a:rPr>
              <a:t>command reads the standard input, sends the output to the default output</a:t>
            </a:r>
            <a:r>
              <a:rPr lang="en-US" dirty="0"/>
              <a:t/>
            </a:r>
            <a:br>
              <a:rPr lang="en-US" dirty="0"/>
            </a:br>
            <a:r>
              <a:rPr lang="en-US" dirty="0">
                <a:effectLst/>
                <a:latin typeface="Arial" panose="020B0604020202020204" pitchFamily="34" charset="0"/>
              </a:rPr>
              <a:t>device (the CLI), and also copies the output to each specified file.</a:t>
            </a:r>
            <a:endParaRPr lang="en-US" dirty="0"/>
          </a:p>
        </p:txBody>
      </p:sp>
      <p:pic>
        <p:nvPicPr>
          <p:cNvPr id="7" name="Picture 6">
            <a:extLst>
              <a:ext uri="{FF2B5EF4-FFF2-40B4-BE49-F238E27FC236}">
                <a16:creationId xmlns:a16="http://schemas.microsoft.com/office/drawing/2014/main" xmlns="" id="{993DBCD6-72A8-A72E-75FA-520982FF2A08}"/>
              </a:ext>
            </a:extLst>
          </p:cNvPr>
          <p:cNvPicPr>
            <a:picLocks noChangeAspect="1"/>
          </p:cNvPicPr>
          <p:nvPr/>
        </p:nvPicPr>
        <p:blipFill>
          <a:blip r:embed="rId2"/>
          <a:stretch>
            <a:fillRect/>
          </a:stretch>
        </p:blipFill>
        <p:spPr>
          <a:xfrm>
            <a:off x="3859544" y="2970833"/>
            <a:ext cx="5652946" cy="3887167"/>
          </a:xfrm>
          <a:prstGeom prst="rect">
            <a:avLst/>
          </a:prstGeom>
        </p:spPr>
      </p:pic>
    </p:spTree>
    <p:extLst>
      <p:ext uri="{BB962C8B-B14F-4D97-AF65-F5344CB8AC3E}">
        <p14:creationId xmlns:p14="http://schemas.microsoft.com/office/powerpoint/2010/main" val="16691448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2CD43-6352-685B-0551-CC87AA0E0470}"/>
              </a:ext>
            </a:extLst>
          </p:cNvPr>
          <p:cNvSpPr>
            <a:spLocks noGrp="1"/>
          </p:cNvSpPr>
          <p:nvPr>
            <p:ph type="title"/>
          </p:nvPr>
        </p:nvSpPr>
        <p:spPr/>
        <p:txBody>
          <a:bodyPr/>
          <a:lstStyle/>
          <a:p>
            <a:r>
              <a:rPr lang="en-US" dirty="0">
                <a:effectLst/>
                <a:latin typeface="Arial" panose="020B0604020202020204" pitchFamily="34" charset="0"/>
              </a:rPr>
              <a:t>Managing Kernel Modules</a:t>
            </a:r>
            <a:endParaRPr lang="en-US" dirty="0"/>
          </a:p>
        </p:txBody>
      </p:sp>
      <p:sp>
        <p:nvSpPr>
          <p:cNvPr id="3" name="Content Placeholder 2">
            <a:extLst>
              <a:ext uri="{FF2B5EF4-FFF2-40B4-BE49-F238E27FC236}">
                <a16:creationId xmlns:a16="http://schemas.microsoft.com/office/drawing/2014/main" xmlns="" id="{180C6635-030A-DF7A-C7F3-A6D3EBC8E7B4}"/>
              </a:ext>
            </a:extLst>
          </p:cNvPr>
          <p:cNvSpPr>
            <a:spLocks noGrp="1"/>
          </p:cNvSpPr>
          <p:nvPr>
            <p:ph idx="1"/>
          </p:nvPr>
        </p:nvSpPr>
        <p:spPr/>
        <p:txBody>
          <a:bodyPr>
            <a:normAutofit lnSpcReduction="10000"/>
          </a:bodyPr>
          <a:lstStyle/>
          <a:p>
            <a:r>
              <a:rPr lang="en-US" dirty="0">
                <a:effectLst/>
                <a:latin typeface="Arial" panose="020B0604020202020204" pitchFamily="34" charset="0"/>
              </a:rPr>
              <a:t>The kernel is the core of an operating system. All other components rely on it. </a:t>
            </a:r>
          </a:p>
          <a:p>
            <a:r>
              <a:rPr lang="en-US" dirty="0">
                <a:effectLst/>
                <a:latin typeface="Arial" panose="020B0604020202020204" pitchFamily="34" charset="0"/>
              </a:rPr>
              <a:t>The kernel manages file system access, memory, processes, devices, and resource allocation on a system. </a:t>
            </a:r>
          </a:p>
          <a:p>
            <a:r>
              <a:rPr lang="en-US" dirty="0">
                <a:effectLst/>
                <a:latin typeface="Arial" panose="020B0604020202020204" pitchFamily="34" charset="0"/>
              </a:rPr>
              <a:t>The kernel also controls all the hardware devices plugged into</a:t>
            </a:r>
            <a:r>
              <a:rPr lang="en-US" dirty="0"/>
              <a:t/>
            </a:r>
            <a:br>
              <a:rPr lang="en-US" dirty="0"/>
            </a:br>
            <a:r>
              <a:rPr lang="en-US" dirty="0">
                <a:effectLst/>
                <a:latin typeface="Arial" panose="020B0604020202020204" pitchFamily="34" charset="0"/>
              </a:rPr>
              <a:t>the system. </a:t>
            </a:r>
          </a:p>
          <a:p>
            <a:r>
              <a:rPr lang="en-US" dirty="0">
                <a:effectLst/>
                <a:latin typeface="Arial" panose="020B0604020202020204" pitchFamily="34" charset="0"/>
              </a:rPr>
              <a:t>It is one of the first elements to be loaded on startup and remains in the main memory during the computer's operation. </a:t>
            </a:r>
          </a:p>
          <a:p>
            <a:r>
              <a:rPr lang="en-US" dirty="0">
                <a:effectLst/>
                <a:latin typeface="Arial" panose="020B0604020202020204" pitchFamily="34" charset="0"/>
              </a:rPr>
              <a:t>The kernel also contains system-level commands and other functions that are normally hidden from users.</a:t>
            </a:r>
            <a:endParaRPr lang="en-US" dirty="0"/>
          </a:p>
        </p:txBody>
      </p:sp>
    </p:spTree>
    <p:extLst>
      <p:ext uri="{BB962C8B-B14F-4D97-AF65-F5344CB8AC3E}">
        <p14:creationId xmlns:p14="http://schemas.microsoft.com/office/powerpoint/2010/main" val="25399729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37733-5461-AAE5-0742-D897933BB5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6EA53FA-7A10-149C-A093-DC9C7A15FC3D}"/>
              </a:ext>
            </a:extLst>
          </p:cNvPr>
          <p:cNvSpPr>
            <a:spLocks noGrp="1"/>
          </p:cNvSpPr>
          <p:nvPr>
            <p:ph idx="1"/>
          </p:nvPr>
        </p:nvSpPr>
        <p:spPr/>
        <p:txBody>
          <a:bodyPr/>
          <a:lstStyle/>
          <a:p>
            <a:r>
              <a:rPr lang="en-US" dirty="0">
                <a:effectLst/>
                <a:latin typeface="Arial" panose="020B0604020202020204" pitchFamily="34" charset="0"/>
              </a:rPr>
              <a:t>The kernel space is simply where the kernel executes the services that it provides. </a:t>
            </a:r>
          </a:p>
          <a:p>
            <a:endParaRPr lang="en-US" dirty="0">
              <a:latin typeface="Arial" panose="020B0604020202020204" pitchFamily="34" charset="0"/>
            </a:endParaRPr>
          </a:p>
          <a:p>
            <a:r>
              <a:rPr lang="en-US" dirty="0">
                <a:effectLst/>
                <a:latin typeface="Arial" panose="020B0604020202020204" pitchFamily="34" charset="0"/>
              </a:rPr>
              <a:t>The user space is the area of memory that includes everything outside of kernel space.</a:t>
            </a:r>
            <a:endParaRPr lang="en-US" dirty="0"/>
          </a:p>
        </p:txBody>
      </p:sp>
    </p:spTree>
    <p:extLst>
      <p:ext uri="{BB962C8B-B14F-4D97-AF65-F5344CB8AC3E}">
        <p14:creationId xmlns:p14="http://schemas.microsoft.com/office/powerpoint/2010/main" val="15784911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2B3AD-F5B2-E653-3824-C13A1C56183D}"/>
              </a:ext>
            </a:extLst>
          </p:cNvPr>
          <p:cNvSpPr>
            <a:spLocks noGrp="1"/>
          </p:cNvSpPr>
          <p:nvPr>
            <p:ph type="title"/>
          </p:nvPr>
        </p:nvSpPr>
        <p:spPr/>
        <p:txBody>
          <a:bodyPr/>
          <a:lstStyle/>
          <a:p>
            <a:r>
              <a:rPr lang="en-US" dirty="0">
                <a:effectLst/>
                <a:latin typeface="Arial" panose="020B0604020202020204" pitchFamily="34" charset="0"/>
              </a:rPr>
              <a:t>TYPES OF KERNELS</a:t>
            </a:r>
            <a:endParaRPr lang="en-US" dirty="0"/>
          </a:p>
        </p:txBody>
      </p:sp>
      <p:sp>
        <p:nvSpPr>
          <p:cNvPr id="3" name="Content Placeholder 2">
            <a:extLst>
              <a:ext uri="{FF2B5EF4-FFF2-40B4-BE49-F238E27FC236}">
                <a16:creationId xmlns:a16="http://schemas.microsoft.com/office/drawing/2014/main" xmlns="" id="{2320B981-714B-E403-5AA7-9C2AB5467F17}"/>
              </a:ext>
            </a:extLst>
          </p:cNvPr>
          <p:cNvSpPr>
            <a:spLocks noGrp="1"/>
          </p:cNvSpPr>
          <p:nvPr>
            <p:ph idx="1"/>
          </p:nvPr>
        </p:nvSpPr>
        <p:spPr/>
        <p:txBody>
          <a:bodyPr>
            <a:normAutofit fontScale="92500" lnSpcReduction="20000"/>
          </a:bodyPr>
          <a:lstStyle/>
          <a:p>
            <a:r>
              <a:rPr lang="en-US" dirty="0">
                <a:effectLst/>
                <a:latin typeface="Arial" panose="020B0604020202020204" pitchFamily="34" charset="0"/>
              </a:rPr>
              <a:t>Kernels can be classified as monolithic or microkernel. In a monolithic kernel, all</a:t>
            </a:r>
            <a:r>
              <a:rPr lang="en-US" dirty="0"/>
              <a:t/>
            </a:r>
            <a:br>
              <a:rPr lang="en-US" dirty="0"/>
            </a:br>
            <a:r>
              <a:rPr lang="en-US" dirty="0">
                <a:effectLst/>
                <a:latin typeface="Arial" panose="020B0604020202020204" pitchFamily="34" charset="0"/>
              </a:rPr>
              <a:t>system modules, such as device drivers or file systems, run in kernel space. As a result,</a:t>
            </a:r>
            <a:r>
              <a:rPr lang="en-US" dirty="0"/>
              <a:t/>
            </a:r>
            <a:br>
              <a:rPr lang="en-US" dirty="0"/>
            </a:br>
            <a:r>
              <a:rPr lang="en-US" dirty="0">
                <a:effectLst/>
                <a:latin typeface="Arial" panose="020B0604020202020204" pitchFamily="34" charset="0"/>
              </a:rPr>
              <a:t>a monolithic kernel can interact quickly with devices.</a:t>
            </a:r>
          </a:p>
          <a:p>
            <a:endParaRPr lang="en-US" dirty="0">
              <a:latin typeface="Arial" panose="020B0604020202020204" pitchFamily="34" charset="0"/>
            </a:endParaRPr>
          </a:p>
          <a:p>
            <a:r>
              <a:rPr lang="en-US" dirty="0">
                <a:effectLst/>
                <a:latin typeface="Arial" panose="020B0604020202020204" pitchFamily="34" charset="0"/>
              </a:rPr>
              <a:t>In a microkernel architecture, the kernel itself runs the minimum amount of</a:t>
            </a:r>
            <a:r>
              <a:rPr lang="en-US" dirty="0"/>
              <a:t/>
            </a:r>
            <a:br>
              <a:rPr lang="en-US" dirty="0"/>
            </a:br>
            <a:r>
              <a:rPr lang="en-US" dirty="0">
                <a:effectLst/>
                <a:latin typeface="Arial" panose="020B0604020202020204" pitchFamily="34" charset="0"/>
              </a:rPr>
              <a:t>resources necessary to actually implement a fully functional operating system.</a:t>
            </a:r>
            <a:r>
              <a:rPr lang="en-US" dirty="0"/>
              <a:t/>
            </a:r>
            <a:br>
              <a:rPr lang="en-US" dirty="0"/>
            </a:br>
            <a:r>
              <a:rPr lang="en-US" dirty="0">
                <a:effectLst/>
                <a:latin typeface="Arial" panose="020B0604020202020204" pitchFamily="34" charset="0"/>
              </a:rPr>
              <a:t>Compared to monolithic kernels, microkernels have smaller kernel spaces and instead</a:t>
            </a:r>
            <a:r>
              <a:rPr lang="en-US" dirty="0"/>
              <a:t/>
            </a:r>
            <a:br>
              <a:rPr lang="en-US" dirty="0"/>
            </a:br>
            <a:r>
              <a:rPr lang="en-US" dirty="0">
                <a:effectLst/>
                <a:latin typeface="Arial" panose="020B0604020202020204" pitchFamily="34" charset="0"/>
              </a:rPr>
              <a:t>have larger user spaces.</a:t>
            </a:r>
            <a:endParaRPr lang="en-US" dirty="0"/>
          </a:p>
        </p:txBody>
      </p:sp>
    </p:spTree>
    <p:extLst>
      <p:ext uri="{BB962C8B-B14F-4D97-AF65-F5344CB8AC3E}">
        <p14:creationId xmlns:p14="http://schemas.microsoft.com/office/powerpoint/2010/main" val="263913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AA9DB-2802-4363-8E6B-3F1E54C8F0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16F17B3-2C23-1B1C-5198-4AF37F03406D}"/>
              </a:ext>
            </a:extLst>
          </p:cNvPr>
          <p:cNvSpPr>
            <a:spLocks noGrp="1"/>
          </p:cNvSpPr>
          <p:nvPr>
            <p:ph idx="1"/>
          </p:nvPr>
        </p:nvSpPr>
        <p:spPr/>
        <p:txBody>
          <a:bodyPr/>
          <a:lstStyle/>
          <a:p>
            <a:r>
              <a:rPr lang="en-US" dirty="0"/>
              <a:t>If locate command is not working, then needs to update the </a:t>
            </a:r>
            <a:r>
              <a:rPr lang="en-US" dirty="0" err="1"/>
              <a:t>db</a:t>
            </a:r>
            <a:r>
              <a:rPr lang="en-US" dirty="0"/>
              <a:t> used by locate command.</a:t>
            </a:r>
          </a:p>
          <a:p>
            <a:endParaRPr lang="en-US" dirty="0"/>
          </a:p>
          <a:p>
            <a:pPr lvl="1"/>
            <a:r>
              <a:rPr lang="en-US" dirty="0" err="1"/>
              <a:t>sudo</a:t>
            </a:r>
            <a:r>
              <a:rPr lang="en-US" dirty="0"/>
              <a:t> </a:t>
            </a:r>
            <a:r>
              <a:rPr lang="en-US" dirty="0" err="1"/>
              <a:t>updatedb</a:t>
            </a:r>
            <a:endParaRPr lang="en-US" dirty="0"/>
          </a:p>
        </p:txBody>
      </p:sp>
    </p:spTree>
    <p:extLst>
      <p:ext uri="{BB962C8B-B14F-4D97-AF65-F5344CB8AC3E}">
        <p14:creationId xmlns:p14="http://schemas.microsoft.com/office/powerpoint/2010/main" val="38070442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8EC9B-8760-29E7-2371-787295A02F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A2A7ADA-F100-EB9C-F3AD-B0F3B7BE6DC2}"/>
              </a:ext>
            </a:extLst>
          </p:cNvPr>
          <p:cNvSpPr>
            <a:spLocks noGrp="1"/>
          </p:cNvSpPr>
          <p:nvPr>
            <p:ph idx="1"/>
          </p:nvPr>
        </p:nvSpPr>
        <p:spPr/>
        <p:txBody>
          <a:bodyPr/>
          <a:lstStyle/>
          <a:p>
            <a:r>
              <a:rPr lang="en-US" dirty="0">
                <a:effectLst/>
                <a:latin typeface="Arial" panose="020B0604020202020204" pitchFamily="34" charset="0"/>
              </a:rPr>
              <a:t>A </a:t>
            </a:r>
            <a:r>
              <a:rPr lang="en-US" sz="4000" b="1" dirty="0">
                <a:solidFill>
                  <a:srgbClr val="FF0000"/>
                </a:solidFill>
                <a:effectLst/>
                <a:latin typeface="Arial" panose="020B0604020202020204" pitchFamily="34" charset="0"/>
              </a:rPr>
              <a:t>device driver </a:t>
            </a:r>
            <a:r>
              <a:rPr lang="en-US" dirty="0">
                <a:effectLst/>
                <a:latin typeface="Arial" panose="020B0604020202020204" pitchFamily="34" charset="0"/>
              </a:rPr>
              <a:t>is a software program that enables a computer's operating system to</a:t>
            </a:r>
            <a:r>
              <a:rPr lang="en-US" dirty="0"/>
              <a:t/>
            </a:r>
            <a:br>
              <a:rPr lang="en-US" dirty="0"/>
            </a:br>
            <a:r>
              <a:rPr lang="en-US" dirty="0">
                <a:effectLst/>
                <a:latin typeface="Arial" panose="020B0604020202020204" pitchFamily="34" charset="0"/>
              </a:rPr>
              <a:t>identify the characteristics and functions of a hardware device, communicate with it,</a:t>
            </a:r>
            <a:r>
              <a:rPr lang="en-US" dirty="0"/>
              <a:t/>
            </a:r>
            <a:br>
              <a:rPr lang="en-US" dirty="0"/>
            </a:br>
            <a:r>
              <a:rPr lang="en-US" dirty="0">
                <a:effectLst/>
                <a:latin typeface="Arial" panose="020B0604020202020204" pitchFamily="34" charset="0"/>
              </a:rPr>
              <a:t>and control its operations. It acts as an interface between the operating system and</a:t>
            </a:r>
            <a:r>
              <a:rPr lang="en-US" dirty="0"/>
              <a:t/>
            </a:r>
            <a:br>
              <a:rPr lang="en-US" dirty="0"/>
            </a:br>
            <a:r>
              <a:rPr lang="en-US" dirty="0">
                <a:effectLst/>
                <a:latin typeface="Arial" panose="020B0604020202020204" pitchFamily="34" charset="0"/>
              </a:rPr>
              <a:t>hardware devices such as storage drives, printers, scanners, monitors, and keyboards.</a:t>
            </a:r>
            <a:r>
              <a:rPr lang="en-US" dirty="0"/>
              <a:t/>
            </a:r>
            <a:br>
              <a:rPr lang="en-US" dirty="0"/>
            </a:br>
            <a:r>
              <a:rPr lang="en-US" dirty="0">
                <a:effectLst/>
                <a:latin typeface="Arial" panose="020B0604020202020204" pitchFamily="34" charset="0"/>
              </a:rPr>
              <a:t>Device drivers can be included in the operating system or installed on demand.</a:t>
            </a:r>
            <a:endParaRPr lang="en-US" dirty="0"/>
          </a:p>
        </p:txBody>
      </p:sp>
    </p:spTree>
    <p:extLst>
      <p:ext uri="{BB962C8B-B14F-4D97-AF65-F5344CB8AC3E}">
        <p14:creationId xmlns:p14="http://schemas.microsoft.com/office/powerpoint/2010/main" val="37727363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984CB5-B770-D954-C2BE-2A8C0BE65E7C}"/>
              </a:ext>
            </a:extLst>
          </p:cNvPr>
          <p:cNvSpPr>
            <a:spLocks noGrp="1"/>
          </p:cNvSpPr>
          <p:nvPr>
            <p:ph type="title"/>
          </p:nvPr>
        </p:nvSpPr>
        <p:spPr>
          <a:xfrm>
            <a:off x="838200" y="92765"/>
            <a:ext cx="10515600" cy="1597923"/>
          </a:xfrm>
        </p:spPr>
        <p:txBody>
          <a:bodyPr/>
          <a:lstStyle/>
          <a:p>
            <a:r>
              <a:rPr lang="en-US" dirty="0">
                <a:effectLst/>
                <a:latin typeface="Arial" panose="020B0604020202020204" pitchFamily="34" charset="0"/>
              </a:rPr>
              <a:t>THE </a:t>
            </a:r>
            <a:r>
              <a:rPr lang="en-US" dirty="0" err="1">
                <a:effectLst/>
                <a:latin typeface="Arial" panose="020B0604020202020204" pitchFamily="34" charset="0"/>
              </a:rPr>
              <a:t>uname</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DBBB4D09-1FDB-FD4D-3AE7-1A35B81A2CBE}"/>
              </a:ext>
            </a:extLst>
          </p:cNvPr>
          <p:cNvSpPr>
            <a:spLocks noGrp="1"/>
          </p:cNvSpPr>
          <p:nvPr>
            <p:ph idx="1"/>
          </p:nvPr>
        </p:nvSpPr>
        <p:spPr>
          <a:xfrm>
            <a:off x="838200" y="1205948"/>
            <a:ext cx="10515600" cy="4971015"/>
          </a:xfrm>
        </p:spPr>
        <p:txBody>
          <a:bodyPr/>
          <a:lstStyle/>
          <a:p>
            <a:r>
              <a:rPr lang="en-US" dirty="0">
                <a:effectLst/>
                <a:latin typeface="Arial" panose="020B0604020202020204" pitchFamily="34" charset="0"/>
              </a:rPr>
              <a:t>By default, </a:t>
            </a:r>
            <a:r>
              <a:rPr lang="en-US" dirty="0" err="1">
                <a:effectLst/>
                <a:latin typeface="Courier New" panose="02070309020205020404" pitchFamily="49" charset="0"/>
              </a:rPr>
              <a:t>uname</a:t>
            </a:r>
            <a:r>
              <a:rPr lang="en-US" dirty="0">
                <a:effectLst/>
                <a:latin typeface="Courier New" panose="02070309020205020404" pitchFamily="49" charset="0"/>
              </a:rPr>
              <a:t> </a:t>
            </a:r>
            <a:r>
              <a:rPr lang="en-US" dirty="0">
                <a:effectLst/>
                <a:latin typeface="Arial" panose="020B0604020202020204" pitchFamily="34" charset="0"/>
              </a:rPr>
              <a:t>prints the name of the kernel—Linux. You can view the kernel version number of your current system by using the </a:t>
            </a:r>
            <a:r>
              <a:rPr lang="en-US" dirty="0" err="1">
                <a:effectLst/>
                <a:latin typeface="Courier New" panose="02070309020205020404" pitchFamily="49" charset="0"/>
              </a:rPr>
              <a:t>uname</a:t>
            </a:r>
            <a:r>
              <a:rPr lang="en-US" dirty="0">
                <a:effectLst/>
                <a:latin typeface="Courier New" panose="02070309020205020404" pitchFamily="49" charset="0"/>
              </a:rPr>
              <a:t> -r </a:t>
            </a:r>
            <a:r>
              <a:rPr lang="en-US" dirty="0">
                <a:effectLst/>
                <a:latin typeface="Arial" panose="020B0604020202020204" pitchFamily="34" charset="0"/>
              </a:rPr>
              <a:t>command. You can also enter </a:t>
            </a:r>
            <a:r>
              <a:rPr lang="en-US" dirty="0" err="1">
                <a:effectLst/>
                <a:latin typeface="Courier New" panose="02070309020205020404" pitchFamily="49" charset="0"/>
              </a:rPr>
              <a:t>uname</a:t>
            </a:r>
            <a:r>
              <a:rPr lang="en-US" dirty="0">
                <a:effectLst/>
                <a:latin typeface="Courier New" panose="02070309020205020404" pitchFamily="49" charset="0"/>
              </a:rPr>
              <a:t> -</a:t>
            </a:r>
            <a:r>
              <a:rPr lang="en-US" dirty="0" err="1">
                <a:effectLst/>
                <a:latin typeface="Courier New" panose="02070309020205020404" pitchFamily="49" charset="0"/>
              </a:rPr>
              <a:t>i</a:t>
            </a:r>
            <a:r>
              <a:rPr lang="en-US" dirty="0">
                <a:effectLst/>
                <a:latin typeface="Courier New" panose="02070309020205020404" pitchFamily="49" charset="0"/>
              </a:rPr>
              <a:t> </a:t>
            </a:r>
            <a:r>
              <a:rPr lang="en-US" dirty="0">
                <a:effectLst/>
                <a:latin typeface="Arial" panose="020B0604020202020204" pitchFamily="34" charset="0"/>
              </a:rPr>
              <a:t>to view the hardware platform. To print all information, enter the </a:t>
            </a:r>
            <a:r>
              <a:rPr lang="en-US" dirty="0" err="1">
                <a:effectLst/>
                <a:latin typeface="Courier New" panose="02070309020205020404" pitchFamily="49" charset="0"/>
              </a:rPr>
              <a:t>uname</a:t>
            </a:r>
            <a:r>
              <a:rPr lang="en-US" dirty="0">
                <a:effectLst/>
                <a:latin typeface="Courier New" panose="02070309020205020404" pitchFamily="49" charset="0"/>
              </a:rPr>
              <a:t> -a </a:t>
            </a:r>
            <a:r>
              <a:rPr lang="en-US" dirty="0">
                <a:effectLst/>
                <a:latin typeface="Arial" panose="020B0604020202020204" pitchFamily="34" charset="0"/>
              </a:rPr>
              <a:t>command.</a:t>
            </a:r>
            <a:endParaRPr lang="en-US" dirty="0"/>
          </a:p>
        </p:txBody>
      </p:sp>
      <p:pic>
        <p:nvPicPr>
          <p:cNvPr id="5" name="Picture 4">
            <a:extLst>
              <a:ext uri="{FF2B5EF4-FFF2-40B4-BE49-F238E27FC236}">
                <a16:creationId xmlns:a16="http://schemas.microsoft.com/office/drawing/2014/main" xmlns="" id="{2291D468-9C67-EFCE-4DC6-FEB21E4919B1}"/>
              </a:ext>
            </a:extLst>
          </p:cNvPr>
          <p:cNvPicPr>
            <a:picLocks noChangeAspect="1"/>
          </p:cNvPicPr>
          <p:nvPr/>
        </p:nvPicPr>
        <p:blipFill>
          <a:blip r:embed="rId2"/>
          <a:stretch>
            <a:fillRect/>
          </a:stretch>
        </p:blipFill>
        <p:spPr>
          <a:xfrm>
            <a:off x="1933160" y="3245126"/>
            <a:ext cx="8649001" cy="3612874"/>
          </a:xfrm>
          <a:prstGeom prst="rect">
            <a:avLst/>
          </a:prstGeom>
        </p:spPr>
      </p:pic>
    </p:spTree>
    <p:extLst>
      <p:ext uri="{BB962C8B-B14F-4D97-AF65-F5344CB8AC3E}">
        <p14:creationId xmlns:p14="http://schemas.microsoft.com/office/powerpoint/2010/main" val="26878771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6ADBE-514B-C492-216B-CA3D1DF5AB86}"/>
              </a:ext>
            </a:extLst>
          </p:cNvPr>
          <p:cNvSpPr>
            <a:spLocks noGrp="1"/>
          </p:cNvSpPr>
          <p:nvPr>
            <p:ph type="title"/>
          </p:nvPr>
        </p:nvSpPr>
        <p:spPr/>
        <p:txBody>
          <a:bodyPr/>
          <a:lstStyle/>
          <a:p>
            <a:r>
              <a:rPr lang="en-US" dirty="0">
                <a:effectLst/>
                <a:latin typeface="Arial" panose="020B0604020202020204" pitchFamily="34" charset="0"/>
              </a:rPr>
              <a:t>KERNEL LAYERS</a:t>
            </a:r>
            <a:endParaRPr lang="en-US" dirty="0"/>
          </a:p>
        </p:txBody>
      </p:sp>
      <p:sp>
        <p:nvSpPr>
          <p:cNvPr id="3" name="Content Placeholder 2">
            <a:extLst>
              <a:ext uri="{FF2B5EF4-FFF2-40B4-BE49-F238E27FC236}">
                <a16:creationId xmlns:a16="http://schemas.microsoft.com/office/drawing/2014/main" xmlns="" id="{25021C2C-951F-B229-4B54-C14F2EBB06E0}"/>
              </a:ext>
            </a:extLst>
          </p:cNvPr>
          <p:cNvSpPr>
            <a:spLocks noGrp="1"/>
          </p:cNvSpPr>
          <p:nvPr>
            <p:ph idx="1"/>
          </p:nvPr>
        </p:nvSpPr>
        <p:spPr/>
        <p:txBody>
          <a:bodyPr/>
          <a:lstStyle/>
          <a:p>
            <a:r>
              <a:rPr lang="en-US" dirty="0">
                <a:effectLst/>
                <a:latin typeface="Arial" panose="020B0604020202020204" pitchFamily="34" charset="0"/>
              </a:rPr>
              <a:t>The kernel performs various functions to control and manage the operations of a</a:t>
            </a:r>
            <a:r>
              <a:rPr lang="en-US" dirty="0"/>
              <a:t/>
            </a:r>
            <a:br>
              <a:rPr lang="en-US" dirty="0"/>
            </a:br>
            <a:r>
              <a:rPr lang="en-US" dirty="0">
                <a:effectLst/>
                <a:latin typeface="Arial" panose="020B0604020202020204" pitchFamily="34" charset="0"/>
              </a:rPr>
              <a:t>system. It is composed of several layers that operate in kernel space.</a:t>
            </a:r>
          </a:p>
          <a:p>
            <a:endParaRPr lang="en-US" dirty="0">
              <a:latin typeface="Arial" panose="020B0604020202020204" pitchFamily="34" charset="0"/>
            </a:endParaRPr>
          </a:p>
          <a:p>
            <a:r>
              <a:rPr lang="en-US" dirty="0">
                <a:effectLst/>
                <a:latin typeface="Arial" panose="020B0604020202020204" pitchFamily="34" charset="0"/>
              </a:rPr>
              <a:t>System Call</a:t>
            </a:r>
            <a:r>
              <a:rPr lang="en-US" dirty="0"/>
              <a:t/>
            </a:r>
            <a:br>
              <a:rPr lang="en-US" dirty="0"/>
            </a:br>
            <a:r>
              <a:rPr lang="en-US" dirty="0">
                <a:effectLst/>
                <a:latin typeface="Arial" panose="020B0604020202020204" pitchFamily="34" charset="0"/>
              </a:rPr>
              <a:t>Interface (SCI): Handles system calls sent from user applications to the kernel.</a:t>
            </a:r>
            <a:endParaRPr lang="en-US" dirty="0"/>
          </a:p>
        </p:txBody>
      </p:sp>
    </p:spTree>
    <p:extLst>
      <p:ext uri="{BB962C8B-B14F-4D97-AF65-F5344CB8AC3E}">
        <p14:creationId xmlns:p14="http://schemas.microsoft.com/office/powerpoint/2010/main" val="22507880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777AD-60E9-4F16-74D1-131C44A8A3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424B321-1847-84A1-43B1-3D1CEBF4ACA4}"/>
              </a:ext>
            </a:extLst>
          </p:cNvPr>
          <p:cNvSpPr>
            <a:spLocks noGrp="1"/>
          </p:cNvSpPr>
          <p:nvPr>
            <p:ph idx="1"/>
          </p:nvPr>
        </p:nvSpPr>
        <p:spPr/>
        <p:txBody>
          <a:bodyPr/>
          <a:lstStyle/>
          <a:p>
            <a:r>
              <a:rPr lang="en-US" dirty="0">
                <a:effectLst/>
                <a:latin typeface="Arial" panose="020B0604020202020204" pitchFamily="34" charset="0"/>
              </a:rPr>
              <a:t>Process</a:t>
            </a:r>
            <a:r>
              <a:rPr lang="en-US" dirty="0"/>
              <a:t/>
            </a:r>
            <a:br>
              <a:rPr lang="en-US" dirty="0"/>
            </a:br>
            <a:r>
              <a:rPr lang="en-US" dirty="0">
                <a:effectLst/>
                <a:latin typeface="Arial" panose="020B0604020202020204" pitchFamily="34" charset="0"/>
              </a:rPr>
              <a:t>management: Handles different processes by allocating separate execution</a:t>
            </a:r>
            <a:r>
              <a:rPr lang="en-US" dirty="0"/>
              <a:t/>
            </a:r>
            <a:br>
              <a:rPr lang="en-US" dirty="0"/>
            </a:br>
            <a:r>
              <a:rPr lang="en-US" dirty="0">
                <a:effectLst/>
                <a:latin typeface="Arial" panose="020B0604020202020204" pitchFamily="34" charset="0"/>
              </a:rPr>
              <a:t>space on the processor and ensuring that the running of one</a:t>
            </a:r>
            <a:r>
              <a:rPr lang="en-US" dirty="0"/>
              <a:t/>
            </a:r>
            <a:br>
              <a:rPr lang="en-US" dirty="0"/>
            </a:br>
            <a:r>
              <a:rPr lang="en-US" dirty="0">
                <a:effectLst/>
                <a:latin typeface="Arial" panose="020B0604020202020204" pitchFamily="34" charset="0"/>
              </a:rPr>
              <a:t>process does not interfere with other processes.</a:t>
            </a:r>
          </a:p>
          <a:p>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val="19448564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49EE7-81A9-F642-37A3-A533D5FF3E4F}"/>
              </a:ext>
            </a:extLst>
          </p:cNvPr>
          <p:cNvSpPr>
            <a:spLocks noGrp="1"/>
          </p:cNvSpPr>
          <p:nvPr>
            <p:ph type="title"/>
          </p:nvPr>
        </p:nvSpPr>
        <p:spPr/>
        <p:txBody>
          <a:bodyPr/>
          <a:lstStyle/>
          <a:p>
            <a:r>
              <a:rPr lang="en-US" dirty="0"/>
              <a:t>Memory Management</a:t>
            </a:r>
          </a:p>
        </p:txBody>
      </p:sp>
      <p:sp>
        <p:nvSpPr>
          <p:cNvPr id="3" name="Content Placeholder 2">
            <a:extLst>
              <a:ext uri="{FF2B5EF4-FFF2-40B4-BE49-F238E27FC236}">
                <a16:creationId xmlns:a16="http://schemas.microsoft.com/office/drawing/2014/main" xmlns="" id="{62CB307C-F07A-9494-AA96-587BDF48D7B1}"/>
              </a:ext>
            </a:extLst>
          </p:cNvPr>
          <p:cNvSpPr>
            <a:spLocks noGrp="1"/>
          </p:cNvSpPr>
          <p:nvPr>
            <p:ph idx="1"/>
          </p:nvPr>
        </p:nvSpPr>
        <p:spPr/>
        <p:txBody>
          <a:bodyPr/>
          <a:lstStyle/>
          <a:p>
            <a:r>
              <a:rPr lang="en-US" dirty="0">
                <a:effectLst/>
                <a:latin typeface="Arial" panose="020B0604020202020204" pitchFamily="34" charset="0"/>
              </a:rPr>
              <a:t>Manages the computer's memory, which is one of the complex</a:t>
            </a:r>
            <a:r>
              <a:rPr lang="en-US" dirty="0"/>
              <a:t/>
            </a:r>
            <a:br>
              <a:rPr lang="en-US" dirty="0"/>
            </a:br>
            <a:r>
              <a:rPr lang="en-US" dirty="0">
                <a:effectLst/>
                <a:latin typeface="Arial" panose="020B0604020202020204" pitchFamily="34" charset="0"/>
              </a:rPr>
              <a:t>tasks performed by the kernel. Like processor sharing, the</a:t>
            </a:r>
            <a:r>
              <a:rPr lang="en-US" dirty="0"/>
              <a:t/>
            </a:r>
            <a:br>
              <a:rPr lang="en-US" dirty="0"/>
            </a:br>
            <a:r>
              <a:rPr lang="en-US" dirty="0">
                <a:effectLst/>
                <a:latin typeface="Arial" panose="020B0604020202020204" pitchFamily="34" charset="0"/>
              </a:rPr>
              <a:t>system's memory also needs to be shared among different user</a:t>
            </a:r>
            <a:r>
              <a:rPr lang="en-US" dirty="0"/>
              <a:t/>
            </a:r>
            <a:br>
              <a:rPr lang="en-US" dirty="0"/>
            </a:br>
            <a:r>
              <a:rPr lang="en-US" dirty="0">
                <a:effectLst/>
                <a:latin typeface="Arial" panose="020B0604020202020204" pitchFamily="34" charset="0"/>
              </a:rPr>
              <a:t>space resources.</a:t>
            </a:r>
            <a:r>
              <a:rPr lang="en-US" dirty="0"/>
              <a:t/>
            </a:r>
            <a:br>
              <a:rPr lang="en-US" dirty="0"/>
            </a:br>
            <a:r>
              <a:rPr lang="en-US" dirty="0">
                <a:effectLst/>
                <a:latin typeface="Arial" panose="020B0604020202020204" pitchFamily="34" charset="0"/>
              </a:rPr>
              <a:t>The kernel maps or allocates the available memory to</a:t>
            </a:r>
            <a:r>
              <a:rPr lang="en-US" dirty="0"/>
              <a:t/>
            </a:r>
            <a:br>
              <a:rPr lang="en-US" dirty="0"/>
            </a:br>
            <a:r>
              <a:rPr lang="en-US" dirty="0">
                <a:effectLst/>
                <a:latin typeface="Arial" panose="020B0604020202020204" pitchFamily="34" charset="0"/>
              </a:rPr>
              <a:t>applications or programs on request and frees the memory</a:t>
            </a:r>
            <a:r>
              <a:rPr lang="en-US" dirty="0"/>
              <a:t/>
            </a:r>
            <a:br>
              <a:rPr lang="en-US" dirty="0"/>
            </a:br>
            <a:r>
              <a:rPr lang="en-US" dirty="0">
                <a:effectLst/>
                <a:latin typeface="Arial" panose="020B0604020202020204" pitchFamily="34" charset="0"/>
              </a:rPr>
              <a:t>automatically when the execution of the programs is complete,</a:t>
            </a:r>
            <a:r>
              <a:rPr lang="en-US" dirty="0"/>
              <a:t/>
            </a:r>
            <a:br>
              <a:rPr lang="en-US" dirty="0"/>
            </a:br>
            <a:r>
              <a:rPr lang="en-US" dirty="0">
                <a:effectLst/>
                <a:latin typeface="Arial" panose="020B0604020202020204" pitchFamily="34" charset="0"/>
              </a:rPr>
              <a:t>so that it can be allocated to other programs.</a:t>
            </a:r>
            <a:endParaRPr lang="en-US" dirty="0"/>
          </a:p>
        </p:txBody>
      </p:sp>
    </p:spTree>
    <p:extLst>
      <p:ext uri="{BB962C8B-B14F-4D97-AF65-F5344CB8AC3E}">
        <p14:creationId xmlns:p14="http://schemas.microsoft.com/office/powerpoint/2010/main" val="41207497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F8E974-6037-976A-6897-8DAE8FFACA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74AD448-0A18-B8D1-3877-32E9F30729F8}"/>
              </a:ext>
            </a:extLst>
          </p:cNvPr>
          <p:cNvSpPr>
            <a:spLocks noGrp="1"/>
          </p:cNvSpPr>
          <p:nvPr>
            <p:ph idx="1"/>
          </p:nvPr>
        </p:nvSpPr>
        <p:spPr/>
        <p:txBody>
          <a:bodyPr/>
          <a:lstStyle/>
          <a:p>
            <a:r>
              <a:rPr lang="en-US" dirty="0">
                <a:effectLst/>
                <a:latin typeface="Arial" panose="020B0604020202020204" pitchFamily="34" charset="0"/>
              </a:rPr>
              <a:t>File system</a:t>
            </a:r>
            <a:r>
              <a:rPr lang="en-US" dirty="0"/>
              <a:t/>
            </a:r>
            <a:br>
              <a:rPr lang="en-US" dirty="0"/>
            </a:br>
            <a:r>
              <a:rPr lang="en-US" dirty="0">
                <a:effectLst/>
                <a:latin typeface="Arial" panose="020B0604020202020204" pitchFamily="34" charset="0"/>
              </a:rPr>
              <a:t>management: </a:t>
            </a:r>
            <a:r>
              <a:rPr lang="en-US" dirty="0"/>
              <a:t/>
            </a:r>
            <a:br>
              <a:rPr lang="en-US" dirty="0"/>
            </a:br>
            <a:r>
              <a:rPr lang="en-US" dirty="0">
                <a:effectLst/>
                <a:latin typeface="Arial" panose="020B0604020202020204" pitchFamily="34" charset="0"/>
              </a:rPr>
              <a:t>Manages the filesystem, which involves storing, organizing, and</a:t>
            </a:r>
            <a:r>
              <a:rPr lang="en-US" dirty="0"/>
              <a:t/>
            </a:r>
            <a:br>
              <a:rPr lang="en-US" dirty="0"/>
            </a:br>
            <a:r>
              <a:rPr lang="en-US" dirty="0">
                <a:effectLst/>
                <a:latin typeface="Arial" panose="020B0604020202020204" pitchFamily="34" charset="0"/>
              </a:rPr>
              <a:t>tracking files and data on a computer.</a:t>
            </a:r>
          </a:p>
          <a:p>
            <a:endParaRPr lang="en-US" dirty="0">
              <a:latin typeface="Arial" panose="020B0604020202020204" pitchFamily="34" charset="0"/>
            </a:endParaRPr>
          </a:p>
          <a:p>
            <a:r>
              <a:rPr lang="en-US" dirty="0">
                <a:effectLst/>
                <a:latin typeface="Arial" panose="020B0604020202020204" pitchFamily="34" charset="0"/>
              </a:rPr>
              <a:t>Device</a:t>
            </a:r>
            <a:r>
              <a:rPr lang="en-US" dirty="0"/>
              <a:t/>
            </a:r>
            <a:br>
              <a:rPr lang="en-US" dirty="0"/>
            </a:br>
            <a:r>
              <a:rPr lang="en-US" dirty="0">
                <a:effectLst/>
                <a:latin typeface="Arial" panose="020B0604020202020204" pitchFamily="34" charset="0"/>
              </a:rPr>
              <a:t>management: Manages devices by controlling device access and interfacing</a:t>
            </a:r>
            <a:r>
              <a:rPr lang="en-US" dirty="0"/>
              <a:t/>
            </a:r>
            <a:br>
              <a:rPr lang="en-US" dirty="0"/>
            </a:br>
            <a:r>
              <a:rPr lang="en-US" dirty="0">
                <a:effectLst/>
                <a:latin typeface="Arial" panose="020B0604020202020204" pitchFamily="34" charset="0"/>
              </a:rPr>
              <a:t>between user applications and hardware devices of the</a:t>
            </a:r>
            <a:r>
              <a:rPr lang="en-US" dirty="0"/>
              <a:t/>
            </a:r>
            <a:br>
              <a:rPr lang="en-US" dirty="0"/>
            </a:br>
            <a:r>
              <a:rPr lang="en-US" dirty="0">
                <a:effectLst/>
                <a:latin typeface="Arial" panose="020B0604020202020204" pitchFamily="34" charset="0"/>
              </a:rPr>
              <a:t>computer.</a:t>
            </a:r>
            <a:endParaRPr lang="en-US" dirty="0"/>
          </a:p>
        </p:txBody>
      </p:sp>
    </p:spTree>
    <p:extLst>
      <p:ext uri="{BB962C8B-B14F-4D97-AF65-F5344CB8AC3E}">
        <p14:creationId xmlns:p14="http://schemas.microsoft.com/office/powerpoint/2010/main" val="7876546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451FA-73F6-CF52-3506-B3B1EA998547}"/>
              </a:ext>
            </a:extLst>
          </p:cNvPr>
          <p:cNvSpPr>
            <a:spLocks noGrp="1"/>
          </p:cNvSpPr>
          <p:nvPr>
            <p:ph type="title"/>
          </p:nvPr>
        </p:nvSpPr>
        <p:spPr/>
        <p:txBody>
          <a:bodyPr/>
          <a:lstStyle/>
          <a:p>
            <a:r>
              <a:rPr lang="en-US" dirty="0">
                <a:effectLst/>
                <a:latin typeface="Arial" panose="020B0604020202020204" pitchFamily="34" charset="0"/>
              </a:rPr>
              <a:t>Install and Configure Kernel Modules</a:t>
            </a:r>
            <a:endParaRPr lang="en-US" dirty="0"/>
          </a:p>
        </p:txBody>
      </p:sp>
      <p:sp>
        <p:nvSpPr>
          <p:cNvPr id="3" name="Content Placeholder 2">
            <a:extLst>
              <a:ext uri="{FF2B5EF4-FFF2-40B4-BE49-F238E27FC236}">
                <a16:creationId xmlns:a16="http://schemas.microsoft.com/office/drawing/2014/main" xmlns="" id="{6A85495D-34D6-D430-41AA-60F45346CEB1}"/>
              </a:ext>
            </a:extLst>
          </p:cNvPr>
          <p:cNvSpPr>
            <a:spLocks noGrp="1"/>
          </p:cNvSpPr>
          <p:nvPr>
            <p:ph idx="1"/>
          </p:nvPr>
        </p:nvSpPr>
        <p:spPr/>
        <p:txBody>
          <a:bodyPr>
            <a:normAutofit fontScale="77500" lnSpcReduction="20000"/>
          </a:bodyPr>
          <a:lstStyle/>
          <a:p>
            <a:r>
              <a:rPr lang="en-US" dirty="0">
                <a:effectLst/>
                <a:latin typeface="Arial" panose="020B0604020202020204" pitchFamily="34" charset="0"/>
              </a:rPr>
              <a:t>A </a:t>
            </a:r>
            <a:r>
              <a:rPr lang="en-US" sz="3600" b="1" dirty="0">
                <a:solidFill>
                  <a:srgbClr val="FF0000"/>
                </a:solidFill>
                <a:effectLst/>
                <a:latin typeface="Arial" panose="020B0604020202020204" pitchFamily="34" charset="0"/>
              </a:rPr>
              <a:t>kernel module </a:t>
            </a:r>
            <a:r>
              <a:rPr lang="en-US" dirty="0">
                <a:effectLst/>
                <a:latin typeface="Arial" panose="020B0604020202020204" pitchFamily="34" charset="0"/>
              </a:rPr>
              <a:t>is a system-level object that extends the functionality of the kernel. It</a:t>
            </a:r>
            <a:r>
              <a:rPr lang="en-US" dirty="0"/>
              <a:t/>
            </a:r>
            <a:br>
              <a:rPr lang="en-US" dirty="0"/>
            </a:br>
            <a:r>
              <a:rPr lang="en-US" dirty="0">
                <a:effectLst/>
                <a:latin typeface="Arial" panose="020B0604020202020204" pitchFamily="34" charset="0"/>
              </a:rPr>
              <a:t>can be dynamically loaded into the kernel or unloaded from the kernel when required.</a:t>
            </a:r>
            <a:r>
              <a:rPr lang="en-US" dirty="0"/>
              <a:t/>
            </a:r>
            <a:br>
              <a:rPr lang="en-US" dirty="0"/>
            </a:br>
            <a:r>
              <a:rPr lang="en-US" dirty="0">
                <a:effectLst/>
                <a:latin typeface="Arial" panose="020B0604020202020204" pitchFamily="34" charset="0"/>
              </a:rPr>
              <a:t>It enables the kernel to update or recompile itself without requiring the system to</a:t>
            </a:r>
            <a:r>
              <a:rPr lang="en-US" dirty="0"/>
              <a:t/>
            </a:r>
            <a:br>
              <a:rPr lang="en-US" dirty="0"/>
            </a:br>
            <a:r>
              <a:rPr lang="en-US" dirty="0">
                <a:effectLst/>
                <a:latin typeface="Arial" panose="020B0604020202020204" pitchFamily="34" charset="0"/>
              </a:rPr>
              <a:t>reboot.</a:t>
            </a:r>
            <a:r>
              <a:rPr lang="en-US" dirty="0"/>
              <a:t/>
            </a:r>
            <a:br>
              <a:rPr lang="en-US" dirty="0"/>
            </a:br>
            <a:endParaRPr lang="en-US" dirty="0"/>
          </a:p>
          <a:p>
            <a:endParaRPr lang="en-US" dirty="0">
              <a:effectLst/>
              <a:latin typeface="Arial" panose="020B0604020202020204" pitchFamily="34" charset="0"/>
            </a:endParaRPr>
          </a:p>
          <a:p>
            <a:r>
              <a:rPr lang="en-US" dirty="0">
                <a:effectLst/>
                <a:latin typeface="Arial" panose="020B0604020202020204" pitchFamily="34" charset="0"/>
              </a:rPr>
              <a:t>The advantages of kernel modules are:</a:t>
            </a:r>
            <a:r>
              <a:rPr lang="en-US" dirty="0"/>
              <a:t/>
            </a:r>
            <a:br>
              <a:rPr lang="en-US" dirty="0"/>
            </a:br>
            <a:r>
              <a:rPr lang="en-US" dirty="0">
                <a:effectLst/>
                <a:latin typeface="Arial" panose="020B0604020202020204" pitchFamily="34" charset="0"/>
              </a:rPr>
              <a:t>• They reduce the burden on the kernel because otherwise all of the modules'</a:t>
            </a:r>
            <a:r>
              <a:rPr lang="en-US" dirty="0"/>
              <a:t/>
            </a:r>
            <a:br>
              <a:rPr lang="en-US" dirty="0"/>
            </a:br>
            <a:r>
              <a:rPr lang="en-US" dirty="0">
                <a:effectLst/>
                <a:latin typeface="Arial" panose="020B0604020202020204" pitchFamily="34" charset="0"/>
              </a:rPr>
              <a:t>functionality would have to be added directly to the kernel.</a:t>
            </a:r>
            <a:r>
              <a:rPr lang="en-US" dirty="0"/>
              <a:t/>
            </a:r>
            <a:br>
              <a:rPr lang="en-US" dirty="0"/>
            </a:br>
            <a:r>
              <a:rPr lang="en-US" dirty="0">
                <a:effectLst/>
                <a:latin typeface="Arial" panose="020B0604020202020204" pitchFamily="34" charset="0"/>
              </a:rPr>
              <a:t>• Dynamic loading of kernel modules facilitates lower memory consumption.</a:t>
            </a:r>
            <a:r>
              <a:rPr lang="en-US" dirty="0"/>
              <a:t/>
            </a:r>
            <a:br>
              <a:rPr lang="en-US" dirty="0"/>
            </a:br>
            <a:r>
              <a:rPr lang="en-US" dirty="0">
                <a:effectLst/>
                <a:latin typeface="Arial" panose="020B0604020202020204" pitchFamily="34" charset="0"/>
              </a:rPr>
              <a:t>• They avoid having to rebuild and reboot the system when new functionality is</a:t>
            </a:r>
            <a:r>
              <a:rPr lang="en-US" dirty="0"/>
              <a:t/>
            </a:r>
            <a:br>
              <a:rPr lang="en-US" dirty="0"/>
            </a:br>
            <a:r>
              <a:rPr lang="en-US" dirty="0">
                <a:effectLst/>
                <a:latin typeface="Arial" panose="020B0604020202020204" pitchFamily="34" charset="0"/>
              </a:rPr>
              <a:t>required.</a:t>
            </a:r>
            <a:r>
              <a:rPr lang="en-US" dirty="0"/>
              <a:t/>
            </a:r>
            <a:br>
              <a:rPr lang="en-US" dirty="0"/>
            </a:br>
            <a:r>
              <a:rPr lang="en-US" dirty="0">
                <a:effectLst/>
                <a:latin typeface="Arial" panose="020B0604020202020204" pitchFamily="34" charset="0"/>
              </a:rPr>
              <a:t>Kernel module file consists of a .ko extension. Modules built for a specific kernel</a:t>
            </a:r>
            <a:r>
              <a:rPr lang="en-US" dirty="0"/>
              <a:t/>
            </a:r>
            <a:br>
              <a:rPr lang="en-US" dirty="0"/>
            </a:br>
            <a:r>
              <a:rPr lang="en-US" dirty="0">
                <a:effectLst/>
                <a:latin typeface="Arial" panose="020B0604020202020204" pitchFamily="34" charset="0"/>
              </a:rPr>
              <a:t>version may not be compatible with another version of the kernel.</a:t>
            </a:r>
            <a:endParaRPr lang="en-US" dirty="0"/>
          </a:p>
        </p:txBody>
      </p:sp>
    </p:spTree>
    <p:extLst>
      <p:ext uri="{BB962C8B-B14F-4D97-AF65-F5344CB8AC3E}">
        <p14:creationId xmlns:p14="http://schemas.microsoft.com/office/powerpoint/2010/main" val="2251010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1EE9C-0D64-1F8C-4743-4E5CA01F440A}"/>
              </a:ext>
            </a:extLst>
          </p:cNvPr>
          <p:cNvSpPr>
            <a:spLocks noGrp="1"/>
          </p:cNvSpPr>
          <p:nvPr>
            <p:ph type="title"/>
          </p:nvPr>
        </p:nvSpPr>
        <p:spPr/>
        <p:txBody>
          <a:bodyPr/>
          <a:lstStyle/>
          <a:p>
            <a:r>
              <a:rPr lang="en-US" dirty="0">
                <a:effectLst/>
                <a:latin typeface="Arial" panose="020B0604020202020204" pitchFamily="34" charset="0"/>
              </a:rPr>
              <a:t>KERNEL MODULE MANAGEMENT COMMANDS</a:t>
            </a:r>
            <a:endParaRPr lang="en-US" dirty="0"/>
          </a:p>
        </p:txBody>
      </p:sp>
      <p:sp>
        <p:nvSpPr>
          <p:cNvPr id="3" name="Content Placeholder 2">
            <a:extLst>
              <a:ext uri="{FF2B5EF4-FFF2-40B4-BE49-F238E27FC236}">
                <a16:creationId xmlns:a16="http://schemas.microsoft.com/office/drawing/2014/main" xmlns="" id="{4CAFCC71-F023-FCF8-BA15-20F52C5EAD93}"/>
              </a:ext>
            </a:extLst>
          </p:cNvPr>
          <p:cNvSpPr>
            <a:spLocks noGrp="1"/>
          </p:cNvSpPr>
          <p:nvPr>
            <p:ph idx="1"/>
          </p:nvPr>
        </p:nvSpPr>
        <p:spPr/>
        <p:txBody>
          <a:bodyPr/>
          <a:lstStyle/>
          <a:p>
            <a:r>
              <a:rPr lang="en-US" dirty="0">
                <a:effectLst/>
                <a:latin typeface="Arial" panose="020B0604020202020204" pitchFamily="34" charset="0"/>
              </a:rPr>
              <a:t>Kernel module management commands enable you to view, load, unload, or modify</a:t>
            </a:r>
            <a:r>
              <a:rPr lang="en-US" dirty="0"/>
              <a:t/>
            </a:r>
            <a:br>
              <a:rPr lang="en-US" dirty="0"/>
            </a:br>
            <a:r>
              <a:rPr lang="en-US" dirty="0">
                <a:effectLst/>
                <a:latin typeface="Arial" panose="020B0604020202020204" pitchFamily="34" charset="0"/>
              </a:rPr>
              <a:t>kernel modules.</a:t>
            </a:r>
          </a:p>
          <a:p>
            <a:endParaRPr lang="en-US" dirty="0">
              <a:latin typeface="Arial" panose="020B0604020202020204" pitchFamily="34" charset="0"/>
            </a:endParaRPr>
          </a:p>
          <a:p>
            <a:r>
              <a:rPr lang="en-US" dirty="0" err="1">
                <a:latin typeface="Courier New" panose="02070309020205020404" pitchFamily="49" charset="0"/>
              </a:rPr>
              <a:t>l</a:t>
            </a:r>
            <a:r>
              <a:rPr lang="en-US" dirty="0" err="1">
                <a:effectLst/>
                <a:latin typeface="Courier New" panose="02070309020205020404" pitchFamily="49" charset="0"/>
              </a:rPr>
              <a:t>smod</a:t>
            </a:r>
            <a:r>
              <a:rPr lang="en-US" dirty="0">
                <a:latin typeface="Courier New" panose="02070309020205020404" pitchFamily="49" charset="0"/>
              </a:rPr>
              <a:t>: </a:t>
            </a:r>
            <a:r>
              <a:rPr lang="en-US" dirty="0">
                <a:effectLst/>
                <a:latin typeface="Arial" panose="020B0604020202020204" pitchFamily="34" charset="0"/>
              </a:rPr>
              <a:t>Display the currently loaded kernel modules, their sizes, usage</a:t>
            </a:r>
            <a:r>
              <a:rPr lang="en-US" dirty="0"/>
              <a:t/>
            </a:r>
            <a:br>
              <a:rPr lang="en-US" dirty="0"/>
            </a:br>
            <a:r>
              <a:rPr lang="en-US" dirty="0">
                <a:effectLst/>
                <a:latin typeface="Arial" panose="020B0604020202020204" pitchFamily="34" charset="0"/>
              </a:rPr>
              <a:t>details, and their dependent modules.</a:t>
            </a:r>
            <a:endParaRPr lang="en-US" dirty="0"/>
          </a:p>
        </p:txBody>
      </p:sp>
      <p:pic>
        <p:nvPicPr>
          <p:cNvPr id="5" name="Picture 4">
            <a:extLst>
              <a:ext uri="{FF2B5EF4-FFF2-40B4-BE49-F238E27FC236}">
                <a16:creationId xmlns:a16="http://schemas.microsoft.com/office/drawing/2014/main" xmlns="" id="{2E373DE7-9BBB-119C-6277-BB13083DBF83}"/>
              </a:ext>
            </a:extLst>
          </p:cNvPr>
          <p:cNvPicPr>
            <a:picLocks noChangeAspect="1"/>
          </p:cNvPicPr>
          <p:nvPr/>
        </p:nvPicPr>
        <p:blipFill>
          <a:blip r:embed="rId2"/>
          <a:stretch>
            <a:fillRect/>
          </a:stretch>
        </p:blipFill>
        <p:spPr>
          <a:xfrm>
            <a:off x="2981117" y="4848225"/>
            <a:ext cx="5991225" cy="2009775"/>
          </a:xfrm>
          <a:prstGeom prst="rect">
            <a:avLst/>
          </a:prstGeom>
        </p:spPr>
      </p:pic>
    </p:spTree>
    <p:extLst>
      <p:ext uri="{BB962C8B-B14F-4D97-AF65-F5344CB8AC3E}">
        <p14:creationId xmlns:p14="http://schemas.microsoft.com/office/powerpoint/2010/main" val="15693987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F7282F-E208-6D43-1B8E-F6152822E235}"/>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modprobe</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2DF23301-D447-15E4-3DCE-565B6A36F5F0}"/>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modprobe</a:t>
            </a:r>
            <a:r>
              <a:rPr lang="en-US" dirty="0">
                <a:effectLst/>
                <a:latin typeface="Courier New" panose="02070309020205020404" pitchFamily="49" charset="0"/>
              </a:rPr>
              <a:t> </a:t>
            </a:r>
            <a:r>
              <a:rPr lang="en-US" dirty="0">
                <a:effectLst/>
                <a:latin typeface="Arial" panose="020B0604020202020204" pitchFamily="34" charset="0"/>
              </a:rPr>
              <a:t>command is used to add or remove modules from a kernel.</a:t>
            </a:r>
            <a:endParaRPr lang="en-US" dirty="0"/>
          </a:p>
        </p:txBody>
      </p:sp>
    </p:spTree>
    <p:extLst>
      <p:ext uri="{BB962C8B-B14F-4D97-AF65-F5344CB8AC3E}">
        <p14:creationId xmlns:p14="http://schemas.microsoft.com/office/powerpoint/2010/main" val="35638968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8D3B3-DDE5-A4DF-FEFB-CF0E4DDB57CD}"/>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depmod</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a16="http://schemas.microsoft.com/office/drawing/2014/main" xmlns="" id="{82D8C39A-22E2-E6A8-A1A9-357220668B6B}"/>
              </a:ext>
            </a:extLst>
          </p:cNvPr>
          <p:cNvSpPr>
            <a:spLocks noGrp="1"/>
          </p:cNvSpPr>
          <p:nvPr>
            <p:ph idx="1"/>
          </p:nvPr>
        </p:nvSpPr>
        <p:spPr/>
        <p:txBody>
          <a:bodyPr/>
          <a:lstStyle/>
          <a:p>
            <a:r>
              <a:rPr lang="en-US" dirty="0">
                <a:effectLst/>
                <a:latin typeface="Arial" panose="020B0604020202020204" pitchFamily="34" charset="0"/>
              </a:rPr>
              <a:t>In order for </a:t>
            </a:r>
            <a:r>
              <a:rPr lang="en-US" dirty="0" err="1">
                <a:effectLst/>
                <a:latin typeface="Courier New" panose="02070309020205020404" pitchFamily="49" charset="0"/>
              </a:rPr>
              <a:t>modprobe</a:t>
            </a:r>
            <a:r>
              <a:rPr lang="en-US" dirty="0">
                <a:effectLst/>
                <a:latin typeface="Courier New" panose="02070309020205020404" pitchFamily="49" charset="0"/>
              </a:rPr>
              <a:t> </a:t>
            </a:r>
            <a:r>
              <a:rPr lang="en-US" dirty="0">
                <a:effectLst/>
                <a:latin typeface="Arial" panose="020B0604020202020204" pitchFamily="34" charset="0"/>
              </a:rPr>
              <a:t>to accurately install dependent modules, it reads the</a:t>
            </a:r>
            <a:r>
              <a:rPr lang="en-US" dirty="0"/>
              <a:t/>
            </a:r>
            <a:br>
              <a:rPr lang="en-US" dirty="0"/>
            </a:br>
            <a:r>
              <a:rPr lang="en-US" dirty="0" err="1">
                <a:effectLst/>
                <a:latin typeface="Courier New" panose="02070309020205020404" pitchFamily="49" charset="0"/>
              </a:rPr>
              <a:t>modules.dep</a:t>
            </a:r>
            <a:r>
              <a:rPr lang="en-US" dirty="0">
                <a:effectLst/>
                <a:latin typeface="Courier New" panose="02070309020205020404" pitchFamily="49" charset="0"/>
              </a:rPr>
              <a:t> </a:t>
            </a:r>
            <a:r>
              <a:rPr lang="en-US" dirty="0">
                <a:effectLst/>
                <a:latin typeface="Arial" panose="020B0604020202020204" pitchFamily="34" charset="0"/>
              </a:rPr>
              <a:t>file to identify how modules are linked to one another. The </a:t>
            </a:r>
            <a:r>
              <a:rPr lang="en-US" dirty="0" err="1">
                <a:effectLst/>
                <a:latin typeface="Courier New" panose="02070309020205020404" pitchFamily="49" charset="0"/>
              </a:rPr>
              <a:t>depmod</a:t>
            </a:r>
            <a:r>
              <a:rPr lang="en-US" dirty="0"/>
              <a:t/>
            </a:r>
            <a:br>
              <a:rPr lang="en-US" dirty="0"/>
            </a:br>
            <a:r>
              <a:rPr lang="en-US" dirty="0">
                <a:effectLst/>
                <a:latin typeface="Arial" panose="020B0604020202020204" pitchFamily="34" charset="0"/>
              </a:rPr>
              <a:t>command is used to update this database of dependencies so that </a:t>
            </a:r>
            <a:r>
              <a:rPr lang="en-US" dirty="0" err="1">
                <a:effectLst/>
                <a:latin typeface="Courier New" panose="02070309020205020404" pitchFamily="49" charset="0"/>
              </a:rPr>
              <a:t>modprobe</a:t>
            </a:r>
            <a:r>
              <a:rPr lang="en-US" dirty="0">
                <a:effectLst/>
                <a:latin typeface="Courier New" panose="02070309020205020404" pitchFamily="49" charset="0"/>
              </a:rPr>
              <a:t> </a:t>
            </a:r>
            <a:r>
              <a:rPr lang="en-US" dirty="0">
                <a:effectLst/>
                <a:latin typeface="Arial" panose="020B0604020202020204" pitchFamily="34" charset="0"/>
              </a:rPr>
              <a:t>can</a:t>
            </a:r>
            <a:r>
              <a:rPr lang="en-US" dirty="0"/>
              <a:t/>
            </a:r>
            <a:br>
              <a:rPr lang="en-US" dirty="0"/>
            </a:br>
            <a:r>
              <a:rPr lang="en-US" dirty="0">
                <a:effectLst/>
                <a:latin typeface="Arial" panose="020B0604020202020204" pitchFamily="34" charset="0"/>
              </a:rPr>
              <a:t>function properly.</a:t>
            </a:r>
            <a:endParaRPr lang="en-US" dirty="0"/>
          </a:p>
        </p:txBody>
      </p:sp>
    </p:spTree>
    <p:extLst>
      <p:ext uri="{BB962C8B-B14F-4D97-AF65-F5344CB8AC3E}">
        <p14:creationId xmlns:p14="http://schemas.microsoft.com/office/powerpoint/2010/main" val="1725473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2943</Words>
  <Application>Microsoft Office PowerPoint</Application>
  <PresentationFormat>Custom</PresentationFormat>
  <Paragraphs>317</Paragraphs>
  <Slides>132</Slides>
  <Notes>0</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Unit - V</vt:lpstr>
      <vt:lpstr>Create and Edit Text Files</vt:lpstr>
      <vt:lpstr>vim</vt:lpstr>
      <vt:lpstr>PowerPoint Presentation</vt:lpstr>
      <vt:lpstr>nano</vt:lpstr>
      <vt:lpstr>PowerPoint Presentation</vt:lpstr>
      <vt:lpstr>Search for Files</vt:lpstr>
      <vt:lpstr>THE locate COMMAND</vt:lpstr>
      <vt:lpstr>PowerPoint Presentation</vt:lpstr>
      <vt:lpstr>locate COMMAND OPTIONS</vt:lpstr>
      <vt:lpstr>PowerPoint Presentation</vt:lpstr>
      <vt:lpstr>PowerPoint Presentation</vt:lpstr>
      <vt:lpstr>PowerPoint Presentation</vt:lpstr>
      <vt:lpstr>THE find COMMAND</vt:lpstr>
      <vt:lpstr>PowerPoint Presentation</vt:lpstr>
      <vt:lpstr>PowerPoint Presentation</vt:lpstr>
      <vt:lpstr>PowerPoint Presentation</vt:lpstr>
      <vt:lpstr>PowerPoint Presentation</vt:lpstr>
      <vt:lpstr>find VS. locate COMMANDS</vt:lpstr>
      <vt:lpstr>PowerPoint Presentation</vt:lpstr>
      <vt:lpstr>PowerPoint Presentation</vt:lpstr>
      <vt:lpstr>THE which COMMAND</vt:lpstr>
      <vt:lpstr>THE whereis COMMAND</vt:lpstr>
      <vt:lpstr>PowerPoint Presentation</vt:lpstr>
      <vt:lpstr>Perform Operations on Files and Directories</vt:lpstr>
      <vt:lpstr>PowerPoint Presentation</vt:lpstr>
      <vt:lpstr>PowerPoint Presentation</vt:lpstr>
      <vt:lpstr>PowerPoint Presentation</vt:lpstr>
      <vt:lpstr>PowerPoint Presentation</vt:lpstr>
      <vt:lpstr>THE head AND tail COMMANDS</vt:lpstr>
      <vt:lpstr>head</vt:lpstr>
      <vt:lpstr>tail</vt:lpstr>
      <vt:lpstr>THE cp COMMAND</vt:lpstr>
      <vt:lpstr>PowerPoint Presentation</vt:lpstr>
      <vt:lpstr>PowerPoint Presentation</vt:lpstr>
      <vt:lpstr>THE mv COMMAND</vt:lpstr>
      <vt:lpstr>PowerPoint Presentation</vt:lpstr>
      <vt:lpstr>ls COLORS</vt:lpstr>
      <vt:lpstr>PowerPoint Presentation</vt:lpstr>
      <vt:lpstr>THE mkdir AND rmdir COMMANDS</vt:lpstr>
      <vt:lpstr>PowerPoint Presentation</vt:lpstr>
      <vt:lpstr>Process Text Files</vt:lpstr>
      <vt:lpstr>PowerPoint Presentation</vt:lpstr>
      <vt:lpstr>THE printf COMMAND</vt:lpstr>
      <vt:lpstr>THE tr COMMAND</vt:lpstr>
      <vt:lpstr>PowerPoint Presentation</vt:lpstr>
      <vt:lpstr>PowerPoint Presentation</vt:lpstr>
      <vt:lpstr>THE wc COMMAND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cut COMMAND</vt:lpstr>
      <vt:lpstr>PowerPoint Presentation</vt:lpstr>
      <vt:lpstr>PowerPoint Presentation</vt:lpstr>
      <vt:lpstr>THE paste COMMAND</vt:lpstr>
      <vt:lpstr>THE diff COMMAND</vt:lpstr>
      <vt:lpstr>THE awk COMMAND</vt:lpstr>
      <vt:lpstr>THE sed COMMAND</vt:lpstr>
      <vt:lpstr>PowerPoint Presentation</vt:lpstr>
      <vt:lpstr>THE ln COMMAND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Manipulate File Output</vt:lpstr>
      <vt:lpstr>PowerPoint Presentation</vt:lpstr>
      <vt:lpstr>PowerPoint Presentation</vt:lpstr>
      <vt:lpstr>PowerPoint Presentation</vt:lpstr>
      <vt:lpstr>PIPING</vt:lpstr>
      <vt:lpstr>PowerPoint Presentation</vt:lpstr>
      <vt:lpstr>PowerPoint Presentation</vt:lpstr>
      <vt:lpstr>PowerPoint Presentation</vt:lpstr>
      <vt:lpstr>PowerPoint Presentation</vt:lpstr>
      <vt:lpstr>PowerPoint Presentation</vt:lpstr>
      <vt:lpstr>PowerPoint Presentation</vt:lpstr>
      <vt:lpstr>Display the top 5 files/directories according to their size in the current working directory </vt:lpstr>
      <vt:lpstr>THE xargs COMMAND (extended arguments)</vt:lpstr>
      <vt:lpstr>THE tee COMMAND</vt:lpstr>
      <vt:lpstr>Managing Kernel Modules</vt:lpstr>
      <vt:lpstr>PowerPoint Presentation</vt:lpstr>
      <vt:lpstr>TYPES OF KERNELS</vt:lpstr>
      <vt:lpstr>PowerPoint Presentation</vt:lpstr>
      <vt:lpstr>THE uname COMMAND</vt:lpstr>
      <vt:lpstr>KERNEL LAYERS</vt:lpstr>
      <vt:lpstr>PowerPoint Presentation</vt:lpstr>
      <vt:lpstr>Memory Management</vt:lpstr>
      <vt:lpstr>PowerPoint Presentation</vt:lpstr>
      <vt:lpstr>Install and Configure Kernel Modules</vt:lpstr>
      <vt:lpstr>KERNEL MODULE MANAGEMENT COMMANDS</vt:lpstr>
      <vt:lpstr>THE modprobe COMMAND</vt:lpstr>
      <vt:lpstr>THE depmod COMMAND</vt:lpstr>
      <vt:lpstr>KERNEL MODULE CONFIGURATION</vt:lpstr>
      <vt:lpstr>KERNEL PARAMETERS</vt:lpstr>
      <vt:lpstr>THE sysctl COMMAND</vt:lpstr>
      <vt:lpstr>Monitor Kernel Modules</vt:lpstr>
      <vt:lpstr>THE /proc/ DIRECTORY</vt:lpstr>
      <vt:lpstr>THE /proc/version FILE</vt:lpstr>
      <vt:lpstr>PowerPoint Presentation</vt:lpstr>
      <vt:lpstr>THE dmesg COMMAND</vt:lpstr>
      <vt:lpstr>Managing the Linux Boot Process</vt:lpstr>
      <vt:lpstr>PowerPoint Presentation</vt:lpstr>
      <vt:lpstr>PowerPoint Presentation</vt:lpstr>
      <vt:lpstr>UEFI</vt:lpstr>
      <vt:lpstr>PowerPoint Presentation</vt:lpstr>
      <vt:lpstr>PowerPoint Presentation</vt:lpstr>
      <vt:lpstr>PowerPoint Presentation</vt:lpstr>
      <vt:lpstr>initrd</vt:lpstr>
      <vt:lpstr>THE initrd IMAGE</vt:lpstr>
      <vt:lpstr>THE mkinitrd COMMAND</vt:lpstr>
      <vt:lpstr>THE /boot/ DIRECTORY</vt:lpstr>
      <vt:lpstr>THE dracut COMMAND</vt:lpstr>
      <vt:lpstr>THE BOOT PROCESS</vt:lpstr>
      <vt:lpstr>PowerPoint Presentation</vt:lpstr>
      <vt:lpstr>PowerPoint Presentation</vt:lpstr>
      <vt:lpstr>PowerPoint Presentation</vt:lpstr>
      <vt:lpstr>KERNEL PANIC</vt:lpstr>
      <vt:lpstr>Configure GRUB 2</vt:lpstr>
      <vt:lpstr>GRUB 2 IMPROVEMENTS</vt:lpstr>
      <vt:lpstr>GRUB 2 INSTALLATION</vt:lpstr>
      <vt:lpstr>THE grub.cfg FILE</vt:lpstr>
      <vt:lpstr>THE /etc/grub.d/ DIRECTORY</vt:lpstr>
      <vt:lpstr>THE /etc/default/grub FILE</vt:lpstr>
      <vt:lpstr>THE grub2-mkconfig COMMAND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dc:title>
  <dc:creator>MALHI</dc:creator>
  <cp:lastModifiedBy>Simarjit Singh Malhi</cp:lastModifiedBy>
  <cp:revision>250</cp:revision>
  <dcterms:created xsi:type="dcterms:W3CDTF">2023-04-12T17:42:17Z</dcterms:created>
  <dcterms:modified xsi:type="dcterms:W3CDTF">2024-04-03T09:32:25Z</dcterms:modified>
</cp:coreProperties>
</file>