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0" r:id="rId18"/>
    <p:sldId id="281" r:id="rId19"/>
    <p:sldId id="282" r:id="rId20"/>
    <p:sldId id="283" r:id="rId21"/>
    <p:sldId id="284" r:id="rId22"/>
    <p:sldId id="285" r:id="rId23"/>
    <p:sldId id="286" r:id="rId24"/>
    <p:sldId id="287" r:id="rId25"/>
    <p:sldId id="272" r:id="rId26"/>
    <p:sldId id="273"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277" r:id="rId44"/>
    <p:sldId id="278" r:id="rId45"/>
    <p:sldId id="279" r:id="rId46"/>
    <p:sldId id="305" r:id="rId47"/>
    <p:sldId id="306" r:id="rId48"/>
    <p:sldId id="307" r:id="rId49"/>
    <p:sldId id="308" r:id="rId50"/>
    <p:sldId id="309" r:id="rId51"/>
    <p:sldId id="310" r:id="rId52"/>
    <p:sldId id="311" r:id="rId53"/>
    <p:sldId id="312" r:id="rId54"/>
    <p:sldId id="313" r:id="rId55"/>
    <p:sldId id="314" r:id="rId56"/>
    <p:sldId id="316" r:id="rId57"/>
    <p:sldId id="31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96" y="21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A79AEDE-F559-4C6C-A726-531B8CCA1DF8}"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235790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79AEDE-F559-4C6C-A726-531B8CCA1DF8}"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1604869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79AEDE-F559-4C6C-A726-531B8CCA1DF8}"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172281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79AEDE-F559-4C6C-A726-531B8CCA1DF8}"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2753239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9AEDE-F559-4C6C-A726-531B8CCA1DF8}"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1173534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A79AEDE-F559-4C6C-A726-531B8CCA1DF8}"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408018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A79AEDE-F559-4C6C-A726-531B8CCA1DF8}" type="datetimeFigureOut">
              <a:rPr lang="en-IN" smtClean="0"/>
              <a:t>10-03-2023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3757016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A79AEDE-F559-4C6C-A726-531B8CCA1DF8}" type="datetimeFigureOut">
              <a:rPr lang="en-IN" smtClean="0"/>
              <a:t>10-03-2023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2997699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9AEDE-F559-4C6C-A726-531B8CCA1DF8}" type="datetimeFigureOut">
              <a:rPr lang="en-IN" smtClean="0"/>
              <a:t>10-03-2023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1098753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9AEDE-F559-4C6C-A726-531B8CCA1DF8}"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1696212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9AEDE-F559-4C6C-A726-531B8CCA1DF8}"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204202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9AEDE-F559-4C6C-A726-531B8CCA1DF8}" type="datetimeFigureOut">
              <a:rPr lang="en-IN" smtClean="0"/>
              <a:t>10-03-2023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0D173-63F1-4467-B6E8-1B5F3BF4A80B}" type="slidenum">
              <a:rPr lang="en-IN" smtClean="0"/>
              <a:t>‹#›</a:t>
            </a:fld>
            <a:endParaRPr lang="en-IN"/>
          </a:p>
        </p:txBody>
      </p:sp>
    </p:spTree>
    <p:extLst>
      <p:ext uri="{BB962C8B-B14F-4D97-AF65-F5344CB8AC3E}">
        <p14:creationId xmlns:p14="http://schemas.microsoft.com/office/powerpoint/2010/main" val="4078954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ge.com/digital/documentation/historian/version2022/t_tagsAddTagsManually.html" TargetMode="External"/><Relationship Id="rId2" Type="http://schemas.openxmlformats.org/officeDocument/2006/relationships/hyperlink" Target="https://www.ge.com/digital/documentation/historian/version2022/t_specify_tags_for_data_collection.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4989"/>
            <a:ext cx="5118340" cy="3294303"/>
          </a:xfrm>
        </p:spPr>
        <p:txBody>
          <a:bodyPr>
            <a:normAutofit/>
          </a:bodyPr>
          <a:lstStyle/>
          <a:p>
            <a:r>
              <a:rPr lang="en-IN" dirty="0" smtClean="0">
                <a:solidFill>
                  <a:schemeClr val="accent5">
                    <a:lumMod val="50000"/>
                  </a:schemeClr>
                </a:solidFill>
                <a:latin typeface="Algerian" panose="04020705040A02060702" pitchFamily="82" charset="0"/>
              </a:rPr>
              <a:t>Securing </a:t>
            </a:r>
            <a:br>
              <a:rPr lang="en-IN" dirty="0" smtClean="0">
                <a:solidFill>
                  <a:schemeClr val="accent5">
                    <a:lumMod val="50000"/>
                  </a:schemeClr>
                </a:solidFill>
                <a:latin typeface="Algerian" panose="04020705040A02060702" pitchFamily="82" charset="0"/>
              </a:rPr>
            </a:br>
            <a:r>
              <a:rPr lang="en-IN" dirty="0" smtClean="0">
                <a:solidFill>
                  <a:schemeClr val="accent5">
                    <a:lumMod val="50000"/>
                  </a:schemeClr>
                </a:solidFill>
                <a:latin typeface="Algerian" panose="04020705040A02060702" pitchFamily="82" charset="0"/>
              </a:rPr>
              <a:t>the</a:t>
            </a:r>
            <a:br>
              <a:rPr lang="en-IN" dirty="0" smtClean="0">
                <a:solidFill>
                  <a:schemeClr val="accent5">
                    <a:lumMod val="50000"/>
                  </a:schemeClr>
                </a:solidFill>
                <a:latin typeface="Algerian" panose="04020705040A02060702" pitchFamily="82" charset="0"/>
              </a:rPr>
            </a:br>
            <a:r>
              <a:rPr lang="en-IN" dirty="0" smtClean="0">
                <a:solidFill>
                  <a:schemeClr val="accent5">
                    <a:lumMod val="50000"/>
                  </a:schemeClr>
                </a:solidFill>
                <a:latin typeface="Algerian" panose="04020705040A02060702" pitchFamily="82" charset="0"/>
              </a:rPr>
              <a:t>server</a:t>
            </a:r>
            <a:endParaRPr lang="en-IN" dirty="0">
              <a:solidFill>
                <a:schemeClr val="accent5">
                  <a:lumMod val="50000"/>
                </a:schemeClr>
              </a:solidFill>
              <a:latin typeface="Algerian" panose="04020705040A02060702" pitchFamily="82" charset="0"/>
            </a:endParaRPr>
          </a:p>
        </p:txBody>
      </p:sp>
      <p:sp>
        <p:nvSpPr>
          <p:cNvPr id="3" name="Subtitle 2"/>
          <p:cNvSpPr>
            <a:spLocks noGrp="1"/>
          </p:cNvSpPr>
          <p:nvPr>
            <p:ph type="subTitle" idx="1"/>
          </p:nvPr>
        </p:nvSpPr>
        <p:spPr>
          <a:xfrm>
            <a:off x="1524000" y="4766604"/>
            <a:ext cx="9144000" cy="1655762"/>
          </a:xfrm>
        </p:spPr>
        <p:txBody>
          <a:bodyPr/>
          <a:lstStyle/>
          <a:p>
            <a:pPr algn="l"/>
            <a:r>
              <a:rPr lang="en-IN" dirty="0" smtClean="0">
                <a:latin typeface="Algerian" panose="04020705040A02060702" pitchFamily="82" charset="0"/>
              </a:rPr>
              <a:t>Prepared </a:t>
            </a:r>
            <a:r>
              <a:rPr lang="en-IN" dirty="0" smtClean="0">
                <a:solidFill>
                  <a:schemeClr val="accent5">
                    <a:lumMod val="50000"/>
                  </a:schemeClr>
                </a:solidFill>
                <a:latin typeface="Algerian" panose="04020705040A02060702" pitchFamily="82" charset="0"/>
              </a:rPr>
              <a:t>by</a:t>
            </a:r>
            <a:endParaRPr lang="en-IN" dirty="0">
              <a:solidFill>
                <a:schemeClr val="accent5">
                  <a:lumMod val="50000"/>
                </a:schemeClr>
              </a:solidFill>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2340" y="0"/>
            <a:ext cx="5549660" cy="4511615"/>
          </a:xfrm>
          <a:prstGeom prst="rect">
            <a:avLst/>
          </a:prstGeom>
        </p:spPr>
      </p:pic>
    </p:spTree>
    <p:extLst>
      <p:ext uri="{BB962C8B-B14F-4D97-AF65-F5344CB8AC3E}">
        <p14:creationId xmlns:p14="http://schemas.microsoft.com/office/powerpoint/2010/main" val="2494553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Endpoint Security</a:t>
            </a:r>
            <a:endParaRPr lang="en-IN" dirty="0"/>
          </a:p>
        </p:txBody>
      </p:sp>
      <p:sp>
        <p:nvSpPr>
          <p:cNvPr id="3" name="Content Placeholder 2"/>
          <p:cNvSpPr>
            <a:spLocks noGrp="1"/>
          </p:cNvSpPr>
          <p:nvPr>
            <p:ph idx="1"/>
          </p:nvPr>
        </p:nvSpPr>
        <p:spPr/>
        <p:txBody>
          <a:bodyPr>
            <a:normAutofit/>
          </a:bodyPr>
          <a:lstStyle/>
          <a:p>
            <a:r>
              <a:rPr lang="en-IN" sz="2200" dirty="0"/>
              <a:t>Therefore, the process of providing endpoint security is the process of </a:t>
            </a:r>
            <a:r>
              <a:rPr lang="en-IN" sz="2200" dirty="0" smtClean="0"/>
              <a:t>ensuring that </a:t>
            </a:r>
            <a:r>
              <a:rPr lang="en-IN" sz="2200" dirty="0"/>
              <a:t>every endpoint (including servers) has been secured in the same way in which </a:t>
            </a:r>
            <a:r>
              <a:rPr lang="en-IN" sz="2200" dirty="0" smtClean="0"/>
              <a:t>you would </a:t>
            </a:r>
            <a:r>
              <a:rPr lang="en-IN" sz="2200" dirty="0"/>
              <a:t>secure the network gateway. </a:t>
            </a:r>
          </a:p>
          <a:p>
            <a:r>
              <a:rPr lang="en-IN" sz="2200" dirty="0" smtClean="0"/>
              <a:t>There are two main issues to consider when providing endpoint security: </a:t>
            </a:r>
          </a:p>
          <a:p>
            <a:pPr lvl="1"/>
            <a:r>
              <a:rPr lang="en-IN" sz="1800" dirty="0"/>
              <a:t>I</a:t>
            </a:r>
            <a:r>
              <a:rPr lang="en-IN" sz="1800" dirty="0" smtClean="0"/>
              <a:t>dentifying </a:t>
            </a:r>
            <a:r>
              <a:rPr lang="en-IN" sz="1800" dirty="0" smtClean="0">
                <a:solidFill>
                  <a:srgbClr val="C00000"/>
                </a:solidFill>
              </a:rPr>
              <a:t>intrusions when they occur and preventing the spread of malware</a:t>
            </a:r>
            <a:r>
              <a:rPr lang="en-IN" sz="1800" dirty="0" smtClean="0"/>
              <a:t>. </a:t>
            </a:r>
          </a:p>
          <a:p>
            <a:pPr lvl="1"/>
            <a:endParaRPr lang="en-IN" sz="1800" dirty="0"/>
          </a:p>
          <a:p>
            <a:pPr marL="0" indent="0">
              <a:buNone/>
            </a:pPr>
            <a:r>
              <a:rPr lang="en-IN" sz="2000" b="1" dirty="0" smtClean="0"/>
              <a:t> </a:t>
            </a:r>
            <a:r>
              <a:rPr lang="en-IN" sz="2200" dirty="0"/>
              <a:t>A </a:t>
            </a:r>
            <a:r>
              <a:rPr lang="en-IN" sz="2200" dirty="0">
                <a:solidFill>
                  <a:srgbClr val="C00000"/>
                </a:solidFill>
              </a:rPr>
              <a:t>host-based intrusion detection system (HIDS) </a:t>
            </a:r>
            <a:r>
              <a:rPr lang="en-IN" sz="2200" dirty="0" smtClean="0"/>
              <a:t>is installed </a:t>
            </a:r>
            <a:r>
              <a:rPr lang="en-IN" sz="2200" dirty="0"/>
              <a:t>on the device (for the purpose of our discussion, a server) and the system </a:t>
            </a:r>
            <a:r>
              <a:rPr lang="en-IN" sz="2200" dirty="0" smtClean="0"/>
              <a:t>focuses solely </a:t>
            </a:r>
            <a:r>
              <a:rPr lang="en-IN" sz="2200" dirty="0"/>
              <a:t>on identifying attacks on that device </a:t>
            </a:r>
            <a:r>
              <a:rPr lang="en-IN" sz="2200" dirty="0" smtClean="0"/>
              <a:t>only. </a:t>
            </a:r>
            <a:endParaRPr lang="en-IN" sz="2200" b="1" dirty="0"/>
          </a:p>
        </p:txBody>
      </p:sp>
    </p:spTree>
    <p:extLst>
      <p:ext uri="{BB962C8B-B14F-4D97-AF65-F5344CB8AC3E}">
        <p14:creationId xmlns:p14="http://schemas.microsoft.com/office/powerpoint/2010/main" val="2610959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smtClean="0"/>
              <a:t>These </a:t>
            </a:r>
            <a:r>
              <a:rPr lang="en-IN" dirty="0"/>
              <a:t>systems can use several methods of detecting intrusions</a:t>
            </a:r>
            <a:r>
              <a:rPr lang="en-IN" dirty="0" smtClean="0"/>
              <a:t>.</a:t>
            </a:r>
          </a:p>
          <a:p>
            <a:r>
              <a:rPr lang="en-IN" sz="2200" b="1" dirty="0">
                <a:solidFill>
                  <a:srgbClr val="C00000"/>
                </a:solidFill>
              </a:rPr>
              <a:t>Signature Based </a:t>
            </a:r>
            <a:r>
              <a:rPr lang="en-IN" sz="2200" dirty="0" err="1"/>
              <a:t>Analyzes</a:t>
            </a:r>
            <a:r>
              <a:rPr lang="en-IN" sz="2200" dirty="0"/>
              <a:t> traffic and compares patterns, called </a:t>
            </a:r>
            <a:r>
              <a:rPr lang="en-IN" sz="2200" i="1" dirty="0"/>
              <a:t>signatures</a:t>
            </a:r>
            <a:r>
              <a:rPr lang="en-IN" sz="2200" dirty="0"/>
              <a:t>, that </a:t>
            </a:r>
            <a:r>
              <a:rPr lang="en-IN" sz="2200" dirty="0" smtClean="0"/>
              <a:t>reside within </a:t>
            </a:r>
            <a:r>
              <a:rPr lang="en-IN" sz="2200" dirty="0"/>
              <a:t>the IDS database. This means it requires constant updating of the </a:t>
            </a:r>
            <a:r>
              <a:rPr lang="en-IN" sz="2200" dirty="0" smtClean="0"/>
              <a:t>signature database</a:t>
            </a:r>
            <a:r>
              <a:rPr lang="en-IN" sz="2200" dirty="0"/>
              <a:t>.</a:t>
            </a:r>
          </a:p>
          <a:p>
            <a:r>
              <a:rPr lang="en-IN" sz="2200" b="1" dirty="0">
                <a:solidFill>
                  <a:srgbClr val="C00000"/>
                </a:solidFill>
              </a:rPr>
              <a:t>Anomaly Based </a:t>
            </a:r>
            <a:r>
              <a:rPr lang="en-IN" sz="2200" dirty="0" err="1"/>
              <a:t>Analyzes</a:t>
            </a:r>
            <a:r>
              <a:rPr lang="en-IN" sz="2200" dirty="0"/>
              <a:t> traffic and compares it to normal traffic to determine if the </a:t>
            </a:r>
            <a:r>
              <a:rPr lang="en-IN" sz="2200" dirty="0" smtClean="0"/>
              <a:t>traffic is </a:t>
            </a:r>
            <a:r>
              <a:rPr lang="en-IN" sz="2200" dirty="0"/>
              <a:t>a threat. This means any traffic out of the ordinary will set off an alert.</a:t>
            </a:r>
          </a:p>
        </p:txBody>
      </p:sp>
    </p:spTree>
    <p:extLst>
      <p:ext uri="{BB962C8B-B14F-4D97-AF65-F5344CB8AC3E}">
        <p14:creationId xmlns:p14="http://schemas.microsoft.com/office/powerpoint/2010/main" val="1761007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smtClean="0"/>
              <a:t>There </a:t>
            </a:r>
            <a:r>
              <a:rPr lang="en-IN" dirty="0"/>
              <a:t>are drawbacks to these </a:t>
            </a:r>
            <a:r>
              <a:rPr lang="en-IN" dirty="0" smtClean="0"/>
              <a:t>systems:</a:t>
            </a:r>
          </a:p>
          <a:p>
            <a:r>
              <a:rPr lang="en-IN" sz="2200" dirty="0"/>
              <a:t>A high number of false positives can cause a lax attitude on the part of the </a:t>
            </a:r>
            <a:r>
              <a:rPr lang="en-IN" sz="2200" dirty="0" smtClean="0"/>
              <a:t>security team</a:t>
            </a:r>
            <a:r>
              <a:rPr lang="en-IN" sz="2200" dirty="0"/>
              <a:t>.</a:t>
            </a:r>
          </a:p>
          <a:p>
            <a:r>
              <a:rPr lang="en-IN" sz="2200" dirty="0" smtClean="0"/>
              <a:t>Constant </a:t>
            </a:r>
            <a:r>
              <a:rPr lang="en-IN" sz="2200" dirty="0"/>
              <a:t>updating of signatures is needed.</a:t>
            </a:r>
          </a:p>
          <a:p>
            <a:r>
              <a:rPr lang="en-IN" sz="2200" dirty="0" smtClean="0"/>
              <a:t>A </a:t>
            </a:r>
            <a:r>
              <a:rPr lang="en-IN" sz="2200" dirty="0"/>
              <a:t>lag time exists between the release of the attack and the release of the signature.</a:t>
            </a:r>
          </a:p>
          <a:p>
            <a:r>
              <a:rPr lang="en-IN" sz="2200" dirty="0" smtClean="0"/>
              <a:t>An </a:t>
            </a:r>
            <a:r>
              <a:rPr lang="en-IN" sz="2200" dirty="0"/>
              <a:t>HIDS cannot address authentication issues.</a:t>
            </a:r>
          </a:p>
          <a:p>
            <a:r>
              <a:rPr lang="en-IN" sz="2200" dirty="0" smtClean="0"/>
              <a:t>Encrypted </a:t>
            </a:r>
            <a:r>
              <a:rPr lang="en-IN" sz="2200" dirty="0"/>
              <a:t>packets cannot be analyzed.</a:t>
            </a:r>
          </a:p>
          <a:p>
            <a:r>
              <a:rPr lang="en-IN" sz="2200" dirty="0" smtClean="0"/>
              <a:t>In </a:t>
            </a:r>
            <a:r>
              <a:rPr lang="en-IN" sz="2200" dirty="0"/>
              <a:t>some cases, IDS software is susceptible itself to attacks.</a:t>
            </a:r>
          </a:p>
        </p:txBody>
      </p:sp>
    </p:spTree>
    <p:extLst>
      <p:ext uri="{BB962C8B-B14F-4D97-AF65-F5344CB8AC3E}">
        <p14:creationId xmlns:p14="http://schemas.microsoft.com/office/powerpoint/2010/main" val="2474947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Hardening</a:t>
            </a:r>
            <a:endParaRPr lang="en-IN" dirty="0"/>
          </a:p>
        </p:txBody>
      </p:sp>
      <p:sp>
        <p:nvSpPr>
          <p:cNvPr id="3" name="Content Placeholder 2"/>
          <p:cNvSpPr>
            <a:spLocks noGrp="1"/>
          </p:cNvSpPr>
          <p:nvPr>
            <p:ph idx="1"/>
          </p:nvPr>
        </p:nvSpPr>
        <p:spPr/>
        <p:txBody>
          <a:bodyPr>
            <a:normAutofit/>
          </a:bodyPr>
          <a:lstStyle/>
          <a:p>
            <a:r>
              <a:rPr lang="en-IN" sz="2400" b="1" dirty="0"/>
              <a:t>Disabling Unneeded Hardware and Physical </a:t>
            </a:r>
            <a:r>
              <a:rPr lang="en-IN" sz="2400" b="1" dirty="0" smtClean="0"/>
              <a:t>Ports/Devices</a:t>
            </a:r>
          </a:p>
          <a:p>
            <a:pPr marL="457200" lvl="1" indent="0">
              <a:buNone/>
            </a:pPr>
            <a:r>
              <a:rPr lang="en-IN" sz="2000" dirty="0" smtClean="0"/>
              <a:t>The </a:t>
            </a:r>
            <a:r>
              <a:rPr lang="en-IN" sz="2000" dirty="0"/>
              <a:t>closing of any software ports that are not in use is part of digital hardening, but </a:t>
            </a:r>
            <a:r>
              <a:rPr lang="en-IN" sz="2000" dirty="0" smtClean="0"/>
              <a:t>the disabling </a:t>
            </a:r>
            <a:r>
              <a:rPr lang="en-IN" sz="2000" dirty="0"/>
              <a:t>of any physical ports or </a:t>
            </a:r>
            <a:r>
              <a:rPr lang="en-IN" sz="2000" dirty="0" smtClean="0"/>
              <a:t>connections </a:t>
            </a:r>
            <a:r>
              <a:rPr lang="en-IN" sz="2000" dirty="0"/>
              <a:t>on the server is a part of physical hardening</a:t>
            </a:r>
            <a:r>
              <a:rPr lang="en-IN" sz="2000" dirty="0" smtClean="0"/>
              <a:t>.</a:t>
            </a:r>
          </a:p>
          <a:p>
            <a:pPr marL="457200" lvl="1" indent="0">
              <a:buNone/>
            </a:pPr>
            <a:r>
              <a:rPr lang="en-IN" sz="2000" dirty="0" smtClean="0"/>
              <a:t>Some of the items that should be considered for disabling are</a:t>
            </a:r>
          </a:p>
          <a:p>
            <a:pPr marL="457200" lvl="1" indent="0">
              <a:buNone/>
            </a:pPr>
            <a:r>
              <a:rPr lang="en-IN" sz="2000" dirty="0" smtClean="0"/>
              <a:t>USB ports</a:t>
            </a:r>
          </a:p>
          <a:p>
            <a:pPr marL="457200" lvl="1" indent="0">
              <a:buNone/>
            </a:pPr>
            <a:r>
              <a:rPr lang="en-IN" sz="2000" dirty="0" smtClean="0"/>
              <a:t>NICs</a:t>
            </a:r>
          </a:p>
          <a:p>
            <a:pPr marL="457200" lvl="1" indent="0">
              <a:buNone/>
            </a:pPr>
            <a:r>
              <a:rPr lang="en-IN" sz="2000" dirty="0" smtClean="0"/>
              <a:t>Serial ports</a:t>
            </a:r>
          </a:p>
          <a:p>
            <a:pPr marL="457200" lvl="1" indent="0">
              <a:buNone/>
            </a:pPr>
            <a:r>
              <a:rPr lang="en-IN" sz="2000" dirty="0" smtClean="0"/>
              <a:t>Firmware ports</a:t>
            </a:r>
          </a:p>
          <a:p>
            <a:pPr marL="457200" lvl="1" indent="0">
              <a:buNone/>
            </a:pPr>
            <a:endParaRPr lang="en-IN" sz="2000" dirty="0"/>
          </a:p>
        </p:txBody>
      </p:sp>
    </p:spTree>
    <p:extLst>
      <p:ext uri="{BB962C8B-B14F-4D97-AF65-F5344CB8AC3E}">
        <p14:creationId xmlns:p14="http://schemas.microsoft.com/office/powerpoint/2010/main" val="294879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Disabling the Network Adaptor in Windows Server 2012 R2</a:t>
            </a:r>
          </a:p>
        </p:txBody>
      </p:sp>
      <p:sp>
        <p:nvSpPr>
          <p:cNvPr id="3" name="Content Placeholder 2"/>
          <p:cNvSpPr>
            <a:spLocks noGrp="1"/>
          </p:cNvSpPr>
          <p:nvPr>
            <p:ph idx="1"/>
          </p:nvPr>
        </p:nvSpPr>
        <p:spPr/>
        <p:txBody>
          <a:bodyPr/>
          <a:lstStyle/>
          <a:p>
            <a:pPr marL="0" indent="0">
              <a:buNone/>
            </a:pPr>
            <a:r>
              <a:rPr lang="en-IN" b="1" dirty="0"/>
              <a:t>1. </a:t>
            </a:r>
            <a:r>
              <a:rPr lang="en-IN" dirty="0"/>
              <a:t>Open the Server Manager tool if it is not already open.</a:t>
            </a:r>
          </a:p>
          <a:p>
            <a:pPr marL="0" indent="0">
              <a:buNone/>
            </a:pPr>
            <a:r>
              <a:rPr lang="en-IN" b="1" dirty="0" smtClean="0"/>
              <a:t>2. </a:t>
            </a:r>
            <a:r>
              <a:rPr lang="en-IN" dirty="0"/>
              <a:t>From the Tools menu select Computer Management.</a:t>
            </a:r>
          </a:p>
          <a:p>
            <a:pPr marL="0" indent="0">
              <a:buNone/>
            </a:pPr>
            <a:r>
              <a:rPr lang="en-IN" b="1" dirty="0"/>
              <a:t>3. </a:t>
            </a:r>
            <a:r>
              <a:rPr lang="en-IN" dirty="0"/>
              <a:t>In the Computer Management </a:t>
            </a:r>
            <a:endParaRPr lang="en-IN" dirty="0" smtClean="0"/>
          </a:p>
          <a:p>
            <a:pPr marL="0" indent="0">
              <a:buNone/>
            </a:pPr>
            <a:r>
              <a:rPr lang="en-IN" dirty="0"/>
              <a:t> </a:t>
            </a:r>
            <a:r>
              <a:rPr lang="en-IN" dirty="0" smtClean="0"/>
              <a:t>    console </a:t>
            </a:r>
            <a:r>
              <a:rPr lang="en-IN" dirty="0"/>
              <a:t>select Device Manager.</a:t>
            </a:r>
          </a:p>
          <a:p>
            <a:pPr marL="0" indent="0">
              <a:buNone/>
            </a:pPr>
            <a:r>
              <a:rPr lang="en-IN" b="1" dirty="0"/>
              <a:t>4. </a:t>
            </a:r>
            <a:r>
              <a:rPr lang="en-IN" dirty="0"/>
              <a:t>Locate and expand the </a:t>
            </a:r>
            <a:r>
              <a:rPr lang="en-IN" dirty="0" smtClean="0"/>
              <a:t>Network</a:t>
            </a:r>
          </a:p>
          <a:p>
            <a:pPr marL="0" indent="0">
              <a:buNone/>
            </a:pPr>
            <a:r>
              <a:rPr lang="en-IN" dirty="0" smtClean="0"/>
              <a:t> </a:t>
            </a:r>
            <a:r>
              <a:rPr lang="en-IN" dirty="0"/>
              <a:t>Adaptors device category as </a:t>
            </a:r>
            <a:endParaRPr lang="en-IN" dirty="0" smtClean="0"/>
          </a:p>
          <a:p>
            <a:pPr marL="0" indent="0">
              <a:buNone/>
            </a:pPr>
            <a:r>
              <a:rPr lang="en-IN" dirty="0" smtClean="0"/>
              <a:t>shown </a:t>
            </a:r>
            <a:r>
              <a:rPr lang="en-IN" dirty="0"/>
              <a:t>in </a:t>
            </a:r>
            <a:r>
              <a:rPr lang="en-IN" dirty="0" smtClean="0"/>
              <a:t>fig </a:t>
            </a:r>
            <a:endParaRPr lang="en-IN" dirty="0"/>
          </a:p>
        </p:txBody>
      </p:sp>
      <p:pic>
        <p:nvPicPr>
          <p:cNvPr id="4" name="Picture 3"/>
          <p:cNvPicPr>
            <a:picLocks noChangeAspect="1"/>
          </p:cNvPicPr>
          <p:nvPr/>
        </p:nvPicPr>
        <p:blipFill>
          <a:blip r:embed="rId2"/>
          <a:stretch>
            <a:fillRect/>
          </a:stretch>
        </p:blipFill>
        <p:spPr>
          <a:xfrm>
            <a:off x="6081623" y="2907100"/>
            <a:ext cx="4525593" cy="2935207"/>
          </a:xfrm>
          <a:prstGeom prst="rect">
            <a:avLst/>
          </a:prstGeom>
        </p:spPr>
      </p:pic>
    </p:spTree>
    <p:extLst>
      <p:ext uri="{BB962C8B-B14F-4D97-AF65-F5344CB8AC3E}">
        <p14:creationId xmlns:p14="http://schemas.microsoft.com/office/powerpoint/2010/main" val="3082756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sz="2200" b="1" dirty="0"/>
              <a:t>5. </a:t>
            </a:r>
            <a:r>
              <a:rPr lang="en-IN" sz="2200" dirty="0"/>
              <a:t>Right click the network adaptor you wish to disable (this server has only one, </a:t>
            </a:r>
            <a:r>
              <a:rPr lang="en-IN" sz="2200" dirty="0" smtClean="0"/>
              <a:t>but your </a:t>
            </a:r>
            <a:r>
              <a:rPr lang="en-IN" sz="2200" dirty="0"/>
              <a:t>server may have more than one) and select Disable from the menu.</a:t>
            </a:r>
          </a:p>
          <a:p>
            <a:pPr marL="0" indent="0">
              <a:buNone/>
            </a:pPr>
            <a:r>
              <a:rPr lang="en-IN" sz="2200" b="1" dirty="0"/>
              <a:t>6. </a:t>
            </a:r>
            <a:r>
              <a:rPr lang="en-IN" sz="2200" dirty="0"/>
              <a:t>You can verify your work by looking for the black down arrow next to the adaptor </a:t>
            </a:r>
            <a:r>
              <a:rPr lang="en-IN" sz="2200" dirty="0" smtClean="0"/>
              <a:t>as shown </a:t>
            </a:r>
            <a:r>
              <a:rPr lang="en-IN" sz="2200" dirty="0"/>
              <a:t>in </a:t>
            </a:r>
            <a:r>
              <a:rPr lang="en-IN" sz="2200" dirty="0" smtClean="0"/>
              <a:t>Figure</a:t>
            </a:r>
            <a:endParaRPr lang="en-IN" sz="2200" dirty="0"/>
          </a:p>
        </p:txBody>
      </p:sp>
      <p:pic>
        <p:nvPicPr>
          <p:cNvPr id="4" name="Picture 3"/>
          <p:cNvPicPr>
            <a:picLocks noChangeAspect="1"/>
          </p:cNvPicPr>
          <p:nvPr/>
        </p:nvPicPr>
        <p:blipFill>
          <a:blip r:embed="rId2"/>
          <a:stretch>
            <a:fillRect/>
          </a:stretch>
        </p:blipFill>
        <p:spPr>
          <a:xfrm>
            <a:off x="5978104" y="2997051"/>
            <a:ext cx="4845219" cy="3314849"/>
          </a:xfrm>
          <a:prstGeom prst="rect">
            <a:avLst/>
          </a:prstGeom>
        </p:spPr>
      </p:pic>
    </p:spTree>
    <p:extLst>
      <p:ext uri="{BB962C8B-B14F-4D97-AF65-F5344CB8AC3E}">
        <p14:creationId xmlns:p14="http://schemas.microsoft.com/office/powerpoint/2010/main" val="1235830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BIOS Password</a:t>
            </a:r>
            <a:endParaRPr lang="en-IN" dirty="0"/>
          </a:p>
        </p:txBody>
      </p:sp>
      <p:sp>
        <p:nvSpPr>
          <p:cNvPr id="3" name="Content Placeholder 2"/>
          <p:cNvSpPr>
            <a:spLocks noGrp="1"/>
          </p:cNvSpPr>
          <p:nvPr>
            <p:ph idx="1"/>
          </p:nvPr>
        </p:nvSpPr>
        <p:spPr/>
        <p:txBody>
          <a:bodyPr>
            <a:normAutofit/>
          </a:bodyPr>
          <a:lstStyle/>
          <a:p>
            <a:r>
              <a:rPr lang="en-IN" sz="2200" dirty="0"/>
              <a:t>This can prevent someone </a:t>
            </a:r>
            <a:r>
              <a:rPr lang="en-IN" sz="2200" dirty="0" smtClean="0"/>
              <a:t>with physical </a:t>
            </a:r>
            <a:r>
              <a:rPr lang="en-IN" sz="2200" dirty="0"/>
              <a:t>access to the server from booting to the BIOS, changing the boot order, and </a:t>
            </a:r>
            <a:r>
              <a:rPr lang="en-IN" sz="2200" dirty="0" smtClean="0"/>
              <a:t>enabling a </a:t>
            </a:r>
            <a:r>
              <a:rPr lang="en-IN" sz="2200" dirty="0"/>
              <a:t>boot device for the purpose of booting to an external OS that they can use to take data </a:t>
            </a:r>
            <a:r>
              <a:rPr lang="en-IN" sz="2200" dirty="0" smtClean="0"/>
              <a:t>off the </a:t>
            </a:r>
            <a:r>
              <a:rPr lang="en-IN" sz="2200" dirty="0"/>
              <a:t>hard drive.</a:t>
            </a:r>
          </a:p>
        </p:txBody>
      </p:sp>
      <p:pic>
        <p:nvPicPr>
          <p:cNvPr id="4" name="Picture 3"/>
          <p:cNvPicPr>
            <a:picLocks noChangeAspect="1"/>
          </p:cNvPicPr>
          <p:nvPr/>
        </p:nvPicPr>
        <p:blipFill>
          <a:blip r:embed="rId2"/>
          <a:stretch>
            <a:fillRect/>
          </a:stretch>
        </p:blipFill>
        <p:spPr>
          <a:xfrm>
            <a:off x="3261224" y="3019963"/>
            <a:ext cx="5669551" cy="3157000"/>
          </a:xfrm>
          <a:prstGeom prst="rect">
            <a:avLst/>
          </a:prstGeom>
        </p:spPr>
      </p:pic>
    </p:spTree>
    <p:extLst>
      <p:ext uri="{BB962C8B-B14F-4D97-AF65-F5344CB8AC3E}">
        <p14:creationId xmlns:p14="http://schemas.microsoft.com/office/powerpoint/2010/main" val="1036818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Which authentication mechanism is an example of something you have?</a:t>
            </a:r>
            <a:endParaRPr lang="en-IN" sz="4000" b="1" dirty="0"/>
          </a:p>
        </p:txBody>
      </p:sp>
      <p:sp>
        <p:nvSpPr>
          <p:cNvPr id="3" name="Content Placeholder 2"/>
          <p:cNvSpPr>
            <a:spLocks noGrp="1"/>
          </p:cNvSpPr>
          <p:nvPr>
            <p:ph idx="1"/>
          </p:nvPr>
        </p:nvSpPr>
        <p:spPr/>
        <p:txBody>
          <a:bodyPr/>
          <a:lstStyle/>
          <a:p>
            <a:pPr marL="0" indent="0">
              <a:buNone/>
            </a:pPr>
            <a:endParaRPr lang="en-IN" b="1" dirty="0" smtClean="0"/>
          </a:p>
          <a:p>
            <a:pPr marL="0" indent="0">
              <a:buNone/>
            </a:pPr>
            <a:r>
              <a:rPr lang="en-IN" b="1" dirty="0" smtClean="0"/>
              <a:t>A</a:t>
            </a:r>
            <a:r>
              <a:rPr lang="en-IN" b="1" dirty="0"/>
              <a:t>. </a:t>
            </a:r>
            <a:r>
              <a:rPr lang="en-IN" dirty="0"/>
              <a:t>Password</a:t>
            </a:r>
          </a:p>
          <a:p>
            <a:pPr marL="0" indent="0">
              <a:buNone/>
            </a:pPr>
            <a:r>
              <a:rPr lang="en-IN" b="1" dirty="0"/>
              <a:t>B. </a:t>
            </a:r>
            <a:r>
              <a:rPr lang="en-IN" dirty="0"/>
              <a:t>Username</a:t>
            </a:r>
          </a:p>
          <a:p>
            <a:pPr marL="0" indent="0">
              <a:buNone/>
            </a:pPr>
            <a:r>
              <a:rPr lang="en-IN" b="1" dirty="0"/>
              <a:t>C. </a:t>
            </a:r>
            <a:r>
              <a:rPr lang="en-IN" dirty="0"/>
              <a:t>Smart card</a:t>
            </a:r>
          </a:p>
          <a:p>
            <a:pPr marL="0" indent="0">
              <a:buNone/>
            </a:pPr>
            <a:r>
              <a:rPr lang="en-IN" b="1" dirty="0"/>
              <a:t>D. </a:t>
            </a:r>
            <a:r>
              <a:rPr lang="en-IN" dirty="0"/>
              <a:t>Retina scan</a:t>
            </a:r>
          </a:p>
        </p:txBody>
      </p:sp>
    </p:spTree>
    <p:extLst>
      <p:ext uri="{BB962C8B-B14F-4D97-AF65-F5344CB8AC3E}">
        <p14:creationId xmlns:p14="http://schemas.microsoft.com/office/powerpoint/2010/main" val="2449094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Which authentication mechanism is an example of something you have?</a:t>
            </a:r>
            <a:endParaRPr lang="en-IN" sz="4000" b="1" dirty="0"/>
          </a:p>
        </p:txBody>
      </p:sp>
      <p:sp>
        <p:nvSpPr>
          <p:cNvPr id="3" name="Content Placeholder 2"/>
          <p:cNvSpPr>
            <a:spLocks noGrp="1"/>
          </p:cNvSpPr>
          <p:nvPr>
            <p:ph idx="1"/>
          </p:nvPr>
        </p:nvSpPr>
        <p:spPr/>
        <p:txBody>
          <a:bodyPr/>
          <a:lstStyle/>
          <a:p>
            <a:pPr marL="0" indent="0">
              <a:buNone/>
            </a:pPr>
            <a:endParaRPr lang="en-IN" b="1" dirty="0" smtClean="0"/>
          </a:p>
          <a:p>
            <a:pPr marL="0" indent="0">
              <a:buNone/>
            </a:pPr>
            <a:r>
              <a:rPr lang="en-IN" b="1" dirty="0" smtClean="0"/>
              <a:t>A</a:t>
            </a:r>
            <a:r>
              <a:rPr lang="en-IN" b="1" dirty="0"/>
              <a:t>. </a:t>
            </a:r>
            <a:r>
              <a:rPr lang="en-IN" dirty="0"/>
              <a:t>Password</a:t>
            </a:r>
          </a:p>
          <a:p>
            <a:pPr marL="0" indent="0">
              <a:buNone/>
            </a:pPr>
            <a:r>
              <a:rPr lang="en-IN" b="1" dirty="0"/>
              <a:t>B. </a:t>
            </a:r>
            <a:r>
              <a:rPr lang="en-IN" dirty="0"/>
              <a:t>Username</a:t>
            </a:r>
          </a:p>
          <a:p>
            <a:pPr marL="0" indent="0">
              <a:buNone/>
            </a:pPr>
            <a:r>
              <a:rPr lang="en-IN" b="1" dirty="0"/>
              <a:t>C. Smart card</a:t>
            </a:r>
          </a:p>
          <a:p>
            <a:pPr marL="0" indent="0">
              <a:buNone/>
            </a:pPr>
            <a:r>
              <a:rPr lang="en-IN" b="1" dirty="0"/>
              <a:t>D. </a:t>
            </a:r>
            <a:r>
              <a:rPr lang="en-IN" dirty="0"/>
              <a:t>Retina scan</a:t>
            </a:r>
          </a:p>
        </p:txBody>
      </p:sp>
    </p:spTree>
    <p:extLst>
      <p:ext uri="{BB962C8B-B14F-4D97-AF65-F5344CB8AC3E}">
        <p14:creationId xmlns:p14="http://schemas.microsoft.com/office/powerpoint/2010/main" val="3045319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Which of the following is </a:t>
            </a:r>
            <a:r>
              <a:rPr lang="en-IN" sz="4000" i="1" dirty="0" smtClean="0"/>
              <a:t>not </a:t>
            </a:r>
            <a:r>
              <a:rPr lang="en-IN" sz="4000" dirty="0" smtClean="0"/>
              <a:t>a drawback of using active RFID chips?</a:t>
            </a:r>
            <a:endParaRPr lang="en-IN" sz="4000" dirty="0"/>
          </a:p>
        </p:txBody>
      </p:sp>
      <p:sp>
        <p:nvSpPr>
          <p:cNvPr id="3" name="Content Placeholder 2"/>
          <p:cNvSpPr>
            <a:spLocks noGrp="1"/>
          </p:cNvSpPr>
          <p:nvPr>
            <p:ph idx="1"/>
          </p:nvPr>
        </p:nvSpPr>
        <p:spPr/>
        <p:txBody>
          <a:bodyPr/>
          <a:lstStyle/>
          <a:p>
            <a:pPr marL="0" indent="0">
              <a:buNone/>
            </a:pPr>
            <a:endParaRPr lang="en-IN" b="1" dirty="0" smtClean="0"/>
          </a:p>
          <a:p>
            <a:pPr marL="0" indent="0">
              <a:buNone/>
            </a:pPr>
            <a:r>
              <a:rPr lang="en-IN" b="1" dirty="0" smtClean="0"/>
              <a:t>A</a:t>
            </a:r>
            <a:r>
              <a:rPr lang="en-IN" b="1" dirty="0"/>
              <a:t>. </a:t>
            </a:r>
            <a:r>
              <a:rPr lang="en-IN" dirty="0"/>
              <a:t>The tag signal can be read by any reader in range.</a:t>
            </a:r>
          </a:p>
          <a:p>
            <a:pPr marL="0" indent="0">
              <a:buNone/>
            </a:pPr>
            <a:r>
              <a:rPr lang="en-IN" b="1" dirty="0"/>
              <a:t>B. </a:t>
            </a:r>
            <a:r>
              <a:rPr lang="en-IN" dirty="0"/>
              <a:t>The tag signal can only go a few feet.</a:t>
            </a:r>
          </a:p>
          <a:p>
            <a:pPr marL="0" indent="0">
              <a:buNone/>
            </a:pPr>
            <a:r>
              <a:rPr lang="en-IN" b="1" dirty="0"/>
              <a:t>C. </a:t>
            </a:r>
            <a:r>
              <a:rPr lang="en-IN" dirty="0"/>
              <a:t>Multiple readers in an area can interfere with one another.</a:t>
            </a:r>
          </a:p>
          <a:p>
            <a:pPr marL="0" indent="0">
              <a:buNone/>
            </a:pPr>
            <a:r>
              <a:rPr lang="en-IN" b="1" dirty="0"/>
              <a:t>D. </a:t>
            </a:r>
            <a:r>
              <a:rPr lang="en-IN" dirty="0"/>
              <a:t>Multiple devices can interfere with one another when responding.</a:t>
            </a:r>
          </a:p>
        </p:txBody>
      </p:sp>
    </p:spTree>
    <p:extLst>
      <p:ext uri="{BB962C8B-B14F-4D97-AF65-F5344CB8AC3E}">
        <p14:creationId xmlns:p14="http://schemas.microsoft.com/office/powerpoint/2010/main" val="1880500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Physical Security </a:t>
            </a:r>
            <a:r>
              <a:rPr lang="en-IN" dirty="0" smtClean="0"/>
              <a:t>Methods and Concepts</a:t>
            </a:r>
          </a:p>
          <a:p>
            <a:r>
              <a:rPr lang="en-IN" dirty="0"/>
              <a:t>Server Hardening Techniques</a:t>
            </a:r>
          </a:p>
        </p:txBody>
      </p:sp>
    </p:spTree>
    <p:extLst>
      <p:ext uri="{BB962C8B-B14F-4D97-AF65-F5344CB8AC3E}">
        <p14:creationId xmlns:p14="http://schemas.microsoft.com/office/powerpoint/2010/main" val="2140789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Which of the following is </a:t>
            </a:r>
            <a:r>
              <a:rPr lang="en-IN" sz="4000" i="1" dirty="0" smtClean="0"/>
              <a:t>not </a:t>
            </a:r>
            <a:r>
              <a:rPr lang="en-IN" sz="4000" dirty="0" smtClean="0"/>
              <a:t>a drawback of using active RFID chips?</a:t>
            </a:r>
            <a:endParaRPr lang="en-IN" sz="4000" dirty="0"/>
          </a:p>
        </p:txBody>
      </p:sp>
      <p:sp>
        <p:nvSpPr>
          <p:cNvPr id="3" name="Content Placeholder 2"/>
          <p:cNvSpPr>
            <a:spLocks noGrp="1"/>
          </p:cNvSpPr>
          <p:nvPr>
            <p:ph idx="1"/>
          </p:nvPr>
        </p:nvSpPr>
        <p:spPr/>
        <p:txBody>
          <a:bodyPr/>
          <a:lstStyle/>
          <a:p>
            <a:pPr marL="0" indent="0">
              <a:buNone/>
            </a:pPr>
            <a:endParaRPr lang="en-IN" b="1" dirty="0" smtClean="0"/>
          </a:p>
          <a:p>
            <a:pPr marL="0" indent="0">
              <a:buNone/>
            </a:pPr>
            <a:r>
              <a:rPr lang="en-IN" b="1" dirty="0" smtClean="0"/>
              <a:t>A</a:t>
            </a:r>
            <a:r>
              <a:rPr lang="en-IN" b="1" dirty="0"/>
              <a:t>. </a:t>
            </a:r>
            <a:r>
              <a:rPr lang="en-IN" dirty="0"/>
              <a:t>The tag signal can be read by any reader in range.</a:t>
            </a:r>
          </a:p>
          <a:p>
            <a:pPr marL="0" indent="0">
              <a:buNone/>
            </a:pPr>
            <a:r>
              <a:rPr lang="en-IN" b="1" dirty="0"/>
              <a:t>B. The tag signal can only go a few feet.</a:t>
            </a:r>
          </a:p>
          <a:p>
            <a:pPr marL="0" indent="0">
              <a:buNone/>
            </a:pPr>
            <a:r>
              <a:rPr lang="en-IN" b="1" dirty="0"/>
              <a:t>C. </a:t>
            </a:r>
            <a:r>
              <a:rPr lang="en-IN" dirty="0"/>
              <a:t>Multiple readers in an area can interfere with one another.</a:t>
            </a:r>
          </a:p>
          <a:p>
            <a:pPr marL="0" indent="0">
              <a:buNone/>
            </a:pPr>
            <a:r>
              <a:rPr lang="en-IN" b="1" dirty="0"/>
              <a:t>D. </a:t>
            </a:r>
            <a:r>
              <a:rPr lang="en-IN" dirty="0"/>
              <a:t>Multiple devices can interfere with one another when responding.</a:t>
            </a:r>
          </a:p>
        </p:txBody>
      </p:sp>
    </p:spTree>
    <p:extLst>
      <p:ext uri="{BB962C8B-B14F-4D97-AF65-F5344CB8AC3E}">
        <p14:creationId xmlns:p14="http://schemas.microsoft.com/office/powerpoint/2010/main" val="3465269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Which of the following is not true of an HIDS?</a:t>
            </a:r>
            <a:endParaRPr lang="en-IN" sz="4000" dirty="0"/>
          </a:p>
        </p:txBody>
      </p:sp>
      <p:sp>
        <p:nvSpPr>
          <p:cNvPr id="3" name="Content Placeholder 2"/>
          <p:cNvSpPr>
            <a:spLocks noGrp="1"/>
          </p:cNvSpPr>
          <p:nvPr>
            <p:ph idx="1"/>
          </p:nvPr>
        </p:nvSpPr>
        <p:spPr/>
        <p:txBody>
          <a:bodyPr/>
          <a:lstStyle/>
          <a:p>
            <a:pPr marL="0" indent="0">
              <a:buNone/>
            </a:pPr>
            <a:endParaRPr lang="en-IN" b="1" dirty="0" smtClean="0"/>
          </a:p>
          <a:p>
            <a:pPr marL="0" indent="0">
              <a:buNone/>
            </a:pPr>
            <a:r>
              <a:rPr lang="en-IN" b="1" dirty="0" smtClean="0"/>
              <a:t>A</a:t>
            </a:r>
            <a:r>
              <a:rPr lang="en-IN" b="1" dirty="0"/>
              <a:t>. </a:t>
            </a:r>
            <a:r>
              <a:rPr lang="en-IN" dirty="0"/>
              <a:t>A high number of false positives can cause a lax attitude on the part of the </a:t>
            </a:r>
            <a:r>
              <a:rPr lang="en-IN" dirty="0" smtClean="0"/>
              <a:t>security team</a:t>
            </a:r>
            <a:r>
              <a:rPr lang="en-IN" dirty="0"/>
              <a:t>.</a:t>
            </a:r>
          </a:p>
          <a:p>
            <a:pPr marL="0" indent="0">
              <a:buNone/>
            </a:pPr>
            <a:r>
              <a:rPr lang="en-IN" b="1" dirty="0"/>
              <a:t>B. </a:t>
            </a:r>
            <a:r>
              <a:rPr lang="en-IN" dirty="0"/>
              <a:t>An HIDS cannot address authentication issues.</a:t>
            </a:r>
          </a:p>
          <a:p>
            <a:pPr marL="0" indent="0">
              <a:buNone/>
            </a:pPr>
            <a:r>
              <a:rPr lang="en-IN" b="1" dirty="0"/>
              <a:t>C. </a:t>
            </a:r>
            <a:r>
              <a:rPr lang="en-IN" dirty="0"/>
              <a:t>Encrypted packets cannot be analyzed.</a:t>
            </a:r>
          </a:p>
          <a:p>
            <a:pPr marL="0" indent="0">
              <a:buNone/>
            </a:pPr>
            <a:r>
              <a:rPr lang="en-IN" b="1" dirty="0"/>
              <a:t>D. </a:t>
            </a:r>
            <a:r>
              <a:rPr lang="en-IN" dirty="0"/>
              <a:t>An HIDS monitors all traffic that goes through it looking for signs of attack on </a:t>
            </a:r>
            <a:r>
              <a:rPr lang="en-IN" dirty="0" smtClean="0"/>
              <a:t>any machine </a:t>
            </a:r>
            <a:r>
              <a:rPr lang="en-IN" dirty="0"/>
              <a:t>in the network.</a:t>
            </a:r>
          </a:p>
        </p:txBody>
      </p:sp>
    </p:spTree>
    <p:extLst>
      <p:ext uri="{BB962C8B-B14F-4D97-AF65-F5344CB8AC3E}">
        <p14:creationId xmlns:p14="http://schemas.microsoft.com/office/powerpoint/2010/main" val="830703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Which of the following is not true of an HIDS?</a:t>
            </a:r>
            <a:endParaRPr lang="en-IN" sz="4000" dirty="0"/>
          </a:p>
        </p:txBody>
      </p:sp>
      <p:sp>
        <p:nvSpPr>
          <p:cNvPr id="3" name="Content Placeholder 2"/>
          <p:cNvSpPr>
            <a:spLocks noGrp="1"/>
          </p:cNvSpPr>
          <p:nvPr>
            <p:ph idx="1"/>
          </p:nvPr>
        </p:nvSpPr>
        <p:spPr/>
        <p:txBody>
          <a:bodyPr/>
          <a:lstStyle/>
          <a:p>
            <a:pPr marL="0" indent="0">
              <a:buNone/>
            </a:pPr>
            <a:endParaRPr lang="en-IN" b="1" dirty="0" smtClean="0"/>
          </a:p>
          <a:p>
            <a:pPr marL="0" indent="0">
              <a:buNone/>
            </a:pPr>
            <a:r>
              <a:rPr lang="en-IN" b="1" dirty="0" smtClean="0"/>
              <a:t>A</a:t>
            </a:r>
            <a:r>
              <a:rPr lang="en-IN" b="1" dirty="0"/>
              <a:t>. </a:t>
            </a:r>
            <a:r>
              <a:rPr lang="en-IN" dirty="0"/>
              <a:t>A high number of false positives can cause a lax attitude on the part of the </a:t>
            </a:r>
            <a:r>
              <a:rPr lang="en-IN" dirty="0" smtClean="0"/>
              <a:t>security team</a:t>
            </a:r>
            <a:r>
              <a:rPr lang="en-IN" dirty="0"/>
              <a:t>.</a:t>
            </a:r>
          </a:p>
          <a:p>
            <a:pPr marL="0" indent="0">
              <a:buNone/>
            </a:pPr>
            <a:r>
              <a:rPr lang="en-IN" b="1" dirty="0"/>
              <a:t>B. </a:t>
            </a:r>
            <a:r>
              <a:rPr lang="en-IN" dirty="0"/>
              <a:t>An HIDS cannot address authentication issues.</a:t>
            </a:r>
          </a:p>
          <a:p>
            <a:pPr marL="0" indent="0">
              <a:buNone/>
            </a:pPr>
            <a:r>
              <a:rPr lang="en-IN" b="1" dirty="0"/>
              <a:t>C. </a:t>
            </a:r>
            <a:r>
              <a:rPr lang="en-IN" dirty="0"/>
              <a:t>Encrypted packets cannot be analyzed.</a:t>
            </a:r>
          </a:p>
          <a:p>
            <a:pPr marL="0" indent="0">
              <a:buNone/>
            </a:pPr>
            <a:r>
              <a:rPr lang="en-IN" b="1" dirty="0"/>
              <a:t>D. An HIDS monitors all traffic that goes through it looking for signs of attack on </a:t>
            </a:r>
            <a:r>
              <a:rPr lang="en-IN" b="1" dirty="0" smtClean="0"/>
              <a:t>any machine </a:t>
            </a:r>
            <a:r>
              <a:rPr lang="en-IN" b="1" dirty="0"/>
              <a:t>in the network.</a:t>
            </a:r>
          </a:p>
        </p:txBody>
      </p:sp>
    </p:spTree>
    <p:extLst>
      <p:ext uri="{BB962C8B-B14F-4D97-AF65-F5344CB8AC3E}">
        <p14:creationId xmlns:p14="http://schemas.microsoft.com/office/powerpoint/2010/main" val="3591570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Which of the following is </a:t>
            </a:r>
            <a:r>
              <a:rPr lang="en-IN" sz="4000" i="1" dirty="0" smtClean="0"/>
              <a:t>not </a:t>
            </a:r>
            <a:r>
              <a:rPr lang="en-IN" sz="4000" dirty="0" smtClean="0"/>
              <a:t>an example of physical hardening of the server?</a:t>
            </a:r>
            <a:endParaRPr lang="en-IN" sz="4000" dirty="0"/>
          </a:p>
        </p:txBody>
      </p:sp>
      <p:sp>
        <p:nvSpPr>
          <p:cNvPr id="3" name="Content Placeholder 2"/>
          <p:cNvSpPr>
            <a:spLocks noGrp="1"/>
          </p:cNvSpPr>
          <p:nvPr>
            <p:ph idx="1"/>
          </p:nvPr>
        </p:nvSpPr>
        <p:spPr/>
        <p:txBody>
          <a:bodyPr/>
          <a:lstStyle/>
          <a:p>
            <a:pPr marL="0" indent="0">
              <a:buNone/>
            </a:pPr>
            <a:endParaRPr lang="en-IN" b="1" dirty="0" smtClean="0"/>
          </a:p>
          <a:p>
            <a:pPr marL="0" indent="0">
              <a:buNone/>
            </a:pPr>
            <a:r>
              <a:rPr lang="en-IN" b="1" dirty="0" smtClean="0"/>
              <a:t>A</a:t>
            </a:r>
            <a:r>
              <a:rPr lang="en-IN" b="1" dirty="0"/>
              <a:t>. </a:t>
            </a:r>
            <a:r>
              <a:rPr lang="en-IN" dirty="0"/>
              <a:t>Disabling USB ports</a:t>
            </a:r>
          </a:p>
          <a:p>
            <a:pPr marL="0" indent="0">
              <a:buNone/>
            </a:pPr>
            <a:r>
              <a:rPr lang="en-IN" b="1" dirty="0"/>
              <a:t>B. </a:t>
            </a:r>
            <a:r>
              <a:rPr lang="en-IN" dirty="0"/>
              <a:t>Implementing strong authentication to log into the server</a:t>
            </a:r>
          </a:p>
          <a:p>
            <a:pPr marL="0" indent="0">
              <a:buNone/>
            </a:pPr>
            <a:r>
              <a:rPr lang="en-IN" b="1" dirty="0"/>
              <a:t>C. </a:t>
            </a:r>
            <a:r>
              <a:rPr lang="en-IN" dirty="0"/>
              <a:t>Installing locks on server racks</a:t>
            </a:r>
          </a:p>
          <a:p>
            <a:pPr marL="0" indent="0">
              <a:buNone/>
            </a:pPr>
            <a:r>
              <a:rPr lang="en-IN" b="1" dirty="0"/>
              <a:t>D. </a:t>
            </a:r>
            <a:r>
              <a:rPr lang="en-IN" dirty="0"/>
              <a:t>Installing locks on the server room door</a:t>
            </a:r>
          </a:p>
        </p:txBody>
      </p:sp>
    </p:spTree>
    <p:extLst>
      <p:ext uri="{BB962C8B-B14F-4D97-AF65-F5344CB8AC3E}">
        <p14:creationId xmlns:p14="http://schemas.microsoft.com/office/powerpoint/2010/main" val="108327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Which of the following is </a:t>
            </a:r>
            <a:r>
              <a:rPr lang="en-IN" sz="4000" i="1" dirty="0" smtClean="0"/>
              <a:t>not </a:t>
            </a:r>
            <a:r>
              <a:rPr lang="en-IN" sz="4000" dirty="0" smtClean="0"/>
              <a:t>an example of physical hardening of the server?</a:t>
            </a:r>
            <a:endParaRPr lang="en-IN" sz="4000" dirty="0"/>
          </a:p>
        </p:txBody>
      </p:sp>
      <p:sp>
        <p:nvSpPr>
          <p:cNvPr id="3" name="Content Placeholder 2"/>
          <p:cNvSpPr>
            <a:spLocks noGrp="1"/>
          </p:cNvSpPr>
          <p:nvPr>
            <p:ph idx="1"/>
          </p:nvPr>
        </p:nvSpPr>
        <p:spPr/>
        <p:txBody>
          <a:bodyPr/>
          <a:lstStyle/>
          <a:p>
            <a:pPr marL="0" indent="0">
              <a:buNone/>
            </a:pPr>
            <a:endParaRPr lang="en-IN" b="1" dirty="0" smtClean="0"/>
          </a:p>
          <a:p>
            <a:pPr marL="0" indent="0">
              <a:buNone/>
            </a:pPr>
            <a:r>
              <a:rPr lang="en-IN" b="1" dirty="0" smtClean="0"/>
              <a:t>A</a:t>
            </a:r>
            <a:r>
              <a:rPr lang="en-IN" b="1" dirty="0"/>
              <a:t>. </a:t>
            </a:r>
            <a:r>
              <a:rPr lang="en-IN" dirty="0"/>
              <a:t>Disabling USB ports</a:t>
            </a:r>
          </a:p>
          <a:p>
            <a:pPr marL="0" indent="0">
              <a:buNone/>
            </a:pPr>
            <a:r>
              <a:rPr lang="en-IN" b="1" dirty="0"/>
              <a:t>B. Implementing strong authentication to log into the server</a:t>
            </a:r>
          </a:p>
          <a:p>
            <a:pPr marL="0" indent="0">
              <a:buNone/>
            </a:pPr>
            <a:r>
              <a:rPr lang="en-IN" b="1" dirty="0"/>
              <a:t>C. </a:t>
            </a:r>
            <a:r>
              <a:rPr lang="en-IN" dirty="0"/>
              <a:t>Installing locks on server racks</a:t>
            </a:r>
          </a:p>
          <a:p>
            <a:pPr marL="0" indent="0">
              <a:buNone/>
            </a:pPr>
            <a:r>
              <a:rPr lang="en-IN" b="1" dirty="0"/>
              <a:t>D. </a:t>
            </a:r>
            <a:r>
              <a:rPr lang="en-IN" dirty="0"/>
              <a:t>Installing locks on the server room door</a:t>
            </a:r>
          </a:p>
        </p:txBody>
      </p:sp>
    </p:spTree>
    <p:extLst>
      <p:ext uri="{BB962C8B-B14F-4D97-AF65-F5344CB8AC3E}">
        <p14:creationId xmlns:p14="http://schemas.microsoft.com/office/powerpoint/2010/main" val="2570689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Network Security Systems</a:t>
            </a:r>
            <a:br>
              <a:rPr lang="en-IN" dirty="0"/>
            </a:br>
            <a:r>
              <a:rPr lang="en-IN" dirty="0"/>
              <a:t>and Protocols</a:t>
            </a:r>
          </a:p>
        </p:txBody>
      </p:sp>
      <p:sp>
        <p:nvSpPr>
          <p:cNvPr id="3" name="Content Placeholder 2"/>
          <p:cNvSpPr>
            <a:spLocks noGrp="1"/>
          </p:cNvSpPr>
          <p:nvPr>
            <p:ph idx="1"/>
          </p:nvPr>
        </p:nvSpPr>
        <p:spPr/>
        <p:txBody>
          <a:bodyPr>
            <a:normAutofit/>
          </a:bodyPr>
          <a:lstStyle/>
          <a:p>
            <a:r>
              <a:rPr lang="en-IN" sz="2400" b="1" dirty="0" smtClean="0"/>
              <a:t>Firewall</a:t>
            </a:r>
            <a:r>
              <a:rPr lang="en-IN" sz="2400" dirty="0" smtClean="0"/>
              <a:t> </a:t>
            </a:r>
            <a:r>
              <a:rPr lang="en-IN" sz="2400" dirty="0"/>
              <a:t>are used to </a:t>
            </a:r>
            <a:r>
              <a:rPr lang="en-IN" sz="2400" dirty="0" smtClean="0"/>
              <a:t>filter </a:t>
            </a:r>
            <a:r>
              <a:rPr lang="en-IN" sz="2400" dirty="0"/>
              <a:t>out unwanted </a:t>
            </a:r>
            <a:r>
              <a:rPr lang="en-IN" sz="2400" dirty="0" smtClean="0"/>
              <a:t>traffic </a:t>
            </a:r>
            <a:r>
              <a:rPr lang="en-IN" sz="2400" dirty="0"/>
              <a:t>while allowing desired </a:t>
            </a:r>
            <a:r>
              <a:rPr lang="en-IN" sz="2400" dirty="0" smtClean="0"/>
              <a:t>traffic.</a:t>
            </a:r>
          </a:p>
          <a:p>
            <a:endParaRPr lang="en-IN" sz="2400" dirty="0"/>
          </a:p>
          <a:p>
            <a:r>
              <a:rPr lang="en-IN" sz="2400" b="1" dirty="0" smtClean="0"/>
              <a:t>Network-Based </a:t>
            </a:r>
            <a:r>
              <a:rPr lang="en-IN" sz="2400" dirty="0" smtClean="0"/>
              <a:t>firewalls </a:t>
            </a:r>
            <a:r>
              <a:rPr lang="en-IN" sz="2400" dirty="0"/>
              <a:t>are one of the </a:t>
            </a:r>
            <a:r>
              <a:rPr lang="en-IN" sz="2400" dirty="0" smtClean="0"/>
              <a:t>first </a:t>
            </a:r>
            <a:r>
              <a:rPr lang="en-IN" sz="2400" dirty="0"/>
              <a:t>lines of </a:t>
            </a:r>
            <a:r>
              <a:rPr lang="en-IN" sz="2400" dirty="0" smtClean="0"/>
              <a:t>defence </a:t>
            </a:r>
            <a:r>
              <a:rPr lang="en-IN" sz="2400" dirty="0"/>
              <a:t>in a network. There </a:t>
            </a:r>
            <a:r>
              <a:rPr lang="en-IN" sz="2400" dirty="0" smtClean="0"/>
              <a:t>are different </a:t>
            </a:r>
            <a:r>
              <a:rPr lang="en-IN" sz="2400" dirty="0"/>
              <a:t>types of </a:t>
            </a:r>
            <a:r>
              <a:rPr lang="en-IN" sz="2400" dirty="0" smtClean="0"/>
              <a:t>firewalls</a:t>
            </a:r>
            <a:r>
              <a:rPr lang="en-IN" sz="2400" dirty="0"/>
              <a:t>, and they can either be standalone systems or they can </a:t>
            </a:r>
            <a:r>
              <a:rPr lang="en-IN" sz="2400" dirty="0" smtClean="0"/>
              <a:t>be included </a:t>
            </a:r>
            <a:r>
              <a:rPr lang="en-IN" sz="2400" dirty="0"/>
              <a:t>in other devices such as routers or servers</a:t>
            </a:r>
            <a:r>
              <a:rPr lang="en-IN" sz="2400" dirty="0" smtClean="0"/>
              <a:t>.</a:t>
            </a:r>
          </a:p>
          <a:p>
            <a:pPr marL="0" indent="0">
              <a:buNone/>
            </a:pPr>
            <a:r>
              <a:rPr lang="en-IN" sz="2400" dirty="0" smtClean="0"/>
              <a:t>Firewalls </a:t>
            </a:r>
            <a:r>
              <a:rPr lang="en-IN" sz="2400" dirty="0"/>
              <a:t>function as one or more of the following:</a:t>
            </a:r>
          </a:p>
          <a:p>
            <a:r>
              <a:rPr lang="en-IN" sz="2400" dirty="0"/>
              <a:t>■ Packet filter</a:t>
            </a:r>
          </a:p>
          <a:p>
            <a:r>
              <a:rPr lang="en-IN" sz="2400" dirty="0"/>
              <a:t>■ Proxy firewall</a:t>
            </a:r>
          </a:p>
          <a:p>
            <a:r>
              <a:rPr lang="en-IN" sz="2400" dirty="0"/>
              <a:t>■ </a:t>
            </a:r>
            <a:r>
              <a:rPr lang="en-IN" sz="2400" dirty="0" err="1"/>
              <a:t>Stateful</a:t>
            </a:r>
            <a:r>
              <a:rPr lang="en-IN" sz="2400" dirty="0"/>
              <a:t> inspection firewall</a:t>
            </a:r>
          </a:p>
        </p:txBody>
      </p:sp>
    </p:spTree>
    <p:extLst>
      <p:ext uri="{BB962C8B-B14F-4D97-AF65-F5344CB8AC3E}">
        <p14:creationId xmlns:p14="http://schemas.microsoft.com/office/powerpoint/2010/main" val="50150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200" b="1" dirty="0"/>
              <a:t>Packet Filter Firewalls </a:t>
            </a:r>
            <a:r>
              <a:rPr lang="en-IN" sz="2200" dirty="0"/>
              <a:t>A </a:t>
            </a:r>
            <a:r>
              <a:rPr lang="en-IN" sz="2200" dirty="0" smtClean="0"/>
              <a:t>firewall </a:t>
            </a:r>
            <a:r>
              <a:rPr lang="en-IN" sz="2200" dirty="0"/>
              <a:t>operating as a </a:t>
            </a:r>
            <a:r>
              <a:rPr lang="en-IN" sz="2200" i="1" dirty="0"/>
              <a:t>packet </a:t>
            </a:r>
            <a:r>
              <a:rPr lang="en-IN" sz="2200" i="1" dirty="0" smtClean="0"/>
              <a:t>filter </a:t>
            </a:r>
            <a:r>
              <a:rPr lang="en-IN" sz="2200" dirty="0"/>
              <a:t>passes or blocks </a:t>
            </a:r>
            <a:r>
              <a:rPr lang="en-IN" sz="2200" dirty="0" smtClean="0"/>
              <a:t>traffic to specific </a:t>
            </a:r>
            <a:r>
              <a:rPr lang="en-IN" sz="2200" dirty="0"/>
              <a:t>addresses based on the type of application. The packet </a:t>
            </a:r>
            <a:r>
              <a:rPr lang="en-IN" sz="2200" dirty="0" smtClean="0"/>
              <a:t>filter </a:t>
            </a:r>
            <a:r>
              <a:rPr lang="en-IN" sz="2200" dirty="0"/>
              <a:t>doesn’t </a:t>
            </a:r>
            <a:r>
              <a:rPr lang="en-IN" sz="2200" dirty="0" err="1"/>
              <a:t>analyze</a:t>
            </a:r>
            <a:r>
              <a:rPr lang="en-IN" sz="2200" dirty="0"/>
              <a:t> </a:t>
            </a:r>
            <a:r>
              <a:rPr lang="en-IN" sz="2200" dirty="0" smtClean="0"/>
              <a:t>the data of a packet; it decides whether to pass it based on the packet’s addressing information.</a:t>
            </a:r>
          </a:p>
          <a:p>
            <a:r>
              <a:rPr lang="en-IN" sz="2200" dirty="0" smtClean="0"/>
              <a:t>A </a:t>
            </a:r>
            <a:r>
              <a:rPr lang="en-IN" sz="2200" b="1" dirty="0" smtClean="0"/>
              <a:t>Proxy firewall </a:t>
            </a:r>
            <a:r>
              <a:rPr lang="en-IN" sz="2200" dirty="0" smtClean="0"/>
              <a:t>can be thought of as an intermediary between your network and any other network. Proxy firewalls are used to process requests from an outside network and those outbound from inside the network.(This Process includes hiding IP addresses).</a:t>
            </a:r>
          </a:p>
          <a:p>
            <a:r>
              <a:rPr lang="en-IN" sz="2200" b="1" dirty="0" err="1" smtClean="0"/>
              <a:t>Stateful</a:t>
            </a:r>
            <a:r>
              <a:rPr lang="en-IN" sz="2200" b="1" dirty="0" smtClean="0"/>
              <a:t> inspection </a:t>
            </a:r>
            <a:r>
              <a:rPr lang="en-IN" sz="2200" dirty="0" smtClean="0"/>
              <a:t>is also referred to as </a:t>
            </a:r>
            <a:r>
              <a:rPr lang="en-IN" sz="2200" dirty="0" err="1" smtClean="0"/>
              <a:t>stateful</a:t>
            </a:r>
            <a:r>
              <a:rPr lang="en-IN" sz="2200" dirty="0" smtClean="0"/>
              <a:t> packet filtering. Most of the devices used in networks don’t keep track of how information is routed or used.</a:t>
            </a:r>
            <a:endParaRPr lang="en-IN" sz="2200" dirty="0"/>
          </a:p>
        </p:txBody>
      </p:sp>
    </p:spTree>
    <p:extLst>
      <p:ext uri="{BB962C8B-B14F-4D97-AF65-F5344CB8AC3E}">
        <p14:creationId xmlns:p14="http://schemas.microsoft.com/office/powerpoint/2010/main" val="4241493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566989" y="1125538"/>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17412" name="TextBox 3"/>
          <p:cNvSpPr txBox="1">
            <a:spLocks noChangeArrowheads="1"/>
          </p:cNvSpPr>
          <p:nvPr/>
        </p:nvSpPr>
        <p:spPr bwMode="auto">
          <a:xfrm>
            <a:off x="2390776" y="635000"/>
            <a:ext cx="748982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solidFill>
                  <a:srgbClr val="FF0000"/>
                </a:solidFill>
                <a:latin typeface="Times New Roman" panose="02020603050405020304" pitchFamily="18" charset="0"/>
                <a:cs typeface="Times New Roman" panose="02020603050405020304" pitchFamily="18" charset="0"/>
              </a:rPr>
              <a:t>How Firewall Works</a:t>
            </a:r>
          </a:p>
          <a:p>
            <a:pPr algn="ctr">
              <a:spcBef>
                <a:spcPct val="0"/>
              </a:spcBef>
              <a:buFontTx/>
              <a:buNone/>
            </a:pPr>
            <a:endParaRPr lang="en-US" altLang="en-US" sz="2400" b="1">
              <a:solidFill>
                <a:srgbClr val="273239"/>
              </a:solidFill>
              <a:latin typeface="Times New Roman" panose="02020603050405020304" pitchFamily="18" charset="0"/>
              <a:cs typeface="Times New Roman" panose="02020603050405020304" pitchFamily="18" charset="0"/>
            </a:endParaRPr>
          </a:p>
          <a:p>
            <a:pPr algn="ctr">
              <a:spcBef>
                <a:spcPct val="0"/>
              </a:spcBef>
              <a:buFontTx/>
              <a:buNone/>
            </a:pPr>
            <a:endParaRPr lang="en-US" altLang="en-US" sz="2400">
              <a:solidFill>
                <a:srgbClr val="273239"/>
              </a:solidFill>
              <a:latin typeface="Times New Roman" panose="02020603050405020304" pitchFamily="18" charset="0"/>
              <a:cs typeface="Times New Roman" panose="02020603050405020304" pitchFamily="18" charset="0"/>
            </a:endParaRPr>
          </a:p>
          <a:p>
            <a:pPr algn="just">
              <a:spcBef>
                <a:spcPct val="0"/>
              </a:spcBef>
              <a:buFontTx/>
              <a:buNone/>
            </a:pPr>
            <a:r>
              <a:rPr lang="en-US" altLang="en-US" sz="2400">
                <a:solidFill>
                  <a:srgbClr val="273239"/>
                </a:solidFill>
                <a:latin typeface="Times New Roman" panose="02020603050405020304" pitchFamily="18" charset="0"/>
                <a:cs typeface="Times New Roman" panose="02020603050405020304" pitchFamily="18" charset="0"/>
              </a:rPr>
              <a:t>Firewall match the network traffic against the rule set defined in its table. Once the rule is matched, associate action is applied to the network traffic. For example, Rules are defined as any employee from HR department cannot access the data from code server and at the same time another rule is defined like system administrator can access the data from both HR and technical department. Rules can be defined on the firewall based on the necessity and security policies of the organization.</a:t>
            </a:r>
          </a:p>
        </p:txBody>
      </p:sp>
    </p:spTree>
    <p:extLst>
      <p:ext uri="{BB962C8B-B14F-4D97-AF65-F5344CB8AC3E}">
        <p14:creationId xmlns:p14="http://schemas.microsoft.com/office/powerpoint/2010/main" val="3011146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1992314" y="404814"/>
            <a:ext cx="8002587" cy="706437"/>
          </a:xfrm>
        </p:spPr>
        <p:txBody>
          <a:bodyPr/>
          <a:lstStyle/>
          <a:p>
            <a:pPr eaLnBrk="1" hangingPunct="1"/>
            <a:r>
              <a:rPr lang="en-US" altLang="en-US" sz="3600" b="1">
                <a:solidFill>
                  <a:srgbClr val="FF0000"/>
                </a:solidFill>
              </a:rPr>
              <a:t>Configure Security Protocols</a:t>
            </a:r>
            <a:endParaRPr lang="en-US" altLang="en-US" sz="2800">
              <a:solidFill>
                <a:schemeClr val="accent2"/>
              </a:solidFill>
            </a:endParaRPr>
          </a:p>
        </p:txBody>
      </p:sp>
      <p:cxnSp>
        <p:nvCxnSpPr>
          <p:cNvPr id="5" name="Straight Connector 4"/>
          <p:cNvCxnSpPr/>
          <p:nvPr/>
        </p:nvCxnSpPr>
        <p:spPr>
          <a:xfrm>
            <a:off x="2566989" y="1125538"/>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18437" name="Rectangle 6"/>
          <p:cNvSpPr>
            <a:spLocks noChangeArrowheads="1"/>
          </p:cNvSpPr>
          <p:nvPr/>
        </p:nvSpPr>
        <p:spPr bwMode="auto">
          <a:xfrm>
            <a:off x="1965325" y="1447801"/>
            <a:ext cx="7874000" cy="11080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b="1">
                <a:solidFill>
                  <a:srgbClr val="000000"/>
                </a:solidFill>
                <a:latin typeface="Roboto" pitchFamily="2" charset="0"/>
              </a:rPr>
              <a:t>Procedure</a:t>
            </a:r>
          </a:p>
          <a:p>
            <a:pPr>
              <a:spcBef>
                <a:spcPct val="0"/>
              </a:spcBef>
              <a:buFontTx/>
              <a:buAutoNum type="arabicPeriod"/>
            </a:pPr>
            <a:r>
              <a:rPr lang="en-US" altLang="en-US" sz="1200">
                <a:solidFill>
                  <a:srgbClr val="000000"/>
                </a:solidFill>
                <a:latin typeface="Roboto" pitchFamily="2" charset="0"/>
              </a:rPr>
              <a:t>Run</a:t>
            </a:r>
            <a:r>
              <a:rPr lang="en-US" altLang="en-US" sz="1200">
                <a:solidFill>
                  <a:srgbClr val="000000"/>
                </a:solidFill>
                <a:latin typeface="Arial" panose="020B0604020202020204" pitchFamily="34" charset="0"/>
              </a:rPr>
              <a:t> </a:t>
            </a:r>
            <a:r>
              <a:rPr lang="en-US" altLang="en-US" sz="1100">
                <a:solidFill>
                  <a:srgbClr val="000000"/>
                </a:solidFill>
                <a:latin typeface="Courier New" panose="02070309020205020404" pitchFamily="49" charset="0"/>
              </a:rPr>
              <a:t>wf.msc</a:t>
            </a:r>
            <a:r>
              <a:rPr lang="en-US" altLang="en-US" sz="1200">
                <a:solidFill>
                  <a:srgbClr val="000000"/>
                </a:solidFill>
                <a:latin typeface="Roboto" pitchFamily="2" charset="0"/>
              </a:rPr>
              <a:t>.</a:t>
            </a:r>
          </a:p>
          <a:p>
            <a:pPr>
              <a:spcBef>
                <a:spcPct val="0"/>
              </a:spcBef>
              <a:buFontTx/>
              <a:buNone/>
            </a:pPr>
            <a:r>
              <a:rPr lang="en-US" altLang="en-US" sz="1200">
                <a:solidFill>
                  <a:srgbClr val="000000"/>
                </a:solidFill>
                <a:latin typeface="Roboto" pitchFamily="2" charset="0"/>
              </a:rPr>
              <a:t>The</a:t>
            </a:r>
            <a:r>
              <a:rPr lang="en-US" altLang="en-US" sz="1200">
                <a:solidFill>
                  <a:srgbClr val="000000"/>
                </a:solidFill>
                <a:latin typeface="Arial" panose="020B0604020202020204" pitchFamily="34" charset="0"/>
              </a:rPr>
              <a:t> </a:t>
            </a:r>
            <a:r>
              <a:rPr lang="en-US" altLang="en-US" sz="1200" b="1">
                <a:solidFill>
                  <a:srgbClr val="000000"/>
                </a:solidFill>
                <a:latin typeface="Roboto" pitchFamily="2" charset="0"/>
              </a:rPr>
              <a:t>Windows Defender Firewall with Advanced Security</a:t>
            </a:r>
            <a:r>
              <a:rPr lang="en-US" altLang="en-US" sz="1200">
                <a:solidFill>
                  <a:srgbClr val="000000"/>
                </a:solidFill>
                <a:latin typeface="Arial" panose="020B0604020202020204" pitchFamily="34" charset="0"/>
              </a:rPr>
              <a:t> </a:t>
            </a:r>
            <a:r>
              <a:rPr lang="en-US" altLang="en-US" sz="1200">
                <a:solidFill>
                  <a:srgbClr val="000000"/>
                </a:solidFill>
                <a:latin typeface="Roboto" pitchFamily="2" charset="0"/>
              </a:rPr>
              <a:t>window appears.</a:t>
            </a:r>
          </a:p>
          <a:p>
            <a:pPr>
              <a:spcBef>
                <a:spcPct val="0"/>
              </a:spcBef>
              <a:buFontTx/>
              <a:buAutoNum type="arabicPeriod" startAt="2"/>
            </a:pPr>
            <a:r>
              <a:rPr lang="en-US" altLang="en-US" sz="1200">
                <a:solidFill>
                  <a:srgbClr val="000000"/>
                </a:solidFill>
                <a:latin typeface="Roboto" pitchFamily="2" charset="0"/>
              </a:rPr>
              <a:t>Create a security method:</a:t>
            </a:r>
          </a:p>
          <a:p>
            <a:pPr lvl="1">
              <a:spcBef>
                <a:spcPct val="0"/>
              </a:spcBef>
              <a:buFontTx/>
              <a:buAutoNum type="alphaLcPeriod"/>
            </a:pPr>
            <a:r>
              <a:rPr lang="en-US" altLang="en-US" sz="1200">
                <a:solidFill>
                  <a:srgbClr val="000000"/>
                </a:solidFill>
                <a:latin typeface="Roboto" pitchFamily="2" charset="0"/>
              </a:rPr>
              <a:t>Select</a:t>
            </a:r>
            <a:r>
              <a:rPr lang="en-US" altLang="en-US" sz="1200">
                <a:solidFill>
                  <a:srgbClr val="000000"/>
                </a:solidFill>
                <a:latin typeface="Arial" panose="020B0604020202020204" pitchFamily="34" charset="0"/>
              </a:rPr>
              <a:t> </a:t>
            </a:r>
            <a:r>
              <a:rPr lang="en-US" altLang="en-US" sz="1200" b="1">
                <a:solidFill>
                  <a:srgbClr val="000000"/>
                </a:solidFill>
                <a:latin typeface="Roboto" pitchFamily="2" charset="0"/>
              </a:rPr>
              <a:t>Actions</a:t>
            </a:r>
            <a:r>
              <a:rPr lang="en-US" altLang="en-US" sz="1200">
                <a:solidFill>
                  <a:srgbClr val="000000"/>
                </a:solidFill>
                <a:latin typeface="Arial" panose="020B0604020202020204" pitchFamily="34" charset="0"/>
              </a:rPr>
              <a:t> </a:t>
            </a:r>
            <a:r>
              <a:rPr lang="en-US" altLang="en-US" sz="1200">
                <a:solidFill>
                  <a:srgbClr val="000000"/>
                </a:solidFill>
                <a:latin typeface="Roboto" pitchFamily="2" charset="0"/>
              </a:rPr>
              <a:t>&gt;</a:t>
            </a:r>
            <a:r>
              <a:rPr lang="en-US" altLang="en-US" sz="1200">
                <a:solidFill>
                  <a:srgbClr val="000000"/>
                </a:solidFill>
                <a:latin typeface="Arial" panose="020B0604020202020204" pitchFamily="34" charset="0"/>
              </a:rPr>
              <a:t> </a:t>
            </a:r>
            <a:r>
              <a:rPr lang="en-US" altLang="en-US" sz="1200" b="1">
                <a:solidFill>
                  <a:srgbClr val="000000"/>
                </a:solidFill>
                <a:latin typeface="Roboto" pitchFamily="2" charset="0"/>
              </a:rPr>
              <a:t>Properties</a:t>
            </a:r>
            <a:r>
              <a:rPr lang="en-US" altLang="en-US" sz="1200">
                <a:solidFill>
                  <a:srgbClr val="000000"/>
                </a:solidFill>
                <a:latin typeface="Roboto" pitchFamily="2" charset="0"/>
              </a:rPr>
              <a:t>.</a:t>
            </a:r>
          </a:p>
          <a:p>
            <a:pPr>
              <a:spcBef>
                <a:spcPct val="0"/>
              </a:spcBef>
              <a:buFontTx/>
              <a:buNone/>
            </a:pPr>
            <a:r>
              <a:rPr lang="en-US" altLang="en-US" sz="1200">
                <a:solidFill>
                  <a:srgbClr val="000000"/>
                </a:solidFill>
                <a:latin typeface="Roboto" pitchFamily="2" charset="0"/>
              </a:rPr>
              <a:t>The</a:t>
            </a:r>
            <a:r>
              <a:rPr lang="en-US" altLang="en-US" sz="1200">
                <a:solidFill>
                  <a:srgbClr val="000000"/>
                </a:solidFill>
                <a:latin typeface="Arial" panose="020B0604020202020204" pitchFamily="34" charset="0"/>
              </a:rPr>
              <a:t> </a:t>
            </a:r>
            <a:r>
              <a:rPr lang="en-US" altLang="en-US" sz="1200" b="1">
                <a:solidFill>
                  <a:srgbClr val="000000"/>
                </a:solidFill>
                <a:latin typeface="Roboto" pitchFamily="2" charset="0"/>
              </a:rPr>
              <a:t>Windows Defender Firewall with Advanced Security on Local Computer</a:t>
            </a:r>
            <a:r>
              <a:rPr lang="en-US" altLang="en-US" sz="1200">
                <a:solidFill>
                  <a:srgbClr val="000000"/>
                </a:solidFill>
                <a:latin typeface="Arial" panose="020B0604020202020204" pitchFamily="34" charset="0"/>
              </a:rPr>
              <a:t> </a:t>
            </a:r>
            <a:r>
              <a:rPr lang="en-US" altLang="en-US" sz="1200">
                <a:solidFill>
                  <a:srgbClr val="000000"/>
                </a:solidFill>
                <a:latin typeface="Roboto" pitchFamily="2" charset="0"/>
              </a:rPr>
              <a:t>window appears.</a:t>
            </a:r>
          </a:p>
        </p:txBody>
      </p:sp>
      <p:pic>
        <p:nvPicPr>
          <p:cNvPr id="1843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439" y="2576514"/>
            <a:ext cx="3519487"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20653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640014" y="1125538"/>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4" name="Rectangle 26"/>
          <p:cNvSpPr>
            <a:spLocks noChangeArrowheads="1"/>
          </p:cNvSpPr>
          <p:nvPr/>
        </p:nvSpPr>
        <p:spPr bwMode="auto">
          <a:xfrm>
            <a:off x="1985964" y="1481138"/>
            <a:ext cx="4110037" cy="584200"/>
          </a:xfrm>
          <a:prstGeom prst="rect">
            <a:avLst/>
          </a:prstGeom>
          <a:noFill/>
          <a:ln>
            <a:noFill/>
          </a:ln>
          <a:effectLst/>
        </p:spPr>
        <p:txBody>
          <a:bodyPr anchor="ctr">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1600" dirty="0">
                <a:solidFill>
                  <a:srgbClr val="000000"/>
                </a:solidFill>
                <a:latin typeface="Roboto" panose="02000000000000000000" pitchFamily="2" charset="0"/>
              </a:rPr>
              <a:t>b. Select</a:t>
            </a:r>
            <a:r>
              <a:rPr lang="en-US" altLang="en-US" sz="1600" dirty="0">
                <a:solidFill>
                  <a:srgbClr val="000000"/>
                </a:solidFill>
              </a:rPr>
              <a:t> </a:t>
            </a:r>
            <a:r>
              <a:rPr lang="en-US" altLang="en-US" sz="1600" b="1" dirty="0">
                <a:solidFill>
                  <a:srgbClr val="000000"/>
                </a:solidFill>
                <a:latin typeface="Roboto" panose="02000000000000000000" pitchFamily="2" charset="0"/>
              </a:rPr>
              <a:t>IPsec Settings</a:t>
            </a:r>
            <a:r>
              <a:rPr lang="en-US" altLang="en-US" sz="1600" dirty="0">
                <a:solidFill>
                  <a:srgbClr val="000000"/>
                </a:solidFill>
              </a:rPr>
              <a:t> </a:t>
            </a:r>
            <a:r>
              <a:rPr lang="en-US" altLang="en-US" sz="1600" dirty="0">
                <a:solidFill>
                  <a:srgbClr val="000000"/>
                </a:solidFill>
                <a:latin typeface="Roboto" panose="02000000000000000000" pitchFamily="2" charset="0"/>
              </a:rPr>
              <a:t>&gt;</a:t>
            </a:r>
            <a:r>
              <a:rPr lang="en-US" altLang="en-US" sz="1600" dirty="0">
                <a:solidFill>
                  <a:srgbClr val="000000"/>
                </a:solidFill>
              </a:rPr>
              <a:t> </a:t>
            </a:r>
            <a:r>
              <a:rPr lang="en-US" altLang="en-US" sz="1600" b="1" dirty="0">
                <a:solidFill>
                  <a:srgbClr val="000000"/>
                </a:solidFill>
                <a:latin typeface="Roboto" panose="02000000000000000000" pitchFamily="2" charset="0"/>
              </a:rPr>
              <a:t>Customize</a:t>
            </a:r>
            <a:r>
              <a:rPr lang="en-US" altLang="en-US" sz="1600" dirty="0">
                <a:solidFill>
                  <a:srgbClr val="000000"/>
                </a:solidFill>
                <a:latin typeface="Roboto" panose="02000000000000000000" pitchFamily="2" charset="0"/>
              </a:rPr>
              <a:t>.</a:t>
            </a:r>
            <a:endParaRPr lang="en-US" altLang="en-US" sz="1050" dirty="0"/>
          </a:p>
          <a:p>
            <a:pPr>
              <a:defRPr/>
            </a:pPr>
            <a:r>
              <a:rPr lang="en-US" altLang="en-US" sz="1600" dirty="0">
                <a:solidFill>
                  <a:srgbClr val="000000"/>
                </a:solidFill>
                <a:latin typeface="Roboto" panose="02000000000000000000" pitchFamily="2" charset="0"/>
              </a:rPr>
              <a:t>The</a:t>
            </a:r>
            <a:r>
              <a:rPr lang="en-US" altLang="en-US" sz="1600" dirty="0">
                <a:solidFill>
                  <a:srgbClr val="000000"/>
                </a:solidFill>
              </a:rPr>
              <a:t> </a:t>
            </a:r>
            <a:r>
              <a:rPr lang="en-US" altLang="en-US" sz="1600" b="1" dirty="0">
                <a:solidFill>
                  <a:srgbClr val="000000"/>
                </a:solidFill>
                <a:latin typeface="Roboto" panose="02000000000000000000" pitchFamily="2" charset="0"/>
              </a:rPr>
              <a:t>IPsec Defaults</a:t>
            </a:r>
            <a:r>
              <a:rPr lang="en-US" altLang="en-US" sz="1600" dirty="0">
                <a:solidFill>
                  <a:srgbClr val="000000"/>
                </a:solidFill>
              </a:rPr>
              <a:t> </a:t>
            </a:r>
            <a:r>
              <a:rPr lang="en-US" altLang="en-US" sz="1600" dirty="0">
                <a:solidFill>
                  <a:srgbClr val="000000"/>
                </a:solidFill>
                <a:latin typeface="Roboto" panose="02000000000000000000" pitchFamily="2" charset="0"/>
              </a:rPr>
              <a:t>window appears.</a:t>
            </a:r>
            <a:endParaRPr lang="en-US" altLang="en-US" sz="3600" dirty="0"/>
          </a:p>
        </p:txBody>
      </p:sp>
      <p:pic>
        <p:nvPicPr>
          <p:cNvPr id="19461"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38" y="1501775"/>
            <a:ext cx="3509962"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1857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accent5">
                    <a:lumMod val="50000"/>
                  </a:schemeClr>
                </a:solidFill>
                <a:latin typeface="Algerian" panose="04020705040A02060702" pitchFamily="82" charset="0"/>
              </a:rPr>
              <a:t>Physical Security </a:t>
            </a:r>
            <a:r>
              <a:rPr lang="en-IN" sz="3600" dirty="0" smtClean="0">
                <a:solidFill>
                  <a:schemeClr val="accent5">
                    <a:lumMod val="50000"/>
                  </a:schemeClr>
                </a:solidFill>
                <a:latin typeface="Algerian" panose="04020705040A02060702" pitchFamily="82" charset="0"/>
              </a:rPr>
              <a:t>Methods and </a:t>
            </a:r>
            <a:r>
              <a:rPr lang="en-IN" sz="3600" dirty="0">
                <a:solidFill>
                  <a:schemeClr val="accent5">
                    <a:lumMod val="50000"/>
                  </a:schemeClr>
                </a:solidFill>
                <a:latin typeface="Algerian" panose="04020705040A02060702" pitchFamily="82" charset="0"/>
              </a:rPr>
              <a:t>Concepts</a:t>
            </a:r>
          </a:p>
        </p:txBody>
      </p:sp>
      <p:sp>
        <p:nvSpPr>
          <p:cNvPr id="3" name="Content Placeholder 2"/>
          <p:cNvSpPr>
            <a:spLocks noGrp="1"/>
          </p:cNvSpPr>
          <p:nvPr>
            <p:ph idx="1"/>
          </p:nvPr>
        </p:nvSpPr>
        <p:spPr/>
        <p:txBody>
          <a:bodyPr>
            <a:normAutofit/>
          </a:bodyPr>
          <a:lstStyle/>
          <a:p>
            <a:pPr algn="just"/>
            <a:r>
              <a:rPr lang="en-IN" sz="2000" dirty="0"/>
              <a:t>T</a:t>
            </a:r>
            <a:r>
              <a:rPr lang="en-IN" sz="2000" dirty="0" smtClean="0"/>
              <a:t>here are many logical security methods that can be used to protect the data on a server, if users can attain physical access to the server, the options available to them to compromise the server increase dramatically.</a:t>
            </a:r>
          </a:p>
          <a:p>
            <a:pPr algn="just"/>
            <a:endParaRPr lang="en-IN" sz="2000" dirty="0"/>
          </a:p>
          <a:p>
            <a:r>
              <a:rPr lang="en-IN" sz="2000" b="1" dirty="0"/>
              <a:t>Multifactor </a:t>
            </a:r>
            <a:r>
              <a:rPr lang="en-IN" sz="2000" b="1" dirty="0" smtClean="0"/>
              <a:t>Authentication:- </a:t>
            </a:r>
            <a:r>
              <a:rPr lang="en-IN" sz="2000" dirty="0"/>
              <a:t>There are three factors of authentication. When more than one of these factors is </a:t>
            </a:r>
            <a:r>
              <a:rPr lang="en-IN" sz="2000" dirty="0" smtClean="0"/>
              <a:t>required to </a:t>
            </a:r>
            <a:r>
              <a:rPr lang="en-IN" sz="2000" dirty="0"/>
              <a:t>authenticate, it is called multifactor authentication. It is </a:t>
            </a:r>
            <a:r>
              <a:rPr lang="en-IN" sz="2000" i="1" dirty="0"/>
              <a:t>not </a:t>
            </a:r>
            <a:r>
              <a:rPr lang="en-IN" sz="2000" dirty="0"/>
              <a:t>multifactor if it uses two </a:t>
            </a:r>
            <a:r>
              <a:rPr lang="en-IN" sz="2000" dirty="0" smtClean="0"/>
              <a:t>forms of </a:t>
            </a:r>
            <a:r>
              <a:rPr lang="en-IN" sz="2000" dirty="0"/>
              <a:t>the same factor of authentication.</a:t>
            </a:r>
            <a:endParaRPr lang="en-IN" sz="2000" b="1" dirty="0" smtClean="0"/>
          </a:p>
          <a:p>
            <a:pPr lvl="1" algn="just"/>
            <a:r>
              <a:rPr lang="en-IN" sz="1600" b="1" dirty="0"/>
              <a:t>Something You </a:t>
            </a:r>
            <a:r>
              <a:rPr lang="en-IN" sz="1600" b="1" dirty="0" smtClean="0"/>
              <a:t>Have</a:t>
            </a:r>
          </a:p>
          <a:p>
            <a:pPr lvl="1" algn="just"/>
            <a:r>
              <a:rPr lang="en-IN" sz="1600" b="1" dirty="0"/>
              <a:t>Something You </a:t>
            </a:r>
            <a:r>
              <a:rPr lang="en-IN" sz="1600" b="1" dirty="0" smtClean="0"/>
              <a:t>Know</a:t>
            </a:r>
          </a:p>
          <a:p>
            <a:pPr lvl="1" algn="just"/>
            <a:r>
              <a:rPr lang="en-IN" sz="1600" b="1" dirty="0"/>
              <a:t>Something You </a:t>
            </a:r>
            <a:r>
              <a:rPr lang="en-IN" sz="1600" b="1" dirty="0" smtClean="0"/>
              <a:t>Are</a:t>
            </a:r>
            <a:r>
              <a:rPr lang="en-IN" sz="1600" dirty="0" smtClean="0"/>
              <a:t>(Prone to False Positive and False Negative)</a:t>
            </a:r>
            <a:endParaRPr lang="en-IN" sz="1600" dirty="0"/>
          </a:p>
        </p:txBody>
      </p:sp>
    </p:spTree>
    <p:extLst>
      <p:ext uri="{BB962C8B-B14F-4D97-AF65-F5344CB8AC3E}">
        <p14:creationId xmlns:p14="http://schemas.microsoft.com/office/powerpoint/2010/main" val="1940923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2566989" y="1341438"/>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20484" name="Rectangle 7"/>
          <p:cNvSpPr>
            <a:spLocks noChangeArrowheads="1"/>
          </p:cNvSpPr>
          <p:nvPr/>
        </p:nvSpPr>
        <p:spPr bwMode="auto">
          <a:xfrm>
            <a:off x="2135188" y="1528297"/>
            <a:ext cx="57743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solidFill>
                  <a:srgbClr val="000000"/>
                </a:solidFill>
                <a:latin typeface="Roboto" pitchFamily="2" charset="0"/>
              </a:rPr>
              <a:t>c. Under</a:t>
            </a:r>
            <a:r>
              <a:rPr lang="en-US" altLang="en-US" sz="1400">
                <a:solidFill>
                  <a:srgbClr val="000000"/>
                </a:solidFill>
                <a:latin typeface="Arial" panose="020B0604020202020204" pitchFamily="34" charset="0"/>
              </a:rPr>
              <a:t> </a:t>
            </a:r>
            <a:r>
              <a:rPr lang="en-US" altLang="en-US" sz="1400" b="1">
                <a:solidFill>
                  <a:srgbClr val="000000"/>
                </a:solidFill>
                <a:latin typeface="Roboto" pitchFamily="2" charset="0"/>
              </a:rPr>
              <a:t>Key exchange (Main Mode)</a:t>
            </a:r>
            <a:r>
              <a:rPr lang="en-US" altLang="en-US" sz="1400">
                <a:solidFill>
                  <a:srgbClr val="000000"/>
                </a:solidFill>
                <a:latin typeface="Roboto" pitchFamily="2" charset="0"/>
              </a:rPr>
              <a:t>, select</a:t>
            </a:r>
            <a:r>
              <a:rPr lang="en-US" altLang="en-US" sz="1400">
                <a:solidFill>
                  <a:srgbClr val="000000"/>
                </a:solidFill>
                <a:latin typeface="Arial" panose="020B0604020202020204" pitchFamily="34" charset="0"/>
              </a:rPr>
              <a:t> </a:t>
            </a:r>
            <a:r>
              <a:rPr lang="en-US" altLang="en-US" sz="1400" b="1">
                <a:solidFill>
                  <a:srgbClr val="000000"/>
                </a:solidFill>
                <a:latin typeface="Roboto" pitchFamily="2" charset="0"/>
              </a:rPr>
              <a:t>Advanced</a:t>
            </a:r>
            <a:r>
              <a:rPr lang="en-US" altLang="en-US" sz="1400">
                <a:solidFill>
                  <a:srgbClr val="000000"/>
                </a:solidFill>
                <a:latin typeface="Arial" panose="020B0604020202020204" pitchFamily="34" charset="0"/>
              </a:rPr>
              <a:t> </a:t>
            </a:r>
            <a:r>
              <a:rPr lang="en-US" altLang="en-US" sz="1400">
                <a:solidFill>
                  <a:srgbClr val="000000"/>
                </a:solidFill>
                <a:latin typeface="Roboto" pitchFamily="2" charset="0"/>
              </a:rPr>
              <a:t>&gt;</a:t>
            </a:r>
            <a:r>
              <a:rPr lang="en-US" altLang="en-US" sz="1400">
                <a:solidFill>
                  <a:srgbClr val="000000"/>
                </a:solidFill>
                <a:latin typeface="Arial" panose="020B0604020202020204" pitchFamily="34" charset="0"/>
              </a:rPr>
              <a:t> </a:t>
            </a:r>
            <a:r>
              <a:rPr lang="en-US" altLang="en-US" sz="1400" b="1">
                <a:solidFill>
                  <a:srgbClr val="000000"/>
                </a:solidFill>
                <a:latin typeface="Roboto" pitchFamily="2" charset="0"/>
              </a:rPr>
              <a:t>Customize</a:t>
            </a:r>
            <a:r>
              <a:rPr lang="en-US" altLang="en-US" sz="1400">
                <a:solidFill>
                  <a:srgbClr val="000000"/>
                </a:solidFill>
                <a:latin typeface="Roboto" pitchFamily="2" charset="0"/>
              </a:rPr>
              <a:t>.</a:t>
            </a:r>
            <a:endParaRPr lang="en-US" altLang="en-US" sz="1000">
              <a:latin typeface="Arial" panose="020B0604020202020204" pitchFamily="34" charset="0"/>
            </a:endParaRPr>
          </a:p>
          <a:p>
            <a:pPr>
              <a:spcBef>
                <a:spcPct val="0"/>
              </a:spcBef>
              <a:buFontTx/>
              <a:buNone/>
            </a:pPr>
            <a:r>
              <a:rPr lang="en-US" altLang="en-US" sz="1400">
                <a:solidFill>
                  <a:srgbClr val="000000"/>
                </a:solidFill>
                <a:latin typeface="Roboto" pitchFamily="2" charset="0"/>
              </a:rPr>
              <a:t>The</a:t>
            </a:r>
            <a:r>
              <a:rPr lang="en-US" altLang="en-US" sz="1400">
                <a:solidFill>
                  <a:srgbClr val="000000"/>
                </a:solidFill>
                <a:latin typeface="Arial" panose="020B0604020202020204" pitchFamily="34" charset="0"/>
              </a:rPr>
              <a:t> </a:t>
            </a:r>
            <a:r>
              <a:rPr lang="en-US" altLang="en-US" sz="1400" b="1">
                <a:solidFill>
                  <a:srgbClr val="000000"/>
                </a:solidFill>
                <a:latin typeface="Roboto" pitchFamily="2" charset="0"/>
              </a:rPr>
              <a:t>Customize Advanced Key Exchange Settings</a:t>
            </a:r>
            <a:r>
              <a:rPr lang="en-US" altLang="en-US" sz="1400">
                <a:solidFill>
                  <a:srgbClr val="000000"/>
                </a:solidFill>
                <a:latin typeface="Arial" panose="020B0604020202020204" pitchFamily="34" charset="0"/>
              </a:rPr>
              <a:t> </a:t>
            </a:r>
            <a:r>
              <a:rPr lang="en-US" altLang="en-US" sz="1400">
                <a:solidFill>
                  <a:srgbClr val="000000"/>
                </a:solidFill>
                <a:latin typeface="Roboto" pitchFamily="2" charset="0"/>
              </a:rPr>
              <a:t>window appears.</a:t>
            </a:r>
            <a:endParaRPr lang="en-US" altLang="en-US">
              <a:latin typeface="Arial" panose="020B0604020202020204" pitchFamily="34" charset="0"/>
            </a:endParaRPr>
          </a:p>
        </p:txBody>
      </p:sp>
      <p:pic>
        <p:nvPicPr>
          <p:cNvPr id="2048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889" y="2058988"/>
            <a:ext cx="4846637"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6503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Box 3"/>
          <p:cNvSpPr txBox="1">
            <a:spLocks noChangeArrowheads="1"/>
          </p:cNvSpPr>
          <p:nvPr/>
        </p:nvSpPr>
        <p:spPr bwMode="auto">
          <a:xfrm>
            <a:off x="2351088" y="638176"/>
            <a:ext cx="6337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000000"/>
                </a:solidFill>
                <a:latin typeface="Roboto" pitchFamily="2" charset="0"/>
              </a:rPr>
              <a:t>d. Select </a:t>
            </a:r>
            <a:r>
              <a:rPr lang="en-US" altLang="en-US" sz="1800" b="1">
                <a:solidFill>
                  <a:srgbClr val="000000"/>
                </a:solidFill>
                <a:latin typeface="Roboto" pitchFamily="2" charset="0"/>
              </a:rPr>
              <a:t>Add</a:t>
            </a:r>
            <a:r>
              <a:rPr lang="en-US" altLang="en-US" sz="1800">
                <a:solidFill>
                  <a:srgbClr val="000000"/>
                </a:solidFill>
                <a:latin typeface="Roboto" pitchFamily="2" charset="0"/>
              </a:rPr>
              <a:t>.The </a:t>
            </a:r>
            <a:r>
              <a:rPr lang="en-US" altLang="en-US" sz="1800" b="1">
                <a:solidFill>
                  <a:srgbClr val="000000"/>
                </a:solidFill>
                <a:latin typeface="Roboto" pitchFamily="2" charset="0"/>
              </a:rPr>
              <a:t>Add Security Method</a:t>
            </a:r>
            <a:r>
              <a:rPr lang="en-US" altLang="en-US" sz="1800">
                <a:solidFill>
                  <a:srgbClr val="000000"/>
                </a:solidFill>
                <a:latin typeface="Roboto" pitchFamily="2" charset="0"/>
              </a:rPr>
              <a:t> window appears.</a:t>
            </a:r>
          </a:p>
          <a:p>
            <a:pPr>
              <a:spcBef>
                <a:spcPct val="0"/>
              </a:spcBef>
              <a:buFontTx/>
              <a:buNone/>
            </a:pPr>
            <a:r>
              <a:rPr lang="en-US" altLang="en-US" sz="1800">
                <a:solidFill>
                  <a:srgbClr val="000000"/>
                </a:solidFill>
                <a:latin typeface="Roboto" pitchFamily="2" charset="0"/>
              </a:rPr>
              <a:t>e. Select the algorithms that you want to use for each purpose. The following image shows an example.</a:t>
            </a:r>
          </a:p>
        </p:txBody>
      </p:sp>
      <p:pic>
        <p:nvPicPr>
          <p:cNvPr id="2150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1" y="1641476"/>
            <a:ext cx="3281363" cy="479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122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Box 3"/>
          <p:cNvSpPr txBox="1">
            <a:spLocks noChangeArrowheads="1"/>
          </p:cNvSpPr>
          <p:nvPr/>
        </p:nvSpPr>
        <p:spPr bwMode="auto">
          <a:xfrm>
            <a:off x="2135188" y="836614"/>
            <a:ext cx="7200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000000"/>
                </a:solidFill>
                <a:latin typeface="Roboto" pitchFamily="2" charset="0"/>
              </a:rPr>
              <a:t>The security method that you have added appears in the list.</a:t>
            </a:r>
            <a:endParaRPr lang="en-IN" altLang="en-US" sz="1800">
              <a:latin typeface="Arial" panose="020B0604020202020204" pitchFamily="34" charset="0"/>
            </a:endParaRPr>
          </a:p>
        </p:txBody>
      </p:sp>
      <p:pic>
        <p:nvPicPr>
          <p:cNvPr id="2253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1" y="1268413"/>
            <a:ext cx="5616575" cy="531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02436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4" descr="http://www.codeproject.com/KB/architecture/patterns_in_real_life/organization.gif"/>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3556" name="Rectangle 9"/>
          <p:cNvSpPr>
            <a:spLocks noChangeArrowheads="1"/>
          </p:cNvSpPr>
          <p:nvPr/>
        </p:nvSpPr>
        <p:spPr bwMode="auto">
          <a:xfrm>
            <a:off x="1847850" y="879476"/>
            <a:ext cx="8980488" cy="9239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Tx/>
              <a:buNone/>
            </a:pPr>
            <a:r>
              <a:rPr lang="en-US" altLang="en-US" sz="1200">
                <a:solidFill>
                  <a:srgbClr val="000000"/>
                </a:solidFill>
                <a:latin typeface="Roboto" pitchFamily="2" charset="0"/>
              </a:rPr>
              <a:t>f. Move the security method that you have added to the top of the list. We recommend that you remove the other methods.</a:t>
            </a:r>
          </a:p>
          <a:p>
            <a:pPr lvl="1">
              <a:spcBef>
                <a:spcPct val="0"/>
              </a:spcBef>
              <a:buFontTx/>
              <a:buNone/>
            </a:pPr>
            <a:r>
              <a:rPr lang="en-US" altLang="en-US" sz="1200">
                <a:solidFill>
                  <a:srgbClr val="000000"/>
                </a:solidFill>
                <a:latin typeface="Roboto" pitchFamily="2" charset="0"/>
              </a:rPr>
              <a:t>g. Select</a:t>
            </a:r>
            <a:r>
              <a:rPr lang="en-US" altLang="en-US" sz="1200">
                <a:solidFill>
                  <a:srgbClr val="000000"/>
                </a:solidFill>
                <a:latin typeface="Arial" panose="020B0604020202020204" pitchFamily="34" charset="0"/>
              </a:rPr>
              <a:t> </a:t>
            </a:r>
            <a:r>
              <a:rPr lang="en-US" altLang="en-US" sz="1200" b="1">
                <a:solidFill>
                  <a:srgbClr val="000000"/>
                </a:solidFill>
                <a:latin typeface="Roboto" pitchFamily="2" charset="0"/>
              </a:rPr>
              <a:t>OK</a:t>
            </a:r>
            <a:r>
              <a:rPr lang="en-US" altLang="en-US" sz="1200">
                <a:solidFill>
                  <a:srgbClr val="000000"/>
                </a:solidFill>
                <a:latin typeface="Roboto" pitchFamily="2" charset="0"/>
              </a:rPr>
              <a:t>.</a:t>
            </a:r>
          </a:p>
          <a:p>
            <a:pPr lvl="1">
              <a:spcBef>
                <a:spcPct val="0"/>
              </a:spcBef>
              <a:buFontTx/>
              <a:buNone/>
            </a:pPr>
            <a:r>
              <a:rPr lang="en-US" altLang="en-US" sz="1200">
                <a:solidFill>
                  <a:srgbClr val="000000"/>
                </a:solidFill>
                <a:latin typeface="Roboto" pitchFamily="2" charset="0"/>
              </a:rPr>
              <a:t>3. Add integrity and encryption algorithms:</a:t>
            </a:r>
          </a:p>
          <a:p>
            <a:pPr lvl="1">
              <a:spcBef>
                <a:spcPct val="0"/>
              </a:spcBef>
              <a:buFontTx/>
              <a:buAutoNum type="alphaLcPeriod"/>
            </a:pPr>
            <a:r>
              <a:rPr lang="en-US" altLang="en-US" sz="1200">
                <a:solidFill>
                  <a:srgbClr val="000000"/>
                </a:solidFill>
                <a:latin typeface="Roboto" pitchFamily="2" charset="0"/>
              </a:rPr>
              <a:t>In the</a:t>
            </a:r>
            <a:r>
              <a:rPr lang="en-US" altLang="en-US" sz="1200">
                <a:solidFill>
                  <a:srgbClr val="000000"/>
                </a:solidFill>
                <a:latin typeface="Arial" panose="020B0604020202020204" pitchFamily="34" charset="0"/>
              </a:rPr>
              <a:t> </a:t>
            </a:r>
            <a:r>
              <a:rPr lang="en-US" altLang="en-US" sz="1200" b="1">
                <a:solidFill>
                  <a:srgbClr val="000000"/>
                </a:solidFill>
                <a:latin typeface="Roboto" pitchFamily="2" charset="0"/>
              </a:rPr>
              <a:t>Customize IPsec Defaults</a:t>
            </a:r>
            <a:r>
              <a:rPr lang="en-US" altLang="en-US" sz="1200">
                <a:solidFill>
                  <a:srgbClr val="000000"/>
                </a:solidFill>
                <a:latin typeface="Arial" panose="020B0604020202020204" pitchFamily="34" charset="0"/>
              </a:rPr>
              <a:t> </a:t>
            </a:r>
            <a:r>
              <a:rPr lang="en-US" altLang="en-US" sz="1200">
                <a:solidFill>
                  <a:srgbClr val="000000"/>
                </a:solidFill>
                <a:latin typeface="Roboto" pitchFamily="2" charset="0"/>
              </a:rPr>
              <a:t>window, under</a:t>
            </a:r>
            <a:r>
              <a:rPr lang="en-US" altLang="en-US" sz="1200">
                <a:solidFill>
                  <a:srgbClr val="000000"/>
                </a:solidFill>
                <a:latin typeface="Arial" panose="020B0604020202020204" pitchFamily="34" charset="0"/>
              </a:rPr>
              <a:t> </a:t>
            </a:r>
            <a:r>
              <a:rPr lang="en-US" altLang="en-US" sz="1200" b="1">
                <a:solidFill>
                  <a:srgbClr val="000000"/>
                </a:solidFill>
                <a:latin typeface="Roboto" pitchFamily="2" charset="0"/>
              </a:rPr>
              <a:t>Data protection (Quick Mode)</a:t>
            </a:r>
            <a:r>
              <a:rPr lang="en-US" altLang="en-US" sz="1200">
                <a:solidFill>
                  <a:srgbClr val="000000"/>
                </a:solidFill>
                <a:latin typeface="Roboto" pitchFamily="2" charset="0"/>
              </a:rPr>
              <a:t>, select</a:t>
            </a:r>
            <a:r>
              <a:rPr lang="en-US" altLang="en-US" sz="1200">
                <a:solidFill>
                  <a:srgbClr val="000000"/>
                </a:solidFill>
                <a:latin typeface="Arial" panose="020B0604020202020204" pitchFamily="34" charset="0"/>
              </a:rPr>
              <a:t> </a:t>
            </a:r>
            <a:r>
              <a:rPr lang="en-US" altLang="en-US" sz="1200" b="1">
                <a:solidFill>
                  <a:srgbClr val="000000"/>
                </a:solidFill>
                <a:latin typeface="Roboto" pitchFamily="2" charset="0"/>
              </a:rPr>
              <a:t>Advanced</a:t>
            </a:r>
            <a:r>
              <a:rPr lang="en-US" altLang="en-US" sz="1200">
                <a:solidFill>
                  <a:srgbClr val="000000"/>
                </a:solidFill>
                <a:latin typeface="Arial" panose="020B0604020202020204" pitchFamily="34" charset="0"/>
              </a:rPr>
              <a:t> </a:t>
            </a:r>
            <a:r>
              <a:rPr lang="en-US" altLang="en-US" sz="1200">
                <a:solidFill>
                  <a:srgbClr val="000000"/>
                </a:solidFill>
                <a:latin typeface="Roboto" pitchFamily="2" charset="0"/>
              </a:rPr>
              <a:t>&gt;</a:t>
            </a:r>
            <a:r>
              <a:rPr lang="en-US" altLang="en-US" sz="1200">
                <a:solidFill>
                  <a:srgbClr val="000000"/>
                </a:solidFill>
                <a:latin typeface="Arial" panose="020B0604020202020204" pitchFamily="34" charset="0"/>
              </a:rPr>
              <a:t> </a:t>
            </a:r>
            <a:r>
              <a:rPr lang="en-US" altLang="en-US" sz="1200" b="1">
                <a:solidFill>
                  <a:srgbClr val="000000"/>
                </a:solidFill>
                <a:latin typeface="Roboto" pitchFamily="2" charset="0"/>
              </a:rPr>
              <a:t>Customize</a:t>
            </a:r>
            <a:r>
              <a:rPr lang="en-US" altLang="en-US" sz="1200">
                <a:solidFill>
                  <a:srgbClr val="000000"/>
                </a:solidFill>
                <a:latin typeface="Roboto" pitchFamily="2" charset="0"/>
              </a:rPr>
              <a:t>.</a:t>
            </a:r>
          </a:p>
          <a:p>
            <a:pPr>
              <a:spcBef>
                <a:spcPct val="0"/>
              </a:spcBef>
              <a:buFontTx/>
              <a:buNone/>
            </a:pPr>
            <a:r>
              <a:rPr lang="en-US" altLang="en-US" sz="1200">
                <a:solidFill>
                  <a:srgbClr val="000000"/>
                </a:solidFill>
                <a:latin typeface="Roboto" pitchFamily="2" charset="0"/>
              </a:rPr>
              <a:t>The</a:t>
            </a:r>
            <a:r>
              <a:rPr lang="en-US" altLang="en-US" sz="1200">
                <a:solidFill>
                  <a:srgbClr val="000000"/>
                </a:solidFill>
                <a:latin typeface="Arial" panose="020B0604020202020204" pitchFamily="34" charset="0"/>
              </a:rPr>
              <a:t> </a:t>
            </a:r>
            <a:r>
              <a:rPr lang="en-US" altLang="en-US" sz="1200" b="1">
                <a:solidFill>
                  <a:srgbClr val="000000"/>
                </a:solidFill>
                <a:latin typeface="Roboto" pitchFamily="2" charset="0"/>
              </a:rPr>
              <a:t>Customize Data Protection Settings</a:t>
            </a:r>
            <a:r>
              <a:rPr lang="en-US" altLang="en-US" sz="1200">
                <a:solidFill>
                  <a:srgbClr val="000000"/>
                </a:solidFill>
                <a:latin typeface="Arial" panose="020B0604020202020204" pitchFamily="34" charset="0"/>
              </a:rPr>
              <a:t> </a:t>
            </a:r>
            <a:r>
              <a:rPr lang="en-US" altLang="en-US" sz="1200">
                <a:solidFill>
                  <a:srgbClr val="000000"/>
                </a:solidFill>
                <a:latin typeface="Roboto" pitchFamily="2" charset="0"/>
              </a:rPr>
              <a:t>window appears.</a:t>
            </a:r>
          </a:p>
        </p:txBody>
      </p:sp>
      <p:pic>
        <p:nvPicPr>
          <p:cNvPr id="2355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1916114"/>
            <a:ext cx="66675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43026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135189" y="1268413"/>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24579"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4580"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831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4582" name="TextBox 4"/>
          <p:cNvSpPr txBox="1">
            <a:spLocks noChangeArrowheads="1"/>
          </p:cNvSpPr>
          <p:nvPr/>
        </p:nvSpPr>
        <p:spPr bwMode="auto">
          <a:xfrm>
            <a:off x="1919288" y="1322388"/>
            <a:ext cx="82169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000000"/>
                </a:solidFill>
                <a:latin typeface="Roboto" pitchFamily="2" charset="0"/>
              </a:rPr>
              <a:t>b. Select the </a:t>
            </a:r>
            <a:r>
              <a:rPr lang="en-US" altLang="en-US" sz="1800" b="1">
                <a:solidFill>
                  <a:srgbClr val="000000"/>
                </a:solidFill>
                <a:latin typeface="Roboto" pitchFamily="2" charset="0"/>
              </a:rPr>
              <a:t>Require encryption for all connection and security rules that use these settings</a:t>
            </a:r>
            <a:r>
              <a:rPr lang="en-US" altLang="en-US" sz="1800">
                <a:solidFill>
                  <a:srgbClr val="000000"/>
                </a:solidFill>
                <a:latin typeface="Roboto" pitchFamily="2" charset="0"/>
              </a:rPr>
              <a:t> check box.</a:t>
            </a:r>
          </a:p>
          <a:p>
            <a:pPr>
              <a:spcBef>
                <a:spcPct val="0"/>
              </a:spcBef>
              <a:buFontTx/>
              <a:buNone/>
            </a:pPr>
            <a:r>
              <a:rPr lang="en-US" altLang="en-US" sz="1800">
                <a:solidFill>
                  <a:srgbClr val="000000"/>
                </a:solidFill>
                <a:latin typeface="Roboto" pitchFamily="2" charset="0"/>
              </a:rPr>
              <a:t>c. Under </a:t>
            </a:r>
            <a:r>
              <a:rPr lang="en-US" altLang="en-US" sz="1800" b="1">
                <a:solidFill>
                  <a:srgbClr val="000000"/>
                </a:solidFill>
                <a:latin typeface="Roboto" pitchFamily="2" charset="0"/>
              </a:rPr>
              <a:t>Data integrity and encryption</a:t>
            </a:r>
            <a:r>
              <a:rPr lang="en-US" altLang="en-US" sz="1800">
                <a:solidFill>
                  <a:srgbClr val="000000"/>
                </a:solidFill>
                <a:latin typeface="Roboto" pitchFamily="2" charset="0"/>
              </a:rPr>
              <a:t>, select </a:t>
            </a:r>
            <a:r>
              <a:rPr lang="en-US" altLang="en-US" sz="1800" b="1">
                <a:solidFill>
                  <a:srgbClr val="000000"/>
                </a:solidFill>
                <a:latin typeface="Roboto" pitchFamily="2" charset="0"/>
              </a:rPr>
              <a:t>Add</a:t>
            </a:r>
            <a:r>
              <a:rPr lang="en-US" altLang="en-US" sz="1800">
                <a:solidFill>
                  <a:srgbClr val="000000"/>
                </a:solidFill>
                <a:latin typeface="Roboto" pitchFamily="2" charset="0"/>
              </a:rPr>
              <a:t>.The </a:t>
            </a:r>
            <a:r>
              <a:rPr lang="en-US" altLang="en-US" sz="1800" b="1">
                <a:solidFill>
                  <a:srgbClr val="000000"/>
                </a:solidFill>
                <a:latin typeface="Roboto" pitchFamily="2" charset="0"/>
              </a:rPr>
              <a:t>Add Integrity and Encryption Algorithms</a:t>
            </a:r>
            <a:r>
              <a:rPr lang="en-US" altLang="en-US" sz="1800">
                <a:solidFill>
                  <a:srgbClr val="000000"/>
                </a:solidFill>
                <a:latin typeface="Roboto" pitchFamily="2" charset="0"/>
              </a:rPr>
              <a:t> window appears.</a:t>
            </a:r>
          </a:p>
        </p:txBody>
      </p:sp>
      <p:pic>
        <p:nvPicPr>
          <p:cNvPr id="2458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338" y="2420938"/>
            <a:ext cx="2959100"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2320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4" descr="http://www.codeproject.com/KB/architecture/patterns_in_real_life/organization.gif"/>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5604" name="Rectangle 7"/>
          <p:cNvSpPr>
            <a:spLocks noChangeArrowheads="1"/>
          </p:cNvSpPr>
          <p:nvPr/>
        </p:nvSpPr>
        <p:spPr bwMode="auto">
          <a:xfrm>
            <a:off x="2208213" y="833439"/>
            <a:ext cx="7339012" cy="13541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Tx/>
              <a:buNone/>
            </a:pPr>
            <a:r>
              <a:rPr lang="en-US" altLang="en-US" sz="1100">
                <a:solidFill>
                  <a:srgbClr val="000000"/>
                </a:solidFill>
                <a:latin typeface="Roboto" pitchFamily="2" charset="0"/>
              </a:rPr>
              <a:t>d. Under</a:t>
            </a:r>
            <a:r>
              <a:rPr lang="en-US" altLang="en-US" sz="1100">
                <a:solidFill>
                  <a:srgbClr val="000000"/>
                </a:solidFill>
                <a:latin typeface="Arial" panose="020B0604020202020204" pitchFamily="34" charset="0"/>
              </a:rPr>
              <a:t> </a:t>
            </a:r>
            <a:r>
              <a:rPr lang="en-US" altLang="en-US" sz="1100" b="1">
                <a:solidFill>
                  <a:srgbClr val="000000"/>
                </a:solidFill>
                <a:latin typeface="Roboto" pitchFamily="2" charset="0"/>
              </a:rPr>
              <a:t>Protocol</a:t>
            </a:r>
            <a:r>
              <a:rPr lang="en-US" altLang="en-US" sz="1100">
                <a:solidFill>
                  <a:srgbClr val="000000"/>
                </a:solidFill>
                <a:latin typeface="Roboto" pitchFamily="2" charset="0"/>
              </a:rPr>
              <a:t>, ensure that</a:t>
            </a:r>
            <a:r>
              <a:rPr lang="en-US" altLang="en-US" sz="1100">
                <a:solidFill>
                  <a:srgbClr val="000000"/>
                </a:solidFill>
                <a:latin typeface="Arial" panose="020B0604020202020204" pitchFamily="34" charset="0"/>
              </a:rPr>
              <a:t> </a:t>
            </a:r>
            <a:r>
              <a:rPr lang="en-US" altLang="en-US" sz="1100" b="1">
                <a:solidFill>
                  <a:srgbClr val="000000"/>
                </a:solidFill>
                <a:latin typeface="Roboto" pitchFamily="2" charset="0"/>
              </a:rPr>
              <a:t>ESP</a:t>
            </a:r>
            <a:r>
              <a:rPr lang="en-US" altLang="en-US" sz="1100">
                <a:solidFill>
                  <a:srgbClr val="000000"/>
                </a:solidFill>
                <a:latin typeface="Arial" panose="020B0604020202020204" pitchFamily="34" charset="0"/>
              </a:rPr>
              <a:t> </a:t>
            </a:r>
            <a:r>
              <a:rPr lang="en-US" altLang="en-US" sz="1100">
                <a:solidFill>
                  <a:srgbClr val="000000"/>
                </a:solidFill>
                <a:latin typeface="Roboto" pitchFamily="2" charset="0"/>
              </a:rPr>
              <a:t>is selected.</a:t>
            </a:r>
          </a:p>
          <a:p>
            <a:pPr lvl="1">
              <a:spcBef>
                <a:spcPct val="0"/>
              </a:spcBef>
              <a:buFontTx/>
              <a:buNone/>
            </a:pPr>
            <a:r>
              <a:rPr lang="en-US" altLang="en-US" sz="1100">
                <a:solidFill>
                  <a:srgbClr val="000000"/>
                </a:solidFill>
                <a:latin typeface="Roboto" pitchFamily="2" charset="0"/>
              </a:rPr>
              <a:t>e. Select the algorithms that you want to use for each purpose, and then select</a:t>
            </a:r>
            <a:r>
              <a:rPr lang="en-US" altLang="en-US" sz="1100">
                <a:solidFill>
                  <a:srgbClr val="000000"/>
                </a:solidFill>
                <a:latin typeface="Arial" panose="020B0604020202020204" pitchFamily="34" charset="0"/>
              </a:rPr>
              <a:t> </a:t>
            </a:r>
            <a:r>
              <a:rPr lang="en-US" altLang="en-US" sz="1100" b="1">
                <a:solidFill>
                  <a:srgbClr val="000000"/>
                </a:solidFill>
                <a:latin typeface="Roboto" pitchFamily="2" charset="0"/>
              </a:rPr>
              <a:t>OK</a:t>
            </a:r>
            <a:r>
              <a:rPr lang="en-US" altLang="en-US" sz="1100">
                <a:solidFill>
                  <a:srgbClr val="000000"/>
                </a:solidFill>
                <a:latin typeface="Roboto" pitchFamily="2" charset="0"/>
              </a:rPr>
              <a:t>.</a:t>
            </a:r>
          </a:p>
          <a:p>
            <a:pPr>
              <a:spcBef>
                <a:spcPct val="0"/>
              </a:spcBef>
              <a:buFontTx/>
              <a:buNone/>
            </a:pPr>
            <a:r>
              <a:rPr lang="en-US" altLang="en-US" sz="1100">
                <a:solidFill>
                  <a:srgbClr val="000000"/>
                </a:solidFill>
                <a:latin typeface="Roboto" pitchFamily="2" charset="0"/>
              </a:rPr>
              <a:t>The algorithms that you have selected appear in the list.</a:t>
            </a:r>
          </a:p>
          <a:p>
            <a:pPr lvl="1">
              <a:spcBef>
                <a:spcPct val="0"/>
              </a:spcBef>
              <a:buFontTx/>
              <a:buNone/>
            </a:pPr>
            <a:r>
              <a:rPr lang="en-US" altLang="en-US" sz="1100">
                <a:solidFill>
                  <a:srgbClr val="000000"/>
                </a:solidFill>
                <a:latin typeface="Roboto" pitchFamily="2" charset="0"/>
              </a:rPr>
              <a:t>f. Move the algorithms to the top of the list. We recommend that you remove the remaining items in the list.</a:t>
            </a:r>
          </a:p>
          <a:p>
            <a:pPr lvl="1">
              <a:spcBef>
                <a:spcPct val="0"/>
              </a:spcBef>
              <a:buFontTx/>
              <a:buNone/>
            </a:pPr>
            <a:r>
              <a:rPr lang="en-US" altLang="en-US" sz="1100">
                <a:solidFill>
                  <a:srgbClr val="000000"/>
                </a:solidFill>
                <a:latin typeface="Roboto" pitchFamily="2" charset="0"/>
              </a:rPr>
              <a:t>g. Select</a:t>
            </a:r>
            <a:r>
              <a:rPr lang="en-US" altLang="en-US" sz="1100">
                <a:solidFill>
                  <a:srgbClr val="000000"/>
                </a:solidFill>
                <a:latin typeface="Arial" panose="020B0604020202020204" pitchFamily="34" charset="0"/>
              </a:rPr>
              <a:t> </a:t>
            </a:r>
            <a:r>
              <a:rPr lang="en-US" altLang="en-US" sz="1100" b="1">
                <a:solidFill>
                  <a:srgbClr val="000000"/>
                </a:solidFill>
                <a:latin typeface="Roboto" pitchFamily="2" charset="0"/>
              </a:rPr>
              <a:t>OK</a:t>
            </a:r>
            <a:r>
              <a:rPr lang="en-US" altLang="en-US" sz="1100">
                <a:solidFill>
                  <a:srgbClr val="000000"/>
                </a:solidFill>
                <a:latin typeface="Roboto" pitchFamily="2" charset="0"/>
              </a:rPr>
              <a:t>.</a:t>
            </a:r>
          </a:p>
          <a:p>
            <a:pPr>
              <a:spcBef>
                <a:spcPct val="0"/>
              </a:spcBef>
              <a:buFontTx/>
              <a:buNone/>
            </a:pPr>
            <a:r>
              <a:rPr lang="en-US" altLang="en-US" sz="1100">
                <a:solidFill>
                  <a:srgbClr val="000000"/>
                </a:solidFill>
                <a:latin typeface="Roboto" pitchFamily="2" charset="0"/>
              </a:rPr>
              <a:t>4. Create a first authentication method:</a:t>
            </a:r>
          </a:p>
          <a:p>
            <a:pPr lvl="1">
              <a:spcBef>
                <a:spcPct val="0"/>
              </a:spcBef>
              <a:buFontTx/>
              <a:buAutoNum type="alphaLcPeriod"/>
            </a:pPr>
            <a:r>
              <a:rPr lang="en-US" altLang="en-US" sz="1100">
                <a:solidFill>
                  <a:srgbClr val="000000"/>
                </a:solidFill>
                <a:latin typeface="Roboto" pitchFamily="2" charset="0"/>
              </a:rPr>
              <a:t>In the</a:t>
            </a:r>
            <a:r>
              <a:rPr lang="en-US" altLang="en-US" sz="1100">
                <a:solidFill>
                  <a:srgbClr val="000000"/>
                </a:solidFill>
                <a:latin typeface="Arial" panose="020B0604020202020204" pitchFamily="34" charset="0"/>
              </a:rPr>
              <a:t> </a:t>
            </a:r>
            <a:r>
              <a:rPr lang="en-US" altLang="en-US" sz="1100" b="1">
                <a:solidFill>
                  <a:srgbClr val="000000"/>
                </a:solidFill>
                <a:latin typeface="Roboto" pitchFamily="2" charset="0"/>
              </a:rPr>
              <a:t>Customize IPsec Defaults</a:t>
            </a:r>
            <a:r>
              <a:rPr lang="en-US" altLang="en-US" sz="1100">
                <a:solidFill>
                  <a:srgbClr val="000000"/>
                </a:solidFill>
                <a:latin typeface="Arial" panose="020B0604020202020204" pitchFamily="34" charset="0"/>
              </a:rPr>
              <a:t> </a:t>
            </a:r>
            <a:r>
              <a:rPr lang="en-US" altLang="en-US" sz="1100">
                <a:solidFill>
                  <a:srgbClr val="000000"/>
                </a:solidFill>
                <a:latin typeface="Roboto" pitchFamily="2" charset="0"/>
              </a:rPr>
              <a:t>window, under</a:t>
            </a:r>
            <a:r>
              <a:rPr lang="en-US" altLang="en-US" sz="1100">
                <a:solidFill>
                  <a:srgbClr val="000000"/>
                </a:solidFill>
                <a:latin typeface="Arial" panose="020B0604020202020204" pitchFamily="34" charset="0"/>
              </a:rPr>
              <a:t> </a:t>
            </a:r>
            <a:r>
              <a:rPr lang="en-US" altLang="en-US" sz="1100" b="1">
                <a:solidFill>
                  <a:srgbClr val="000000"/>
                </a:solidFill>
                <a:latin typeface="Roboto" pitchFamily="2" charset="0"/>
              </a:rPr>
              <a:t>Authentication Method</a:t>
            </a:r>
            <a:r>
              <a:rPr lang="en-US" altLang="en-US" sz="1100">
                <a:solidFill>
                  <a:srgbClr val="000000"/>
                </a:solidFill>
                <a:latin typeface="Roboto" pitchFamily="2" charset="0"/>
              </a:rPr>
              <a:t>, select</a:t>
            </a:r>
            <a:r>
              <a:rPr lang="en-US" altLang="en-US" sz="1100">
                <a:solidFill>
                  <a:srgbClr val="000000"/>
                </a:solidFill>
                <a:latin typeface="Arial" panose="020B0604020202020204" pitchFamily="34" charset="0"/>
              </a:rPr>
              <a:t> </a:t>
            </a:r>
            <a:r>
              <a:rPr lang="en-US" altLang="en-US" sz="1100" b="1">
                <a:solidFill>
                  <a:srgbClr val="000000"/>
                </a:solidFill>
                <a:latin typeface="Roboto" pitchFamily="2" charset="0"/>
              </a:rPr>
              <a:t>Advanced</a:t>
            </a:r>
            <a:r>
              <a:rPr lang="en-US" altLang="en-US" sz="1100">
                <a:solidFill>
                  <a:srgbClr val="000000"/>
                </a:solidFill>
                <a:latin typeface="Arial" panose="020B0604020202020204" pitchFamily="34" charset="0"/>
              </a:rPr>
              <a:t> </a:t>
            </a:r>
            <a:r>
              <a:rPr lang="en-US" altLang="en-US" sz="1100">
                <a:solidFill>
                  <a:srgbClr val="000000"/>
                </a:solidFill>
                <a:latin typeface="Roboto" pitchFamily="2" charset="0"/>
              </a:rPr>
              <a:t>&gt;</a:t>
            </a:r>
            <a:r>
              <a:rPr lang="en-US" altLang="en-US" sz="1100">
                <a:solidFill>
                  <a:srgbClr val="000000"/>
                </a:solidFill>
                <a:latin typeface="Arial" panose="020B0604020202020204" pitchFamily="34" charset="0"/>
              </a:rPr>
              <a:t> </a:t>
            </a:r>
            <a:r>
              <a:rPr lang="en-US" altLang="en-US" sz="1100" b="1">
                <a:solidFill>
                  <a:srgbClr val="000000"/>
                </a:solidFill>
                <a:latin typeface="Roboto" pitchFamily="2" charset="0"/>
              </a:rPr>
              <a:t>Customize</a:t>
            </a:r>
            <a:r>
              <a:rPr lang="en-US" altLang="en-US" sz="1100">
                <a:solidFill>
                  <a:srgbClr val="000000"/>
                </a:solidFill>
                <a:latin typeface="Roboto" pitchFamily="2" charset="0"/>
              </a:rPr>
              <a:t>.</a:t>
            </a:r>
          </a:p>
          <a:p>
            <a:pPr>
              <a:spcBef>
                <a:spcPct val="0"/>
              </a:spcBef>
              <a:buFontTx/>
              <a:buNone/>
            </a:pPr>
            <a:r>
              <a:rPr lang="en-US" altLang="en-US" sz="1100">
                <a:solidFill>
                  <a:srgbClr val="000000"/>
                </a:solidFill>
                <a:latin typeface="Roboto" pitchFamily="2" charset="0"/>
              </a:rPr>
              <a:t>The</a:t>
            </a:r>
            <a:r>
              <a:rPr lang="en-US" altLang="en-US" sz="1100">
                <a:solidFill>
                  <a:srgbClr val="000000"/>
                </a:solidFill>
                <a:latin typeface="Arial" panose="020B0604020202020204" pitchFamily="34" charset="0"/>
              </a:rPr>
              <a:t> </a:t>
            </a:r>
            <a:r>
              <a:rPr lang="en-US" altLang="en-US" sz="1100" b="1">
                <a:solidFill>
                  <a:srgbClr val="000000"/>
                </a:solidFill>
                <a:latin typeface="Roboto" pitchFamily="2" charset="0"/>
              </a:rPr>
              <a:t>Customize Advanced Authentication Methods</a:t>
            </a:r>
            <a:r>
              <a:rPr lang="en-US" altLang="en-US" sz="1100">
                <a:solidFill>
                  <a:srgbClr val="000000"/>
                </a:solidFill>
                <a:latin typeface="Arial" panose="020B0604020202020204" pitchFamily="34" charset="0"/>
              </a:rPr>
              <a:t> </a:t>
            </a:r>
            <a:r>
              <a:rPr lang="en-US" altLang="en-US" sz="1100">
                <a:solidFill>
                  <a:srgbClr val="000000"/>
                </a:solidFill>
                <a:latin typeface="Roboto" pitchFamily="2" charset="0"/>
              </a:rPr>
              <a:t>window appears.</a:t>
            </a:r>
          </a:p>
        </p:txBody>
      </p:sp>
      <p:pic>
        <p:nvPicPr>
          <p:cNvPr id="2560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2276475"/>
            <a:ext cx="66611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59107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135189" y="1268413"/>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26627"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6628"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831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6630" name="TextBox 4"/>
          <p:cNvSpPr txBox="1">
            <a:spLocks noChangeArrowheads="1"/>
          </p:cNvSpPr>
          <p:nvPr/>
        </p:nvSpPr>
        <p:spPr bwMode="auto">
          <a:xfrm>
            <a:off x="2024064" y="1412876"/>
            <a:ext cx="8143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000000"/>
                </a:solidFill>
                <a:latin typeface="Roboto" pitchFamily="2" charset="0"/>
              </a:rPr>
              <a:t>b. Under </a:t>
            </a:r>
            <a:r>
              <a:rPr lang="en-US" altLang="en-US" sz="1800" b="1">
                <a:solidFill>
                  <a:srgbClr val="000000"/>
                </a:solidFill>
                <a:latin typeface="Roboto" pitchFamily="2" charset="0"/>
              </a:rPr>
              <a:t>First authentication methods</a:t>
            </a:r>
            <a:r>
              <a:rPr lang="en-US" altLang="en-US" sz="1800">
                <a:solidFill>
                  <a:srgbClr val="000000"/>
                </a:solidFill>
                <a:latin typeface="Roboto" pitchFamily="2" charset="0"/>
              </a:rPr>
              <a:t>, select </a:t>
            </a:r>
            <a:r>
              <a:rPr lang="en-US" altLang="en-US" sz="1800" b="1">
                <a:solidFill>
                  <a:srgbClr val="000000"/>
                </a:solidFill>
                <a:latin typeface="Roboto" pitchFamily="2" charset="0"/>
              </a:rPr>
              <a:t>Add</a:t>
            </a:r>
            <a:r>
              <a:rPr lang="en-US" altLang="en-US" sz="1800">
                <a:solidFill>
                  <a:srgbClr val="000000"/>
                </a:solidFill>
                <a:latin typeface="Roboto" pitchFamily="2" charset="0"/>
              </a:rPr>
              <a:t>.The </a:t>
            </a:r>
            <a:r>
              <a:rPr lang="en-US" altLang="en-US" sz="1800" b="1">
                <a:solidFill>
                  <a:srgbClr val="000000"/>
                </a:solidFill>
                <a:latin typeface="Roboto" pitchFamily="2" charset="0"/>
              </a:rPr>
              <a:t>Add First Authentication Method</a:t>
            </a:r>
            <a:r>
              <a:rPr lang="en-US" altLang="en-US" sz="1800">
                <a:solidFill>
                  <a:srgbClr val="000000"/>
                </a:solidFill>
                <a:latin typeface="Roboto" pitchFamily="2" charset="0"/>
              </a:rPr>
              <a:t> window appears.</a:t>
            </a:r>
          </a:p>
        </p:txBody>
      </p:sp>
      <p:pic>
        <p:nvPicPr>
          <p:cNvPr id="2663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800" y="1881188"/>
            <a:ext cx="3441700"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51671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135189" y="1268413"/>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27651"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7652"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831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7654" name="TextBox 4"/>
          <p:cNvSpPr txBox="1">
            <a:spLocks noChangeArrowheads="1"/>
          </p:cNvSpPr>
          <p:nvPr/>
        </p:nvSpPr>
        <p:spPr bwMode="auto">
          <a:xfrm>
            <a:off x="2351088" y="2344738"/>
            <a:ext cx="76327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000000"/>
                </a:solidFill>
                <a:latin typeface="Roboto" pitchFamily="2" charset="0"/>
              </a:rPr>
              <a:t>c. Provide the CA certificate that you want to use, and then select </a:t>
            </a:r>
            <a:r>
              <a:rPr lang="en-US" altLang="en-US" sz="1800" b="1">
                <a:solidFill>
                  <a:srgbClr val="000000"/>
                </a:solidFill>
                <a:latin typeface="Roboto" pitchFamily="2" charset="0"/>
              </a:rPr>
              <a:t>OK</a:t>
            </a:r>
            <a:r>
              <a:rPr lang="en-US" altLang="en-US" sz="1800">
                <a:solidFill>
                  <a:srgbClr val="000000"/>
                </a:solidFill>
                <a:latin typeface="Roboto" pitchFamily="2" charset="0"/>
              </a:rPr>
              <a:t>. The certificate that you have provided appears in the list.</a:t>
            </a:r>
          </a:p>
          <a:p>
            <a:pPr>
              <a:spcBef>
                <a:spcPct val="0"/>
              </a:spcBef>
              <a:buFontTx/>
              <a:buNone/>
            </a:pPr>
            <a:r>
              <a:rPr lang="en-US" altLang="en-US" sz="1800">
                <a:solidFill>
                  <a:srgbClr val="000000"/>
                </a:solidFill>
                <a:latin typeface="Roboto" pitchFamily="2" charset="0"/>
              </a:rPr>
              <a:t>d. Move the certificate to the top of the list. We recommend that you remove the remaining items in the list.</a:t>
            </a:r>
          </a:p>
          <a:p>
            <a:pPr>
              <a:spcBef>
                <a:spcPct val="0"/>
              </a:spcBef>
              <a:buFontTx/>
              <a:buNone/>
            </a:pPr>
            <a:r>
              <a:rPr lang="en-US" altLang="en-US" sz="1800">
                <a:solidFill>
                  <a:srgbClr val="000000"/>
                </a:solidFill>
                <a:latin typeface="Roboto" pitchFamily="2" charset="0"/>
              </a:rPr>
              <a:t>e. Select </a:t>
            </a:r>
            <a:r>
              <a:rPr lang="en-US" altLang="en-US" sz="1800" b="1">
                <a:solidFill>
                  <a:srgbClr val="000000"/>
                </a:solidFill>
                <a:latin typeface="Roboto" pitchFamily="2" charset="0"/>
              </a:rPr>
              <a:t>OK</a:t>
            </a:r>
            <a:r>
              <a:rPr lang="en-US" altLang="en-US" sz="1800">
                <a:solidFill>
                  <a:srgbClr val="000000"/>
                </a:solidFill>
                <a:latin typeface="Roboto" pitchFamily="2" charset="0"/>
              </a:rPr>
              <a:t>.</a:t>
            </a:r>
          </a:p>
        </p:txBody>
      </p:sp>
    </p:spTree>
    <p:extLst>
      <p:ext uri="{BB962C8B-B14F-4D97-AF65-F5344CB8AC3E}">
        <p14:creationId xmlns:p14="http://schemas.microsoft.com/office/powerpoint/2010/main" val="8236828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135189" y="1268413"/>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28675"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8676"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831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8678" name="Rectangle 1"/>
          <p:cNvSpPr>
            <a:spLocks noChangeArrowheads="1"/>
          </p:cNvSpPr>
          <p:nvPr/>
        </p:nvSpPr>
        <p:spPr bwMode="auto">
          <a:xfrm>
            <a:off x="1679576" y="1347541"/>
            <a:ext cx="6734191" cy="16927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935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a:solidFill>
                  <a:srgbClr val="000000"/>
                </a:solidFill>
                <a:latin typeface="Roboto" pitchFamily="2" charset="0"/>
              </a:rPr>
              <a:t>5. Create a connection security rule:</a:t>
            </a:r>
            <a:endParaRPr lang="en-US" altLang="en-US" sz="1100"/>
          </a:p>
          <a:p>
            <a:r>
              <a:rPr lang="en-US" altLang="en-US" sz="1100">
                <a:solidFill>
                  <a:srgbClr val="000000"/>
                </a:solidFill>
                <a:latin typeface="Roboto" pitchFamily="2" charset="0"/>
              </a:rPr>
              <a:t>For Windows x86, run the following set of commands to create a rule:</a:t>
            </a:r>
          </a:p>
          <a:p>
            <a:r>
              <a:rPr lang="en-US" altLang="en-US" sz="1100">
                <a:solidFill>
                  <a:srgbClr val="212529"/>
                </a:solidFill>
                <a:latin typeface="SFMono-Regular"/>
              </a:rPr>
              <a:t>netsh advfirewall </a:t>
            </a:r>
          </a:p>
          <a:p>
            <a:r>
              <a:rPr lang="en-US" altLang="en-US" sz="1100">
                <a:solidFill>
                  <a:srgbClr val="212529"/>
                </a:solidFill>
                <a:latin typeface="SFMono-Regular"/>
              </a:rPr>
              <a:t>consec </a:t>
            </a:r>
          </a:p>
          <a:p>
            <a:r>
              <a:rPr lang="en-US" altLang="en-US" sz="1100">
                <a:solidFill>
                  <a:srgbClr val="212529"/>
                </a:solidFill>
                <a:latin typeface="SFMono-Regular"/>
              </a:rPr>
              <a:t>add rule name=""</a:t>
            </a:r>
            <a:r>
              <a:rPr lang="en-US" altLang="en-US" sz="1100" i="1">
                <a:solidFill>
                  <a:srgbClr val="212529"/>
                </a:solidFill>
                <a:latin typeface="SFMono-Regular"/>
              </a:rPr>
              <a:t>&lt;rule name&gt;</a:t>
            </a:r>
            <a:r>
              <a:rPr lang="en-US" altLang="en-US" sz="1100">
                <a:solidFill>
                  <a:srgbClr val="212529"/>
                </a:solidFill>
                <a:latin typeface="SFMono-Regular"/>
              </a:rPr>
              <a:t>"" endpoint1=any endpoint2=any protocol=tcp port1=any port2=2010 </a:t>
            </a:r>
          </a:p>
          <a:p>
            <a:r>
              <a:rPr lang="en-US" altLang="en-US" sz="1100">
                <a:solidFill>
                  <a:srgbClr val="212529"/>
                </a:solidFill>
                <a:latin typeface="SFMono-Regular"/>
              </a:rPr>
              <a:t>action=requestinrequestout</a:t>
            </a:r>
          </a:p>
          <a:p>
            <a:r>
              <a:rPr lang="en-US" altLang="en-US" sz="1100">
                <a:solidFill>
                  <a:srgbClr val="000000"/>
                </a:solidFill>
                <a:latin typeface="Roboto" pitchFamily="2" charset="0"/>
              </a:rPr>
              <a:t>For other versions, perform the following steps:</a:t>
            </a:r>
            <a:endParaRPr lang="en-US" altLang="en-US" sz="1100"/>
          </a:p>
          <a:p>
            <a:pPr>
              <a:buFontTx/>
              <a:buAutoNum type="alphaLcPeriod"/>
            </a:pPr>
            <a:r>
              <a:rPr lang="en-US" altLang="en-US" sz="1100">
                <a:solidFill>
                  <a:srgbClr val="000000"/>
                </a:solidFill>
                <a:latin typeface="Roboto" pitchFamily="2" charset="0"/>
              </a:rPr>
              <a:t>In the</a:t>
            </a:r>
            <a:r>
              <a:rPr lang="en-US" altLang="en-US" sz="1100">
                <a:solidFill>
                  <a:srgbClr val="000000"/>
                </a:solidFill>
              </a:rPr>
              <a:t> </a:t>
            </a:r>
            <a:r>
              <a:rPr lang="en-US" altLang="en-US" sz="1100" b="1">
                <a:solidFill>
                  <a:srgbClr val="000000"/>
                </a:solidFill>
                <a:latin typeface="Roboto" pitchFamily="2" charset="0"/>
              </a:rPr>
              <a:t>Windows Defender Firewall with Advanced Security</a:t>
            </a:r>
            <a:r>
              <a:rPr lang="en-US" altLang="en-US" sz="1100">
                <a:solidFill>
                  <a:srgbClr val="000000"/>
                </a:solidFill>
              </a:rPr>
              <a:t> </a:t>
            </a:r>
            <a:r>
              <a:rPr lang="en-US" altLang="en-US" sz="1100">
                <a:solidFill>
                  <a:srgbClr val="000000"/>
                </a:solidFill>
                <a:latin typeface="Roboto" pitchFamily="2" charset="0"/>
              </a:rPr>
              <a:t>window, select</a:t>
            </a:r>
            <a:r>
              <a:rPr lang="en-US" altLang="en-US" sz="1100">
                <a:solidFill>
                  <a:srgbClr val="000000"/>
                </a:solidFill>
              </a:rPr>
              <a:t> </a:t>
            </a:r>
            <a:r>
              <a:rPr lang="en-US" altLang="en-US" sz="1100" b="1">
                <a:solidFill>
                  <a:srgbClr val="000000"/>
                </a:solidFill>
                <a:latin typeface="Roboto" pitchFamily="2" charset="0"/>
              </a:rPr>
              <a:t>Connection Security Rules</a:t>
            </a:r>
            <a:r>
              <a:rPr lang="en-US" altLang="en-US" sz="1100">
                <a:solidFill>
                  <a:srgbClr val="000000"/>
                </a:solidFill>
                <a:latin typeface="Roboto" pitchFamily="2" charset="0"/>
              </a:rPr>
              <a:t>.</a:t>
            </a:r>
          </a:p>
          <a:p>
            <a:pPr>
              <a:buFontTx/>
              <a:buAutoNum type="alphaLcPeriod" startAt="2"/>
            </a:pPr>
            <a:r>
              <a:rPr lang="en-US" altLang="en-US" sz="1100">
                <a:solidFill>
                  <a:srgbClr val="000000"/>
                </a:solidFill>
                <a:latin typeface="Roboto" pitchFamily="2" charset="0"/>
              </a:rPr>
              <a:t>Select</a:t>
            </a:r>
            <a:r>
              <a:rPr lang="en-US" altLang="en-US" sz="1100">
                <a:solidFill>
                  <a:srgbClr val="000000"/>
                </a:solidFill>
              </a:rPr>
              <a:t> </a:t>
            </a:r>
            <a:r>
              <a:rPr lang="en-US" altLang="en-US" sz="1100" b="1">
                <a:solidFill>
                  <a:srgbClr val="000000"/>
                </a:solidFill>
                <a:latin typeface="Roboto" pitchFamily="2" charset="0"/>
              </a:rPr>
              <a:t>Actions</a:t>
            </a:r>
            <a:r>
              <a:rPr lang="en-US" altLang="en-US" sz="1100">
                <a:solidFill>
                  <a:srgbClr val="000000"/>
                </a:solidFill>
              </a:rPr>
              <a:t> </a:t>
            </a:r>
            <a:r>
              <a:rPr lang="en-US" altLang="en-US" sz="1100">
                <a:solidFill>
                  <a:srgbClr val="000000"/>
                </a:solidFill>
                <a:latin typeface="Roboto" pitchFamily="2" charset="0"/>
              </a:rPr>
              <a:t>&gt;</a:t>
            </a:r>
            <a:r>
              <a:rPr lang="en-US" altLang="en-US" sz="1100">
                <a:solidFill>
                  <a:srgbClr val="000000"/>
                </a:solidFill>
              </a:rPr>
              <a:t> </a:t>
            </a:r>
            <a:r>
              <a:rPr lang="en-US" altLang="en-US" sz="1100" b="1">
                <a:solidFill>
                  <a:srgbClr val="000000"/>
                </a:solidFill>
                <a:latin typeface="Roboto" pitchFamily="2" charset="0"/>
              </a:rPr>
              <a:t>New Rule</a:t>
            </a:r>
            <a:r>
              <a:rPr lang="en-US" altLang="en-US" sz="1100">
                <a:solidFill>
                  <a:srgbClr val="000000"/>
                </a:solidFill>
                <a:latin typeface="Roboto" pitchFamily="2" charset="0"/>
              </a:rPr>
              <a:t>.</a:t>
            </a:r>
          </a:p>
          <a:p>
            <a:r>
              <a:rPr lang="en-US" altLang="en-US" sz="1100">
                <a:solidFill>
                  <a:srgbClr val="000000"/>
                </a:solidFill>
                <a:latin typeface="Roboto" pitchFamily="2" charset="0"/>
              </a:rPr>
              <a:t>The</a:t>
            </a:r>
            <a:r>
              <a:rPr lang="en-US" altLang="en-US" sz="1100">
                <a:solidFill>
                  <a:srgbClr val="000000"/>
                </a:solidFill>
              </a:rPr>
              <a:t> </a:t>
            </a:r>
            <a:r>
              <a:rPr lang="en-US" altLang="en-US" sz="1100" b="1">
                <a:solidFill>
                  <a:srgbClr val="000000"/>
                </a:solidFill>
                <a:latin typeface="Roboto" pitchFamily="2" charset="0"/>
              </a:rPr>
              <a:t>New Connection Security Rule Wizard</a:t>
            </a:r>
            <a:r>
              <a:rPr lang="en-US" altLang="en-US" sz="1100">
                <a:solidFill>
                  <a:srgbClr val="000000"/>
                </a:solidFill>
              </a:rPr>
              <a:t> </a:t>
            </a:r>
            <a:r>
              <a:rPr lang="en-US" altLang="en-US" sz="1100">
                <a:solidFill>
                  <a:srgbClr val="000000"/>
                </a:solidFill>
                <a:latin typeface="Roboto" pitchFamily="2" charset="0"/>
              </a:rPr>
              <a:t>window appears.</a:t>
            </a:r>
          </a:p>
        </p:txBody>
      </p:sp>
      <p:pic>
        <p:nvPicPr>
          <p:cNvPr id="286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4214" y="2779713"/>
            <a:ext cx="4903787"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56799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135189" y="1268413"/>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29699"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9700"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831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9702" name="TextBox 2"/>
          <p:cNvSpPr txBox="1">
            <a:spLocks noChangeArrowheads="1"/>
          </p:cNvSpPr>
          <p:nvPr/>
        </p:nvSpPr>
        <p:spPr bwMode="auto">
          <a:xfrm>
            <a:off x="1984376" y="1484314"/>
            <a:ext cx="864711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000000"/>
                </a:solidFill>
                <a:latin typeface="Roboto" pitchFamily="2" charset="0"/>
              </a:rPr>
              <a:t>c. Select </a:t>
            </a:r>
            <a:r>
              <a:rPr lang="en-US" altLang="en-US" b="1">
                <a:solidFill>
                  <a:srgbClr val="000000"/>
                </a:solidFill>
                <a:latin typeface="Roboto" pitchFamily="2" charset="0"/>
              </a:rPr>
              <a:t>Custom</a:t>
            </a:r>
            <a:r>
              <a:rPr lang="en-US" altLang="en-US">
                <a:solidFill>
                  <a:srgbClr val="000000"/>
                </a:solidFill>
                <a:latin typeface="Roboto" pitchFamily="2" charset="0"/>
              </a:rPr>
              <a:t>,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a:p>
            <a:r>
              <a:rPr lang="en-US" altLang="en-US">
                <a:solidFill>
                  <a:srgbClr val="000000"/>
                </a:solidFill>
                <a:latin typeface="Roboto" pitchFamily="2" charset="0"/>
              </a:rPr>
              <a:t>d. Both for Endpoint 1 and Endpoint 2, select </a:t>
            </a:r>
            <a:r>
              <a:rPr lang="en-US" altLang="en-US" b="1">
                <a:solidFill>
                  <a:srgbClr val="000000"/>
                </a:solidFill>
                <a:latin typeface="Roboto" pitchFamily="2" charset="0"/>
              </a:rPr>
              <a:t>Any IP Address</a:t>
            </a:r>
            <a:r>
              <a:rPr lang="en-US" altLang="en-US">
                <a:solidFill>
                  <a:srgbClr val="000000"/>
                </a:solidFill>
                <a:latin typeface="Roboto" pitchFamily="2" charset="0"/>
              </a:rPr>
              <a:t>,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a:p>
            <a:r>
              <a:rPr lang="en-US" altLang="en-US">
                <a:solidFill>
                  <a:srgbClr val="000000"/>
                </a:solidFill>
                <a:latin typeface="Roboto" pitchFamily="2" charset="0"/>
              </a:rPr>
              <a:t>e. Select </a:t>
            </a:r>
            <a:r>
              <a:rPr lang="en-US" altLang="en-US" b="1">
                <a:solidFill>
                  <a:srgbClr val="000000"/>
                </a:solidFill>
                <a:latin typeface="Roboto" pitchFamily="2" charset="0"/>
              </a:rPr>
              <a:t>Require authentication for inbound and outbound connections</a:t>
            </a:r>
            <a:r>
              <a:rPr lang="en-US" altLang="en-US">
                <a:solidFill>
                  <a:srgbClr val="000000"/>
                </a:solidFill>
                <a:latin typeface="Roboto" pitchFamily="2" charset="0"/>
              </a:rPr>
              <a:t>,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a:p>
            <a:r>
              <a:rPr lang="en-US" altLang="en-US">
                <a:solidFill>
                  <a:srgbClr val="000000"/>
                </a:solidFill>
                <a:latin typeface="Roboto" pitchFamily="2" charset="0"/>
              </a:rPr>
              <a:t>f. Select </a:t>
            </a:r>
            <a:r>
              <a:rPr lang="en-US" altLang="en-US" b="1">
                <a:solidFill>
                  <a:srgbClr val="000000"/>
                </a:solidFill>
                <a:latin typeface="Roboto" pitchFamily="2" charset="0"/>
              </a:rPr>
              <a:t>Default</a:t>
            </a:r>
            <a:r>
              <a:rPr lang="en-US" altLang="en-US">
                <a:solidFill>
                  <a:srgbClr val="000000"/>
                </a:solidFill>
                <a:latin typeface="Roboto" pitchFamily="2" charset="0"/>
              </a:rPr>
              <a:t>,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a:p>
            <a:r>
              <a:rPr lang="en-US" altLang="en-US">
                <a:solidFill>
                  <a:srgbClr val="000000"/>
                </a:solidFill>
                <a:latin typeface="Roboto" pitchFamily="2" charset="0"/>
              </a:rPr>
              <a:t>g. Enter values as described in the following table,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p:txBody>
      </p:sp>
      <p:graphicFrame>
        <p:nvGraphicFramePr>
          <p:cNvPr id="7" name="Table 6"/>
          <p:cNvGraphicFramePr>
            <a:graphicFrameLocks noGrp="1"/>
          </p:cNvGraphicFramePr>
          <p:nvPr/>
        </p:nvGraphicFramePr>
        <p:xfrm>
          <a:off x="1831975" y="3238500"/>
          <a:ext cx="8229600" cy="1738314"/>
        </p:xfrm>
        <a:graphic>
          <a:graphicData uri="http://schemas.openxmlformats.org/drawingml/2006/table">
            <a:tbl>
              <a:tblPr/>
              <a:tblGrid>
                <a:gridCol w="4114800"/>
                <a:gridCol w="4114800"/>
              </a:tblGrid>
              <a:tr h="365961">
                <a:tc>
                  <a:txBody>
                    <a:bodyPr/>
                    <a:lstStyle/>
                    <a:p>
                      <a:pPr algn="ctr" fontAlgn="b"/>
                      <a:r>
                        <a:rPr lang="en-IN" sz="1800" dirty="0">
                          <a:effectLst/>
                        </a:rPr>
                        <a:t>Field</a:t>
                      </a:r>
                    </a:p>
                  </a:txBody>
                  <a:tcPr marT="45745" marB="45745" anchor="b">
                    <a:lnL>
                      <a:noFill/>
                    </a:lnL>
                    <a:lnR>
                      <a:noFill/>
                    </a:lnR>
                    <a:lnT w="7620" cap="flat" cmpd="sng" algn="ctr">
                      <a:solidFill>
                        <a:srgbClr val="403633"/>
                      </a:solidFill>
                      <a:prstDash val="solid"/>
                      <a:round/>
                      <a:headEnd type="none" w="med" len="med"/>
                      <a:tailEnd type="none" w="med" len="med"/>
                    </a:lnT>
                    <a:lnB w="7620" cap="flat" cmpd="sng" algn="ctr">
                      <a:solidFill>
                        <a:srgbClr val="203C33"/>
                      </a:solidFill>
                      <a:prstDash val="solid"/>
                      <a:round/>
                      <a:headEnd type="none" w="med" len="med"/>
                      <a:tailEnd type="none" w="med" len="med"/>
                    </a:lnB>
                  </a:tcPr>
                </a:tc>
                <a:tc>
                  <a:txBody>
                    <a:bodyPr/>
                    <a:lstStyle/>
                    <a:p>
                      <a:pPr algn="ctr" fontAlgn="b"/>
                      <a:r>
                        <a:rPr lang="en-IN" sz="1800">
                          <a:effectLst/>
                        </a:rPr>
                        <a:t>Description</a:t>
                      </a:r>
                    </a:p>
                  </a:txBody>
                  <a:tcPr marT="45745" marB="45745" anchor="b">
                    <a:lnL>
                      <a:noFill/>
                    </a:lnL>
                    <a:lnR>
                      <a:noFill/>
                    </a:lnR>
                    <a:lnT w="7620" cap="flat" cmpd="sng" algn="ctr">
                      <a:solidFill>
                        <a:srgbClr val="403633"/>
                      </a:solidFill>
                      <a:prstDash val="solid"/>
                      <a:round/>
                      <a:headEnd type="none" w="med" len="med"/>
                      <a:tailEnd type="none" w="med" len="med"/>
                    </a:lnT>
                    <a:lnB w="7620" cap="flat" cmpd="sng" algn="ctr">
                      <a:solidFill>
                        <a:srgbClr val="803B33"/>
                      </a:solidFill>
                      <a:prstDash val="solid"/>
                      <a:round/>
                      <a:headEnd type="none" w="med" len="med"/>
                      <a:tailEnd type="none" w="med" len="med"/>
                    </a:lnB>
                  </a:tcPr>
                </a:tc>
              </a:tr>
              <a:tr h="365961">
                <a:tc>
                  <a:txBody>
                    <a:bodyPr/>
                    <a:lstStyle/>
                    <a:p>
                      <a:pPr fontAlgn="t"/>
                      <a:r>
                        <a:rPr lang="en-IN" sz="1800" b="1" dirty="0">
                          <a:effectLst/>
                        </a:rPr>
                        <a:t>Protocol type</a:t>
                      </a:r>
                      <a:endParaRPr lang="en-IN" sz="1800" dirty="0">
                        <a:effectLst/>
                      </a:endParaRPr>
                    </a:p>
                  </a:txBody>
                  <a:tcPr marT="45745" marB="45745">
                    <a:lnL>
                      <a:noFill/>
                    </a:lnL>
                    <a:lnR>
                      <a:noFill/>
                    </a:lnR>
                    <a:lnT w="7620" cap="flat" cmpd="sng" algn="ctr">
                      <a:solidFill>
                        <a:srgbClr val="203C33"/>
                      </a:solidFill>
                      <a:prstDash val="solid"/>
                      <a:round/>
                      <a:headEnd type="none" w="med" len="med"/>
                      <a:tailEnd type="none" w="med" len="med"/>
                    </a:lnT>
                    <a:lnB w="7620" cap="flat" cmpd="sng" algn="ctr">
                      <a:solidFill>
                        <a:srgbClr val="403E33"/>
                      </a:solidFill>
                      <a:prstDash val="solid"/>
                      <a:round/>
                      <a:headEnd type="none" w="med" len="med"/>
                      <a:tailEnd type="none" w="med" len="med"/>
                    </a:lnB>
                  </a:tcPr>
                </a:tc>
                <a:tc>
                  <a:txBody>
                    <a:bodyPr/>
                    <a:lstStyle/>
                    <a:p>
                      <a:pPr fontAlgn="t"/>
                      <a:r>
                        <a:rPr lang="en-IN" sz="1800">
                          <a:effectLst/>
                        </a:rPr>
                        <a:t>Select </a:t>
                      </a:r>
                      <a:r>
                        <a:rPr lang="en-IN" sz="1800" b="1">
                          <a:effectLst/>
                        </a:rPr>
                        <a:t>TCP</a:t>
                      </a:r>
                      <a:r>
                        <a:rPr lang="en-IN" sz="1800">
                          <a:effectLst/>
                        </a:rPr>
                        <a:t>.</a:t>
                      </a:r>
                    </a:p>
                  </a:txBody>
                  <a:tcPr marT="45745" marB="45745">
                    <a:lnL>
                      <a:noFill/>
                    </a:lnL>
                    <a:lnR>
                      <a:noFill/>
                    </a:lnR>
                    <a:lnT w="7620" cap="flat" cmpd="sng" algn="ctr">
                      <a:solidFill>
                        <a:srgbClr val="803B33"/>
                      </a:solidFill>
                      <a:prstDash val="solid"/>
                      <a:round/>
                      <a:headEnd type="none" w="med" len="med"/>
                      <a:tailEnd type="none" w="med" len="med"/>
                    </a:lnT>
                    <a:lnB w="7620" cap="flat" cmpd="sng" algn="ctr">
                      <a:solidFill>
                        <a:srgbClr val="E04733"/>
                      </a:solidFill>
                      <a:prstDash val="solid"/>
                      <a:round/>
                      <a:headEnd type="none" w="med" len="med"/>
                      <a:tailEnd type="none" w="med" len="med"/>
                    </a:lnB>
                  </a:tcPr>
                </a:tc>
              </a:tr>
              <a:tr h="365961">
                <a:tc>
                  <a:txBody>
                    <a:bodyPr/>
                    <a:lstStyle/>
                    <a:p>
                      <a:pPr fontAlgn="t"/>
                      <a:r>
                        <a:rPr lang="en-IN" sz="1800" b="1">
                          <a:effectLst/>
                        </a:rPr>
                        <a:t>Endpoint 1 port</a:t>
                      </a:r>
                      <a:endParaRPr lang="en-IN" sz="1800">
                        <a:effectLst/>
                      </a:endParaRPr>
                    </a:p>
                  </a:txBody>
                  <a:tcPr marT="45745" marB="45745">
                    <a:lnL>
                      <a:noFill/>
                    </a:lnL>
                    <a:lnR>
                      <a:noFill/>
                    </a:lnR>
                    <a:lnT w="7620" cap="flat" cmpd="sng" algn="ctr">
                      <a:solidFill>
                        <a:srgbClr val="403E33"/>
                      </a:solidFill>
                      <a:prstDash val="solid"/>
                      <a:round/>
                      <a:headEnd type="none" w="med" len="med"/>
                      <a:tailEnd type="none" w="med" len="med"/>
                    </a:lnT>
                    <a:lnB w="7620" cap="flat" cmpd="sng" algn="ctr">
                      <a:solidFill>
                        <a:srgbClr val="204633"/>
                      </a:solidFill>
                      <a:prstDash val="solid"/>
                      <a:round/>
                      <a:headEnd type="none" w="med" len="med"/>
                      <a:tailEnd type="none" w="med" len="med"/>
                    </a:lnB>
                  </a:tcPr>
                </a:tc>
                <a:tc>
                  <a:txBody>
                    <a:bodyPr/>
                    <a:lstStyle/>
                    <a:p>
                      <a:pPr fontAlgn="t"/>
                      <a:r>
                        <a:rPr lang="en-IN" sz="1800" dirty="0">
                          <a:effectLst/>
                        </a:rPr>
                        <a:t>Select </a:t>
                      </a:r>
                      <a:r>
                        <a:rPr lang="en-IN" sz="1800" b="1" dirty="0">
                          <a:effectLst/>
                        </a:rPr>
                        <a:t>All Ports</a:t>
                      </a:r>
                      <a:r>
                        <a:rPr lang="en-IN" sz="1800" dirty="0">
                          <a:effectLst/>
                        </a:rPr>
                        <a:t>.</a:t>
                      </a:r>
                    </a:p>
                  </a:txBody>
                  <a:tcPr marT="45745" marB="45745">
                    <a:lnL>
                      <a:noFill/>
                    </a:lnL>
                    <a:lnR>
                      <a:noFill/>
                    </a:lnR>
                    <a:lnT w="7620" cap="flat" cmpd="sng" algn="ctr">
                      <a:solidFill>
                        <a:srgbClr val="E04733"/>
                      </a:solidFill>
                      <a:prstDash val="solid"/>
                      <a:round/>
                      <a:headEnd type="none" w="med" len="med"/>
                      <a:tailEnd type="none" w="med" len="med"/>
                    </a:lnT>
                    <a:lnB w="7620" cap="flat" cmpd="sng" algn="ctr">
                      <a:solidFill>
                        <a:srgbClr val="604E33"/>
                      </a:solidFill>
                      <a:prstDash val="solid"/>
                      <a:round/>
                      <a:headEnd type="none" w="med" len="med"/>
                      <a:tailEnd type="none" w="med" len="med"/>
                    </a:lnB>
                  </a:tcPr>
                </a:tc>
              </a:tr>
              <a:tr h="640431">
                <a:tc>
                  <a:txBody>
                    <a:bodyPr/>
                    <a:lstStyle/>
                    <a:p>
                      <a:pPr fontAlgn="t"/>
                      <a:r>
                        <a:rPr lang="en-IN" sz="1800" b="1" dirty="0">
                          <a:effectLst/>
                        </a:rPr>
                        <a:t>Endpoint 2 port</a:t>
                      </a:r>
                      <a:endParaRPr lang="en-IN" sz="1800" dirty="0">
                        <a:effectLst/>
                      </a:endParaRPr>
                    </a:p>
                  </a:txBody>
                  <a:tcPr marT="45745" marB="45745">
                    <a:lnL>
                      <a:noFill/>
                    </a:lnL>
                    <a:lnR>
                      <a:noFill/>
                    </a:lnR>
                    <a:lnT w="7620" cap="flat" cmpd="sng" algn="ctr">
                      <a:solidFill>
                        <a:srgbClr val="204633"/>
                      </a:solidFill>
                      <a:prstDash val="solid"/>
                      <a:round/>
                      <a:headEnd type="none" w="med" len="med"/>
                      <a:tailEnd type="none" w="med" len="med"/>
                    </a:lnT>
                    <a:lnB>
                      <a:noFill/>
                    </a:lnB>
                  </a:tcPr>
                </a:tc>
                <a:tc>
                  <a:txBody>
                    <a:bodyPr/>
                    <a:lstStyle/>
                    <a:p>
                      <a:pPr fontAlgn="t"/>
                      <a:r>
                        <a:rPr lang="en-US" sz="1800" dirty="0">
                          <a:effectLst/>
                        </a:rPr>
                        <a:t>Select </a:t>
                      </a:r>
                      <a:r>
                        <a:rPr lang="en-US" sz="1800" b="1" dirty="0">
                          <a:effectLst/>
                        </a:rPr>
                        <a:t>Specific Ports</a:t>
                      </a:r>
                      <a:r>
                        <a:rPr lang="en-US" sz="1800" dirty="0">
                          <a:effectLst/>
                        </a:rPr>
                        <a:t>, and then enter 2010.</a:t>
                      </a:r>
                    </a:p>
                  </a:txBody>
                  <a:tcPr marT="45745" marB="45745">
                    <a:lnL>
                      <a:noFill/>
                    </a:lnL>
                    <a:lnR>
                      <a:noFill/>
                    </a:lnR>
                    <a:lnT w="7620" cap="flat" cmpd="sng" algn="ctr">
                      <a:solidFill>
                        <a:srgbClr val="604E33"/>
                      </a:solidFill>
                      <a:prstDash val="solid"/>
                      <a:round/>
                      <a:headEnd type="none" w="med" len="med"/>
                      <a:tailEnd type="none" w="med" len="med"/>
                    </a:lnT>
                    <a:lnB>
                      <a:noFill/>
                    </a:lnB>
                  </a:tcPr>
                </a:tc>
              </a:tr>
            </a:tbl>
          </a:graphicData>
        </a:graphic>
      </p:graphicFrame>
      <p:sp>
        <p:nvSpPr>
          <p:cNvPr id="29719" name="TextBox 8"/>
          <p:cNvSpPr txBox="1">
            <a:spLocks noChangeArrowheads="1"/>
          </p:cNvSpPr>
          <p:nvPr/>
        </p:nvSpPr>
        <p:spPr bwMode="auto">
          <a:xfrm>
            <a:off x="1908175" y="4992689"/>
            <a:ext cx="80772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000000"/>
                </a:solidFill>
                <a:latin typeface="Roboto" pitchFamily="2" charset="0"/>
              </a:rPr>
              <a:t>h. Select when to apply the rule,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a:p>
            <a:r>
              <a:rPr lang="en-US" altLang="en-US">
                <a:solidFill>
                  <a:srgbClr val="000000"/>
                </a:solidFill>
                <a:latin typeface="Roboto" pitchFamily="2" charset="0"/>
              </a:rPr>
              <a:t>i. Enter a name and description for the rule, and then select </a:t>
            </a:r>
            <a:r>
              <a:rPr lang="en-US" altLang="en-US" b="1">
                <a:solidFill>
                  <a:srgbClr val="000000"/>
                </a:solidFill>
                <a:latin typeface="Roboto" pitchFamily="2" charset="0"/>
              </a:rPr>
              <a:t>Finish</a:t>
            </a:r>
            <a:r>
              <a:rPr lang="en-US" altLang="en-US">
                <a:solidFill>
                  <a:srgbClr val="000000"/>
                </a:solidFill>
                <a:latin typeface="Roboto" pitchFamily="2" charset="0"/>
              </a:rPr>
              <a:t>.The rule appears in the </a:t>
            </a:r>
            <a:r>
              <a:rPr lang="en-US" altLang="en-US" b="1">
                <a:solidFill>
                  <a:srgbClr val="000000"/>
                </a:solidFill>
                <a:latin typeface="Roboto" pitchFamily="2" charset="0"/>
              </a:rPr>
              <a:t>Connection Security Rules</a:t>
            </a:r>
            <a:r>
              <a:rPr lang="en-US" altLang="en-US">
                <a:solidFill>
                  <a:srgbClr val="000000"/>
                </a:solidFill>
                <a:latin typeface="Roboto" pitchFamily="2" charset="0"/>
              </a:rPr>
              <a:t> window.</a:t>
            </a:r>
          </a:p>
          <a:p>
            <a:r>
              <a:rPr lang="en-US" altLang="en-US">
                <a:solidFill>
                  <a:srgbClr val="000000"/>
                </a:solidFill>
                <a:latin typeface="Roboto" pitchFamily="2" charset="0"/>
              </a:rPr>
              <a:t>j. Ensure that the rule is enabled.</a:t>
            </a:r>
          </a:p>
        </p:txBody>
      </p:sp>
    </p:spTree>
    <p:extLst>
      <p:ext uri="{BB962C8B-B14F-4D97-AF65-F5344CB8AC3E}">
        <p14:creationId xmlns:p14="http://schemas.microsoft.com/office/powerpoint/2010/main" val="871662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Security Concepts</a:t>
            </a:r>
            <a:endParaRPr lang="en-IN" dirty="0"/>
          </a:p>
        </p:txBody>
      </p:sp>
      <p:sp>
        <p:nvSpPr>
          <p:cNvPr id="3" name="Content Placeholder 2"/>
          <p:cNvSpPr>
            <a:spLocks noGrp="1"/>
          </p:cNvSpPr>
          <p:nvPr>
            <p:ph idx="1"/>
          </p:nvPr>
        </p:nvSpPr>
        <p:spPr>
          <a:xfrm>
            <a:off x="838200" y="1825625"/>
            <a:ext cx="6554638" cy="4351338"/>
          </a:xfrm>
        </p:spPr>
        <p:txBody>
          <a:bodyPr>
            <a:normAutofit/>
          </a:bodyPr>
          <a:lstStyle/>
          <a:p>
            <a:r>
              <a:rPr lang="en-IN" sz="2000" dirty="0" smtClean="0"/>
              <a:t>A </a:t>
            </a:r>
            <a:r>
              <a:rPr lang="en-IN" b="1" dirty="0" smtClean="0">
                <a:solidFill>
                  <a:srgbClr val="C00000"/>
                </a:solidFill>
              </a:rPr>
              <a:t>Mantrap</a:t>
            </a:r>
            <a:r>
              <a:rPr lang="en-IN" b="1" dirty="0" smtClean="0"/>
              <a:t> </a:t>
            </a:r>
            <a:r>
              <a:rPr lang="en-IN" sz="2000" dirty="0" smtClean="0"/>
              <a:t>is </a:t>
            </a:r>
            <a:r>
              <a:rPr lang="en-IN" sz="2000" dirty="0"/>
              <a:t>a series of two doors with a small room between them. The user is </a:t>
            </a:r>
            <a:r>
              <a:rPr lang="en-IN" sz="2000" dirty="0" smtClean="0"/>
              <a:t>authenticated at </a:t>
            </a:r>
            <a:r>
              <a:rPr lang="en-IN" sz="2000" dirty="0"/>
              <a:t>the first door and then allowed into the room. At that point additional </a:t>
            </a:r>
            <a:r>
              <a:rPr lang="en-IN" sz="2000" dirty="0" smtClean="0"/>
              <a:t>verification will </a:t>
            </a:r>
            <a:r>
              <a:rPr lang="en-IN" sz="2000" dirty="0"/>
              <a:t>occur (such as a guard visually identifying the person) and then the user is </a:t>
            </a:r>
            <a:r>
              <a:rPr lang="en-IN" sz="2000" dirty="0" smtClean="0"/>
              <a:t>allowed through </a:t>
            </a:r>
            <a:r>
              <a:rPr lang="en-IN" sz="2000" dirty="0"/>
              <a:t>the second door. </a:t>
            </a:r>
            <a:r>
              <a:rPr lang="en-IN" sz="2000" dirty="0" smtClean="0"/>
              <a:t>Mantraps </a:t>
            </a:r>
            <a:r>
              <a:rPr lang="en-IN" sz="2000" dirty="0"/>
              <a:t>also typically require that the first door is closed, prior to enabling </a:t>
            </a:r>
            <a:r>
              <a:rPr lang="en-IN" sz="2000" dirty="0" smtClean="0"/>
              <a:t>the second </a:t>
            </a:r>
            <a:r>
              <a:rPr lang="en-IN" sz="2000" dirty="0"/>
              <a:t>door to open.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9924" y="927968"/>
            <a:ext cx="4863489" cy="3738922"/>
          </a:xfrm>
          <a:prstGeom prst="rect">
            <a:avLst/>
          </a:prstGeom>
        </p:spPr>
      </p:pic>
    </p:spTree>
    <p:extLst>
      <p:ext uri="{BB962C8B-B14F-4D97-AF65-F5344CB8AC3E}">
        <p14:creationId xmlns:p14="http://schemas.microsoft.com/office/powerpoint/2010/main" val="27151284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135189" y="1268413"/>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30723"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30724"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831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 name="Rectangle 1"/>
          <p:cNvSpPr>
            <a:spLocks noChangeArrowheads="1"/>
          </p:cNvSpPr>
          <p:nvPr/>
        </p:nvSpPr>
        <p:spPr bwMode="auto">
          <a:xfrm>
            <a:off x="1984376" y="1485901"/>
            <a:ext cx="8340725" cy="1476375"/>
          </a:xfrm>
          <a:prstGeom prst="rect">
            <a:avLst/>
          </a:prstGeom>
          <a:solidFill>
            <a:srgbClr val="FFFFFF"/>
          </a:solidFill>
          <a:ln>
            <a:noFill/>
          </a:ln>
          <a:effectLst/>
        </p:spPr>
        <p:txBody>
          <a:bodyPr tIns="0" bIns="0" anchor="ctr">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1600" dirty="0">
                <a:solidFill>
                  <a:srgbClr val="000000"/>
                </a:solidFill>
                <a:latin typeface="Roboto" panose="02000000000000000000" pitchFamily="2" charset="0"/>
              </a:rPr>
              <a:t>6. If using Microsoft Windows Server 2019, 2016, 2012 R2 and/or Windows 8, 8.1, open up port number 5000:</a:t>
            </a:r>
            <a:endParaRPr lang="en-US" altLang="en-US" sz="1050" dirty="0"/>
          </a:p>
          <a:p>
            <a:pPr>
              <a:buFontTx/>
              <a:buAutoNum type="alphaLcPeriod"/>
              <a:defRPr/>
            </a:pPr>
            <a:r>
              <a:rPr lang="en-US" altLang="en-US" sz="1600" dirty="0">
                <a:solidFill>
                  <a:srgbClr val="000000"/>
                </a:solidFill>
                <a:latin typeface="Roboto" panose="02000000000000000000" pitchFamily="2" charset="0"/>
              </a:rPr>
              <a:t>In the</a:t>
            </a:r>
            <a:r>
              <a:rPr lang="en-US" altLang="en-US" sz="1600" dirty="0">
                <a:solidFill>
                  <a:srgbClr val="000000"/>
                </a:solidFill>
              </a:rPr>
              <a:t> </a:t>
            </a:r>
            <a:r>
              <a:rPr lang="en-US" altLang="en-US" sz="1600" b="1" dirty="0">
                <a:solidFill>
                  <a:srgbClr val="000000"/>
                </a:solidFill>
                <a:latin typeface="Roboto" panose="02000000000000000000" pitchFamily="2" charset="0"/>
              </a:rPr>
              <a:t>Windows Defender Firewall with Advanced Security</a:t>
            </a:r>
            <a:r>
              <a:rPr lang="en-US" altLang="en-US" sz="1600" dirty="0">
                <a:solidFill>
                  <a:srgbClr val="000000"/>
                </a:solidFill>
              </a:rPr>
              <a:t> </a:t>
            </a:r>
            <a:r>
              <a:rPr lang="en-US" altLang="en-US" sz="1600" dirty="0">
                <a:solidFill>
                  <a:srgbClr val="000000"/>
                </a:solidFill>
                <a:latin typeface="Roboto" panose="02000000000000000000" pitchFamily="2" charset="0"/>
              </a:rPr>
              <a:t>window, select</a:t>
            </a:r>
            <a:r>
              <a:rPr lang="en-US" altLang="en-US" sz="1600" dirty="0">
                <a:solidFill>
                  <a:srgbClr val="000000"/>
                </a:solidFill>
              </a:rPr>
              <a:t> </a:t>
            </a:r>
            <a:r>
              <a:rPr lang="en-US" altLang="en-US" sz="1600" b="1" dirty="0">
                <a:solidFill>
                  <a:srgbClr val="000000"/>
                </a:solidFill>
                <a:latin typeface="Roboto" panose="02000000000000000000" pitchFamily="2" charset="0"/>
              </a:rPr>
              <a:t>Inbound Rules</a:t>
            </a:r>
            <a:r>
              <a:rPr lang="en-US" altLang="en-US" sz="1600" dirty="0">
                <a:solidFill>
                  <a:srgbClr val="000000"/>
                </a:solidFill>
                <a:latin typeface="Roboto" panose="02000000000000000000" pitchFamily="2" charset="0"/>
              </a:rPr>
              <a:t>.</a:t>
            </a:r>
          </a:p>
          <a:p>
            <a:pPr>
              <a:buFontTx/>
              <a:buAutoNum type="alphaLcPeriod" startAt="2"/>
              <a:defRPr/>
            </a:pPr>
            <a:r>
              <a:rPr lang="en-US" altLang="en-US" sz="1600" dirty="0">
                <a:solidFill>
                  <a:srgbClr val="000000"/>
                </a:solidFill>
                <a:latin typeface="Roboto" panose="02000000000000000000" pitchFamily="2" charset="0"/>
              </a:rPr>
              <a:t>Select</a:t>
            </a:r>
            <a:r>
              <a:rPr lang="en-US" altLang="en-US" sz="1600" dirty="0">
                <a:solidFill>
                  <a:srgbClr val="000000"/>
                </a:solidFill>
              </a:rPr>
              <a:t> </a:t>
            </a:r>
            <a:r>
              <a:rPr lang="en-US" altLang="en-US" sz="1600" b="1" dirty="0">
                <a:solidFill>
                  <a:srgbClr val="000000"/>
                </a:solidFill>
                <a:latin typeface="Roboto" panose="02000000000000000000" pitchFamily="2" charset="0"/>
              </a:rPr>
              <a:t>Actions</a:t>
            </a:r>
            <a:r>
              <a:rPr lang="en-US" altLang="en-US" sz="1600" dirty="0">
                <a:solidFill>
                  <a:srgbClr val="000000"/>
                </a:solidFill>
              </a:rPr>
              <a:t> </a:t>
            </a:r>
            <a:r>
              <a:rPr lang="en-US" altLang="en-US" sz="1600" dirty="0">
                <a:solidFill>
                  <a:srgbClr val="000000"/>
                </a:solidFill>
                <a:latin typeface="Roboto" panose="02000000000000000000" pitchFamily="2" charset="0"/>
              </a:rPr>
              <a:t>&gt;</a:t>
            </a:r>
            <a:r>
              <a:rPr lang="en-US" altLang="en-US" sz="1600" dirty="0">
                <a:solidFill>
                  <a:srgbClr val="000000"/>
                </a:solidFill>
              </a:rPr>
              <a:t> </a:t>
            </a:r>
            <a:r>
              <a:rPr lang="en-US" altLang="en-US" sz="1600" b="1" dirty="0">
                <a:solidFill>
                  <a:srgbClr val="000000"/>
                </a:solidFill>
                <a:latin typeface="Roboto" panose="02000000000000000000" pitchFamily="2" charset="0"/>
              </a:rPr>
              <a:t>New Rule</a:t>
            </a:r>
            <a:r>
              <a:rPr lang="en-US" altLang="en-US" sz="1600" dirty="0">
                <a:solidFill>
                  <a:srgbClr val="000000"/>
                </a:solidFill>
                <a:latin typeface="Roboto" panose="02000000000000000000" pitchFamily="2" charset="0"/>
              </a:rPr>
              <a:t>.</a:t>
            </a:r>
          </a:p>
          <a:p>
            <a:pPr>
              <a:defRPr/>
            </a:pPr>
            <a:r>
              <a:rPr lang="en-US" altLang="en-US" sz="1600" dirty="0">
                <a:solidFill>
                  <a:srgbClr val="000000"/>
                </a:solidFill>
                <a:latin typeface="Roboto" panose="02000000000000000000" pitchFamily="2" charset="0"/>
              </a:rPr>
              <a:t>The</a:t>
            </a:r>
            <a:r>
              <a:rPr lang="en-US" altLang="en-US" sz="1600" dirty="0">
                <a:solidFill>
                  <a:srgbClr val="000000"/>
                </a:solidFill>
              </a:rPr>
              <a:t> </a:t>
            </a:r>
            <a:r>
              <a:rPr lang="en-US" altLang="en-US" sz="1600" b="1" dirty="0">
                <a:solidFill>
                  <a:srgbClr val="000000"/>
                </a:solidFill>
                <a:latin typeface="Roboto" panose="02000000000000000000" pitchFamily="2" charset="0"/>
              </a:rPr>
              <a:t>New Inbound Rule Wizard</a:t>
            </a:r>
            <a:r>
              <a:rPr lang="en-US" altLang="en-US" sz="1600" dirty="0">
                <a:solidFill>
                  <a:srgbClr val="000000"/>
                </a:solidFill>
              </a:rPr>
              <a:t> </a:t>
            </a:r>
            <a:r>
              <a:rPr lang="en-US" altLang="en-US" sz="1600" dirty="0">
                <a:solidFill>
                  <a:srgbClr val="000000"/>
                </a:solidFill>
                <a:latin typeface="Roboto" panose="02000000000000000000" pitchFamily="2" charset="0"/>
              </a:rPr>
              <a:t>window appears.</a:t>
            </a:r>
          </a:p>
        </p:txBody>
      </p:sp>
      <p:pic>
        <p:nvPicPr>
          <p:cNvPr id="307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176" y="3024188"/>
            <a:ext cx="4321175"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1231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135189" y="1268413"/>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31747"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31748"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831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31750" name="TextBox 2"/>
          <p:cNvSpPr txBox="1">
            <a:spLocks noChangeArrowheads="1"/>
          </p:cNvSpPr>
          <p:nvPr/>
        </p:nvSpPr>
        <p:spPr bwMode="auto">
          <a:xfrm>
            <a:off x="2100264" y="1525589"/>
            <a:ext cx="79914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000000"/>
                </a:solidFill>
                <a:latin typeface="Roboto" pitchFamily="2" charset="0"/>
              </a:rPr>
              <a:t>c. Select </a:t>
            </a:r>
            <a:r>
              <a:rPr lang="en-US" altLang="en-US" b="1">
                <a:solidFill>
                  <a:srgbClr val="000000"/>
                </a:solidFill>
                <a:latin typeface="Roboto" pitchFamily="2" charset="0"/>
              </a:rPr>
              <a:t>Custom</a:t>
            </a:r>
            <a:r>
              <a:rPr lang="en-US" altLang="en-US">
                <a:solidFill>
                  <a:srgbClr val="000000"/>
                </a:solidFill>
                <a:latin typeface="Roboto" pitchFamily="2" charset="0"/>
              </a:rPr>
              <a:t>,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a:p>
            <a:r>
              <a:rPr lang="en-US" altLang="en-US">
                <a:solidFill>
                  <a:srgbClr val="000000"/>
                </a:solidFill>
                <a:latin typeface="Roboto" pitchFamily="2" charset="0"/>
              </a:rPr>
              <a:t>d. Select </a:t>
            </a:r>
            <a:r>
              <a:rPr lang="en-US" altLang="en-US" b="1">
                <a:solidFill>
                  <a:srgbClr val="000000"/>
                </a:solidFill>
                <a:latin typeface="Roboto" pitchFamily="2" charset="0"/>
              </a:rPr>
              <a:t>All programs</a:t>
            </a:r>
            <a:r>
              <a:rPr lang="en-US" altLang="en-US">
                <a:solidFill>
                  <a:srgbClr val="000000"/>
                </a:solidFill>
                <a:latin typeface="Roboto" pitchFamily="2" charset="0"/>
              </a:rPr>
              <a:t>,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a:p>
            <a:r>
              <a:rPr lang="en-US" altLang="en-US">
                <a:solidFill>
                  <a:srgbClr val="000000"/>
                </a:solidFill>
                <a:latin typeface="Roboto" pitchFamily="2" charset="0"/>
              </a:rPr>
              <a:t>e. Enter values as described in the following table,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p:txBody>
      </p:sp>
      <p:graphicFrame>
        <p:nvGraphicFramePr>
          <p:cNvPr id="5" name="Table 4"/>
          <p:cNvGraphicFramePr>
            <a:graphicFrameLocks noGrp="1"/>
          </p:cNvGraphicFramePr>
          <p:nvPr/>
        </p:nvGraphicFramePr>
        <p:xfrm>
          <a:off x="2417763" y="2451101"/>
          <a:ext cx="7356476" cy="2103437"/>
        </p:xfrm>
        <a:graphic>
          <a:graphicData uri="http://schemas.openxmlformats.org/drawingml/2006/table">
            <a:tbl>
              <a:tblPr/>
              <a:tblGrid>
                <a:gridCol w="3678238"/>
                <a:gridCol w="3678238"/>
              </a:tblGrid>
              <a:tr h="365815">
                <a:tc>
                  <a:txBody>
                    <a:bodyPr/>
                    <a:lstStyle/>
                    <a:p>
                      <a:pPr algn="ctr" fontAlgn="b"/>
                      <a:r>
                        <a:rPr lang="en-IN" sz="1800">
                          <a:effectLst/>
                        </a:rPr>
                        <a:t>Field</a:t>
                      </a:r>
                    </a:p>
                  </a:txBody>
                  <a:tcPr marL="91456" marR="91456" marT="45727" marB="45727" anchor="b">
                    <a:lnL w="7620" cap="flat" cmpd="sng" algn="ctr">
                      <a:solidFill>
                        <a:srgbClr val="F06514"/>
                      </a:solidFill>
                      <a:prstDash val="solid"/>
                      <a:round/>
                      <a:headEnd type="none" w="med" len="med"/>
                      <a:tailEnd type="none" w="med" len="med"/>
                    </a:lnL>
                    <a:lnR w="7620" cap="flat" cmpd="sng" algn="ctr">
                      <a:solidFill>
                        <a:srgbClr val="106914"/>
                      </a:solidFill>
                      <a:prstDash val="solid"/>
                      <a:round/>
                      <a:headEnd type="none" w="med" len="med"/>
                      <a:tailEnd type="none" w="med" len="med"/>
                    </a:lnR>
                    <a:lnT w="7620" cap="flat" cmpd="sng" algn="ctr">
                      <a:solidFill>
                        <a:srgbClr val="F06514"/>
                      </a:solidFill>
                      <a:prstDash val="solid"/>
                      <a:round/>
                      <a:headEnd type="none" w="med" len="med"/>
                      <a:tailEnd type="none" w="med" len="med"/>
                    </a:lnT>
                    <a:lnB w="7620" cap="flat" cmpd="sng" algn="ctr">
                      <a:solidFill>
                        <a:srgbClr val="B06614"/>
                      </a:solidFill>
                      <a:prstDash val="solid"/>
                      <a:round/>
                      <a:headEnd type="none" w="med" len="med"/>
                      <a:tailEnd type="none" w="med" len="med"/>
                    </a:lnB>
                    <a:solidFill>
                      <a:srgbClr val="FFFFFF"/>
                    </a:solidFill>
                  </a:tcPr>
                </a:tc>
                <a:tc>
                  <a:txBody>
                    <a:bodyPr/>
                    <a:lstStyle/>
                    <a:p>
                      <a:pPr algn="ctr" fontAlgn="b"/>
                      <a:r>
                        <a:rPr lang="en-IN" sz="1800">
                          <a:effectLst/>
                        </a:rPr>
                        <a:t>Description</a:t>
                      </a:r>
                    </a:p>
                  </a:txBody>
                  <a:tcPr marL="91456" marR="91456" marT="45727" marB="45727" anchor="b">
                    <a:lnL w="7620" cap="flat" cmpd="sng" algn="ctr">
                      <a:solidFill>
                        <a:srgbClr val="106914"/>
                      </a:solidFill>
                      <a:prstDash val="solid"/>
                      <a:round/>
                      <a:headEnd type="none" w="med" len="med"/>
                      <a:tailEnd type="none" w="med" len="med"/>
                    </a:lnL>
                    <a:lnR w="7620" cap="flat" cmpd="sng" algn="ctr">
                      <a:solidFill>
                        <a:srgbClr val="106914"/>
                      </a:solidFill>
                      <a:prstDash val="solid"/>
                      <a:round/>
                      <a:headEnd type="none" w="med" len="med"/>
                      <a:tailEnd type="none" w="med" len="med"/>
                    </a:lnR>
                    <a:lnT w="7620" cap="flat" cmpd="sng" algn="ctr">
                      <a:solidFill>
                        <a:srgbClr val="106914"/>
                      </a:solidFill>
                      <a:prstDash val="solid"/>
                      <a:round/>
                      <a:headEnd type="none" w="med" len="med"/>
                      <a:tailEnd type="none" w="med" len="med"/>
                    </a:lnT>
                    <a:lnB w="7620" cap="flat" cmpd="sng" algn="ctr">
                      <a:solidFill>
                        <a:srgbClr val="B06D14"/>
                      </a:solidFill>
                      <a:prstDash val="solid"/>
                      <a:round/>
                      <a:headEnd type="none" w="med" len="med"/>
                      <a:tailEnd type="none" w="med" len="med"/>
                    </a:lnB>
                    <a:solidFill>
                      <a:srgbClr val="FFFFFF"/>
                    </a:solidFill>
                  </a:tcPr>
                </a:tc>
              </a:tr>
              <a:tr h="365815">
                <a:tc>
                  <a:txBody>
                    <a:bodyPr/>
                    <a:lstStyle/>
                    <a:p>
                      <a:pPr fontAlgn="t"/>
                      <a:r>
                        <a:rPr lang="en-IN" sz="1800" b="1">
                          <a:effectLst/>
                        </a:rPr>
                        <a:t>Protocol type</a:t>
                      </a:r>
                      <a:endParaRPr lang="en-IN" sz="1800">
                        <a:effectLst/>
                      </a:endParaRPr>
                    </a:p>
                  </a:txBody>
                  <a:tcPr marL="91456" marR="91456" marT="45727" marB="45727">
                    <a:lnL w="7620" cap="flat" cmpd="sng" algn="ctr">
                      <a:solidFill>
                        <a:srgbClr val="B06614"/>
                      </a:solidFill>
                      <a:prstDash val="solid"/>
                      <a:round/>
                      <a:headEnd type="none" w="med" len="med"/>
                      <a:tailEnd type="none" w="med" len="med"/>
                    </a:lnL>
                    <a:lnR w="7620" cap="flat" cmpd="sng" algn="ctr">
                      <a:solidFill>
                        <a:srgbClr val="B06D14"/>
                      </a:solidFill>
                      <a:prstDash val="solid"/>
                      <a:round/>
                      <a:headEnd type="none" w="med" len="med"/>
                      <a:tailEnd type="none" w="med" len="med"/>
                    </a:lnR>
                    <a:lnT w="7620" cap="flat" cmpd="sng" algn="ctr">
                      <a:solidFill>
                        <a:srgbClr val="B06614"/>
                      </a:solidFill>
                      <a:prstDash val="solid"/>
                      <a:round/>
                      <a:headEnd type="none" w="med" len="med"/>
                      <a:tailEnd type="none" w="med" len="med"/>
                    </a:lnT>
                    <a:lnB w="7620" cap="flat" cmpd="sng" algn="ctr">
                      <a:solidFill>
                        <a:srgbClr val="D06C14"/>
                      </a:solidFill>
                      <a:prstDash val="solid"/>
                      <a:round/>
                      <a:headEnd type="none" w="med" len="med"/>
                      <a:tailEnd type="none" w="med" len="med"/>
                    </a:lnB>
                    <a:solidFill>
                      <a:srgbClr val="FFFFFF"/>
                    </a:solidFill>
                  </a:tcPr>
                </a:tc>
                <a:tc>
                  <a:txBody>
                    <a:bodyPr/>
                    <a:lstStyle/>
                    <a:p>
                      <a:pPr fontAlgn="t"/>
                      <a:r>
                        <a:rPr lang="en-IN" sz="1800">
                          <a:effectLst/>
                        </a:rPr>
                        <a:t>Select </a:t>
                      </a:r>
                      <a:r>
                        <a:rPr lang="en-IN" sz="1800" b="1">
                          <a:effectLst/>
                        </a:rPr>
                        <a:t>UDP</a:t>
                      </a:r>
                      <a:r>
                        <a:rPr lang="en-IN" sz="1800">
                          <a:effectLst/>
                        </a:rPr>
                        <a:t>.</a:t>
                      </a:r>
                    </a:p>
                  </a:txBody>
                  <a:tcPr marL="91456" marR="91456" marT="45727" marB="45727">
                    <a:lnL w="7620" cap="flat" cmpd="sng" algn="ctr">
                      <a:solidFill>
                        <a:srgbClr val="B06D14"/>
                      </a:solidFill>
                      <a:prstDash val="solid"/>
                      <a:round/>
                      <a:headEnd type="none" w="med" len="med"/>
                      <a:tailEnd type="none" w="med" len="med"/>
                    </a:lnL>
                    <a:lnR w="7620" cap="flat" cmpd="sng" algn="ctr">
                      <a:solidFill>
                        <a:srgbClr val="B06D14"/>
                      </a:solidFill>
                      <a:prstDash val="solid"/>
                      <a:round/>
                      <a:headEnd type="none" w="med" len="med"/>
                      <a:tailEnd type="none" w="med" len="med"/>
                    </a:lnR>
                    <a:lnT w="7620" cap="flat" cmpd="sng" algn="ctr">
                      <a:solidFill>
                        <a:srgbClr val="B06D14"/>
                      </a:solidFill>
                      <a:prstDash val="solid"/>
                      <a:round/>
                      <a:headEnd type="none" w="med" len="med"/>
                      <a:tailEnd type="none" w="med" len="med"/>
                    </a:lnT>
                    <a:lnB w="7620" cap="flat" cmpd="sng" algn="ctr">
                      <a:solidFill>
                        <a:srgbClr val="706D14"/>
                      </a:solidFill>
                      <a:prstDash val="solid"/>
                      <a:round/>
                      <a:headEnd type="none" w="med" len="med"/>
                      <a:tailEnd type="none" w="med" len="med"/>
                    </a:lnB>
                    <a:solidFill>
                      <a:srgbClr val="FFFFFF"/>
                    </a:solidFill>
                  </a:tcPr>
                </a:tc>
              </a:tr>
              <a:tr h="365815">
                <a:tc>
                  <a:txBody>
                    <a:bodyPr/>
                    <a:lstStyle/>
                    <a:p>
                      <a:pPr fontAlgn="t"/>
                      <a:r>
                        <a:rPr lang="en-IN" sz="1800" b="1">
                          <a:effectLst/>
                        </a:rPr>
                        <a:t>Protocol number</a:t>
                      </a:r>
                      <a:endParaRPr lang="en-IN" sz="1800">
                        <a:effectLst/>
                      </a:endParaRPr>
                    </a:p>
                  </a:txBody>
                  <a:tcPr marL="91456" marR="91456" marT="45727" marB="45727">
                    <a:lnL w="7620" cap="flat" cmpd="sng" algn="ctr">
                      <a:solidFill>
                        <a:srgbClr val="D06C14"/>
                      </a:solidFill>
                      <a:prstDash val="solid"/>
                      <a:round/>
                      <a:headEnd type="none" w="med" len="med"/>
                      <a:tailEnd type="none" w="med" len="med"/>
                    </a:lnL>
                    <a:lnR w="7620" cap="flat" cmpd="sng" algn="ctr">
                      <a:solidFill>
                        <a:srgbClr val="706D14"/>
                      </a:solidFill>
                      <a:prstDash val="solid"/>
                      <a:round/>
                      <a:headEnd type="none" w="med" len="med"/>
                      <a:tailEnd type="none" w="med" len="med"/>
                    </a:lnR>
                    <a:lnT w="7620" cap="flat" cmpd="sng" algn="ctr">
                      <a:solidFill>
                        <a:srgbClr val="D06C14"/>
                      </a:solidFill>
                      <a:prstDash val="solid"/>
                      <a:round/>
                      <a:headEnd type="none" w="med" len="med"/>
                      <a:tailEnd type="none" w="med" len="med"/>
                    </a:lnT>
                    <a:lnB w="7620" cap="flat" cmpd="sng" algn="ctr">
                      <a:solidFill>
                        <a:srgbClr val="706D14"/>
                      </a:solidFill>
                      <a:prstDash val="solid"/>
                      <a:round/>
                      <a:headEnd type="none" w="med" len="med"/>
                      <a:tailEnd type="none" w="med" len="med"/>
                    </a:lnB>
                    <a:solidFill>
                      <a:srgbClr val="FFFFFF"/>
                    </a:solidFill>
                  </a:tcPr>
                </a:tc>
                <a:tc>
                  <a:txBody>
                    <a:bodyPr/>
                    <a:lstStyle/>
                    <a:p>
                      <a:pPr fontAlgn="t"/>
                      <a:r>
                        <a:rPr lang="en-US" sz="1800">
                          <a:effectLst/>
                        </a:rPr>
                        <a:t>Leave the default value as is.</a:t>
                      </a:r>
                    </a:p>
                  </a:txBody>
                  <a:tcPr marL="91456" marR="91456" marT="45727" marB="45727">
                    <a:lnL w="7620" cap="flat" cmpd="sng" algn="ctr">
                      <a:solidFill>
                        <a:srgbClr val="706D14"/>
                      </a:solidFill>
                      <a:prstDash val="solid"/>
                      <a:round/>
                      <a:headEnd type="none" w="med" len="med"/>
                      <a:tailEnd type="none" w="med" len="med"/>
                    </a:lnL>
                    <a:lnR w="7620" cap="flat" cmpd="sng" algn="ctr">
                      <a:solidFill>
                        <a:srgbClr val="706D14"/>
                      </a:solidFill>
                      <a:prstDash val="solid"/>
                      <a:round/>
                      <a:headEnd type="none" w="med" len="med"/>
                      <a:tailEnd type="none" w="med" len="med"/>
                    </a:lnR>
                    <a:lnT w="7620" cap="flat" cmpd="sng" algn="ctr">
                      <a:solidFill>
                        <a:srgbClr val="706D14"/>
                      </a:solidFill>
                      <a:prstDash val="solid"/>
                      <a:round/>
                      <a:headEnd type="none" w="med" len="med"/>
                      <a:tailEnd type="none" w="med" len="med"/>
                    </a:lnT>
                    <a:lnB w="7620" cap="flat" cmpd="sng" algn="ctr">
                      <a:solidFill>
                        <a:srgbClr val="706D14"/>
                      </a:solidFill>
                      <a:prstDash val="solid"/>
                      <a:round/>
                      <a:headEnd type="none" w="med" len="med"/>
                      <a:tailEnd type="none" w="med" len="med"/>
                    </a:lnB>
                    <a:solidFill>
                      <a:srgbClr val="FFFFFF"/>
                    </a:solidFill>
                  </a:tcPr>
                </a:tc>
              </a:tr>
              <a:tr h="640177">
                <a:tc>
                  <a:txBody>
                    <a:bodyPr/>
                    <a:lstStyle/>
                    <a:p>
                      <a:pPr fontAlgn="t"/>
                      <a:r>
                        <a:rPr lang="en-IN" sz="1800" b="1">
                          <a:effectLst/>
                        </a:rPr>
                        <a:t>Local port</a:t>
                      </a:r>
                      <a:endParaRPr lang="en-IN" sz="1800">
                        <a:effectLst/>
                      </a:endParaRPr>
                    </a:p>
                  </a:txBody>
                  <a:tcPr marL="91456" marR="91456" marT="45727" marB="45727">
                    <a:lnL w="7620" cap="flat" cmpd="sng" algn="ctr">
                      <a:solidFill>
                        <a:srgbClr val="706D14"/>
                      </a:solidFill>
                      <a:prstDash val="solid"/>
                      <a:round/>
                      <a:headEnd type="none" w="med" len="med"/>
                      <a:tailEnd type="none" w="med" len="med"/>
                    </a:lnL>
                    <a:lnR w="7620" cap="flat" cmpd="sng" algn="ctr">
                      <a:solidFill>
                        <a:srgbClr val="706D14"/>
                      </a:solidFill>
                      <a:prstDash val="solid"/>
                      <a:round/>
                      <a:headEnd type="none" w="med" len="med"/>
                      <a:tailEnd type="none" w="med" len="med"/>
                    </a:lnR>
                    <a:lnT w="7620" cap="flat" cmpd="sng" algn="ctr">
                      <a:solidFill>
                        <a:srgbClr val="706D14"/>
                      </a:solidFill>
                      <a:prstDash val="solid"/>
                      <a:round/>
                      <a:headEnd type="none" w="med" len="med"/>
                      <a:tailEnd type="none" w="med" len="med"/>
                    </a:lnT>
                    <a:lnB w="7620" cap="flat" cmpd="sng" algn="ctr">
                      <a:solidFill>
                        <a:srgbClr val="D06C13"/>
                      </a:solidFill>
                      <a:prstDash val="solid"/>
                      <a:round/>
                      <a:headEnd type="none" w="med" len="med"/>
                      <a:tailEnd type="none" w="med" len="med"/>
                    </a:lnB>
                    <a:solidFill>
                      <a:srgbClr val="FFFFFF"/>
                    </a:solidFill>
                  </a:tcPr>
                </a:tc>
                <a:tc>
                  <a:txBody>
                    <a:bodyPr/>
                    <a:lstStyle/>
                    <a:p>
                      <a:pPr fontAlgn="t"/>
                      <a:r>
                        <a:rPr lang="en-US" sz="1800">
                          <a:effectLst/>
                        </a:rPr>
                        <a:t>Select </a:t>
                      </a:r>
                      <a:r>
                        <a:rPr lang="en-US" sz="1800" b="1">
                          <a:effectLst/>
                        </a:rPr>
                        <a:t>Specific Ports</a:t>
                      </a:r>
                      <a:r>
                        <a:rPr lang="en-US" sz="1800">
                          <a:effectLst/>
                        </a:rPr>
                        <a:t>, and then enter 5000.</a:t>
                      </a:r>
                    </a:p>
                  </a:txBody>
                  <a:tcPr marL="91456" marR="91456" marT="45727" marB="45727">
                    <a:lnL w="7620" cap="flat" cmpd="sng" algn="ctr">
                      <a:solidFill>
                        <a:srgbClr val="706D14"/>
                      </a:solidFill>
                      <a:prstDash val="solid"/>
                      <a:round/>
                      <a:headEnd type="none" w="med" len="med"/>
                      <a:tailEnd type="none" w="med" len="med"/>
                    </a:lnL>
                    <a:lnR w="7620" cap="flat" cmpd="sng" algn="ctr">
                      <a:solidFill>
                        <a:srgbClr val="706D14"/>
                      </a:solidFill>
                      <a:prstDash val="solid"/>
                      <a:round/>
                      <a:headEnd type="none" w="med" len="med"/>
                      <a:tailEnd type="none" w="med" len="med"/>
                    </a:lnR>
                    <a:lnT w="7620" cap="flat" cmpd="sng" algn="ctr">
                      <a:solidFill>
                        <a:srgbClr val="706D14"/>
                      </a:solidFill>
                      <a:prstDash val="solid"/>
                      <a:round/>
                      <a:headEnd type="none" w="med" len="med"/>
                      <a:tailEnd type="none" w="med" len="med"/>
                    </a:lnT>
                    <a:lnB w="7620" cap="flat" cmpd="sng" algn="ctr">
                      <a:solidFill>
                        <a:srgbClr val="D06A13"/>
                      </a:solidFill>
                      <a:prstDash val="solid"/>
                      <a:round/>
                      <a:headEnd type="none" w="med" len="med"/>
                      <a:tailEnd type="none" w="med" len="med"/>
                    </a:lnB>
                    <a:solidFill>
                      <a:srgbClr val="FFFFFF"/>
                    </a:solidFill>
                  </a:tcPr>
                </a:tc>
              </a:tr>
              <a:tr h="365815">
                <a:tc>
                  <a:txBody>
                    <a:bodyPr/>
                    <a:lstStyle/>
                    <a:p>
                      <a:pPr fontAlgn="t"/>
                      <a:r>
                        <a:rPr lang="en-IN" sz="1800" b="1">
                          <a:effectLst/>
                        </a:rPr>
                        <a:t>Remote port</a:t>
                      </a:r>
                      <a:endParaRPr lang="en-IN" sz="1800">
                        <a:effectLst/>
                      </a:endParaRPr>
                    </a:p>
                  </a:txBody>
                  <a:tcPr marL="91456" marR="91456" marT="45727" marB="45727">
                    <a:lnL w="7620" cap="flat" cmpd="sng" algn="ctr">
                      <a:solidFill>
                        <a:srgbClr val="D06C13"/>
                      </a:solidFill>
                      <a:prstDash val="solid"/>
                      <a:round/>
                      <a:headEnd type="none" w="med" len="med"/>
                      <a:tailEnd type="none" w="med" len="med"/>
                    </a:lnL>
                    <a:lnR w="7620" cap="flat" cmpd="sng" algn="ctr">
                      <a:solidFill>
                        <a:srgbClr val="D06A13"/>
                      </a:solidFill>
                      <a:prstDash val="solid"/>
                      <a:round/>
                      <a:headEnd type="none" w="med" len="med"/>
                      <a:tailEnd type="none" w="med" len="med"/>
                    </a:lnR>
                    <a:lnT w="7620" cap="flat" cmpd="sng" algn="ctr">
                      <a:solidFill>
                        <a:srgbClr val="D06C13"/>
                      </a:solidFill>
                      <a:prstDash val="solid"/>
                      <a:round/>
                      <a:headEnd type="none" w="med" len="med"/>
                      <a:tailEnd type="none" w="med" len="med"/>
                    </a:lnT>
                    <a:lnB w="7620" cap="flat" cmpd="sng" algn="ctr">
                      <a:solidFill>
                        <a:srgbClr val="D06C13"/>
                      </a:solidFill>
                      <a:prstDash val="solid"/>
                      <a:round/>
                      <a:headEnd type="none" w="med" len="med"/>
                      <a:tailEnd type="none" w="med" len="med"/>
                    </a:lnB>
                    <a:solidFill>
                      <a:srgbClr val="FFFFFF"/>
                    </a:solidFill>
                  </a:tcPr>
                </a:tc>
                <a:tc>
                  <a:txBody>
                    <a:bodyPr/>
                    <a:lstStyle/>
                    <a:p>
                      <a:pPr fontAlgn="t"/>
                      <a:r>
                        <a:rPr lang="en-US" sz="1800" dirty="0">
                          <a:effectLst/>
                        </a:rPr>
                        <a:t>Leave the default value as is.</a:t>
                      </a:r>
                    </a:p>
                  </a:txBody>
                  <a:tcPr marL="91456" marR="91456" marT="45727" marB="45727">
                    <a:lnL w="7620" cap="flat" cmpd="sng" algn="ctr">
                      <a:solidFill>
                        <a:srgbClr val="D06A13"/>
                      </a:solidFill>
                      <a:prstDash val="solid"/>
                      <a:round/>
                      <a:headEnd type="none" w="med" len="med"/>
                      <a:tailEnd type="none" w="med" len="med"/>
                    </a:lnL>
                    <a:lnR w="7620" cap="flat" cmpd="sng" algn="ctr">
                      <a:solidFill>
                        <a:srgbClr val="D06A13"/>
                      </a:solidFill>
                      <a:prstDash val="solid"/>
                      <a:round/>
                      <a:headEnd type="none" w="med" len="med"/>
                      <a:tailEnd type="none" w="med" len="med"/>
                    </a:lnR>
                    <a:lnT w="7620" cap="flat" cmpd="sng" algn="ctr">
                      <a:solidFill>
                        <a:srgbClr val="D06A13"/>
                      </a:solidFill>
                      <a:prstDash val="solid"/>
                      <a:round/>
                      <a:headEnd type="none" w="med" len="med"/>
                      <a:tailEnd type="none" w="med" len="med"/>
                    </a:lnT>
                    <a:lnB w="7620" cap="flat" cmpd="sng" algn="ctr">
                      <a:solidFill>
                        <a:srgbClr val="D06A13"/>
                      </a:solidFill>
                      <a:prstDash val="solid"/>
                      <a:round/>
                      <a:headEnd type="none" w="med" len="med"/>
                      <a:tailEnd type="none" w="med" len="med"/>
                    </a:lnB>
                    <a:solidFill>
                      <a:srgbClr val="FFFFFF"/>
                    </a:solidFill>
                  </a:tcPr>
                </a:tc>
              </a:tr>
            </a:tbl>
          </a:graphicData>
        </a:graphic>
      </p:graphicFrame>
      <p:sp>
        <p:nvSpPr>
          <p:cNvPr id="31786" name="TextBox 6"/>
          <p:cNvSpPr txBox="1">
            <a:spLocks noChangeArrowheads="1"/>
          </p:cNvSpPr>
          <p:nvPr/>
        </p:nvSpPr>
        <p:spPr bwMode="auto">
          <a:xfrm>
            <a:off x="2068513" y="4554539"/>
            <a:ext cx="8204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000000"/>
                </a:solidFill>
                <a:latin typeface="Roboto" pitchFamily="2" charset="0"/>
              </a:rPr>
              <a:t>f. Both for the local and remote IP addresses, set the scope to </a:t>
            </a:r>
            <a:r>
              <a:rPr lang="en-US" altLang="en-US" b="1">
                <a:solidFill>
                  <a:srgbClr val="000000"/>
                </a:solidFill>
                <a:latin typeface="Roboto" pitchFamily="2" charset="0"/>
              </a:rPr>
              <a:t>Any IP address</a:t>
            </a:r>
            <a:r>
              <a:rPr lang="en-US" altLang="en-US">
                <a:solidFill>
                  <a:srgbClr val="000000"/>
                </a:solidFill>
                <a:latin typeface="Roboto" pitchFamily="2" charset="0"/>
              </a:rPr>
              <a:t>,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a:p>
            <a:r>
              <a:rPr lang="en-US" altLang="en-US">
                <a:solidFill>
                  <a:srgbClr val="000000"/>
                </a:solidFill>
                <a:latin typeface="Roboto" pitchFamily="2" charset="0"/>
              </a:rPr>
              <a:t>g. Select </a:t>
            </a:r>
            <a:r>
              <a:rPr lang="en-US" altLang="en-US" b="1">
                <a:solidFill>
                  <a:srgbClr val="000000"/>
                </a:solidFill>
                <a:latin typeface="Roboto" pitchFamily="2" charset="0"/>
              </a:rPr>
              <a:t>Allow the connection</a:t>
            </a:r>
            <a:r>
              <a:rPr lang="en-US" altLang="en-US">
                <a:solidFill>
                  <a:srgbClr val="000000"/>
                </a:solidFill>
                <a:latin typeface="Roboto" pitchFamily="2" charset="0"/>
              </a:rPr>
              <a:t>,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a:p>
            <a:r>
              <a:rPr lang="en-US" altLang="en-US">
                <a:solidFill>
                  <a:srgbClr val="000000"/>
                </a:solidFill>
                <a:latin typeface="Roboto" pitchFamily="2" charset="0"/>
              </a:rPr>
              <a:t>h. Select when to apply the rule,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a:p>
            <a:r>
              <a:rPr lang="en-US" altLang="en-US">
                <a:solidFill>
                  <a:srgbClr val="000000"/>
                </a:solidFill>
                <a:latin typeface="Roboto" pitchFamily="2" charset="0"/>
              </a:rPr>
              <a:t>i. Enter a name and description for the rule, and then select </a:t>
            </a:r>
            <a:r>
              <a:rPr lang="en-US" altLang="en-US" b="1">
                <a:solidFill>
                  <a:srgbClr val="000000"/>
                </a:solidFill>
                <a:latin typeface="Roboto" pitchFamily="2" charset="0"/>
              </a:rPr>
              <a:t>Finish</a:t>
            </a:r>
            <a:r>
              <a:rPr lang="en-US" altLang="en-US">
                <a:solidFill>
                  <a:srgbClr val="000000"/>
                </a:solidFill>
                <a:latin typeface="Roboto" pitchFamily="2" charset="0"/>
              </a:rPr>
              <a:t>.The rule appears in the </a:t>
            </a:r>
            <a:r>
              <a:rPr lang="en-US" altLang="en-US" b="1">
                <a:solidFill>
                  <a:srgbClr val="000000"/>
                </a:solidFill>
                <a:latin typeface="Roboto" pitchFamily="2" charset="0"/>
              </a:rPr>
              <a:t>Inbound Rules</a:t>
            </a:r>
            <a:r>
              <a:rPr lang="en-US" altLang="en-US">
                <a:solidFill>
                  <a:srgbClr val="000000"/>
                </a:solidFill>
                <a:latin typeface="Roboto" pitchFamily="2" charset="0"/>
              </a:rPr>
              <a:t> window.</a:t>
            </a:r>
          </a:p>
          <a:p>
            <a:r>
              <a:rPr lang="en-US" altLang="en-US">
                <a:solidFill>
                  <a:srgbClr val="000000"/>
                </a:solidFill>
                <a:latin typeface="Roboto" pitchFamily="2" charset="0"/>
              </a:rPr>
              <a:t>j. Ensure that the rule is enabled.</a:t>
            </a:r>
          </a:p>
          <a:p>
            <a:r>
              <a:rPr lang="en-US" altLang="en-US">
                <a:solidFill>
                  <a:srgbClr val="000000"/>
                </a:solidFill>
                <a:latin typeface="Roboto" pitchFamily="2" charset="0"/>
              </a:rPr>
              <a:t>IPSEC is now configured on the machine.</a:t>
            </a:r>
          </a:p>
        </p:txBody>
      </p:sp>
    </p:spTree>
    <p:extLst>
      <p:ext uri="{BB962C8B-B14F-4D97-AF65-F5344CB8AC3E}">
        <p14:creationId xmlns:p14="http://schemas.microsoft.com/office/powerpoint/2010/main" val="13480581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135189" y="1268413"/>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32771"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32772"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831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32774" name="Rectangle 1"/>
          <p:cNvSpPr>
            <a:spLocks noChangeArrowheads="1"/>
          </p:cNvSpPr>
          <p:nvPr/>
        </p:nvSpPr>
        <p:spPr bwMode="auto">
          <a:xfrm>
            <a:off x="1852613" y="1403351"/>
            <a:ext cx="8564562" cy="430847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3600"/>
          </a:p>
          <a:p>
            <a:r>
              <a:rPr lang="en-US" altLang="en-US" sz="1600">
                <a:solidFill>
                  <a:srgbClr val="000000"/>
                </a:solidFill>
                <a:latin typeface="Roboto" pitchFamily="2" charset="0"/>
              </a:rPr>
              <a:t>7. Repeat all the steps above on all the machines that host the Historian server and/or its components/clients.</a:t>
            </a:r>
          </a:p>
          <a:p>
            <a:r>
              <a:rPr lang="en-US" altLang="en-US" sz="1600">
                <a:solidFill>
                  <a:srgbClr val="000000"/>
                </a:solidFill>
                <a:latin typeface="Roboto" pitchFamily="2" charset="0"/>
              </a:rPr>
              <a:t>8. To verify that the IPSEC cryptography is used:</a:t>
            </a:r>
          </a:p>
          <a:p>
            <a:pPr lvl="1">
              <a:buFontTx/>
              <a:buAutoNum type="alphaLcPeriod"/>
            </a:pPr>
            <a:r>
              <a:rPr lang="en-US" altLang="en-US" sz="1600">
                <a:solidFill>
                  <a:srgbClr val="000000"/>
                </a:solidFill>
                <a:latin typeface="Roboto" pitchFamily="2" charset="0"/>
              </a:rPr>
              <a:t>Ensure that the Historian server is running.</a:t>
            </a:r>
          </a:p>
          <a:p>
            <a:pPr lvl="1">
              <a:buFontTx/>
              <a:buAutoNum type="alphaLcPeriod" startAt="2"/>
            </a:pPr>
            <a:r>
              <a:rPr lang="en-US" altLang="en-US" sz="1600">
                <a:solidFill>
                  <a:srgbClr val="000000"/>
                </a:solidFill>
                <a:latin typeface="Roboto" pitchFamily="2" charset="0"/>
              </a:rPr>
              <a:t>Ensure that the collectors are connected to the Historian server, and that the collectors are running.</a:t>
            </a:r>
          </a:p>
          <a:p>
            <a:pPr lvl="1">
              <a:buFontTx/>
              <a:buAutoNum type="alphaLcPeriod" startAt="3"/>
            </a:pPr>
            <a:r>
              <a:rPr lang="en-US" altLang="en-US" sz="1600">
                <a:solidFill>
                  <a:srgbClr val="000000"/>
                </a:solidFill>
                <a:latin typeface="Roboto" pitchFamily="2" charset="0"/>
              </a:rPr>
              <a:t>Specify the tags for data collection. You can do so using</a:t>
            </a:r>
            <a:r>
              <a:rPr lang="en-US" altLang="en-US" sz="1600">
                <a:solidFill>
                  <a:srgbClr val="000000"/>
                </a:solidFill>
              </a:rPr>
              <a:t> </a:t>
            </a:r>
            <a:r>
              <a:rPr lang="en-US" altLang="en-US" sz="1600">
                <a:solidFill>
                  <a:srgbClr val="2886AF"/>
                </a:solidFill>
                <a:latin typeface="Roboto" pitchFamily="2" charset="0"/>
                <a:hlinkClick r:id="rId2"/>
              </a:rPr>
              <a:t>Configuration Hub</a:t>
            </a:r>
            <a:r>
              <a:rPr lang="en-US" altLang="en-US" sz="1600">
                <a:solidFill>
                  <a:srgbClr val="000000"/>
                </a:solidFill>
              </a:rPr>
              <a:t> </a:t>
            </a:r>
            <a:r>
              <a:rPr lang="en-US" altLang="en-US" sz="1600">
                <a:solidFill>
                  <a:srgbClr val="000000"/>
                </a:solidFill>
                <a:latin typeface="Roboto" pitchFamily="2" charset="0"/>
              </a:rPr>
              <a:t>or</a:t>
            </a:r>
            <a:r>
              <a:rPr lang="en-US" altLang="en-US" sz="1600">
                <a:solidFill>
                  <a:srgbClr val="000000"/>
                </a:solidFill>
              </a:rPr>
              <a:t> </a:t>
            </a:r>
            <a:r>
              <a:rPr lang="en-US" altLang="en-US" sz="1600">
                <a:solidFill>
                  <a:srgbClr val="2886AF"/>
                </a:solidFill>
                <a:latin typeface="Roboto" pitchFamily="2" charset="0"/>
                <a:hlinkClick r:id="rId3"/>
              </a:rPr>
              <a:t>Historian Administrator</a:t>
            </a:r>
            <a:r>
              <a:rPr lang="en-US" altLang="en-US" sz="1600">
                <a:solidFill>
                  <a:srgbClr val="000000"/>
                </a:solidFill>
                <a:latin typeface="Roboto" pitchFamily="2" charset="0"/>
              </a:rPr>
              <a:t>.</a:t>
            </a:r>
          </a:p>
          <a:p>
            <a:pPr lvl="1">
              <a:buFontTx/>
              <a:buAutoNum type="alphaLcPeriod" startAt="4"/>
            </a:pPr>
            <a:r>
              <a:rPr lang="en-US" altLang="en-US" sz="1600">
                <a:solidFill>
                  <a:srgbClr val="000000"/>
                </a:solidFill>
                <a:latin typeface="Roboto" pitchFamily="2" charset="0"/>
              </a:rPr>
              <a:t>Verify that the collector is collected data.</a:t>
            </a:r>
          </a:p>
          <a:p>
            <a:pPr lvl="1">
              <a:buFontTx/>
              <a:buAutoNum type="alphaLcPeriod" startAt="5"/>
            </a:pPr>
            <a:r>
              <a:rPr lang="en-US" altLang="en-US" sz="1600">
                <a:solidFill>
                  <a:srgbClr val="000000"/>
                </a:solidFill>
                <a:latin typeface="Roboto" pitchFamily="2" charset="0"/>
              </a:rPr>
              <a:t>On each machine on which you configured IPSEC, run</a:t>
            </a:r>
            <a:r>
              <a:rPr lang="en-US" altLang="en-US" sz="1600">
                <a:solidFill>
                  <a:srgbClr val="000000"/>
                </a:solidFill>
              </a:rPr>
              <a:t> </a:t>
            </a:r>
            <a:r>
              <a:rPr lang="en-US" altLang="en-US" sz="1400">
                <a:solidFill>
                  <a:srgbClr val="000000"/>
                </a:solidFill>
                <a:latin typeface="Courier New" panose="02070309020205020404" pitchFamily="49" charset="0"/>
              </a:rPr>
              <a:t>wf.msc</a:t>
            </a:r>
            <a:r>
              <a:rPr lang="en-US" altLang="en-US" sz="1600">
                <a:solidFill>
                  <a:srgbClr val="000000"/>
                </a:solidFill>
                <a:latin typeface="Roboto" pitchFamily="2" charset="0"/>
              </a:rPr>
              <a:t>.</a:t>
            </a:r>
          </a:p>
          <a:p>
            <a:r>
              <a:rPr lang="en-US" altLang="en-US" sz="1600">
                <a:solidFill>
                  <a:srgbClr val="000000"/>
                </a:solidFill>
                <a:latin typeface="Roboto" pitchFamily="2" charset="0"/>
              </a:rPr>
              <a:t>The</a:t>
            </a:r>
            <a:r>
              <a:rPr lang="en-US" altLang="en-US" sz="1600">
                <a:solidFill>
                  <a:srgbClr val="000000"/>
                </a:solidFill>
              </a:rPr>
              <a:t> </a:t>
            </a:r>
            <a:r>
              <a:rPr lang="en-US" altLang="en-US" sz="1600" b="1">
                <a:solidFill>
                  <a:srgbClr val="000000"/>
                </a:solidFill>
                <a:latin typeface="Roboto" pitchFamily="2" charset="0"/>
              </a:rPr>
              <a:t>Windows Defender Firewall with Advanced Security</a:t>
            </a:r>
            <a:r>
              <a:rPr lang="en-US" altLang="en-US" sz="1600">
                <a:solidFill>
                  <a:srgbClr val="000000"/>
                </a:solidFill>
              </a:rPr>
              <a:t> </a:t>
            </a:r>
            <a:r>
              <a:rPr lang="en-US" altLang="en-US" sz="1600">
                <a:solidFill>
                  <a:srgbClr val="000000"/>
                </a:solidFill>
                <a:latin typeface="Roboto" pitchFamily="2" charset="0"/>
              </a:rPr>
              <a:t>window appears.</a:t>
            </a:r>
          </a:p>
          <a:p>
            <a:pPr lvl="1">
              <a:buFontTx/>
              <a:buAutoNum type="alphaLcPeriod" startAt="6"/>
            </a:pPr>
            <a:r>
              <a:rPr lang="en-US" altLang="en-US" sz="1600">
                <a:solidFill>
                  <a:srgbClr val="000000"/>
                </a:solidFill>
                <a:latin typeface="Roboto" pitchFamily="2" charset="0"/>
              </a:rPr>
              <a:t>Select</a:t>
            </a:r>
            <a:r>
              <a:rPr lang="en-US" altLang="en-US" sz="1600">
                <a:solidFill>
                  <a:srgbClr val="000000"/>
                </a:solidFill>
              </a:rPr>
              <a:t> </a:t>
            </a:r>
            <a:r>
              <a:rPr lang="en-US" altLang="en-US" sz="1600" b="1">
                <a:solidFill>
                  <a:srgbClr val="000000"/>
                </a:solidFill>
                <a:latin typeface="Roboto" pitchFamily="2" charset="0"/>
              </a:rPr>
              <a:t>Monitoring</a:t>
            </a:r>
            <a:r>
              <a:rPr lang="en-US" altLang="en-US" sz="1600">
                <a:solidFill>
                  <a:srgbClr val="000000"/>
                </a:solidFill>
              </a:rPr>
              <a:t> </a:t>
            </a:r>
            <a:r>
              <a:rPr lang="en-US" altLang="en-US" sz="1600">
                <a:solidFill>
                  <a:srgbClr val="000000"/>
                </a:solidFill>
                <a:latin typeface="Roboto" pitchFamily="2" charset="0"/>
              </a:rPr>
              <a:t>&gt;</a:t>
            </a:r>
            <a:r>
              <a:rPr lang="en-US" altLang="en-US" sz="1600">
                <a:solidFill>
                  <a:srgbClr val="000000"/>
                </a:solidFill>
              </a:rPr>
              <a:t> </a:t>
            </a:r>
            <a:r>
              <a:rPr lang="en-US" altLang="en-US" sz="1600" b="1">
                <a:solidFill>
                  <a:srgbClr val="000000"/>
                </a:solidFill>
                <a:latin typeface="Roboto" pitchFamily="2" charset="0"/>
              </a:rPr>
              <a:t>Security Associations</a:t>
            </a:r>
            <a:r>
              <a:rPr lang="en-US" altLang="en-US" sz="1600">
                <a:solidFill>
                  <a:srgbClr val="000000"/>
                </a:solidFill>
              </a:rPr>
              <a:t> </a:t>
            </a:r>
            <a:r>
              <a:rPr lang="en-US" altLang="en-US" sz="1600">
                <a:solidFill>
                  <a:srgbClr val="000000"/>
                </a:solidFill>
                <a:latin typeface="Roboto" pitchFamily="2" charset="0"/>
              </a:rPr>
              <a:t>&gt;</a:t>
            </a:r>
            <a:r>
              <a:rPr lang="en-US" altLang="en-US" sz="1600">
                <a:solidFill>
                  <a:srgbClr val="000000"/>
                </a:solidFill>
              </a:rPr>
              <a:t> </a:t>
            </a:r>
            <a:r>
              <a:rPr lang="en-US" altLang="en-US" sz="1600" b="1">
                <a:solidFill>
                  <a:srgbClr val="000000"/>
                </a:solidFill>
                <a:latin typeface="Roboto" pitchFamily="2" charset="0"/>
              </a:rPr>
              <a:t>Main Mode</a:t>
            </a:r>
            <a:r>
              <a:rPr lang="en-US" altLang="en-US" sz="1600">
                <a:solidFill>
                  <a:srgbClr val="000000"/>
                </a:solidFill>
                <a:latin typeface="Roboto" pitchFamily="2" charset="0"/>
              </a:rPr>
              <a:t>.</a:t>
            </a:r>
          </a:p>
          <a:p>
            <a:r>
              <a:rPr lang="en-US" altLang="en-US" sz="1600">
                <a:solidFill>
                  <a:srgbClr val="000000"/>
                </a:solidFill>
                <a:latin typeface="Roboto" pitchFamily="2" charset="0"/>
              </a:rPr>
              <a:t>The</a:t>
            </a:r>
            <a:r>
              <a:rPr lang="en-US" altLang="en-US" sz="1600">
                <a:solidFill>
                  <a:srgbClr val="000000"/>
                </a:solidFill>
              </a:rPr>
              <a:t> </a:t>
            </a:r>
            <a:r>
              <a:rPr lang="en-US" altLang="en-US" sz="1600" b="1">
                <a:solidFill>
                  <a:srgbClr val="000000"/>
                </a:solidFill>
                <a:latin typeface="Roboto" pitchFamily="2" charset="0"/>
              </a:rPr>
              <a:t>Main Mode</a:t>
            </a:r>
            <a:r>
              <a:rPr lang="en-US" altLang="en-US" sz="1600">
                <a:solidFill>
                  <a:srgbClr val="000000"/>
                </a:solidFill>
              </a:rPr>
              <a:t> </a:t>
            </a:r>
            <a:r>
              <a:rPr lang="en-US" altLang="en-US" sz="1600">
                <a:solidFill>
                  <a:srgbClr val="000000"/>
                </a:solidFill>
                <a:latin typeface="Roboto" pitchFamily="2" charset="0"/>
              </a:rPr>
              <a:t>section displays the connection that you have created.</a:t>
            </a:r>
          </a:p>
          <a:p>
            <a:endParaRPr lang="en-US" altLang="en-US" sz="3600"/>
          </a:p>
        </p:txBody>
      </p:sp>
    </p:spTree>
    <p:extLst>
      <p:ext uri="{BB962C8B-B14F-4D97-AF65-F5344CB8AC3E}">
        <p14:creationId xmlns:p14="http://schemas.microsoft.com/office/powerpoint/2010/main" val="31476555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Router Access List</a:t>
            </a:r>
            <a:endParaRPr lang="en-IN" dirty="0"/>
          </a:p>
        </p:txBody>
      </p:sp>
      <p:sp>
        <p:nvSpPr>
          <p:cNvPr id="3" name="Content Placeholder 2"/>
          <p:cNvSpPr>
            <a:spLocks noGrp="1"/>
          </p:cNvSpPr>
          <p:nvPr>
            <p:ph idx="1"/>
          </p:nvPr>
        </p:nvSpPr>
        <p:spPr/>
        <p:txBody>
          <a:bodyPr>
            <a:normAutofit/>
          </a:bodyPr>
          <a:lstStyle/>
          <a:p>
            <a:r>
              <a:rPr lang="en-IN" sz="2200" dirty="0" smtClean="0"/>
              <a:t>firewalls can be used to keep unwanted and perhaps malicious traffic types out of the network, and port security and NAC can help keep intruders out of the network, within the network there will be occasions when you don’t want to allow communication between certain devices.</a:t>
            </a:r>
          </a:p>
          <a:p>
            <a:pPr marL="0" indent="0">
              <a:buNone/>
            </a:pPr>
            <a:r>
              <a:rPr lang="en-IN" sz="2200" dirty="0" smtClean="0"/>
              <a:t>In these scenarios, you can use access control lists (ACLs) on the router.</a:t>
            </a:r>
          </a:p>
          <a:p>
            <a:pPr marL="457200" lvl="1" indent="0">
              <a:buNone/>
            </a:pPr>
            <a:r>
              <a:rPr lang="en-IN" sz="2000" dirty="0" smtClean="0"/>
              <a:t>The inherent limitation of ACLs is their inability to detect whether IP spoofing is occurring.</a:t>
            </a:r>
            <a:endParaRPr lang="en-IN" sz="2000" dirty="0"/>
          </a:p>
        </p:txBody>
      </p:sp>
    </p:spTree>
    <p:extLst>
      <p:ext uri="{BB962C8B-B14F-4D97-AF65-F5344CB8AC3E}">
        <p14:creationId xmlns:p14="http://schemas.microsoft.com/office/powerpoint/2010/main" val="25065267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NIDS</a:t>
            </a:r>
            <a:endParaRPr lang="en-IN" dirty="0"/>
          </a:p>
        </p:txBody>
      </p:sp>
      <p:sp>
        <p:nvSpPr>
          <p:cNvPr id="3" name="Content Placeholder 2"/>
          <p:cNvSpPr>
            <a:spLocks noGrp="1"/>
          </p:cNvSpPr>
          <p:nvPr>
            <p:ph idx="1"/>
          </p:nvPr>
        </p:nvSpPr>
        <p:spPr/>
        <p:txBody>
          <a:bodyPr>
            <a:normAutofit/>
          </a:bodyPr>
          <a:lstStyle/>
          <a:p>
            <a:r>
              <a:rPr lang="en-IN" sz="2200" dirty="0"/>
              <a:t>A network-based IDS (NIDS) monitors network traffic on a local network segment. This </a:t>
            </a:r>
            <a:r>
              <a:rPr lang="en-IN" sz="2200" dirty="0" smtClean="0"/>
              <a:t>is in </a:t>
            </a:r>
            <a:r>
              <a:rPr lang="en-IN" sz="2200" dirty="0"/>
              <a:t>contrast to a host-based IDS (HIDS) that monitors a single </a:t>
            </a:r>
            <a:r>
              <a:rPr lang="en-IN" sz="2200" dirty="0" smtClean="0"/>
              <a:t>machine.</a:t>
            </a:r>
          </a:p>
          <a:p>
            <a:r>
              <a:rPr lang="en-IN" sz="2200" dirty="0" smtClean="0"/>
              <a:t>One of the disadvantages of an NIDS (which is an advantage of an HIDS) is that it cannot monitor any internal activity that occurs within a system, such as an attack against a system that is carried out by logging on to the system’s local terminal.</a:t>
            </a:r>
            <a:endParaRPr lang="en-IN" sz="2200" dirty="0"/>
          </a:p>
        </p:txBody>
      </p:sp>
    </p:spTree>
    <p:extLst>
      <p:ext uri="{BB962C8B-B14F-4D97-AF65-F5344CB8AC3E}">
        <p14:creationId xmlns:p14="http://schemas.microsoft.com/office/powerpoint/2010/main" val="42566544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Network Access Control</a:t>
            </a:r>
            <a:endParaRPr lang="en-IN" dirty="0"/>
          </a:p>
        </p:txBody>
      </p:sp>
      <p:sp>
        <p:nvSpPr>
          <p:cNvPr id="3" name="Content Placeholder 2"/>
          <p:cNvSpPr>
            <a:spLocks noGrp="1"/>
          </p:cNvSpPr>
          <p:nvPr>
            <p:ph idx="1"/>
          </p:nvPr>
        </p:nvSpPr>
        <p:spPr/>
        <p:txBody>
          <a:bodyPr>
            <a:normAutofit/>
          </a:bodyPr>
          <a:lstStyle/>
          <a:p>
            <a:r>
              <a:rPr lang="en-IN" sz="2200" dirty="0"/>
              <a:t>Access of users to the network both locally and remotely should be strictly </a:t>
            </a:r>
            <a:r>
              <a:rPr lang="en-IN" sz="2200" dirty="0" smtClean="0"/>
              <a:t>controlled. This </a:t>
            </a:r>
            <a:r>
              <a:rPr lang="en-IN" sz="2200" dirty="0"/>
              <a:t>can be done at a number of levels of the OSI model, and it can be accomplished in </a:t>
            </a:r>
            <a:r>
              <a:rPr lang="en-IN" sz="2200" dirty="0" smtClean="0"/>
              <a:t>a decentralized </a:t>
            </a:r>
            <a:r>
              <a:rPr lang="en-IN" sz="2200" dirty="0"/>
              <a:t>or centralized </a:t>
            </a:r>
            <a:r>
              <a:rPr lang="en-IN" sz="2200" dirty="0" smtClean="0"/>
              <a:t>manner:-</a:t>
            </a:r>
          </a:p>
          <a:p>
            <a:endParaRPr lang="en-IN" sz="2200" dirty="0"/>
          </a:p>
          <a:p>
            <a:r>
              <a:rPr lang="en-IN" sz="2200" dirty="0" smtClean="0"/>
              <a:t>Port Security</a:t>
            </a:r>
          </a:p>
          <a:p>
            <a:r>
              <a:rPr lang="en-IN" sz="2200" dirty="0" smtClean="0"/>
              <a:t>802.1x</a:t>
            </a:r>
          </a:p>
          <a:p>
            <a:r>
              <a:rPr lang="en-IN" sz="2200" dirty="0" smtClean="0"/>
              <a:t>NAC</a:t>
            </a:r>
            <a:endParaRPr lang="en-IN" sz="2200" dirty="0"/>
          </a:p>
        </p:txBody>
      </p:sp>
    </p:spTree>
    <p:extLst>
      <p:ext uri="{BB962C8B-B14F-4D97-AF65-F5344CB8AC3E}">
        <p14:creationId xmlns:p14="http://schemas.microsoft.com/office/powerpoint/2010/main" val="453161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Port Security</a:t>
            </a:r>
            <a:endParaRPr lang="en-IN" dirty="0"/>
          </a:p>
        </p:txBody>
      </p:sp>
      <p:sp>
        <p:nvSpPr>
          <p:cNvPr id="3" name="Content Placeholder 2"/>
          <p:cNvSpPr>
            <a:spLocks noGrp="1"/>
          </p:cNvSpPr>
          <p:nvPr>
            <p:ph idx="1"/>
          </p:nvPr>
        </p:nvSpPr>
        <p:spPr/>
        <p:txBody>
          <a:bodyPr>
            <a:normAutofit/>
          </a:bodyPr>
          <a:lstStyle/>
          <a:p>
            <a:r>
              <a:rPr lang="en-IN" sz="2200" dirty="0"/>
              <a:t>Port security applies to ports on a switch, and since it relies on monitoring the MAC </a:t>
            </a:r>
            <a:r>
              <a:rPr lang="en-IN" sz="2200" dirty="0" smtClean="0"/>
              <a:t>addresses of </a:t>
            </a:r>
            <a:r>
              <a:rPr lang="en-IN" sz="2200" dirty="0"/>
              <a:t>the devices attached to the </a:t>
            </a:r>
            <a:r>
              <a:rPr lang="en-IN" sz="2200" dirty="0" smtClean="0"/>
              <a:t>switch </a:t>
            </a:r>
            <a:r>
              <a:rPr lang="en-IN" sz="2200" dirty="0"/>
              <a:t>ports, we call it Layer 2 security. </a:t>
            </a:r>
            <a:endParaRPr lang="en-IN" sz="2200" dirty="0" smtClean="0"/>
          </a:p>
          <a:p>
            <a:pPr marL="0" indent="0">
              <a:buNone/>
            </a:pPr>
            <a:endParaRPr lang="en-IN" sz="2200" dirty="0" smtClean="0"/>
          </a:p>
          <a:p>
            <a:pPr marL="0" indent="0">
              <a:buNone/>
            </a:pPr>
            <a:r>
              <a:rPr lang="en-IN" sz="2400" dirty="0" smtClean="0"/>
              <a:t>There </a:t>
            </a:r>
            <a:r>
              <a:rPr lang="en-IN" sz="2400" dirty="0"/>
              <a:t>are several things you can accomplish with port security. It can be used to</a:t>
            </a:r>
          </a:p>
          <a:p>
            <a:pPr lvl="1"/>
            <a:r>
              <a:rPr lang="en-IN" sz="2000" dirty="0" smtClean="0"/>
              <a:t>Set </a:t>
            </a:r>
            <a:r>
              <a:rPr lang="en-IN" sz="2000" dirty="0"/>
              <a:t>the maximum number of MAC addresses that can be seen on a port.</a:t>
            </a:r>
          </a:p>
          <a:p>
            <a:pPr lvl="1"/>
            <a:r>
              <a:rPr lang="en-IN" sz="2000" dirty="0" smtClean="0"/>
              <a:t>Define </a:t>
            </a:r>
            <a:r>
              <a:rPr lang="en-IN" sz="2000" dirty="0"/>
              <a:t>exactly which MAC addresses are allowed on the port.</a:t>
            </a:r>
          </a:p>
          <a:p>
            <a:pPr lvl="1"/>
            <a:r>
              <a:rPr lang="en-IN" sz="2000" dirty="0" smtClean="0"/>
              <a:t>Take </a:t>
            </a:r>
            <a:r>
              <a:rPr lang="en-IN" sz="2000" dirty="0"/>
              <a:t>a specific action when a port violation occurs</a:t>
            </a:r>
            <a:r>
              <a:rPr lang="en-IN" sz="2000" dirty="0" smtClean="0"/>
              <a:t>.</a:t>
            </a:r>
            <a:endParaRPr lang="en-IN" sz="2000" dirty="0"/>
          </a:p>
        </p:txBody>
      </p:sp>
    </p:spTree>
    <p:extLst>
      <p:ext uri="{BB962C8B-B14F-4D97-AF65-F5344CB8AC3E}">
        <p14:creationId xmlns:p14="http://schemas.microsoft.com/office/powerpoint/2010/main" val="24068034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802.1x</a:t>
            </a:r>
            <a:endParaRPr lang="en-IN" dirty="0"/>
          </a:p>
        </p:txBody>
      </p:sp>
      <p:sp>
        <p:nvSpPr>
          <p:cNvPr id="3" name="Content Placeholder 2"/>
          <p:cNvSpPr>
            <a:spLocks noGrp="1"/>
          </p:cNvSpPr>
          <p:nvPr>
            <p:ph idx="1"/>
          </p:nvPr>
        </p:nvSpPr>
        <p:spPr/>
        <p:txBody>
          <a:bodyPr>
            <a:noAutofit/>
          </a:bodyPr>
          <a:lstStyle/>
          <a:p>
            <a:r>
              <a:rPr lang="en-IN" sz="2200" dirty="0"/>
              <a:t>The IEEE 802.1x security standard describes a method of centralizing the </a:t>
            </a:r>
            <a:r>
              <a:rPr lang="en-IN" sz="2200" dirty="0" smtClean="0"/>
              <a:t>authentication, authorization</a:t>
            </a:r>
            <a:r>
              <a:rPr lang="en-IN" sz="2200" dirty="0"/>
              <a:t>, and accounting of users that connect either locally or remotely to the network</a:t>
            </a:r>
            <a:r>
              <a:rPr lang="en-IN" sz="2200" dirty="0" smtClean="0"/>
              <a:t>.</a:t>
            </a:r>
          </a:p>
          <a:p>
            <a:r>
              <a:rPr lang="en-IN" sz="2200" dirty="0"/>
              <a:t>It is sometimes called port-based access control because in an 802.1x architecture, the </a:t>
            </a:r>
            <a:r>
              <a:rPr lang="en-IN" sz="2200" dirty="0" smtClean="0"/>
              <a:t>user’s port </a:t>
            </a:r>
            <a:r>
              <a:rPr lang="en-IN" sz="2200" dirty="0"/>
              <a:t>to the network is not opened until the </a:t>
            </a:r>
            <a:r>
              <a:rPr lang="en-IN" sz="2200" dirty="0" err="1" smtClean="0"/>
              <a:t>processs</a:t>
            </a:r>
            <a:r>
              <a:rPr lang="en-IN" sz="2200" dirty="0" smtClean="0"/>
              <a:t> </a:t>
            </a:r>
            <a:r>
              <a:rPr lang="en-IN" sz="2200" dirty="0"/>
              <a:t>is complete</a:t>
            </a:r>
            <a:r>
              <a:rPr lang="en-IN" sz="2200" dirty="0" smtClean="0"/>
              <a:t>.</a:t>
            </a:r>
            <a:endParaRPr lang="en-IN" sz="2200" dirty="0"/>
          </a:p>
          <a:p>
            <a:r>
              <a:rPr lang="en-IN" sz="2200" dirty="0"/>
              <a:t>The 802.1x architecture </a:t>
            </a:r>
            <a:r>
              <a:rPr lang="en-IN" sz="2200" dirty="0" smtClean="0"/>
              <a:t>can be </a:t>
            </a:r>
            <a:r>
              <a:rPr lang="en-IN" sz="2200" dirty="0"/>
              <a:t>applied to both wireless and wired networks and uses three components:</a:t>
            </a:r>
          </a:p>
          <a:p>
            <a:pPr marL="914400" lvl="1" indent="-457200">
              <a:buFont typeface="+mj-lt"/>
              <a:buAutoNum type="arabicPeriod"/>
            </a:pPr>
            <a:r>
              <a:rPr lang="en-IN" sz="1800" b="1" dirty="0"/>
              <a:t>Supplicant </a:t>
            </a:r>
            <a:r>
              <a:rPr lang="en-IN" sz="1800" dirty="0"/>
              <a:t>The user or device requesting access to the network</a:t>
            </a:r>
          </a:p>
          <a:p>
            <a:pPr marL="914400" lvl="1" indent="-457200">
              <a:buFont typeface="+mj-lt"/>
              <a:buAutoNum type="arabicPeriod"/>
            </a:pPr>
            <a:r>
              <a:rPr lang="en-IN" sz="1800" b="1" dirty="0"/>
              <a:t>Authenticator </a:t>
            </a:r>
            <a:r>
              <a:rPr lang="en-IN" sz="1800" dirty="0"/>
              <a:t>The device through which the supplicant is attempting to access the network</a:t>
            </a:r>
          </a:p>
          <a:p>
            <a:pPr marL="914400" lvl="1" indent="-457200">
              <a:buFont typeface="+mj-lt"/>
              <a:buAutoNum type="arabicPeriod"/>
            </a:pPr>
            <a:r>
              <a:rPr lang="en-IN" sz="1800" b="1" dirty="0"/>
              <a:t>Authentication Server </a:t>
            </a:r>
            <a:r>
              <a:rPr lang="en-IN" sz="1800" dirty="0"/>
              <a:t>The centralized device that performs authentication</a:t>
            </a:r>
          </a:p>
        </p:txBody>
      </p:sp>
    </p:spTree>
    <p:extLst>
      <p:ext uri="{BB962C8B-B14F-4D97-AF65-F5344CB8AC3E}">
        <p14:creationId xmlns:p14="http://schemas.microsoft.com/office/powerpoint/2010/main" val="10325921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NAC</a:t>
            </a:r>
            <a:endParaRPr lang="en-IN" dirty="0"/>
          </a:p>
        </p:txBody>
      </p:sp>
      <p:sp>
        <p:nvSpPr>
          <p:cNvPr id="3" name="Content Placeholder 2"/>
          <p:cNvSpPr>
            <a:spLocks noGrp="1"/>
          </p:cNvSpPr>
          <p:nvPr>
            <p:ph idx="1"/>
          </p:nvPr>
        </p:nvSpPr>
        <p:spPr/>
        <p:txBody>
          <a:bodyPr>
            <a:normAutofit/>
          </a:bodyPr>
          <a:lstStyle/>
          <a:p>
            <a:r>
              <a:rPr lang="en-IN" sz="2200" dirty="0"/>
              <a:t>Network Access Control (NAC) is a service that goes beyond authentication of the </a:t>
            </a:r>
            <a:r>
              <a:rPr lang="en-IN" sz="2200" dirty="0" smtClean="0"/>
              <a:t>user. NAC </a:t>
            </a:r>
            <a:r>
              <a:rPr lang="en-IN" sz="2200" dirty="0"/>
              <a:t>includes an examination of the state of the computer the user is introducing to </a:t>
            </a:r>
            <a:r>
              <a:rPr lang="en-IN" sz="2200" dirty="0" smtClean="0"/>
              <a:t>the network </a:t>
            </a:r>
            <a:r>
              <a:rPr lang="en-IN" sz="2200" dirty="0"/>
              <a:t>when making a remote access or VPN connection to the network</a:t>
            </a:r>
            <a:r>
              <a:rPr lang="en-IN" sz="2200" dirty="0" smtClean="0"/>
              <a:t>.</a:t>
            </a:r>
          </a:p>
          <a:p>
            <a:endParaRPr lang="en-IN" sz="2200" dirty="0"/>
          </a:p>
          <a:p>
            <a:r>
              <a:rPr lang="en-IN" sz="2200" dirty="0"/>
              <a:t>These services are called </a:t>
            </a:r>
            <a:r>
              <a:rPr lang="en-IN" sz="2200" dirty="0" smtClean="0"/>
              <a:t>Network Access Protection(NAP) in Microsoft world. The goal to examine all the devices requesting network access for malware, missing security updates any other security issues the device could potentially introduce to network.</a:t>
            </a:r>
          </a:p>
          <a:p>
            <a:endParaRPr lang="en-IN" sz="2200" dirty="0" smtClean="0"/>
          </a:p>
          <a:p>
            <a:r>
              <a:rPr lang="en-IN" sz="2200" dirty="0" smtClean="0"/>
              <a:t>The health state of the device requesting access is collected and sent to the Network Policy Server (NPS), where the state is compared to requirements. If requirements are met, access is granted and if requirements are not met access is usually limited or denied.  </a:t>
            </a:r>
            <a:endParaRPr lang="en-IN" sz="2200" dirty="0"/>
          </a:p>
        </p:txBody>
      </p:sp>
    </p:spTree>
    <p:extLst>
      <p:ext uri="{BB962C8B-B14F-4D97-AF65-F5344CB8AC3E}">
        <p14:creationId xmlns:p14="http://schemas.microsoft.com/office/powerpoint/2010/main" val="33111751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594" y="1825625"/>
            <a:ext cx="8342812" cy="4351338"/>
          </a:xfrm>
        </p:spPr>
      </p:pic>
    </p:spTree>
    <p:extLst>
      <p:ext uri="{BB962C8B-B14F-4D97-AF65-F5344CB8AC3E}">
        <p14:creationId xmlns:p14="http://schemas.microsoft.com/office/powerpoint/2010/main" val="390950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smtClean="0"/>
              <a:t>An increasingly popular method of tracking physical assets is to tag them with </a:t>
            </a:r>
            <a:r>
              <a:rPr lang="en-IN" sz="2400" dirty="0" smtClean="0">
                <a:solidFill>
                  <a:srgbClr val="C00000"/>
                </a:solidFill>
              </a:rPr>
              <a:t>radio frequency identification (RFID) chips</a:t>
            </a:r>
            <a:r>
              <a:rPr lang="en-IN" sz="2000" dirty="0" smtClean="0"/>
              <a:t>. This allows for tracking the location of the asset at any time.</a:t>
            </a:r>
          </a:p>
          <a:p>
            <a:r>
              <a:rPr lang="en-IN" sz="2000" dirty="0"/>
              <a:t>The main components of this are</a:t>
            </a:r>
          </a:p>
          <a:p>
            <a:pPr lvl="1"/>
            <a:r>
              <a:rPr lang="en-IN" sz="1600" b="1" dirty="0">
                <a:solidFill>
                  <a:srgbClr val="C00000"/>
                </a:solidFill>
              </a:rPr>
              <a:t>RFID Reader </a:t>
            </a:r>
            <a:r>
              <a:rPr lang="en-IN" sz="1600" dirty="0"/>
              <a:t>This device has an antenna and an interface to a computer.</a:t>
            </a:r>
          </a:p>
          <a:p>
            <a:pPr lvl="1"/>
            <a:r>
              <a:rPr lang="en-IN" sz="1600" b="1" dirty="0">
                <a:solidFill>
                  <a:srgbClr val="C00000"/>
                </a:solidFill>
              </a:rPr>
              <a:t>Transponder</a:t>
            </a:r>
            <a:r>
              <a:rPr lang="en-IN" sz="1600" b="1" dirty="0"/>
              <a:t> </a:t>
            </a:r>
            <a:r>
              <a:rPr lang="en-IN" sz="1600" dirty="0"/>
              <a:t>This is the tag on the device that transmits its presence wirelessly</a:t>
            </a:r>
            <a:r>
              <a:rPr lang="en-IN" sz="1600" dirty="0" smtClean="0"/>
              <a:t>.</a:t>
            </a:r>
          </a:p>
          <a:p>
            <a:r>
              <a:rPr lang="en-IN" sz="2000" dirty="0" smtClean="0"/>
              <a:t>The </a:t>
            </a:r>
            <a:r>
              <a:rPr lang="en-IN" sz="2000" dirty="0"/>
              <a:t>tags can be one of two types: passive and active</a:t>
            </a:r>
            <a:r>
              <a:rPr lang="en-IN" sz="2000" dirty="0" smtClean="0"/>
              <a:t>. </a:t>
            </a:r>
          </a:p>
          <a:p>
            <a:pPr lvl="1"/>
            <a:r>
              <a:rPr lang="en-IN" sz="1600" dirty="0" smtClean="0"/>
              <a:t>Active tags have batteries whereas</a:t>
            </a:r>
          </a:p>
          <a:p>
            <a:pPr lvl="1"/>
            <a:r>
              <a:rPr lang="en-IN" sz="1600" dirty="0" smtClean="0"/>
              <a:t>passive tags receive their energy from the reader when the reader interrogates the device.</a:t>
            </a:r>
          </a:p>
        </p:txBody>
      </p:sp>
    </p:spTree>
    <p:extLst>
      <p:ext uri="{BB962C8B-B14F-4D97-AF65-F5344CB8AC3E}">
        <p14:creationId xmlns:p14="http://schemas.microsoft.com/office/powerpoint/2010/main" val="1480514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Router Access List </a:t>
            </a:r>
            <a:endParaRPr lang="en-IN" dirty="0"/>
          </a:p>
        </p:txBody>
      </p:sp>
      <p:sp>
        <p:nvSpPr>
          <p:cNvPr id="3" name="Content Placeholder 2"/>
          <p:cNvSpPr>
            <a:spLocks noGrp="1"/>
          </p:cNvSpPr>
          <p:nvPr>
            <p:ph idx="1"/>
          </p:nvPr>
        </p:nvSpPr>
        <p:spPr/>
        <p:txBody>
          <a:bodyPr>
            <a:normAutofit/>
          </a:bodyPr>
          <a:lstStyle/>
          <a:p>
            <a:r>
              <a:rPr lang="en-IN" sz="2200" dirty="0" smtClean="0"/>
              <a:t>If you </a:t>
            </a:r>
            <a:r>
              <a:rPr lang="en-IN" sz="2200" dirty="0"/>
              <a:t>want to prevent users in the Sales subnet from accessing data </a:t>
            </a:r>
            <a:r>
              <a:rPr lang="en-IN" sz="2200" dirty="0" smtClean="0"/>
              <a:t>in the </a:t>
            </a:r>
            <a:r>
              <a:rPr lang="en-IN" sz="2200" dirty="0"/>
              <a:t>Finance subnet. In these scenarios, you can use access control lists (ACLs) on the </a:t>
            </a:r>
            <a:r>
              <a:rPr lang="en-IN" sz="2200" dirty="0" smtClean="0"/>
              <a:t>router. </a:t>
            </a:r>
          </a:p>
          <a:p>
            <a:r>
              <a:rPr lang="en-IN" sz="2200" dirty="0" smtClean="0"/>
              <a:t>The </a:t>
            </a:r>
            <a:r>
              <a:rPr lang="en-IN" sz="2200" dirty="0"/>
              <a:t>inherent limitation of ACLs is their inability to detect whether </a:t>
            </a:r>
            <a:r>
              <a:rPr lang="en-IN" sz="2200" dirty="0" smtClean="0"/>
              <a:t>is occurring. </a:t>
            </a:r>
            <a:r>
              <a:rPr lang="en-IN" sz="2200" dirty="0">
                <a:solidFill>
                  <a:srgbClr val="FF0000"/>
                </a:solidFill>
              </a:rPr>
              <a:t>IP spoofing </a:t>
            </a:r>
            <a:endParaRPr lang="en-IN" sz="2200" dirty="0" smtClean="0"/>
          </a:p>
          <a:p>
            <a:r>
              <a:rPr lang="en-IN" sz="2200" dirty="0" smtClean="0"/>
              <a:t>The </a:t>
            </a:r>
            <a:r>
              <a:rPr lang="en-IN" sz="2200" dirty="0"/>
              <a:t>hacker alters the IP address as it appears in the packet. </a:t>
            </a:r>
            <a:r>
              <a:rPr lang="en-IN" sz="2200" dirty="0" smtClean="0"/>
              <a:t>This can </a:t>
            </a:r>
            <a:r>
              <a:rPr lang="en-IN" sz="2200" dirty="0"/>
              <a:t>sometimes allow the packet to get through an ACL that is based on IP addresses. </a:t>
            </a:r>
            <a:endParaRPr lang="en-IN" sz="2200" dirty="0" smtClean="0"/>
          </a:p>
          <a:p>
            <a:r>
              <a:rPr lang="en-IN" sz="2200" dirty="0" smtClean="0"/>
              <a:t>It also can </a:t>
            </a:r>
            <a:r>
              <a:rPr lang="en-IN" sz="2200" dirty="0"/>
              <a:t>be used to make a connection to a system that only trusts certain IP addresses or ranges </a:t>
            </a:r>
            <a:r>
              <a:rPr lang="en-IN" sz="2200" dirty="0" smtClean="0"/>
              <a:t>of IP </a:t>
            </a:r>
            <a:r>
              <a:rPr lang="en-IN" sz="2200" dirty="0"/>
              <a:t>addresses.</a:t>
            </a:r>
          </a:p>
        </p:txBody>
      </p:sp>
    </p:spTree>
    <p:extLst>
      <p:ext uri="{BB962C8B-B14F-4D97-AF65-F5344CB8AC3E}">
        <p14:creationId xmlns:p14="http://schemas.microsoft.com/office/powerpoint/2010/main" val="3978347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NIDS</a:t>
            </a:r>
            <a:endParaRPr lang="en-IN" sz="3200" dirty="0"/>
          </a:p>
        </p:txBody>
      </p:sp>
      <p:sp>
        <p:nvSpPr>
          <p:cNvPr id="3" name="Content Placeholder 2"/>
          <p:cNvSpPr>
            <a:spLocks noGrp="1"/>
          </p:cNvSpPr>
          <p:nvPr>
            <p:ph idx="1"/>
          </p:nvPr>
        </p:nvSpPr>
        <p:spPr/>
        <p:txBody>
          <a:bodyPr>
            <a:normAutofit/>
          </a:bodyPr>
          <a:lstStyle/>
          <a:p>
            <a:r>
              <a:rPr lang="en-IN" sz="2200" dirty="0" smtClean="0"/>
              <a:t>A </a:t>
            </a:r>
            <a:r>
              <a:rPr lang="en-IN" sz="2200" dirty="0"/>
              <a:t>network-based IDS (NIDS) monitors network traffic on a local network segment. This </a:t>
            </a:r>
            <a:r>
              <a:rPr lang="en-IN" sz="2200" dirty="0" smtClean="0"/>
              <a:t>is in </a:t>
            </a:r>
            <a:r>
              <a:rPr lang="en-IN" sz="2200" dirty="0"/>
              <a:t>contrast to a host-based IDS (HIDS) that monitors a single machine</a:t>
            </a:r>
            <a:r>
              <a:rPr lang="en-IN" sz="2200" dirty="0" smtClean="0"/>
              <a:t>.</a:t>
            </a:r>
          </a:p>
          <a:p>
            <a:endParaRPr lang="en-IN" sz="2200" dirty="0"/>
          </a:p>
          <a:p>
            <a:r>
              <a:rPr lang="en-IN" sz="2200" dirty="0"/>
              <a:t>One of the disadvantages of an NIDS (which is an advantage of an HIDS) is that it </a:t>
            </a:r>
            <a:r>
              <a:rPr lang="en-IN" sz="2200" dirty="0" smtClean="0"/>
              <a:t>cannot monitor </a:t>
            </a:r>
            <a:r>
              <a:rPr lang="en-IN" sz="2200" dirty="0"/>
              <a:t>any internal activity that occurs within a system, such as an attack against a </a:t>
            </a:r>
            <a:r>
              <a:rPr lang="en-IN" sz="2200" dirty="0" smtClean="0"/>
              <a:t>system that </a:t>
            </a:r>
            <a:r>
              <a:rPr lang="en-IN" sz="2200" dirty="0"/>
              <a:t>is carried out by logging on to the system’s local terminal</a:t>
            </a:r>
            <a:r>
              <a:rPr lang="en-IN" sz="2200" dirty="0" smtClean="0"/>
              <a:t>.</a:t>
            </a:r>
            <a:endParaRPr lang="en-IN" sz="2200" dirty="0"/>
          </a:p>
        </p:txBody>
      </p:sp>
    </p:spTree>
    <p:extLst>
      <p:ext uri="{BB962C8B-B14F-4D97-AF65-F5344CB8AC3E}">
        <p14:creationId xmlns:p14="http://schemas.microsoft.com/office/powerpoint/2010/main" val="1694189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PKI</a:t>
            </a:r>
            <a:endParaRPr lang="en-IN" dirty="0"/>
          </a:p>
        </p:txBody>
      </p:sp>
      <p:sp>
        <p:nvSpPr>
          <p:cNvPr id="3" name="Content Placeholder 2"/>
          <p:cNvSpPr>
            <a:spLocks noGrp="1"/>
          </p:cNvSpPr>
          <p:nvPr>
            <p:ph idx="1"/>
          </p:nvPr>
        </p:nvSpPr>
        <p:spPr/>
        <p:txBody>
          <a:bodyPr>
            <a:normAutofit/>
          </a:bodyPr>
          <a:lstStyle/>
          <a:p>
            <a:r>
              <a:rPr lang="en-IN" sz="2200" dirty="0"/>
              <a:t>A public key infrastructure (PKI) includes systems, software, and communication </a:t>
            </a:r>
            <a:r>
              <a:rPr lang="en-IN" sz="2200" dirty="0" smtClean="0"/>
              <a:t>protocols that </a:t>
            </a:r>
            <a:r>
              <a:rPr lang="en-IN" sz="2200" dirty="0"/>
              <a:t>distribute, manage, and control public key </a:t>
            </a:r>
            <a:r>
              <a:rPr lang="en-IN" sz="2200" dirty="0" smtClean="0"/>
              <a:t>cryptography.</a:t>
            </a:r>
          </a:p>
          <a:p>
            <a:r>
              <a:rPr lang="en-IN" sz="2200" dirty="0"/>
              <a:t>Users and devices are issued public/private key pairs that </a:t>
            </a:r>
            <a:r>
              <a:rPr lang="en-IN" sz="2200" dirty="0" smtClean="0"/>
              <a:t>are bound </a:t>
            </a:r>
            <a:r>
              <a:rPr lang="en-IN" sz="2200" dirty="0"/>
              <a:t>to a digital document called a digital certificate. This certificate (more </a:t>
            </a:r>
            <a:r>
              <a:rPr lang="en-IN" sz="2200" dirty="0" smtClean="0"/>
              <a:t>specifically, the </a:t>
            </a:r>
            <a:r>
              <a:rPr lang="en-IN" sz="2200" dirty="0"/>
              <a:t>keys to which it is bound) can be </a:t>
            </a:r>
            <a:r>
              <a:rPr lang="en-IN" sz="2200" dirty="0" smtClean="0"/>
              <a:t>used </a:t>
            </a:r>
            <a:r>
              <a:rPr lang="en-IN" sz="2200" dirty="0"/>
              <a:t>for a variety of things, </a:t>
            </a:r>
            <a:r>
              <a:rPr lang="en-IN" sz="2200" dirty="0" smtClean="0"/>
              <a:t>including:-</a:t>
            </a:r>
          </a:p>
          <a:p>
            <a:pPr lvl="1"/>
            <a:r>
              <a:rPr lang="en-IN" sz="1800" dirty="0" smtClean="0"/>
              <a:t>Encrypting Data</a:t>
            </a:r>
          </a:p>
          <a:p>
            <a:pPr lvl="1"/>
            <a:r>
              <a:rPr lang="en-IN" sz="1800" dirty="0" smtClean="0"/>
              <a:t>Authenticating Users and Devices</a:t>
            </a:r>
          </a:p>
          <a:p>
            <a:pPr lvl="1"/>
            <a:r>
              <a:rPr lang="en-IN" sz="1800" dirty="0" smtClean="0"/>
              <a:t>Encrypting Email</a:t>
            </a:r>
          </a:p>
          <a:p>
            <a:pPr lvl="1"/>
            <a:r>
              <a:rPr lang="en-IN" sz="1800" dirty="0" smtClean="0"/>
              <a:t>Digitally Signing </a:t>
            </a:r>
            <a:r>
              <a:rPr lang="en-IN" sz="1800" dirty="0" err="1" smtClean="0"/>
              <a:t>Softwares</a:t>
            </a:r>
            <a:endParaRPr lang="en-IN" sz="1800" dirty="0" smtClean="0"/>
          </a:p>
          <a:p>
            <a:pPr lvl="1"/>
            <a:endParaRPr lang="en-IN" sz="1800" dirty="0"/>
          </a:p>
        </p:txBody>
      </p:sp>
    </p:spTree>
    <p:extLst>
      <p:ext uri="{BB962C8B-B14F-4D97-AF65-F5344CB8AC3E}">
        <p14:creationId xmlns:p14="http://schemas.microsoft.com/office/powerpoint/2010/main" val="2129727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VPN</a:t>
            </a:r>
            <a:endParaRPr lang="en-IN" dirty="0"/>
          </a:p>
        </p:txBody>
      </p:sp>
      <p:sp>
        <p:nvSpPr>
          <p:cNvPr id="3" name="Content Placeholder 2"/>
          <p:cNvSpPr>
            <a:spLocks noGrp="1"/>
          </p:cNvSpPr>
          <p:nvPr>
            <p:ph idx="1"/>
          </p:nvPr>
        </p:nvSpPr>
        <p:spPr/>
        <p:txBody>
          <a:bodyPr>
            <a:normAutofit/>
          </a:bodyPr>
          <a:lstStyle/>
          <a:p>
            <a:r>
              <a:rPr lang="en-IN" sz="2200" dirty="0"/>
              <a:t>Virtual private network (VPN) connections are remote access connections that allow </a:t>
            </a:r>
            <a:r>
              <a:rPr lang="en-IN" sz="2200" dirty="0" smtClean="0"/>
              <a:t>users to </a:t>
            </a:r>
            <a:r>
              <a:rPr lang="en-IN" sz="2200" dirty="0"/>
              <a:t>securely connect to the enterprise network and work as if they were in the </a:t>
            </a:r>
            <a:r>
              <a:rPr lang="en-IN" sz="2200" dirty="0" smtClean="0"/>
              <a:t>office.</a:t>
            </a:r>
          </a:p>
          <a:p>
            <a:r>
              <a:rPr lang="en-IN" sz="2200" dirty="0" smtClean="0"/>
              <a:t>These connections </a:t>
            </a:r>
            <a:r>
              <a:rPr lang="en-IN" sz="2200" dirty="0"/>
              <a:t>use special </a:t>
            </a:r>
            <a:r>
              <a:rPr lang="en-IN" sz="2200" dirty="0" err="1"/>
              <a:t>tunneling</a:t>
            </a:r>
            <a:r>
              <a:rPr lang="en-IN" sz="2200" dirty="0"/>
              <a:t> protocols that encrypt the information being </a:t>
            </a:r>
            <a:r>
              <a:rPr lang="en-IN" sz="2200" dirty="0" smtClean="0"/>
              <a:t>transferred between </a:t>
            </a:r>
            <a:r>
              <a:rPr lang="en-IN" sz="2200" dirty="0"/>
              <a:t>the user and the corporate network</a:t>
            </a:r>
            <a:r>
              <a:rPr lang="en-IN" sz="2200" dirty="0" smtClean="0"/>
              <a:t>.</a:t>
            </a:r>
          </a:p>
          <a:p>
            <a:pPr marL="457200" lvl="1" indent="0">
              <a:buNone/>
            </a:pPr>
            <a:r>
              <a:rPr lang="en-IN" sz="2000" dirty="0" smtClean="0"/>
              <a:t>■ </a:t>
            </a:r>
            <a:r>
              <a:rPr lang="en-IN" sz="2000" dirty="0"/>
              <a:t>Point-to-Point </a:t>
            </a:r>
            <a:r>
              <a:rPr lang="en-IN" sz="2000" dirty="0" err="1"/>
              <a:t>Tunneling</a:t>
            </a:r>
            <a:r>
              <a:rPr lang="en-IN" sz="2000" dirty="0"/>
              <a:t> Protocol (PPTP)</a:t>
            </a:r>
          </a:p>
          <a:p>
            <a:pPr marL="457200" lvl="1" indent="0">
              <a:buNone/>
            </a:pPr>
            <a:r>
              <a:rPr lang="en-IN" sz="2000" dirty="0" smtClean="0"/>
              <a:t>■ </a:t>
            </a:r>
            <a:r>
              <a:rPr lang="en-IN" sz="2000" dirty="0"/>
              <a:t>Layer 2 </a:t>
            </a:r>
            <a:r>
              <a:rPr lang="en-IN" sz="2000" dirty="0" err="1"/>
              <a:t>Tunneling</a:t>
            </a:r>
            <a:r>
              <a:rPr lang="en-IN" sz="2000" dirty="0"/>
              <a:t> Protocol (L2TP)</a:t>
            </a:r>
            <a:endParaRPr lang="en-IN" sz="1800" dirty="0"/>
          </a:p>
        </p:txBody>
      </p:sp>
    </p:spTree>
    <p:extLst>
      <p:ext uri="{BB962C8B-B14F-4D97-AF65-F5344CB8AC3E}">
        <p14:creationId xmlns:p14="http://schemas.microsoft.com/office/powerpoint/2010/main" val="38840152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VLAN</a:t>
            </a:r>
            <a:endParaRPr lang="en-IN" dirty="0"/>
          </a:p>
        </p:txBody>
      </p:sp>
      <p:sp>
        <p:nvSpPr>
          <p:cNvPr id="3" name="Content Placeholder 2"/>
          <p:cNvSpPr>
            <a:spLocks noGrp="1"/>
          </p:cNvSpPr>
          <p:nvPr>
            <p:ph idx="1"/>
          </p:nvPr>
        </p:nvSpPr>
        <p:spPr/>
        <p:txBody>
          <a:bodyPr>
            <a:normAutofit/>
          </a:bodyPr>
          <a:lstStyle/>
          <a:p>
            <a:r>
              <a:rPr lang="en-IN" sz="2200" dirty="0"/>
              <a:t>Virtual local area networks (VLANs) are logical subdivisions of a switch that </a:t>
            </a:r>
            <a:r>
              <a:rPr lang="en-IN" sz="2200" dirty="0" smtClean="0"/>
              <a:t>segregate ports </a:t>
            </a:r>
            <a:r>
              <a:rPr lang="en-IN" sz="2200" dirty="0"/>
              <a:t>from one another as if they were in different </a:t>
            </a:r>
            <a:r>
              <a:rPr lang="en-IN" sz="2200" dirty="0" smtClean="0"/>
              <a:t>LANs.</a:t>
            </a:r>
          </a:p>
          <a:p>
            <a:endParaRPr lang="en-IN" sz="2200" dirty="0"/>
          </a:p>
          <a:p>
            <a:r>
              <a:rPr lang="en-IN" sz="2400" dirty="0"/>
              <a:t>For example, </a:t>
            </a:r>
            <a:r>
              <a:rPr lang="en-IN" sz="2400" dirty="0" smtClean="0"/>
              <a:t>if only </a:t>
            </a:r>
            <a:r>
              <a:rPr lang="en-IN" sz="2400" dirty="0"/>
              <a:t>one device should be able to connect to the Finance server, the device and the </a:t>
            </a:r>
            <a:r>
              <a:rPr lang="en-IN" sz="2400" dirty="0" smtClean="0"/>
              <a:t>Finance server </a:t>
            </a:r>
            <a:r>
              <a:rPr lang="en-IN" sz="2400" dirty="0"/>
              <a:t>could be placed in a VLAN separate from the other VLANs.</a:t>
            </a:r>
            <a:endParaRPr lang="en-IN" sz="2200" dirty="0"/>
          </a:p>
        </p:txBody>
      </p:sp>
    </p:spTree>
    <p:extLst>
      <p:ext uri="{BB962C8B-B14F-4D97-AF65-F5344CB8AC3E}">
        <p14:creationId xmlns:p14="http://schemas.microsoft.com/office/powerpoint/2010/main" val="39319493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043" y="2081348"/>
            <a:ext cx="8839913" cy="3630499"/>
          </a:xfrm>
        </p:spPr>
      </p:pic>
    </p:spTree>
    <p:extLst>
      <p:ext uri="{BB962C8B-B14F-4D97-AF65-F5344CB8AC3E}">
        <p14:creationId xmlns:p14="http://schemas.microsoft.com/office/powerpoint/2010/main" val="23739368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7366"/>
            <a:ext cx="10515600" cy="5469597"/>
          </a:xfrm>
        </p:spPr>
        <p:txBody>
          <a:bodyPr>
            <a:normAutofit fontScale="92500" lnSpcReduction="20000"/>
          </a:bodyPr>
          <a:lstStyle/>
          <a:p>
            <a:pPr marL="0" indent="0">
              <a:buNone/>
            </a:pPr>
            <a:r>
              <a:rPr lang="en-IN" b="1" dirty="0"/>
              <a:t>	Create an OU of LPU including OU:</a:t>
            </a:r>
          </a:p>
          <a:p>
            <a:pPr marL="0" indent="0">
              <a:buNone/>
            </a:pPr>
            <a:r>
              <a:rPr lang="en-IN" b="1" dirty="0"/>
              <a:t>	Punjab</a:t>
            </a:r>
          </a:p>
          <a:p>
            <a:pPr marL="0" indent="0">
              <a:buNone/>
            </a:pPr>
            <a:r>
              <a:rPr lang="en-IN" b="1" dirty="0"/>
              <a:t>	Delhi</a:t>
            </a:r>
          </a:p>
          <a:p>
            <a:pPr marL="0" indent="0">
              <a:buNone/>
            </a:pPr>
            <a:r>
              <a:rPr lang="en-IN" b="1" dirty="0"/>
              <a:t>	task1) under these OU's create security groups:</a:t>
            </a:r>
          </a:p>
          <a:p>
            <a:pPr marL="0" indent="0">
              <a:buNone/>
            </a:pPr>
            <a:r>
              <a:rPr lang="en-IN" b="1" dirty="0"/>
              <a:t>	</a:t>
            </a:r>
            <a:r>
              <a:rPr lang="en-IN" b="1" dirty="0" err="1"/>
              <a:t>Adminitrator</a:t>
            </a:r>
            <a:endParaRPr lang="en-IN" b="1" dirty="0"/>
          </a:p>
          <a:p>
            <a:pPr marL="0" indent="0">
              <a:buNone/>
            </a:pPr>
            <a:r>
              <a:rPr lang="en-IN" b="1" dirty="0"/>
              <a:t>	task2) under these OU's create Distribution groups:</a:t>
            </a:r>
          </a:p>
          <a:p>
            <a:pPr marL="0" indent="0">
              <a:buNone/>
            </a:pPr>
            <a:r>
              <a:rPr lang="en-IN" b="1" dirty="0"/>
              <a:t>	Students</a:t>
            </a:r>
          </a:p>
          <a:p>
            <a:pPr marL="0" indent="0">
              <a:buNone/>
            </a:pPr>
            <a:r>
              <a:rPr lang="en-IN" b="1" dirty="0"/>
              <a:t>	Faculty</a:t>
            </a:r>
          </a:p>
          <a:p>
            <a:pPr marL="0" indent="0">
              <a:buNone/>
            </a:pPr>
            <a:r>
              <a:rPr lang="en-IN" b="1" dirty="0"/>
              <a:t>	task3)under each group add </a:t>
            </a:r>
            <a:r>
              <a:rPr lang="en-IN" b="1" dirty="0" err="1"/>
              <a:t>atleast</a:t>
            </a:r>
            <a:r>
              <a:rPr lang="en-IN" b="1" dirty="0"/>
              <a:t> 3 users.</a:t>
            </a:r>
          </a:p>
          <a:p>
            <a:pPr marL="0" indent="0">
              <a:buNone/>
            </a:pPr>
            <a:r>
              <a:rPr lang="en-IN" b="1" dirty="0"/>
              <a:t>	task4) For both OU's define given policies:-</a:t>
            </a:r>
          </a:p>
          <a:p>
            <a:pPr marL="0" indent="0">
              <a:buNone/>
            </a:pPr>
            <a:r>
              <a:rPr lang="en-IN" b="1" dirty="0"/>
              <a:t>		1)user account lockout policy </a:t>
            </a:r>
          </a:p>
          <a:p>
            <a:pPr marL="0" indent="0">
              <a:buNone/>
            </a:pPr>
            <a:r>
              <a:rPr lang="en-IN" b="1" dirty="0"/>
              <a:t>		2)user authentication Policy using </a:t>
            </a:r>
            <a:r>
              <a:rPr lang="en-IN" b="1" dirty="0" err="1"/>
              <a:t>kerberos</a:t>
            </a:r>
            <a:endParaRPr lang="en-IN" b="1" dirty="0"/>
          </a:p>
          <a:p>
            <a:pPr marL="0" indent="0">
              <a:buNone/>
            </a:pPr>
            <a:r>
              <a:rPr lang="en-IN" b="1" dirty="0"/>
              <a:t>		2)logon locally policy(both allow and deny login)</a:t>
            </a:r>
          </a:p>
          <a:p>
            <a:pPr marL="0" indent="0">
              <a:buNone/>
            </a:pPr>
            <a:endParaRPr lang="en-IN" b="1" dirty="0"/>
          </a:p>
        </p:txBody>
      </p:sp>
    </p:spTree>
    <p:extLst>
      <p:ext uri="{BB962C8B-B14F-4D97-AF65-F5344CB8AC3E}">
        <p14:creationId xmlns:p14="http://schemas.microsoft.com/office/powerpoint/2010/main" val="25490271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869" y="939891"/>
            <a:ext cx="10515600" cy="5008064"/>
          </a:xfrm>
        </p:spPr>
        <p:txBody>
          <a:bodyPr>
            <a:normAutofit/>
          </a:bodyPr>
          <a:lstStyle/>
          <a:p>
            <a:pPr algn="ctr"/>
            <a:r>
              <a:rPr lang="en-IN" sz="6000" dirty="0" smtClean="0"/>
              <a:t>Thank you</a:t>
            </a:r>
            <a:endParaRPr lang="en-IN" sz="6000" dirty="0"/>
          </a:p>
        </p:txBody>
      </p:sp>
    </p:spTree>
    <p:extLst>
      <p:ext uri="{BB962C8B-B14F-4D97-AF65-F5344CB8AC3E}">
        <p14:creationId xmlns:p14="http://schemas.microsoft.com/office/powerpoint/2010/main" val="1044058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a:t>All users should possess and wear</a:t>
            </a:r>
            <a:r>
              <a:rPr lang="en-IN" sz="2400" dirty="0">
                <a:solidFill>
                  <a:srgbClr val="C00000"/>
                </a:solidFill>
              </a:rPr>
              <a:t> </a:t>
            </a:r>
            <a:r>
              <a:rPr lang="en-IN" sz="2400" dirty="0" smtClean="0">
                <a:solidFill>
                  <a:srgbClr val="C00000"/>
                </a:solidFill>
              </a:rPr>
              <a:t>Identification Cards</a:t>
            </a:r>
            <a:r>
              <a:rPr lang="en-IN" sz="2400" dirty="0"/>
              <a:t>, but it becomes even more </a:t>
            </a:r>
            <a:r>
              <a:rPr lang="en-IN" sz="2400" dirty="0" smtClean="0"/>
              <a:t>important when </a:t>
            </a:r>
            <a:r>
              <a:rPr lang="en-IN" sz="2400" dirty="0"/>
              <a:t>those users have access to the server room</a:t>
            </a:r>
            <a:r>
              <a:rPr lang="en-IN" sz="2400" dirty="0" smtClean="0"/>
              <a:t>.</a:t>
            </a:r>
          </a:p>
          <a:p>
            <a:r>
              <a:rPr lang="en-IN" sz="2400" dirty="0" smtClean="0"/>
              <a:t>Biometric</a:t>
            </a:r>
          </a:p>
          <a:p>
            <a:r>
              <a:rPr lang="en-IN" sz="2400" dirty="0" smtClean="0"/>
              <a:t>Keypad</a:t>
            </a:r>
          </a:p>
          <a:p>
            <a:r>
              <a:rPr lang="en-IN" sz="2400" dirty="0" smtClean="0"/>
              <a:t>Access List</a:t>
            </a:r>
          </a:p>
          <a:p>
            <a:r>
              <a:rPr lang="en-IN" sz="2400" dirty="0" smtClean="0"/>
              <a:t>Security Guard</a:t>
            </a:r>
          </a:p>
          <a:p>
            <a:r>
              <a:rPr lang="en-IN" sz="2400" dirty="0" smtClean="0"/>
              <a:t>Security Camera</a:t>
            </a:r>
          </a:p>
          <a:p>
            <a:r>
              <a:rPr lang="en-IN" sz="2400" dirty="0" smtClean="0"/>
              <a:t>Key and Locks</a:t>
            </a:r>
          </a:p>
          <a:p>
            <a:r>
              <a:rPr lang="en-IN" sz="2400" dirty="0" smtClean="0"/>
              <a:t>Cabinet</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1246" y="2561956"/>
            <a:ext cx="3159064" cy="3117130"/>
          </a:xfrm>
          <a:prstGeom prst="rect">
            <a:avLst/>
          </a:prstGeom>
        </p:spPr>
      </p:pic>
    </p:spTree>
    <p:extLst>
      <p:ext uri="{BB962C8B-B14F-4D97-AF65-F5344CB8AC3E}">
        <p14:creationId xmlns:p14="http://schemas.microsoft.com/office/powerpoint/2010/main" val="3766229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Server Hardening Techniques</a:t>
            </a:r>
          </a:p>
        </p:txBody>
      </p:sp>
      <p:sp>
        <p:nvSpPr>
          <p:cNvPr id="3" name="Content Placeholder 2"/>
          <p:cNvSpPr>
            <a:spLocks noGrp="1"/>
          </p:cNvSpPr>
          <p:nvPr>
            <p:ph idx="1"/>
          </p:nvPr>
        </p:nvSpPr>
        <p:spPr/>
        <p:txBody>
          <a:bodyPr>
            <a:normAutofit/>
          </a:bodyPr>
          <a:lstStyle/>
          <a:p>
            <a:r>
              <a:rPr lang="en-IN" sz="2400" dirty="0"/>
              <a:t>It involves hardening the system</a:t>
            </a:r>
            <a:r>
              <a:rPr lang="en-IN" sz="2400" dirty="0">
                <a:solidFill>
                  <a:srgbClr val="C00000"/>
                </a:solidFill>
              </a:rPr>
              <a:t> </a:t>
            </a:r>
            <a:r>
              <a:rPr lang="en-IN" sz="2400" dirty="0" smtClean="0">
                <a:solidFill>
                  <a:srgbClr val="C00000"/>
                </a:solidFill>
              </a:rPr>
              <a:t>logically</a:t>
            </a:r>
          </a:p>
          <a:p>
            <a:pPr marL="457200" lvl="1" indent="0">
              <a:buNone/>
            </a:pPr>
            <a:r>
              <a:rPr lang="en-IN" sz="2000" dirty="0" smtClean="0"/>
              <a:t>—</a:t>
            </a:r>
            <a:r>
              <a:rPr lang="en-IN" sz="2000" dirty="0"/>
              <a:t>that is, </a:t>
            </a:r>
            <a:r>
              <a:rPr lang="en-IN" sz="2000" dirty="0" smtClean="0"/>
              <a:t>hardening the </a:t>
            </a:r>
            <a:r>
              <a:rPr lang="en-IN" sz="2000" dirty="0"/>
              <a:t>operating system and </a:t>
            </a:r>
            <a:r>
              <a:rPr lang="en-IN" sz="2000" dirty="0" smtClean="0"/>
              <a:t>applications</a:t>
            </a:r>
          </a:p>
          <a:p>
            <a:pPr marL="457200" lvl="1" indent="0">
              <a:buNone/>
            </a:pPr>
            <a:r>
              <a:rPr lang="en-IN" sz="2000" dirty="0" smtClean="0"/>
              <a:t>—</a:t>
            </a:r>
            <a:r>
              <a:rPr lang="en-IN" sz="2000" dirty="0"/>
              <a:t>and hardening the server physically by </a:t>
            </a:r>
            <a:r>
              <a:rPr lang="en-IN" sz="2000" dirty="0" smtClean="0"/>
              <a:t>ensuring the </a:t>
            </a:r>
            <a:r>
              <a:rPr lang="en-IN" sz="2000" dirty="0"/>
              <a:t>device cannot be tampered with by someone who can touch the server</a:t>
            </a:r>
          </a:p>
        </p:txBody>
      </p:sp>
    </p:spTree>
    <p:extLst>
      <p:ext uri="{BB962C8B-B14F-4D97-AF65-F5344CB8AC3E}">
        <p14:creationId xmlns:p14="http://schemas.microsoft.com/office/powerpoint/2010/main" val="2912398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OS Hardening</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smtClean="0"/>
              <a:t>Involves a series </a:t>
            </a:r>
            <a:r>
              <a:rPr lang="en-IN" sz="2400" dirty="0"/>
              <a:t>of steps that should result in a server that offers a minimum of attack points to </a:t>
            </a:r>
            <a:r>
              <a:rPr lang="en-IN" sz="2400" dirty="0" smtClean="0"/>
              <a:t>a hacker.</a:t>
            </a:r>
          </a:p>
          <a:p>
            <a:pPr marL="0" indent="0">
              <a:buNone/>
            </a:pPr>
            <a:r>
              <a:rPr lang="en-IN" sz="2400" b="1" dirty="0" smtClean="0"/>
              <a:t>Stopping Unneeded Services/Closing Unneeded Ports</a:t>
            </a:r>
          </a:p>
          <a:p>
            <a:pPr marL="457200" lvl="1" indent="0">
              <a:buNone/>
            </a:pPr>
            <a:r>
              <a:rPr lang="en-IN" sz="2000" dirty="0" smtClean="0"/>
              <a:t>The </a:t>
            </a:r>
            <a:r>
              <a:rPr lang="en-IN" sz="2000" dirty="0"/>
              <a:t>easiest way to do this </a:t>
            </a:r>
            <a:r>
              <a:rPr lang="en-IN" sz="2000" dirty="0" smtClean="0"/>
              <a:t>is to </a:t>
            </a:r>
            <a:r>
              <a:rPr lang="en-IN" sz="2000" dirty="0"/>
              <a:t>install a host firewall on the system and adopt a “disable by default” policy with </a:t>
            </a:r>
            <a:r>
              <a:rPr lang="en-IN" sz="2000" dirty="0" smtClean="0"/>
              <a:t>respect to </a:t>
            </a:r>
            <a:r>
              <a:rPr lang="en-IN" sz="2000" dirty="0"/>
              <a:t>services. Then manually enable </a:t>
            </a:r>
            <a:r>
              <a:rPr lang="en-IN" sz="2000" dirty="0" smtClean="0"/>
              <a:t>any you need</a:t>
            </a:r>
          </a:p>
          <a:p>
            <a:pPr marL="0" indent="0">
              <a:buNone/>
            </a:pPr>
            <a:r>
              <a:rPr lang="en-IN" sz="2400" b="1" dirty="0"/>
              <a:t>Installing Only Required </a:t>
            </a:r>
            <a:r>
              <a:rPr lang="en-IN" sz="2400" b="1" dirty="0" smtClean="0"/>
              <a:t>Software</a:t>
            </a:r>
          </a:p>
          <a:p>
            <a:pPr marL="457200" lvl="1" indent="0">
              <a:buNone/>
            </a:pPr>
            <a:r>
              <a:rPr lang="en-IN" sz="2000" dirty="0"/>
              <a:t>You should examine all installed applications and retain only those you need</a:t>
            </a:r>
            <a:r>
              <a:rPr lang="en-IN" sz="2000" dirty="0" smtClean="0"/>
              <a:t>.</a:t>
            </a:r>
          </a:p>
          <a:p>
            <a:pPr marL="0" indent="0">
              <a:buNone/>
            </a:pPr>
            <a:r>
              <a:rPr lang="en-IN" sz="2400" b="1" dirty="0" smtClean="0"/>
              <a:t>Installing Latest Operating System Patches</a:t>
            </a:r>
          </a:p>
          <a:p>
            <a:pPr marL="457200" lvl="1" indent="0">
              <a:buNone/>
            </a:pPr>
            <a:r>
              <a:rPr lang="en-IN" sz="2000" dirty="0" smtClean="0"/>
              <a:t>Always </a:t>
            </a:r>
            <a:r>
              <a:rPr lang="en-IN" sz="2000" dirty="0"/>
              <a:t>keep the server updated with all operating system patches and service packs.</a:t>
            </a:r>
            <a:endParaRPr lang="en-IN" sz="2000" dirty="0" smtClean="0"/>
          </a:p>
        </p:txBody>
      </p:sp>
    </p:spTree>
    <p:extLst>
      <p:ext uri="{BB962C8B-B14F-4D97-AF65-F5344CB8AC3E}">
        <p14:creationId xmlns:p14="http://schemas.microsoft.com/office/powerpoint/2010/main" val="1826206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b="1" dirty="0"/>
              <a:t>Implementing Application </a:t>
            </a:r>
            <a:r>
              <a:rPr lang="en-IN" sz="2400" b="1" dirty="0" smtClean="0"/>
              <a:t>Hardening</a:t>
            </a:r>
          </a:p>
          <a:p>
            <a:pPr lvl="1"/>
            <a:r>
              <a:rPr lang="en-IN" sz="2000" dirty="0" smtClean="0"/>
              <a:t>Applications can have many features and embedded programs that you may not make use of. Determine which of these you require.</a:t>
            </a:r>
          </a:p>
          <a:p>
            <a:r>
              <a:rPr lang="en-IN" sz="2400" b="1" dirty="0" smtClean="0"/>
              <a:t>Installing Latest Patches</a:t>
            </a:r>
          </a:p>
          <a:p>
            <a:pPr lvl="1"/>
            <a:r>
              <a:rPr lang="en-IN" sz="2000" dirty="0" smtClean="0"/>
              <a:t>Applications can have many features and embedded programs that you may not make use of. Determine which of these you require.</a:t>
            </a:r>
          </a:p>
          <a:p>
            <a:r>
              <a:rPr lang="en-IN" sz="2400" b="1" dirty="0" smtClean="0"/>
              <a:t>Disabling </a:t>
            </a:r>
            <a:r>
              <a:rPr lang="en-IN" sz="2400" b="1" dirty="0"/>
              <a:t>Unneeded Services/Roles/Features </a:t>
            </a:r>
            <a:endParaRPr lang="en-IN" sz="2400" b="1" dirty="0" smtClean="0"/>
          </a:p>
        </p:txBody>
      </p:sp>
    </p:spTree>
    <p:extLst>
      <p:ext uri="{BB962C8B-B14F-4D97-AF65-F5344CB8AC3E}">
        <p14:creationId xmlns:p14="http://schemas.microsoft.com/office/powerpoint/2010/main" val="809197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TotalTime>
  <Words>2962</Words>
  <Application>Microsoft Office PowerPoint</Application>
  <PresentationFormat>Widescreen</PresentationFormat>
  <Paragraphs>309</Paragraphs>
  <Slides>57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Algerian</vt:lpstr>
      <vt:lpstr>Arial</vt:lpstr>
      <vt:lpstr>Calibri</vt:lpstr>
      <vt:lpstr>Calibri Light</vt:lpstr>
      <vt:lpstr>Courier New</vt:lpstr>
      <vt:lpstr>Roboto</vt:lpstr>
      <vt:lpstr>SFMono-Regular</vt:lpstr>
      <vt:lpstr>Times New Roman</vt:lpstr>
      <vt:lpstr>Office Theme</vt:lpstr>
      <vt:lpstr>Securing  the server</vt:lpstr>
      <vt:lpstr>PowerPoint Presentation</vt:lpstr>
      <vt:lpstr>Physical Security Methods and Concepts</vt:lpstr>
      <vt:lpstr>Security Concepts</vt:lpstr>
      <vt:lpstr>PowerPoint Presentation</vt:lpstr>
      <vt:lpstr>PowerPoint Presentation</vt:lpstr>
      <vt:lpstr>Server Hardening Techniques</vt:lpstr>
      <vt:lpstr>OS Hardening</vt:lpstr>
      <vt:lpstr>PowerPoint Presentation</vt:lpstr>
      <vt:lpstr>Endpoint Security</vt:lpstr>
      <vt:lpstr>PowerPoint Presentation</vt:lpstr>
      <vt:lpstr>PowerPoint Presentation</vt:lpstr>
      <vt:lpstr>Hardware Hardening</vt:lpstr>
      <vt:lpstr>Disabling the Network Adaptor in Windows Server 2012 R2</vt:lpstr>
      <vt:lpstr>PowerPoint Presentation</vt:lpstr>
      <vt:lpstr>BIOS Password</vt:lpstr>
      <vt:lpstr>Which authentication mechanism is an example of something you have?</vt:lpstr>
      <vt:lpstr>Which authentication mechanism is an example of something you have?</vt:lpstr>
      <vt:lpstr>Which of the following is not a drawback of using active RFID chips?</vt:lpstr>
      <vt:lpstr>Which of the following is not a drawback of using active RFID chips?</vt:lpstr>
      <vt:lpstr>Which of the following is not true of an HIDS?</vt:lpstr>
      <vt:lpstr>Which of the following is not true of an HIDS?</vt:lpstr>
      <vt:lpstr>Which of the following is not an example of physical hardening of the server?</vt:lpstr>
      <vt:lpstr>Which of the following is not an example of physical hardening of the server?</vt:lpstr>
      <vt:lpstr>Basic Network Security Systems and Protocols</vt:lpstr>
      <vt:lpstr>PowerPoint Presentation</vt:lpstr>
      <vt:lpstr>PowerPoint Presentation</vt:lpstr>
      <vt:lpstr>Configure Security Protocols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Router Access List</vt:lpstr>
      <vt:lpstr>NIDS</vt:lpstr>
      <vt:lpstr>Network Access Control</vt:lpstr>
      <vt:lpstr>Port Security</vt:lpstr>
      <vt:lpstr>802.1x</vt:lpstr>
      <vt:lpstr>NAC</vt:lpstr>
      <vt:lpstr>PowerPoint Presentation</vt:lpstr>
      <vt:lpstr>Router Access List </vt:lpstr>
      <vt:lpstr>NIDS</vt:lpstr>
      <vt:lpstr>PKI</vt:lpstr>
      <vt:lpstr>VPN</vt:lpstr>
      <vt:lpstr>VLAN</vt:lpstr>
      <vt:lpstr>PowerPoint Presentation</vt:lpstr>
      <vt:lpstr>PowerPoint Presentation</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the server</dc:title>
  <dc:creator>Swati</dc:creator>
  <cp:lastModifiedBy>Swati</cp:lastModifiedBy>
  <cp:revision>34</cp:revision>
  <dcterms:created xsi:type="dcterms:W3CDTF">2023-02-20T06:26:21Z</dcterms:created>
  <dcterms:modified xsi:type="dcterms:W3CDTF">2023-03-10T04:54:04Z</dcterms:modified>
</cp:coreProperties>
</file>