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9" r:id="rId6"/>
    <p:sldId id="270" r:id="rId7"/>
    <p:sldId id="264" r:id="rId8"/>
    <p:sldId id="259" r:id="rId9"/>
    <p:sldId id="260" r:id="rId10"/>
    <p:sldId id="261" r:id="rId11"/>
    <p:sldId id="262" r:id="rId12"/>
    <p:sldId id="265" r:id="rId13"/>
    <p:sldId id="266" r:id="rId14"/>
    <p:sldId id="267" r:id="rId15"/>
    <p:sldId id="268" r:id="rId16"/>
    <p:sldId id="273" r:id="rId17"/>
    <p:sldId id="272" r:id="rId18"/>
    <p:sldId id="271" r:id="rId19"/>
    <p:sldId id="274" r:id="rId20"/>
    <p:sldId id="275" r:id="rId21"/>
    <p:sldId id="276" r:id="rId22"/>
    <p:sldId id="278" r:id="rId23"/>
    <p:sldId id="280" r:id="rId24"/>
    <p:sldId id="281" r:id="rId25"/>
    <p:sldId id="277" r:id="rId26"/>
    <p:sldId id="279" r:id="rId27"/>
    <p:sldId id="282" r:id="rId28"/>
    <p:sldId id="283" r:id="rId29"/>
    <p:sldId id="284" r:id="rId30"/>
    <p:sldId id="295" r:id="rId31"/>
    <p:sldId id="296" r:id="rId32"/>
    <p:sldId id="293" r:id="rId33"/>
    <p:sldId id="294" r:id="rId34"/>
    <p:sldId id="289" r:id="rId35"/>
    <p:sldId id="287" r:id="rId36"/>
    <p:sldId id="285" r:id="rId37"/>
    <p:sldId id="286" r:id="rId38"/>
    <p:sldId id="288" r:id="rId39"/>
    <p:sldId id="291" r:id="rId40"/>
    <p:sldId id="292" r:id="rId41"/>
    <p:sldId id="297" r:id="rId42"/>
    <p:sldId id="290" r:id="rId43"/>
    <p:sldId id="298" r:id="rId44"/>
    <p:sldId id="299" r:id="rId45"/>
    <p:sldId id="304" r:id="rId46"/>
    <p:sldId id="300" r:id="rId47"/>
    <p:sldId id="301" r:id="rId48"/>
    <p:sldId id="302" r:id="rId49"/>
    <p:sldId id="305" r:id="rId50"/>
    <p:sldId id="306" r:id="rId51"/>
    <p:sldId id="307"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42" r:id="rId81"/>
    <p:sldId id="343" r:id="rId82"/>
    <p:sldId id="337" r:id="rId83"/>
    <p:sldId id="338" r:id="rId84"/>
    <p:sldId id="339" r:id="rId85"/>
    <p:sldId id="340" r:id="rId86"/>
    <p:sldId id="341" r:id="rId87"/>
    <p:sldId id="344" r:id="rId88"/>
    <p:sldId id="345" r:id="rId89"/>
    <p:sldId id="590"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47C9B-2B9D-2155-846C-3AA3EA466C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361DED-705A-6F74-8A53-ADDE404CCB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BE76B8-B002-3692-116F-7412AD622430}"/>
              </a:ext>
            </a:extLst>
          </p:cNvPr>
          <p:cNvSpPr>
            <a:spLocks noGrp="1"/>
          </p:cNvSpPr>
          <p:nvPr>
            <p:ph type="dt" sz="half" idx="10"/>
          </p:nvPr>
        </p:nvSpPr>
        <p:spPr/>
        <p:txBody>
          <a:bodyPr/>
          <a:lstStyle/>
          <a:p>
            <a:fld id="{86486B59-198B-4F27-B8B3-82674AFCE342}" type="datetimeFigureOut">
              <a:rPr lang="en-US" smtClean="0"/>
              <a:t>5/6/2023</a:t>
            </a:fld>
            <a:endParaRPr lang="en-US"/>
          </a:p>
        </p:txBody>
      </p:sp>
      <p:sp>
        <p:nvSpPr>
          <p:cNvPr id="5" name="Footer Placeholder 4">
            <a:extLst>
              <a:ext uri="{FF2B5EF4-FFF2-40B4-BE49-F238E27FC236}">
                <a16:creationId xmlns:a16="http://schemas.microsoft.com/office/drawing/2014/main" id="{B102E9F2-C1F1-337A-2641-90FBB8A82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2244B-17AC-F2F6-62C4-46FD55C20545}"/>
              </a:ext>
            </a:extLst>
          </p:cNvPr>
          <p:cNvSpPr>
            <a:spLocks noGrp="1"/>
          </p:cNvSpPr>
          <p:nvPr>
            <p:ph type="sldNum" sz="quarter" idx="12"/>
          </p:nvPr>
        </p:nvSpPr>
        <p:spPr/>
        <p:txBody>
          <a:bodyPr/>
          <a:lstStyle/>
          <a:p>
            <a:fld id="{E219795D-1E60-4B93-AAF3-6B1CA14E537C}" type="slidenum">
              <a:rPr lang="en-US" smtClean="0"/>
              <a:t>‹#›</a:t>
            </a:fld>
            <a:endParaRPr lang="en-US"/>
          </a:p>
        </p:txBody>
      </p:sp>
    </p:spTree>
    <p:extLst>
      <p:ext uri="{BB962C8B-B14F-4D97-AF65-F5344CB8AC3E}">
        <p14:creationId xmlns:p14="http://schemas.microsoft.com/office/powerpoint/2010/main" val="3556334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917BF-E04C-CFAE-E149-A9F7306318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665A96-E2DB-170D-F91C-78E78514D7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A6EE14-FE28-9F7A-B08C-C61269BA7130}"/>
              </a:ext>
            </a:extLst>
          </p:cNvPr>
          <p:cNvSpPr>
            <a:spLocks noGrp="1"/>
          </p:cNvSpPr>
          <p:nvPr>
            <p:ph type="dt" sz="half" idx="10"/>
          </p:nvPr>
        </p:nvSpPr>
        <p:spPr/>
        <p:txBody>
          <a:bodyPr/>
          <a:lstStyle/>
          <a:p>
            <a:fld id="{86486B59-198B-4F27-B8B3-82674AFCE342}" type="datetimeFigureOut">
              <a:rPr lang="en-US" smtClean="0"/>
              <a:t>5/6/2023</a:t>
            </a:fld>
            <a:endParaRPr lang="en-US"/>
          </a:p>
        </p:txBody>
      </p:sp>
      <p:sp>
        <p:nvSpPr>
          <p:cNvPr id="5" name="Footer Placeholder 4">
            <a:extLst>
              <a:ext uri="{FF2B5EF4-FFF2-40B4-BE49-F238E27FC236}">
                <a16:creationId xmlns:a16="http://schemas.microsoft.com/office/drawing/2014/main" id="{C60D2E8B-2725-5CA2-4B5A-7831896C4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1CDD0-CF64-FEC5-83AE-CA07916CF404}"/>
              </a:ext>
            </a:extLst>
          </p:cNvPr>
          <p:cNvSpPr>
            <a:spLocks noGrp="1"/>
          </p:cNvSpPr>
          <p:nvPr>
            <p:ph type="sldNum" sz="quarter" idx="12"/>
          </p:nvPr>
        </p:nvSpPr>
        <p:spPr/>
        <p:txBody>
          <a:bodyPr/>
          <a:lstStyle/>
          <a:p>
            <a:fld id="{E219795D-1E60-4B93-AAF3-6B1CA14E537C}" type="slidenum">
              <a:rPr lang="en-US" smtClean="0"/>
              <a:t>‹#›</a:t>
            </a:fld>
            <a:endParaRPr lang="en-US"/>
          </a:p>
        </p:txBody>
      </p:sp>
    </p:spTree>
    <p:extLst>
      <p:ext uri="{BB962C8B-B14F-4D97-AF65-F5344CB8AC3E}">
        <p14:creationId xmlns:p14="http://schemas.microsoft.com/office/powerpoint/2010/main" val="2402833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818CBD-27E4-FDC0-EF26-C5C262F8E6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DF547F-BACC-297D-3096-2EF7AA2383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1B3E65-E92C-8247-84CC-5E5A08934EFD}"/>
              </a:ext>
            </a:extLst>
          </p:cNvPr>
          <p:cNvSpPr>
            <a:spLocks noGrp="1"/>
          </p:cNvSpPr>
          <p:nvPr>
            <p:ph type="dt" sz="half" idx="10"/>
          </p:nvPr>
        </p:nvSpPr>
        <p:spPr/>
        <p:txBody>
          <a:bodyPr/>
          <a:lstStyle/>
          <a:p>
            <a:fld id="{86486B59-198B-4F27-B8B3-82674AFCE342}" type="datetimeFigureOut">
              <a:rPr lang="en-US" smtClean="0"/>
              <a:t>5/6/2023</a:t>
            </a:fld>
            <a:endParaRPr lang="en-US"/>
          </a:p>
        </p:txBody>
      </p:sp>
      <p:sp>
        <p:nvSpPr>
          <p:cNvPr id="5" name="Footer Placeholder 4">
            <a:extLst>
              <a:ext uri="{FF2B5EF4-FFF2-40B4-BE49-F238E27FC236}">
                <a16:creationId xmlns:a16="http://schemas.microsoft.com/office/drawing/2014/main" id="{AC0A48F2-5495-942E-E365-CF7A9C508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21AA7-0D89-E77F-B87A-BF725F3B85D3}"/>
              </a:ext>
            </a:extLst>
          </p:cNvPr>
          <p:cNvSpPr>
            <a:spLocks noGrp="1"/>
          </p:cNvSpPr>
          <p:nvPr>
            <p:ph type="sldNum" sz="quarter" idx="12"/>
          </p:nvPr>
        </p:nvSpPr>
        <p:spPr/>
        <p:txBody>
          <a:bodyPr/>
          <a:lstStyle/>
          <a:p>
            <a:fld id="{E219795D-1E60-4B93-AAF3-6B1CA14E537C}" type="slidenum">
              <a:rPr lang="en-US" smtClean="0"/>
              <a:t>‹#›</a:t>
            </a:fld>
            <a:endParaRPr lang="en-US"/>
          </a:p>
        </p:txBody>
      </p:sp>
    </p:spTree>
    <p:extLst>
      <p:ext uri="{BB962C8B-B14F-4D97-AF65-F5344CB8AC3E}">
        <p14:creationId xmlns:p14="http://schemas.microsoft.com/office/powerpoint/2010/main" val="2459157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4EB26-077E-C473-3845-5EDFCF813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CDBB10-1D75-6DED-6BA7-4ADC319A02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350B6-66F6-753D-6C0D-F734D4D7D367}"/>
              </a:ext>
            </a:extLst>
          </p:cNvPr>
          <p:cNvSpPr>
            <a:spLocks noGrp="1"/>
          </p:cNvSpPr>
          <p:nvPr>
            <p:ph type="dt" sz="half" idx="10"/>
          </p:nvPr>
        </p:nvSpPr>
        <p:spPr/>
        <p:txBody>
          <a:bodyPr/>
          <a:lstStyle/>
          <a:p>
            <a:fld id="{86486B59-198B-4F27-B8B3-82674AFCE342}" type="datetimeFigureOut">
              <a:rPr lang="en-US" smtClean="0"/>
              <a:t>5/6/2023</a:t>
            </a:fld>
            <a:endParaRPr lang="en-US"/>
          </a:p>
        </p:txBody>
      </p:sp>
      <p:sp>
        <p:nvSpPr>
          <p:cNvPr id="5" name="Footer Placeholder 4">
            <a:extLst>
              <a:ext uri="{FF2B5EF4-FFF2-40B4-BE49-F238E27FC236}">
                <a16:creationId xmlns:a16="http://schemas.microsoft.com/office/drawing/2014/main" id="{DB264933-D020-9C89-5317-692E74E84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88781-17A0-04A3-71F5-2E99B70761CC}"/>
              </a:ext>
            </a:extLst>
          </p:cNvPr>
          <p:cNvSpPr>
            <a:spLocks noGrp="1"/>
          </p:cNvSpPr>
          <p:nvPr>
            <p:ph type="sldNum" sz="quarter" idx="12"/>
          </p:nvPr>
        </p:nvSpPr>
        <p:spPr/>
        <p:txBody>
          <a:bodyPr/>
          <a:lstStyle/>
          <a:p>
            <a:fld id="{E219795D-1E60-4B93-AAF3-6B1CA14E537C}" type="slidenum">
              <a:rPr lang="en-US" smtClean="0"/>
              <a:t>‹#›</a:t>
            </a:fld>
            <a:endParaRPr lang="en-US"/>
          </a:p>
        </p:txBody>
      </p:sp>
    </p:spTree>
    <p:extLst>
      <p:ext uri="{BB962C8B-B14F-4D97-AF65-F5344CB8AC3E}">
        <p14:creationId xmlns:p14="http://schemas.microsoft.com/office/powerpoint/2010/main" val="6548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9CFD-1469-7F88-D754-92574D7E0A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3D11A8-8143-F154-CEB7-AED29C1AE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411FDD-2898-C28B-C577-6521C917E118}"/>
              </a:ext>
            </a:extLst>
          </p:cNvPr>
          <p:cNvSpPr>
            <a:spLocks noGrp="1"/>
          </p:cNvSpPr>
          <p:nvPr>
            <p:ph type="dt" sz="half" idx="10"/>
          </p:nvPr>
        </p:nvSpPr>
        <p:spPr/>
        <p:txBody>
          <a:bodyPr/>
          <a:lstStyle/>
          <a:p>
            <a:fld id="{86486B59-198B-4F27-B8B3-82674AFCE342}" type="datetimeFigureOut">
              <a:rPr lang="en-US" smtClean="0"/>
              <a:t>5/6/2023</a:t>
            </a:fld>
            <a:endParaRPr lang="en-US"/>
          </a:p>
        </p:txBody>
      </p:sp>
      <p:sp>
        <p:nvSpPr>
          <p:cNvPr id="5" name="Footer Placeholder 4">
            <a:extLst>
              <a:ext uri="{FF2B5EF4-FFF2-40B4-BE49-F238E27FC236}">
                <a16:creationId xmlns:a16="http://schemas.microsoft.com/office/drawing/2014/main" id="{A4FD7E48-A03D-3169-EAE1-7B12C33A2E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0A5663-BA1D-56B4-04AC-951EF2EC3E96}"/>
              </a:ext>
            </a:extLst>
          </p:cNvPr>
          <p:cNvSpPr>
            <a:spLocks noGrp="1"/>
          </p:cNvSpPr>
          <p:nvPr>
            <p:ph type="sldNum" sz="quarter" idx="12"/>
          </p:nvPr>
        </p:nvSpPr>
        <p:spPr/>
        <p:txBody>
          <a:bodyPr/>
          <a:lstStyle/>
          <a:p>
            <a:fld id="{E219795D-1E60-4B93-AAF3-6B1CA14E537C}" type="slidenum">
              <a:rPr lang="en-US" smtClean="0"/>
              <a:t>‹#›</a:t>
            </a:fld>
            <a:endParaRPr lang="en-US"/>
          </a:p>
        </p:txBody>
      </p:sp>
    </p:spTree>
    <p:extLst>
      <p:ext uri="{BB962C8B-B14F-4D97-AF65-F5344CB8AC3E}">
        <p14:creationId xmlns:p14="http://schemas.microsoft.com/office/powerpoint/2010/main" val="28581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6F924-DF1C-7F7B-D8B8-9F25BF3897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C5998D-87E5-963B-D2A8-AF0A120BBD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89A12F-66C0-CC8B-F80C-FC7B52DB97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C37218-F224-ADAB-516F-6FBA9DD787C3}"/>
              </a:ext>
            </a:extLst>
          </p:cNvPr>
          <p:cNvSpPr>
            <a:spLocks noGrp="1"/>
          </p:cNvSpPr>
          <p:nvPr>
            <p:ph type="dt" sz="half" idx="10"/>
          </p:nvPr>
        </p:nvSpPr>
        <p:spPr/>
        <p:txBody>
          <a:bodyPr/>
          <a:lstStyle/>
          <a:p>
            <a:fld id="{86486B59-198B-4F27-B8B3-82674AFCE342}" type="datetimeFigureOut">
              <a:rPr lang="en-US" smtClean="0"/>
              <a:t>5/6/2023</a:t>
            </a:fld>
            <a:endParaRPr lang="en-US"/>
          </a:p>
        </p:txBody>
      </p:sp>
      <p:sp>
        <p:nvSpPr>
          <p:cNvPr id="6" name="Footer Placeholder 5">
            <a:extLst>
              <a:ext uri="{FF2B5EF4-FFF2-40B4-BE49-F238E27FC236}">
                <a16:creationId xmlns:a16="http://schemas.microsoft.com/office/drawing/2014/main" id="{37123447-7D17-32E7-60F3-CA9AC1B2E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09FBC7-D7A7-2CD9-C1D5-F362868F2703}"/>
              </a:ext>
            </a:extLst>
          </p:cNvPr>
          <p:cNvSpPr>
            <a:spLocks noGrp="1"/>
          </p:cNvSpPr>
          <p:nvPr>
            <p:ph type="sldNum" sz="quarter" idx="12"/>
          </p:nvPr>
        </p:nvSpPr>
        <p:spPr/>
        <p:txBody>
          <a:bodyPr/>
          <a:lstStyle/>
          <a:p>
            <a:fld id="{E219795D-1E60-4B93-AAF3-6B1CA14E537C}" type="slidenum">
              <a:rPr lang="en-US" smtClean="0"/>
              <a:t>‹#›</a:t>
            </a:fld>
            <a:endParaRPr lang="en-US"/>
          </a:p>
        </p:txBody>
      </p:sp>
    </p:spTree>
    <p:extLst>
      <p:ext uri="{BB962C8B-B14F-4D97-AF65-F5344CB8AC3E}">
        <p14:creationId xmlns:p14="http://schemas.microsoft.com/office/powerpoint/2010/main" val="234367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ECB81-FF97-5CE1-475B-447F76A1D1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F08315-0E8C-1D67-22F6-4A3FC45BFB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E8B440-DDA8-97BC-BB36-9B60DEB8F5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4BA316-7761-686C-1B11-C6031CEF26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6AA72E-094C-F574-8EF5-164A87F575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2E89F7-4CFE-E168-DE47-71B265B57AF4}"/>
              </a:ext>
            </a:extLst>
          </p:cNvPr>
          <p:cNvSpPr>
            <a:spLocks noGrp="1"/>
          </p:cNvSpPr>
          <p:nvPr>
            <p:ph type="dt" sz="half" idx="10"/>
          </p:nvPr>
        </p:nvSpPr>
        <p:spPr/>
        <p:txBody>
          <a:bodyPr/>
          <a:lstStyle/>
          <a:p>
            <a:fld id="{86486B59-198B-4F27-B8B3-82674AFCE342}" type="datetimeFigureOut">
              <a:rPr lang="en-US" smtClean="0"/>
              <a:t>5/6/2023</a:t>
            </a:fld>
            <a:endParaRPr lang="en-US"/>
          </a:p>
        </p:txBody>
      </p:sp>
      <p:sp>
        <p:nvSpPr>
          <p:cNvPr id="8" name="Footer Placeholder 7">
            <a:extLst>
              <a:ext uri="{FF2B5EF4-FFF2-40B4-BE49-F238E27FC236}">
                <a16:creationId xmlns:a16="http://schemas.microsoft.com/office/drawing/2014/main" id="{1B024F1A-ACF6-7D59-BA58-1C032DEF55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0EF47A-6171-D6EC-879B-E44CEEE11234}"/>
              </a:ext>
            </a:extLst>
          </p:cNvPr>
          <p:cNvSpPr>
            <a:spLocks noGrp="1"/>
          </p:cNvSpPr>
          <p:nvPr>
            <p:ph type="sldNum" sz="quarter" idx="12"/>
          </p:nvPr>
        </p:nvSpPr>
        <p:spPr/>
        <p:txBody>
          <a:bodyPr/>
          <a:lstStyle/>
          <a:p>
            <a:fld id="{E219795D-1E60-4B93-AAF3-6B1CA14E537C}" type="slidenum">
              <a:rPr lang="en-US" smtClean="0"/>
              <a:t>‹#›</a:t>
            </a:fld>
            <a:endParaRPr lang="en-US"/>
          </a:p>
        </p:txBody>
      </p:sp>
    </p:spTree>
    <p:extLst>
      <p:ext uri="{BB962C8B-B14F-4D97-AF65-F5344CB8AC3E}">
        <p14:creationId xmlns:p14="http://schemas.microsoft.com/office/powerpoint/2010/main" val="1279648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9407F-200E-D540-7F7D-7E6227D3D5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001BE6-0BD5-2FB4-BD1B-FF3097CCA9A8}"/>
              </a:ext>
            </a:extLst>
          </p:cNvPr>
          <p:cNvSpPr>
            <a:spLocks noGrp="1"/>
          </p:cNvSpPr>
          <p:nvPr>
            <p:ph type="dt" sz="half" idx="10"/>
          </p:nvPr>
        </p:nvSpPr>
        <p:spPr/>
        <p:txBody>
          <a:bodyPr/>
          <a:lstStyle/>
          <a:p>
            <a:fld id="{86486B59-198B-4F27-B8B3-82674AFCE342}" type="datetimeFigureOut">
              <a:rPr lang="en-US" smtClean="0"/>
              <a:t>5/6/2023</a:t>
            </a:fld>
            <a:endParaRPr lang="en-US"/>
          </a:p>
        </p:txBody>
      </p:sp>
      <p:sp>
        <p:nvSpPr>
          <p:cNvPr id="4" name="Footer Placeholder 3">
            <a:extLst>
              <a:ext uri="{FF2B5EF4-FFF2-40B4-BE49-F238E27FC236}">
                <a16:creationId xmlns:a16="http://schemas.microsoft.com/office/drawing/2014/main" id="{4A730B4F-F749-7AA9-741D-3FFD3C3DC1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5647E9-92AF-CE70-375C-EE9DCB46C95A}"/>
              </a:ext>
            </a:extLst>
          </p:cNvPr>
          <p:cNvSpPr>
            <a:spLocks noGrp="1"/>
          </p:cNvSpPr>
          <p:nvPr>
            <p:ph type="sldNum" sz="quarter" idx="12"/>
          </p:nvPr>
        </p:nvSpPr>
        <p:spPr/>
        <p:txBody>
          <a:bodyPr/>
          <a:lstStyle/>
          <a:p>
            <a:fld id="{E219795D-1E60-4B93-AAF3-6B1CA14E537C}" type="slidenum">
              <a:rPr lang="en-US" smtClean="0"/>
              <a:t>‹#›</a:t>
            </a:fld>
            <a:endParaRPr lang="en-US"/>
          </a:p>
        </p:txBody>
      </p:sp>
    </p:spTree>
    <p:extLst>
      <p:ext uri="{BB962C8B-B14F-4D97-AF65-F5344CB8AC3E}">
        <p14:creationId xmlns:p14="http://schemas.microsoft.com/office/powerpoint/2010/main" val="2551760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4B2AC3-C4BB-14CC-92A0-0D356B572DDD}"/>
              </a:ext>
            </a:extLst>
          </p:cNvPr>
          <p:cNvSpPr>
            <a:spLocks noGrp="1"/>
          </p:cNvSpPr>
          <p:nvPr>
            <p:ph type="dt" sz="half" idx="10"/>
          </p:nvPr>
        </p:nvSpPr>
        <p:spPr/>
        <p:txBody>
          <a:bodyPr/>
          <a:lstStyle/>
          <a:p>
            <a:fld id="{86486B59-198B-4F27-B8B3-82674AFCE342}" type="datetimeFigureOut">
              <a:rPr lang="en-US" smtClean="0"/>
              <a:t>5/6/2023</a:t>
            </a:fld>
            <a:endParaRPr lang="en-US"/>
          </a:p>
        </p:txBody>
      </p:sp>
      <p:sp>
        <p:nvSpPr>
          <p:cNvPr id="3" name="Footer Placeholder 2">
            <a:extLst>
              <a:ext uri="{FF2B5EF4-FFF2-40B4-BE49-F238E27FC236}">
                <a16:creationId xmlns:a16="http://schemas.microsoft.com/office/drawing/2014/main" id="{90BB7507-C3EA-20AE-9B24-67D71860BF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0F84BF-A625-07E1-C223-619D0293211D}"/>
              </a:ext>
            </a:extLst>
          </p:cNvPr>
          <p:cNvSpPr>
            <a:spLocks noGrp="1"/>
          </p:cNvSpPr>
          <p:nvPr>
            <p:ph type="sldNum" sz="quarter" idx="12"/>
          </p:nvPr>
        </p:nvSpPr>
        <p:spPr/>
        <p:txBody>
          <a:bodyPr/>
          <a:lstStyle/>
          <a:p>
            <a:fld id="{E219795D-1E60-4B93-AAF3-6B1CA14E537C}" type="slidenum">
              <a:rPr lang="en-US" smtClean="0"/>
              <a:t>‹#›</a:t>
            </a:fld>
            <a:endParaRPr lang="en-US"/>
          </a:p>
        </p:txBody>
      </p:sp>
    </p:spTree>
    <p:extLst>
      <p:ext uri="{BB962C8B-B14F-4D97-AF65-F5344CB8AC3E}">
        <p14:creationId xmlns:p14="http://schemas.microsoft.com/office/powerpoint/2010/main" val="161820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BD418-CE87-7D07-8CAA-1A6F8C307F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780957-49E7-0EDD-FE92-52D8BD256F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005E11-2A9D-6DE5-13C3-B94E13A77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CB8289-8C31-FE65-9D4E-3F7126C7A890}"/>
              </a:ext>
            </a:extLst>
          </p:cNvPr>
          <p:cNvSpPr>
            <a:spLocks noGrp="1"/>
          </p:cNvSpPr>
          <p:nvPr>
            <p:ph type="dt" sz="half" idx="10"/>
          </p:nvPr>
        </p:nvSpPr>
        <p:spPr/>
        <p:txBody>
          <a:bodyPr/>
          <a:lstStyle/>
          <a:p>
            <a:fld id="{86486B59-198B-4F27-B8B3-82674AFCE342}" type="datetimeFigureOut">
              <a:rPr lang="en-US" smtClean="0"/>
              <a:t>5/6/2023</a:t>
            </a:fld>
            <a:endParaRPr lang="en-US"/>
          </a:p>
        </p:txBody>
      </p:sp>
      <p:sp>
        <p:nvSpPr>
          <p:cNvPr id="6" name="Footer Placeholder 5">
            <a:extLst>
              <a:ext uri="{FF2B5EF4-FFF2-40B4-BE49-F238E27FC236}">
                <a16:creationId xmlns:a16="http://schemas.microsoft.com/office/drawing/2014/main" id="{085553BE-9571-D90F-4EB9-BF9D98B18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C6DF4C-4402-348D-29DD-CC4CA34AABB7}"/>
              </a:ext>
            </a:extLst>
          </p:cNvPr>
          <p:cNvSpPr>
            <a:spLocks noGrp="1"/>
          </p:cNvSpPr>
          <p:nvPr>
            <p:ph type="sldNum" sz="quarter" idx="12"/>
          </p:nvPr>
        </p:nvSpPr>
        <p:spPr/>
        <p:txBody>
          <a:bodyPr/>
          <a:lstStyle/>
          <a:p>
            <a:fld id="{E219795D-1E60-4B93-AAF3-6B1CA14E537C}" type="slidenum">
              <a:rPr lang="en-US" smtClean="0"/>
              <a:t>‹#›</a:t>
            </a:fld>
            <a:endParaRPr lang="en-US"/>
          </a:p>
        </p:txBody>
      </p:sp>
    </p:spTree>
    <p:extLst>
      <p:ext uri="{BB962C8B-B14F-4D97-AF65-F5344CB8AC3E}">
        <p14:creationId xmlns:p14="http://schemas.microsoft.com/office/powerpoint/2010/main" val="96623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502F-DE1A-82B2-D8B4-FB4DAB5D4C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B54D95-6D21-EDFF-A39B-F14D58A5D4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4FFDE4-0379-8869-4A3B-2FD643E83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74868B-850D-02A8-DF69-D5DB9932D6F6}"/>
              </a:ext>
            </a:extLst>
          </p:cNvPr>
          <p:cNvSpPr>
            <a:spLocks noGrp="1"/>
          </p:cNvSpPr>
          <p:nvPr>
            <p:ph type="dt" sz="half" idx="10"/>
          </p:nvPr>
        </p:nvSpPr>
        <p:spPr/>
        <p:txBody>
          <a:bodyPr/>
          <a:lstStyle/>
          <a:p>
            <a:fld id="{86486B59-198B-4F27-B8B3-82674AFCE342}" type="datetimeFigureOut">
              <a:rPr lang="en-US" smtClean="0"/>
              <a:t>5/6/2023</a:t>
            </a:fld>
            <a:endParaRPr lang="en-US"/>
          </a:p>
        </p:txBody>
      </p:sp>
      <p:sp>
        <p:nvSpPr>
          <p:cNvPr id="6" name="Footer Placeholder 5">
            <a:extLst>
              <a:ext uri="{FF2B5EF4-FFF2-40B4-BE49-F238E27FC236}">
                <a16:creationId xmlns:a16="http://schemas.microsoft.com/office/drawing/2014/main" id="{5CC9B29C-48DA-8AC5-3C4D-AFA087B82B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18808-2B05-9075-5BB2-47DEC0B43309}"/>
              </a:ext>
            </a:extLst>
          </p:cNvPr>
          <p:cNvSpPr>
            <a:spLocks noGrp="1"/>
          </p:cNvSpPr>
          <p:nvPr>
            <p:ph type="sldNum" sz="quarter" idx="12"/>
          </p:nvPr>
        </p:nvSpPr>
        <p:spPr/>
        <p:txBody>
          <a:bodyPr/>
          <a:lstStyle/>
          <a:p>
            <a:fld id="{E219795D-1E60-4B93-AAF3-6B1CA14E537C}" type="slidenum">
              <a:rPr lang="en-US" smtClean="0"/>
              <a:t>‹#›</a:t>
            </a:fld>
            <a:endParaRPr lang="en-US"/>
          </a:p>
        </p:txBody>
      </p:sp>
    </p:spTree>
    <p:extLst>
      <p:ext uri="{BB962C8B-B14F-4D97-AF65-F5344CB8AC3E}">
        <p14:creationId xmlns:p14="http://schemas.microsoft.com/office/powerpoint/2010/main" val="21252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F72D92-BA34-41AE-607F-AED76FF457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58D36D-5C24-2EF5-AAC2-BECAC58A0A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160969-524A-C830-7F84-1B9918CEBF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486B59-198B-4F27-B8B3-82674AFCE342}" type="datetimeFigureOut">
              <a:rPr lang="en-US" smtClean="0"/>
              <a:t>5/6/2023</a:t>
            </a:fld>
            <a:endParaRPr lang="en-US"/>
          </a:p>
        </p:txBody>
      </p:sp>
      <p:sp>
        <p:nvSpPr>
          <p:cNvPr id="5" name="Footer Placeholder 4">
            <a:extLst>
              <a:ext uri="{FF2B5EF4-FFF2-40B4-BE49-F238E27FC236}">
                <a16:creationId xmlns:a16="http://schemas.microsoft.com/office/drawing/2014/main" id="{9201CB1E-3E4F-A02A-8169-AF83C2E9E8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F738D4-2189-A67B-3981-0DC4254818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19795D-1E60-4B93-AAF3-6B1CA14E537C}" type="slidenum">
              <a:rPr lang="en-US" smtClean="0"/>
              <a:t>‹#›</a:t>
            </a:fld>
            <a:endParaRPr lang="en-US"/>
          </a:p>
        </p:txBody>
      </p:sp>
    </p:spTree>
    <p:extLst>
      <p:ext uri="{BB962C8B-B14F-4D97-AF65-F5344CB8AC3E}">
        <p14:creationId xmlns:p14="http://schemas.microsoft.com/office/powerpoint/2010/main" val="564027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92B9-1D7C-4149-F398-00C3F1D093E1}"/>
              </a:ext>
            </a:extLst>
          </p:cNvPr>
          <p:cNvSpPr>
            <a:spLocks noGrp="1"/>
          </p:cNvSpPr>
          <p:nvPr>
            <p:ph type="ctrTitle"/>
          </p:nvPr>
        </p:nvSpPr>
        <p:spPr/>
        <p:txBody>
          <a:bodyPr/>
          <a:lstStyle/>
          <a:p>
            <a:r>
              <a:rPr lang="en-US" dirty="0"/>
              <a:t>Unit - 4</a:t>
            </a:r>
          </a:p>
        </p:txBody>
      </p:sp>
      <p:sp>
        <p:nvSpPr>
          <p:cNvPr id="3" name="Subtitle 2">
            <a:extLst>
              <a:ext uri="{FF2B5EF4-FFF2-40B4-BE49-F238E27FC236}">
                <a16:creationId xmlns:a16="http://schemas.microsoft.com/office/drawing/2014/main" id="{710F11D2-71F4-2A33-B391-EE8A12ED437C}"/>
              </a:ext>
            </a:extLst>
          </p:cNvPr>
          <p:cNvSpPr>
            <a:spLocks noGrp="1"/>
          </p:cNvSpPr>
          <p:nvPr>
            <p:ph type="subTitle" idx="1"/>
          </p:nvPr>
        </p:nvSpPr>
        <p:spPr/>
        <p:txBody>
          <a:bodyPr>
            <a:normAutofit fontScale="70000" lnSpcReduction="20000"/>
          </a:bodyPr>
          <a:lstStyle/>
          <a:p>
            <a:pPr marL="930910" marR="212090" indent="-6985">
              <a:lnSpc>
                <a:spcPct val="104000"/>
              </a:lnSpc>
              <a:spcBef>
                <a:spcPts val="260"/>
              </a:spcBef>
              <a:spcAft>
                <a:spcPts val="0"/>
              </a:spcAft>
            </a:pPr>
            <a:r>
              <a:rPr lang="en-US" sz="1800" b="1" dirty="0">
                <a:solidFill>
                  <a:srgbClr val="000000"/>
                </a:solidFill>
                <a:effectLst/>
                <a:latin typeface="Arial" panose="020B0604020202020204" pitchFamily="34" charset="0"/>
                <a:ea typeface="Arial" panose="020B0604020202020204" pitchFamily="34" charset="0"/>
              </a:rPr>
              <a:t>Performing Basic Linux Tasks </a:t>
            </a:r>
            <a:r>
              <a:rPr lang="en-US" sz="1800" dirty="0">
                <a:solidFill>
                  <a:srgbClr val="000000"/>
                </a:solidFill>
                <a:effectLst/>
                <a:latin typeface="Tahoma" panose="020B0604030504040204" pitchFamily="34" charset="0"/>
                <a:ea typeface="Tahoma" panose="020B0604030504040204" pitchFamily="34" charset="0"/>
              </a:rPr>
              <a:t>: Identify the </a:t>
            </a:r>
            <a:r>
              <a:rPr lang="en-US" sz="1800" dirty="0" err="1">
                <a:solidFill>
                  <a:srgbClr val="000000"/>
                </a:solidFill>
                <a:effectLst/>
                <a:latin typeface="Tahoma" panose="020B0604030504040204" pitchFamily="34" charset="0"/>
                <a:ea typeface="Tahoma" panose="020B0604030504040204" pitchFamily="34" charset="0"/>
              </a:rPr>
              <a:t>linux</a:t>
            </a:r>
            <a:r>
              <a:rPr lang="en-US" sz="1800" dirty="0">
                <a:solidFill>
                  <a:srgbClr val="000000"/>
                </a:solidFill>
                <a:effectLst/>
                <a:latin typeface="Tahoma" panose="020B0604030504040204" pitchFamily="34" charset="0"/>
                <a:ea typeface="Tahoma" panose="020B0604030504040204" pitchFamily="34" charset="0"/>
              </a:rPr>
              <a:t> design philosophy</a:t>
            </a:r>
            <a:r>
              <a:rPr lang="en-US"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Enter shell commands, get  help with </a:t>
            </a:r>
            <a:r>
              <a:rPr lang="en-US" sz="18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linux</a:t>
            </a:r>
            <a:r>
              <a:rPr lang="en-US"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US" sz="1800" dirty="0">
              <a:effectLst/>
              <a:latin typeface="Arial" panose="020B0604020202020204" pitchFamily="34" charset="0"/>
              <a:ea typeface="Arial" panose="020B0604020202020204" pitchFamily="34" charset="0"/>
            </a:endParaRPr>
          </a:p>
          <a:p>
            <a:pPr marL="929640" marR="0" indent="-5080">
              <a:lnSpc>
                <a:spcPct val="102000"/>
              </a:lnSpc>
              <a:spcBef>
                <a:spcPts val="360"/>
              </a:spcBef>
              <a:spcAft>
                <a:spcPts val="0"/>
              </a:spcAft>
            </a:pPr>
            <a:r>
              <a:rPr lang="en-US" sz="1800" b="1" dirty="0">
                <a:solidFill>
                  <a:srgbClr val="000000"/>
                </a:solidFill>
                <a:effectLst/>
                <a:latin typeface="Arial" panose="020B0604020202020204" pitchFamily="34" charset="0"/>
                <a:ea typeface="Arial" panose="020B0604020202020204" pitchFamily="34" charset="0"/>
              </a:rPr>
              <a:t>Managing Users and Groups </a:t>
            </a:r>
            <a:r>
              <a:rPr lang="en-US" sz="1800" dirty="0">
                <a:solidFill>
                  <a:srgbClr val="000000"/>
                </a:solidFill>
                <a:effectLst/>
                <a:latin typeface="Tahoma" panose="020B0604030504040204" pitchFamily="34" charset="0"/>
                <a:ea typeface="Tahoma" panose="020B0604030504040204" pitchFamily="34" charset="0"/>
              </a:rPr>
              <a:t>: Assume superuser privileges, Create, modify and delete users, Create,  modify and delete groups, Query users and groups, Configure account profiles </a:t>
            </a:r>
            <a:endParaRPr lang="en-US" sz="1800" dirty="0">
              <a:effectLst/>
              <a:latin typeface="Arial" panose="020B0604020202020204" pitchFamily="34" charset="0"/>
              <a:ea typeface="Arial" panose="020B0604020202020204" pitchFamily="34" charset="0"/>
            </a:endParaRPr>
          </a:p>
          <a:p>
            <a:pPr marL="925195" marR="205105" indent="-1270">
              <a:lnSpc>
                <a:spcPct val="102000"/>
              </a:lnSpc>
              <a:spcBef>
                <a:spcPts val="395"/>
              </a:spcBef>
              <a:spcAft>
                <a:spcPts val="0"/>
              </a:spcAft>
            </a:pPr>
            <a:r>
              <a:rPr lang="en-US" sz="1800" b="1" dirty="0">
                <a:solidFill>
                  <a:srgbClr val="000000"/>
                </a:solidFill>
                <a:effectLst/>
                <a:latin typeface="Arial" panose="020B0604020202020204" pitchFamily="34" charset="0"/>
                <a:ea typeface="Arial" panose="020B0604020202020204" pitchFamily="34" charset="0"/>
              </a:rPr>
              <a:t>Managing Permissions and Ownership </a:t>
            </a:r>
            <a:r>
              <a:rPr lang="en-US" sz="1800" dirty="0">
                <a:solidFill>
                  <a:srgbClr val="000000"/>
                </a:solidFill>
                <a:effectLst/>
                <a:latin typeface="Tahoma" panose="020B0604030504040204" pitchFamily="34" charset="0"/>
                <a:ea typeface="Tahoma" panose="020B0604030504040204" pitchFamily="34" charset="0"/>
              </a:rPr>
              <a:t>: Modify file and directory permissions, Modify file and  directory ownership</a:t>
            </a:r>
            <a:r>
              <a:rPr lang="en-US"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Configure special permissions and attributes, Troubleshoot permissions issues </a:t>
            </a:r>
            <a:endParaRPr lang="en-US" sz="1800" dirty="0">
              <a:effectLst/>
              <a:latin typeface="Arial" panose="020B0604020202020204" pitchFamily="34" charset="0"/>
              <a:ea typeface="Arial" panose="020B0604020202020204" pitchFamily="34" charset="0"/>
            </a:endParaRPr>
          </a:p>
          <a:p>
            <a:r>
              <a:rPr lang="en-US" sz="1800" b="1" dirty="0">
                <a:solidFill>
                  <a:srgbClr val="000000"/>
                </a:solidFill>
                <a:effectLst/>
                <a:latin typeface="Arial" panose="020B0604020202020204" pitchFamily="34" charset="0"/>
                <a:ea typeface="Arial" panose="020B0604020202020204" pitchFamily="34" charset="0"/>
              </a:rPr>
              <a:t>Managing Storage </a:t>
            </a:r>
            <a:r>
              <a:rPr lang="en-US" sz="1800" dirty="0">
                <a:solidFill>
                  <a:srgbClr val="000000"/>
                </a:solidFill>
                <a:effectLst/>
                <a:latin typeface="Tahoma" panose="020B0604030504040204" pitchFamily="34" charset="0"/>
                <a:ea typeface="Tahoma" panose="020B0604030504040204" pitchFamily="34" charset="0"/>
              </a:rPr>
              <a:t>: Create partitions, Manage logical volumes, Mount file systems, Manage file  systems, Navigate the </a:t>
            </a:r>
            <a:r>
              <a:rPr lang="en-US" sz="1800" dirty="0" err="1">
                <a:solidFill>
                  <a:srgbClr val="000000"/>
                </a:solidFill>
                <a:effectLst/>
                <a:latin typeface="Tahoma" panose="020B0604030504040204" pitchFamily="34" charset="0"/>
                <a:ea typeface="Tahoma" panose="020B0604030504040204" pitchFamily="34" charset="0"/>
              </a:rPr>
              <a:t>linux</a:t>
            </a:r>
            <a:r>
              <a:rPr lang="en-US" sz="1800" dirty="0">
                <a:solidFill>
                  <a:srgbClr val="000000"/>
                </a:solidFill>
                <a:effectLst/>
                <a:latin typeface="Tahoma" panose="020B0604030504040204" pitchFamily="34" charset="0"/>
                <a:ea typeface="Tahoma" panose="020B0604030504040204" pitchFamily="34" charset="0"/>
              </a:rPr>
              <a:t> directory structure, Troubleshoot storage issues</a:t>
            </a:r>
            <a:endParaRPr lang="en-US" dirty="0"/>
          </a:p>
        </p:txBody>
      </p:sp>
    </p:spTree>
    <p:extLst>
      <p:ext uri="{BB962C8B-B14F-4D97-AF65-F5344CB8AC3E}">
        <p14:creationId xmlns:p14="http://schemas.microsoft.com/office/powerpoint/2010/main" val="1779183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1119-2556-C528-4CAD-B3A7185C7F12}"/>
              </a:ext>
            </a:extLst>
          </p:cNvPr>
          <p:cNvSpPr>
            <a:spLocks noGrp="1"/>
          </p:cNvSpPr>
          <p:nvPr>
            <p:ph type="title"/>
          </p:nvPr>
        </p:nvSpPr>
        <p:spPr/>
        <p:txBody>
          <a:bodyPr/>
          <a:lstStyle/>
          <a:p>
            <a:r>
              <a:rPr lang="en-US" dirty="0"/>
              <a:t>ls</a:t>
            </a:r>
          </a:p>
        </p:txBody>
      </p:sp>
      <p:sp>
        <p:nvSpPr>
          <p:cNvPr id="3" name="Content Placeholder 2">
            <a:extLst>
              <a:ext uri="{FF2B5EF4-FFF2-40B4-BE49-F238E27FC236}">
                <a16:creationId xmlns:a16="http://schemas.microsoft.com/office/drawing/2014/main" id="{BFBA88D1-6249-558B-0757-1EB263DA81C6}"/>
              </a:ext>
            </a:extLst>
          </p:cNvPr>
          <p:cNvSpPr>
            <a:spLocks noGrp="1"/>
          </p:cNvSpPr>
          <p:nvPr>
            <p:ph idx="1"/>
          </p:nvPr>
        </p:nvSpPr>
        <p:spPr/>
        <p:txBody>
          <a:bodyPr/>
          <a:lstStyle/>
          <a:p>
            <a:r>
              <a:rPr lang="en-US" dirty="0"/>
              <a:t>Displays files and folders present in the current directory</a:t>
            </a:r>
          </a:p>
        </p:txBody>
      </p:sp>
      <p:pic>
        <p:nvPicPr>
          <p:cNvPr id="4" name="Picture 3">
            <a:extLst>
              <a:ext uri="{FF2B5EF4-FFF2-40B4-BE49-F238E27FC236}">
                <a16:creationId xmlns:a16="http://schemas.microsoft.com/office/drawing/2014/main" id="{460A5A56-B9E5-6340-6AFD-B6F8FC6DF15A}"/>
              </a:ext>
            </a:extLst>
          </p:cNvPr>
          <p:cNvPicPr>
            <a:picLocks noChangeAspect="1"/>
          </p:cNvPicPr>
          <p:nvPr/>
        </p:nvPicPr>
        <p:blipFill>
          <a:blip r:embed="rId2"/>
          <a:stretch>
            <a:fillRect/>
          </a:stretch>
        </p:blipFill>
        <p:spPr>
          <a:xfrm>
            <a:off x="2756621" y="3048001"/>
            <a:ext cx="5972199" cy="1549039"/>
          </a:xfrm>
          <a:prstGeom prst="rect">
            <a:avLst/>
          </a:prstGeom>
        </p:spPr>
      </p:pic>
    </p:spTree>
    <p:extLst>
      <p:ext uri="{BB962C8B-B14F-4D97-AF65-F5344CB8AC3E}">
        <p14:creationId xmlns:p14="http://schemas.microsoft.com/office/powerpoint/2010/main" val="408038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39A3-766B-DCC2-D0E8-D4C87554BF94}"/>
              </a:ext>
            </a:extLst>
          </p:cNvPr>
          <p:cNvSpPr>
            <a:spLocks noGrp="1"/>
          </p:cNvSpPr>
          <p:nvPr>
            <p:ph type="title"/>
          </p:nvPr>
        </p:nvSpPr>
        <p:spPr/>
        <p:txBody>
          <a:bodyPr/>
          <a:lstStyle/>
          <a:p>
            <a:r>
              <a:rPr lang="en-US" dirty="0"/>
              <a:t>cat</a:t>
            </a:r>
          </a:p>
        </p:txBody>
      </p:sp>
      <p:sp>
        <p:nvSpPr>
          <p:cNvPr id="3" name="Content Placeholder 2">
            <a:extLst>
              <a:ext uri="{FF2B5EF4-FFF2-40B4-BE49-F238E27FC236}">
                <a16:creationId xmlns:a16="http://schemas.microsoft.com/office/drawing/2014/main" id="{192B26F8-5247-4460-4523-4A7732B9CBC5}"/>
              </a:ext>
            </a:extLst>
          </p:cNvPr>
          <p:cNvSpPr>
            <a:spLocks noGrp="1"/>
          </p:cNvSpPr>
          <p:nvPr>
            <p:ph idx="1"/>
          </p:nvPr>
        </p:nvSpPr>
        <p:spPr/>
        <p:txBody>
          <a:bodyPr/>
          <a:lstStyle/>
          <a:p>
            <a:r>
              <a:rPr lang="en-US" dirty="0"/>
              <a:t>Displays content of specific file</a:t>
            </a:r>
          </a:p>
          <a:p>
            <a:r>
              <a:rPr lang="en-US" dirty="0"/>
              <a:t>Copies content of one file into another file (after existing content of another file)</a:t>
            </a:r>
          </a:p>
        </p:txBody>
      </p:sp>
      <p:pic>
        <p:nvPicPr>
          <p:cNvPr id="4" name="Picture 3">
            <a:extLst>
              <a:ext uri="{FF2B5EF4-FFF2-40B4-BE49-F238E27FC236}">
                <a16:creationId xmlns:a16="http://schemas.microsoft.com/office/drawing/2014/main" id="{663B1E4C-EC8B-4190-2CC1-B2998CE3B0B7}"/>
              </a:ext>
            </a:extLst>
          </p:cNvPr>
          <p:cNvPicPr>
            <a:picLocks noChangeAspect="1"/>
          </p:cNvPicPr>
          <p:nvPr/>
        </p:nvPicPr>
        <p:blipFill>
          <a:blip r:embed="rId2"/>
          <a:stretch>
            <a:fillRect/>
          </a:stretch>
        </p:blipFill>
        <p:spPr>
          <a:xfrm>
            <a:off x="208972" y="3429000"/>
            <a:ext cx="5257943" cy="3366366"/>
          </a:xfrm>
          <a:prstGeom prst="rect">
            <a:avLst/>
          </a:prstGeom>
        </p:spPr>
      </p:pic>
      <p:pic>
        <p:nvPicPr>
          <p:cNvPr id="6" name="Picture 5">
            <a:extLst>
              <a:ext uri="{FF2B5EF4-FFF2-40B4-BE49-F238E27FC236}">
                <a16:creationId xmlns:a16="http://schemas.microsoft.com/office/drawing/2014/main" id="{138B6F40-A033-F00B-8883-4AC63571971D}"/>
              </a:ext>
            </a:extLst>
          </p:cNvPr>
          <p:cNvPicPr>
            <a:picLocks noChangeAspect="1"/>
          </p:cNvPicPr>
          <p:nvPr/>
        </p:nvPicPr>
        <p:blipFill>
          <a:blip r:embed="rId3"/>
          <a:stretch>
            <a:fillRect/>
          </a:stretch>
        </p:blipFill>
        <p:spPr>
          <a:xfrm>
            <a:off x="7102427" y="1558096"/>
            <a:ext cx="4265011" cy="883588"/>
          </a:xfrm>
          <a:prstGeom prst="rect">
            <a:avLst/>
          </a:prstGeom>
        </p:spPr>
      </p:pic>
      <p:pic>
        <p:nvPicPr>
          <p:cNvPr id="8" name="Picture 7">
            <a:extLst>
              <a:ext uri="{FF2B5EF4-FFF2-40B4-BE49-F238E27FC236}">
                <a16:creationId xmlns:a16="http://schemas.microsoft.com/office/drawing/2014/main" id="{A38E54B1-7629-4F5E-F0FD-BE7B3E4218A2}"/>
              </a:ext>
            </a:extLst>
          </p:cNvPr>
          <p:cNvPicPr>
            <a:picLocks noChangeAspect="1"/>
          </p:cNvPicPr>
          <p:nvPr/>
        </p:nvPicPr>
        <p:blipFill>
          <a:blip r:embed="rId4"/>
          <a:stretch>
            <a:fillRect/>
          </a:stretch>
        </p:blipFill>
        <p:spPr>
          <a:xfrm>
            <a:off x="7245072" y="0"/>
            <a:ext cx="3952443" cy="1528095"/>
          </a:xfrm>
          <a:prstGeom prst="rect">
            <a:avLst/>
          </a:prstGeom>
        </p:spPr>
      </p:pic>
      <p:pic>
        <p:nvPicPr>
          <p:cNvPr id="10" name="Picture 9">
            <a:extLst>
              <a:ext uri="{FF2B5EF4-FFF2-40B4-BE49-F238E27FC236}">
                <a16:creationId xmlns:a16="http://schemas.microsoft.com/office/drawing/2014/main" id="{E19A25BF-CDCE-9032-51ED-83118DAF2E21}"/>
              </a:ext>
            </a:extLst>
          </p:cNvPr>
          <p:cNvPicPr>
            <a:picLocks noChangeAspect="1"/>
          </p:cNvPicPr>
          <p:nvPr/>
        </p:nvPicPr>
        <p:blipFill>
          <a:blip r:embed="rId5"/>
          <a:stretch>
            <a:fillRect/>
          </a:stretch>
        </p:blipFill>
        <p:spPr>
          <a:xfrm>
            <a:off x="5763058" y="2721066"/>
            <a:ext cx="6428942" cy="4136934"/>
          </a:xfrm>
          <a:prstGeom prst="rect">
            <a:avLst/>
          </a:prstGeom>
        </p:spPr>
      </p:pic>
    </p:spTree>
    <p:extLst>
      <p:ext uri="{BB962C8B-B14F-4D97-AF65-F5344CB8AC3E}">
        <p14:creationId xmlns:p14="http://schemas.microsoft.com/office/powerpoint/2010/main" val="53225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0EE5-3FB0-A7BE-43B9-B57A0A9F4338}"/>
              </a:ext>
            </a:extLst>
          </p:cNvPr>
          <p:cNvSpPr>
            <a:spLocks noGrp="1"/>
          </p:cNvSpPr>
          <p:nvPr>
            <p:ph type="title"/>
          </p:nvPr>
        </p:nvSpPr>
        <p:spPr/>
        <p:txBody>
          <a:bodyPr/>
          <a:lstStyle/>
          <a:p>
            <a:r>
              <a:rPr lang="en-US" dirty="0"/>
              <a:t>cp</a:t>
            </a:r>
          </a:p>
        </p:txBody>
      </p:sp>
      <p:sp>
        <p:nvSpPr>
          <p:cNvPr id="3" name="Content Placeholder 2">
            <a:extLst>
              <a:ext uri="{FF2B5EF4-FFF2-40B4-BE49-F238E27FC236}">
                <a16:creationId xmlns:a16="http://schemas.microsoft.com/office/drawing/2014/main" id="{00EA3C26-37CD-5439-516D-36542E9805F5}"/>
              </a:ext>
            </a:extLst>
          </p:cNvPr>
          <p:cNvSpPr>
            <a:spLocks noGrp="1"/>
          </p:cNvSpPr>
          <p:nvPr>
            <p:ph idx="1"/>
          </p:nvPr>
        </p:nvSpPr>
        <p:spPr/>
        <p:txBody>
          <a:bodyPr/>
          <a:lstStyle/>
          <a:p>
            <a:r>
              <a:rPr lang="en-US" dirty="0"/>
              <a:t>Copies whole content of first file into another file (also creates another file if it is not available)</a:t>
            </a:r>
          </a:p>
        </p:txBody>
      </p:sp>
      <p:pic>
        <p:nvPicPr>
          <p:cNvPr id="7" name="Picture 6">
            <a:extLst>
              <a:ext uri="{FF2B5EF4-FFF2-40B4-BE49-F238E27FC236}">
                <a16:creationId xmlns:a16="http://schemas.microsoft.com/office/drawing/2014/main" id="{D53AD564-826F-6364-1FB3-166FF402B086}"/>
              </a:ext>
            </a:extLst>
          </p:cNvPr>
          <p:cNvPicPr>
            <a:picLocks noChangeAspect="1"/>
          </p:cNvPicPr>
          <p:nvPr/>
        </p:nvPicPr>
        <p:blipFill>
          <a:blip r:embed="rId2"/>
          <a:stretch>
            <a:fillRect/>
          </a:stretch>
        </p:blipFill>
        <p:spPr>
          <a:xfrm>
            <a:off x="3186112" y="3172691"/>
            <a:ext cx="5494625" cy="1188027"/>
          </a:xfrm>
          <a:prstGeom prst="rect">
            <a:avLst/>
          </a:prstGeom>
        </p:spPr>
      </p:pic>
    </p:spTree>
    <p:extLst>
      <p:ext uri="{BB962C8B-B14F-4D97-AF65-F5344CB8AC3E}">
        <p14:creationId xmlns:p14="http://schemas.microsoft.com/office/powerpoint/2010/main" val="2418820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06DD-438C-CEE6-794A-59B6B4D5AFB1}"/>
              </a:ext>
            </a:extLst>
          </p:cNvPr>
          <p:cNvSpPr>
            <a:spLocks noGrp="1"/>
          </p:cNvSpPr>
          <p:nvPr>
            <p:ph type="title"/>
          </p:nvPr>
        </p:nvSpPr>
        <p:spPr/>
        <p:txBody>
          <a:bodyPr/>
          <a:lstStyle/>
          <a:p>
            <a:r>
              <a:rPr lang="en-US" dirty="0" err="1"/>
              <a:t>mkdir</a:t>
            </a:r>
            <a:endParaRPr lang="en-US" dirty="0"/>
          </a:p>
        </p:txBody>
      </p:sp>
      <p:sp>
        <p:nvSpPr>
          <p:cNvPr id="3" name="Content Placeholder 2">
            <a:extLst>
              <a:ext uri="{FF2B5EF4-FFF2-40B4-BE49-F238E27FC236}">
                <a16:creationId xmlns:a16="http://schemas.microsoft.com/office/drawing/2014/main" id="{CB750B29-2C15-692A-DDF3-6E66E05A89E6}"/>
              </a:ext>
            </a:extLst>
          </p:cNvPr>
          <p:cNvSpPr>
            <a:spLocks noGrp="1"/>
          </p:cNvSpPr>
          <p:nvPr>
            <p:ph idx="1"/>
          </p:nvPr>
        </p:nvSpPr>
        <p:spPr/>
        <p:txBody>
          <a:bodyPr/>
          <a:lstStyle/>
          <a:p>
            <a:r>
              <a:rPr lang="en-US" dirty="0"/>
              <a:t>It makes or creates the new directory</a:t>
            </a:r>
          </a:p>
        </p:txBody>
      </p:sp>
      <p:pic>
        <p:nvPicPr>
          <p:cNvPr id="5" name="Picture 4">
            <a:extLst>
              <a:ext uri="{FF2B5EF4-FFF2-40B4-BE49-F238E27FC236}">
                <a16:creationId xmlns:a16="http://schemas.microsoft.com/office/drawing/2014/main" id="{73180FEE-1A09-B2B9-9AD7-E26E2EDC2D43}"/>
              </a:ext>
            </a:extLst>
          </p:cNvPr>
          <p:cNvPicPr>
            <a:picLocks noChangeAspect="1"/>
          </p:cNvPicPr>
          <p:nvPr/>
        </p:nvPicPr>
        <p:blipFill>
          <a:blip r:embed="rId2"/>
          <a:stretch>
            <a:fillRect/>
          </a:stretch>
        </p:blipFill>
        <p:spPr>
          <a:xfrm>
            <a:off x="3812598" y="3061855"/>
            <a:ext cx="4995938" cy="1128712"/>
          </a:xfrm>
          <a:prstGeom prst="rect">
            <a:avLst/>
          </a:prstGeom>
        </p:spPr>
      </p:pic>
    </p:spTree>
    <p:extLst>
      <p:ext uri="{BB962C8B-B14F-4D97-AF65-F5344CB8AC3E}">
        <p14:creationId xmlns:p14="http://schemas.microsoft.com/office/powerpoint/2010/main" val="1516486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A3CD4-27BC-E7C7-C964-D0F257EB3DAD}"/>
              </a:ext>
            </a:extLst>
          </p:cNvPr>
          <p:cNvSpPr>
            <a:spLocks noGrp="1"/>
          </p:cNvSpPr>
          <p:nvPr>
            <p:ph type="title"/>
          </p:nvPr>
        </p:nvSpPr>
        <p:spPr/>
        <p:txBody>
          <a:bodyPr/>
          <a:lstStyle/>
          <a:p>
            <a:r>
              <a:rPr lang="en-US" dirty="0"/>
              <a:t>rm</a:t>
            </a:r>
          </a:p>
        </p:txBody>
      </p:sp>
      <p:sp>
        <p:nvSpPr>
          <p:cNvPr id="3" name="Content Placeholder 2">
            <a:extLst>
              <a:ext uri="{FF2B5EF4-FFF2-40B4-BE49-F238E27FC236}">
                <a16:creationId xmlns:a16="http://schemas.microsoft.com/office/drawing/2014/main" id="{90B01AA3-9559-DBCE-9F30-F2A37D9B8F35}"/>
              </a:ext>
            </a:extLst>
          </p:cNvPr>
          <p:cNvSpPr>
            <a:spLocks noGrp="1"/>
          </p:cNvSpPr>
          <p:nvPr>
            <p:ph idx="1"/>
          </p:nvPr>
        </p:nvSpPr>
        <p:spPr/>
        <p:txBody>
          <a:bodyPr/>
          <a:lstStyle/>
          <a:p>
            <a:r>
              <a:rPr lang="en-US" dirty="0"/>
              <a:t>It removes the specific file</a:t>
            </a:r>
          </a:p>
        </p:txBody>
      </p:sp>
      <p:pic>
        <p:nvPicPr>
          <p:cNvPr id="5" name="Picture 4">
            <a:extLst>
              <a:ext uri="{FF2B5EF4-FFF2-40B4-BE49-F238E27FC236}">
                <a16:creationId xmlns:a16="http://schemas.microsoft.com/office/drawing/2014/main" id="{C61CC5E4-515A-733E-823B-FE71503238B4}"/>
              </a:ext>
            </a:extLst>
          </p:cNvPr>
          <p:cNvPicPr>
            <a:picLocks noChangeAspect="1"/>
          </p:cNvPicPr>
          <p:nvPr/>
        </p:nvPicPr>
        <p:blipFill>
          <a:blip r:embed="rId2"/>
          <a:stretch>
            <a:fillRect/>
          </a:stretch>
        </p:blipFill>
        <p:spPr>
          <a:xfrm>
            <a:off x="3794630" y="3212021"/>
            <a:ext cx="4602740" cy="1014481"/>
          </a:xfrm>
          <a:prstGeom prst="rect">
            <a:avLst/>
          </a:prstGeom>
        </p:spPr>
      </p:pic>
    </p:spTree>
    <p:extLst>
      <p:ext uri="{BB962C8B-B14F-4D97-AF65-F5344CB8AC3E}">
        <p14:creationId xmlns:p14="http://schemas.microsoft.com/office/powerpoint/2010/main" val="3193864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07D74-7D5F-438C-93ED-C012AFFB64FE}"/>
              </a:ext>
            </a:extLst>
          </p:cNvPr>
          <p:cNvSpPr>
            <a:spLocks noGrp="1"/>
          </p:cNvSpPr>
          <p:nvPr>
            <p:ph type="title"/>
          </p:nvPr>
        </p:nvSpPr>
        <p:spPr/>
        <p:txBody>
          <a:bodyPr/>
          <a:lstStyle/>
          <a:p>
            <a:r>
              <a:rPr lang="en-US" dirty="0" err="1"/>
              <a:t>pwd</a:t>
            </a:r>
            <a:r>
              <a:rPr lang="en-US" dirty="0"/>
              <a:t> (print working directory)</a:t>
            </a:r>
          </a:p>
        </p:txBody>
      </p:sp>
      <p:sp>
        <p:nvSpPr>
          <p:cNvPr id="3" name="Content Placeholder 2">
            <a:extLst>
              <a:ext uri="{FF2B5EF4-FFF2-40B4-BE49-F238E27FC236}">
                <a16:creationId xmlns:a16="http://schemas.microsoft.com/office/drawing/2014/main" id="{B5BF341A-0C8C-AF8D-27E5-F5384E230C84}"/>
              </a:ext>
            </a:extLst>
          </p:cNvPr>
          <p:cNvSpPr>
            <a:spLocks noGrp="1"/>
          </p:cNvSpPr>
          <p:nvPr>
            <p:ph idx="1"/>
          </p:nvPr>
        </p:nvSpPr>
        <p:spPr/>
        <p:txBody>
          <a:bodyPr/>
          <a:lstStyle/>
          <a:p>
            <a:r>
              <a:rPr lang="en-US" dirty="0"/>
              <a:t>It displays the path of working directory</a:t>
            </a:r>
          </a:p>
        </p:txBody>
      </p:sp>
      <p:pic>
        <p:nvPicPr>
          <p:cNvPr id="5" name="Picture 4">
            <a:extLst>
              <a:ext uri="{FF2B5EF4-FFF2-40B4-BE49-F238E27FC236}">
                <a16:creationId xmlns:a16="http://schemas.microsoft.com/office/drawing/2014/main" id="{30294FBE-4FDB-3B02-7EFB-8E7BFC3A2B3E}"/>
              </a:ext>
            </a:extLst>
          </p:cNvPr>
          <p:cNvPicPr>
            <a:picLocks noChangeAspect="1"/>
          </p:cNvPicPr>
          <p:nvPr/>
        </p:nvPicPr>
        <p:blipFill>
          <a:blip r:embed="rId2"/>
          <a:stretch>
            <a:fillRect/>
          </a:stretch>
        </p:blipFill>
        <p:spPr>
          <a:xfrm>
            <a:off x="3316431" y="3269674"/>
            <a:ext cx="5222784" cy="1430048"/>
          </a:xfrm>
          <a:prstGeom prst="rect">
            <a:avLst/>
          </a:prstGeom>
        </p:spPr>
      </p:pic>
    </p:spTree>
    <p:extLst>
      <p:ext uri="{BB962C8B-B14F-4D97-AF65-F5344CB8AC3E}">
        <p14:creationId xmlns:p14="http://schemas.microsoft.com/office/powerpoint/2010/main" val="2357964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6F95-BAEA-3A06-3B0B-6EAFDF8894AB}"/>
              </a:ext>
            </a:extLst>
          </p:cNvPr>
          <p:cNvSpPr>
            <a:spLocks noGrp="1"/>
          </p:cNvSpPr>
          <p:nvPr>
            <p:ph type="title"/>
          </p:nvPr>
        </p:nvSpPr>
        <p:spPr/>
        <p:txBody>
          <a:bodyPr/>
          <a:lstStyle/>
          <a:p>
            <a:r>
              <a:rPr lang="en-US" dirty="0"/>
              <a:t>ls -a</a:t>
            </a:r>
          </a:p>
        </p:txBody>
      </p:sp>
      <p:sp>
        <p:nvSpPr>
          <p:cNvPr id="3" name="Content Placeholder 2">
            <a:extLst>
              <a:ext uri="{FF2B5EF4-FFF2-40B4-BE49-F238E27FC236}">
                <a16:creationId xmlns:a16="http://schemas.microsoft.com/office/drawing/2014/main" id="{5A2BDEDE-CC2B-6819-F139-418127914B18}"/>
              </a:ext>
            </a:extLst>
          </p:cNvPr>
          <p:cNvSpPr>
            <a:spLocks noGrp="1"/>
          </p:cNvSpPr>
          <p:nvPr>
            <p:ph idx="1"/>
          </p:nvPr>
        </p:nvSpPr>
        <p:spPr/>
        <p:txBody>
          <a:bodyPr/>
          <a:lstStyle/>
          <a:p>
            <a:r>
              <a:rPr lang="en-US" dirty="0"/>
              <a:t>It displays the hidden files and directories</a:t>
            </a:r>
          </a:p>
        </p:txBody>
      </p:sp>
      <p:pic>
        <p:nvPicPr>
          <p:cNvPr id="5" name="Picture 4">
            <a:extLst>
              <a:ext uri="{FF2B5EF4-FFF2-40B4-BE49-F238E27FC236}">
                <a16:creationId xmlns:a16="http://schemas.microsoft.com/office/drawing/2014/main" id="{0EFBB01B-895F-FD7D-EDF7-119CE570148C}"/>
              </a:ext>
            </a:extLst>
          </p:cNvPr>
          <p:cNvPicPr>
            <a:picLocks noChangeAspect="1"/>
          </p:cNvPicPr>
          <p:nvPr/>
        </p:nvPicPr>
        <p:blipFill>
          <a:blip r:embed="rId2"/>
          <a:stretch>
            <a:fillRect/>
          </a:stretch>
        </p:blipFill>
        <p:spPr>
          <a:xfrm>
            <a:off x="2046143" y="2824886"/>
            <a:ext cx="7649118" cy="3264477"/>
          </a:xfrm>
          <a:prstGeom prst="rect">
            <a:avLst/>
          </a:prstGeom>
        </p:spPr>
      </p:pic>
    </p:spTree>
    <p:extLst>
      <p:ext uri="{BB962C8B-B14F-4D97-AF65-F5344CB8AC3E}">
        <p14:creationId xmlns:p14="http://schemas.microsoft.com/office/powerpoint/2010/main" val="2689408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B8E7-21D5-9E95-1D80-522BA89277C8}"/>
              </a:ext>
            </a:extLst>
          </p:cNvPr>
          <p:cNvSpPr>
            <a:spLocks noGrp="1"/>
          </p:cNvSpPr>
          <p:nvPr>
            <p:ph type="title"/>
          </p:nvPr>
        </p:nvSpPr>
        <p:spPr/>
        <p:txBody>
          <a:bodyPr/>
          <a:lstStyle/>
          <a:p>
            <a:r>
              <a:rPr lang="en-US" dirty="0"/>
              <a:t>ls -l</a:t>
            </a:r>
          </a:p>
        </p:txBody>
      </p:sp>
      <p:sp>
        <p:nvSpPr>
          <p:cNvPr id="3" name="Content Placeholder 2">
            <a:extLst>
              <a:ext uri="{FF2B5EF4-FFF2-40B4-BE49-F238E27FC236}">
                <a16:creationId xmlns:a16="http://schemas.microsoft.com/office/drawing/2014/main" id="{BC86D233-3A96-0736-85B1-8B50E0EB43B7}"/>
              </a:ext>
            </a:extLst>
          </p:cNvPr>
          <p:cNvSpPr>
            <a:spLocks noGrp="1"/>
          </p:cNvSpPr>
          <p:nvPr>
            <p:ph idx="1"/>
          </p:nvPr>
        </p:nvSpPr>
        <p:spPr/>
        <p:txBody>
          <a:bodyPr/>
          <a:lstStyle/>
          <a:p>
            <a:r>
              <a:rPr lang="en-US" dirty="0"/>
              <a:t>It displays files and directories with permissions</a:t>
            </a:r>
          </a:p>
        </p:txBody>
      </p:sp>
      <p:pic>
        <p:nvPicPr>
          <p:cNvPr id="5" name="Picture 4">
            <a:extLst>
              <a:ext uri="{FF2B5EF4-FFF2-40B4-BE49-F238E27FC236}">
                <a16:creationId xmlns:a16="http://schemas.microsoft.com/office/drawing/2014/main" id="{EB51FFEF-07BB-8CB6-E423-A8B8187205DF}"/>
              </a:ext>
            </a:extLst>
          </p:cNvPr>
          <p:cNvPicPr>
            <a:picLocks noChangeAspect="1"/>
          </p:cNvPicPr>
          <p:nvPr/>
        </p:nvPicPr>
        <p:blipFill>
          <a:blip r:embed="rId2"/>
          <a:stretch>
            <a:fillRect/>
          </a:stretch>
        </p:blipFill>
        <p:spPr>
          <a:xfrm>
            <a:off x="2122776" y="2991717"/>
            <a:ext cx="8144312" cy="3185246"/>
          </a:xfrm>
          <a:prstGeom prst="rect">
            <a:avLst/>
          </a:prstGeom>
        </p:spPr>
      </p:pic>
    </p:spTree>
    <p:extLst>
      <p:ext uri="{BB962C8B-B14F-4D97-AF65-F5344CB8AC3E}">
        <p14:creationId xmlns:p14="http://schemas.microsoft.com/office/powerpoint/2010/main" val="1962392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34A24-2DF0-514B-ADE1-3184DDF8101D}"/>
              </a:ext>
            </a:extLst>
          </p:cNvPr>
          <p:cNvSpPr>
            <a:spLocks noGrp="1"/>
          </p:cNvSpPr>
          <p:nvPr>
            <p:ph type="title"/>
          </p:nvPr>
        </p:nvSpPr>
        <p:spPr/>
        <p:txBody>
          <a:bodyPr/>
          <a:lstStyle/>
          <a:p>
            <a:r>
              <a:rPr lang="en-US" dirty="0"/>
              <a:t>ls -la</a:t>
            </a:r>
          </a:p>
        </p:txBody>
      </p:sp>
      <p:sp>
        <p:nvSpPr>
          <p:cNvPr id="3" name="Content Placeholder 2">
            <a:extLst>
              <a:ext uri="{FF2B5EF4-FFF2-40B4-BE49-F238E27FC236}">
                <a16:creationId xmlns:a16="http://schemas.microsoft.com/office/drawing/2014/main" id="{BE393E0E-8D70-717D-C1C9-F9576085C1F0}"/>
              </a:ext>
            </a:extLst>
          </p:cNvPr>
          <p:cNvSpPr>
            <a:spLocks noGrp="1"/>
          </p:cNvSpPr>
          <p:nvPr>
            <p:ph idx="1"/>
          </p:nvPr>
        </p:nvSpPr>
        <p:spPr>
          <a:xfrm>
            <a:off x="838200" y="1825624"/>
            <a:ext cx="10515600" cy="5032375"/>
          </a:xfrm>
        </p:spPr>
        <p:txBody>
          <a:bodyPr>
            <a:normAutofit fontScale="92500" lnSpcReduction="20000"/>
          </a:bodyPr>
          <a:lstStyle/>
          <a:p>
            <a:endParaRPr lang="en-US" b="0" i="0" dirty="0">
              <a:solidFill>
                <a:srgbClr val="111111"/>
              </a:solidFill>
              <a:effectLst/>
              <a:latin typeface="Roboto" panose="02000000000000000000" pitchFamily="2" charset="0"/>
            </a:endParaRPr>
          </a:p>
          <a:p>
            <a:r>
              <a:rPr lang="en-US" dirty="0"/>
              <a:t>It displays the hidden files </a:t>
            </a:r>
          </a:p>
          <a:p>
            <a:pPr marL="0" indent="0">
              <a:buNone/>
            </a:pPr>
            <a:r>
              <a:rPr lang="en-US" dirty="0"/>
              <a:t>and directories with </a:t>
            </a:r>
          </a:p>
          <a:p>
            <a:pPr marL="0" indent="0">
              <a:buNone/>
            </a:pPr>
            <a:r>
              <a:rPr lang="en-US" dirty="0"/>
              <a:t>permissions</a:t>
            </a:r>
          </a:p>
          <a:p>
            <a:endParaRPr lang="en-US" dirty="0">
              <a:solidFill>
                <a:srgbClr val="111111"/>
              </a:solidFill>
              <a:latin typeface="Roboto" panose="02000000000000000000" pitchFamily="2" charset="0"/>
            </a:endParaRPr>
          </a:p>
          <a:p>
            <a:endParaRPr lang="en-US" b="0" i="0" dirty="0">
              <a:solidFill>
                <a:srgbClr val="111111"/>
              </a:solidFill>
              <a:effectLst/>
              <a:latin typeface="Roboto" panose="02000000000000000000" pitchFamily="2" charset="0"/>
            </a:endParaRPr>
          </a:p>
          <a:p>
            <a:endParaRPr lang="en-US" dirty="0">
              <a:solidFill>
                <a:srgbClr val="111111"/>
              </a:solidFill>
              <a:latin typeface="Roboto" panose="02000000000000000000" pitchFamily="2" charset="0"/>
            </a:endParaRPr>
          </a:p>
          <a:p>
            <a:endParaRPr lang="en-US" b="0" i="0" dirty="0">
              <a:solidFill>
                <a:srgbClr val="111111"/>
              </a:solidFill>
              <a:effectLst/>
              <a:latin typeface="Roboto" panose="02000000000000000000" pitchFamily="2" charset="0"/>
            </a:endParaRPr>
          </a:p>
          <a:p>
            <a:endParaRPr lang="en-US" dirty="0">
              <a:solidFill>
                <a:srgbClr val="111111"/>
              </a:solidFill>
              <a:latin typeface="Roboto" panose="02000000000000000000" pitchFamily="2" charset="0"/>
            </a:endParaRPr>
          </a:p>
          <a:p>
            <a:endParaRPr lang="en-US" b="0" i="0" dirty="0">
              <a:solidFill>
                <a:srgbClr val="111111"/>
              </a:solidFill>
              <a:effectLst/>
              <a:latin typeface="Roboto" panose="02000000000000000000" pitchFamily="2" charset="0"/>
            </a:endParaRPr>
          </a:p>
          <a:p>
            <a:r>
              <a:rPr lang="en-US" dirty="0">
                <a:solidFill>
                  <a:srgbClr val="111111"/>
                </a:solidFill>
                <a:latin typeface="Roboto" panose="02000000000000000000" pitchFamily="2" charset="0"/>
              </a:rPr>
              <a:t>T</a:t>
            </a:r>
            <a:r>
              <a:rPr lang="en-US" b="0" i="0" dirty="0">
                <a:solidFill>
                  <a:srgbClr val="111111"/>
                </a:solidFill>
                <a:effectLst/>
                <a:latin typeface="Roboto" panose="02000000000000000000" pitchFamily="2" charset="0"/>
              </a:rPr>
              <a:t>he “ </a:t>
            </a:r>
            <a:r>
              <a:rPr lang="en-US" b="0" i="0" dirty="0" err="1">
                <a:solidFill>
                  <a:srgbClr val="111111"/>
                </a:solidFill>
                <a:effectLst/>
                <a:latin typeface="Roboto" panose="02000000000000000000" pitchFamily="2" charset="0"/>
              </a:rPr>
              <a:t>lrwxrwxrwx</a:t>
            </a:r>
            <a:r>
              <a:rPr lang="en-US" b="0" i="0" dirty="0">
                <a:solidFill>
                  <a:srgbClr val="111111"/>
                </a:solidFill>
                <a:effectLst/>
                <a:latin typeface="Roboto" panose="02000000000000000000" pitchFamily="2" charset="0"/>
              </a:rPr>
              <a:t> ”</a:t>
            </a:r>
            <a:r>
              <a:rPr lang="en-US" b="1" i="0" dirty="0">
                <a:solidFill>
                  <a:srgbClr val="111111"/>
                </a:solidFill>
                <a:effectLst/>
                <a:latin typeface="Roboto" panose="02000000000000000000" pitchFamily="2" charset="0"/>
              </a:rPr>
              <a:t> shows that the file is the symbolic link to another file</a:t>
            </a:r>
            <a:r>
              <a:rPr lang="en-US" b="0" i="0" dirty="0">
                <a:solidFill>
                  <a:srgbClr val="111111"/>
                </a:solidFill>
                <a:effectLst/>
                <a:latin typeface="Roboto" panose="02000000000000000000" pitchFamily="2" charset="0"/>
              </a:rPr>
              <a:t>, and it allows all the permissions, read, writes, and execution to all its users and groups.</a:t>
            </a:r>
            <a:endParaRPr lang="en-US" dirty="0"/>
          </a:p>
        </p:txBody>
      </p:sp>
      <p:pic>
        <p:nvPicPr>
          <p:cNvPr id="5" name="Picture 4">
            <a:extLst>
              <a:ext uri="{FF2B5EF4-FFF2-40B4-BE49-F238E27FC236}">
                <a16:creationId xmlns:a16="http://schemas.microsoft.com/office/drawing/2014/main" id="{DEC40A00-24F0-F832-D057-11C4DB825D08}"/>
              </a:ext>
            </a:extLst>
          </p:cNvPr>
          <p:cNvPicPr>
            <a:picLocks noChangeAspect="1"/>
          </p:cNvPicPr>
          <p:nvPr/>
        </p:nvPicPr>
        <p:blipFill>
          <a:blip r:embed="rId2"/>
          <a:stretch>
            <a:fillRect/>
          </a:stretch>
        </p:blipFill>
        <p:spPr>
          <a:xfrm>
            <a:off x="5237017" y="198871"/>
            <a:ext cx="6700133" cy="5187950"/>
          </a:xfrm>
          <a:prstGeom prst="rect">
            <a:avLst/>
          </a:prstGeom>
        </p:spPr>
      </p:pic>
    </p:spTree>
    <p:extLst>
      <p:ext uri="{BB962C8B-B14F-4D97-AF65-F5344CB8AC3E}">
        <p14:creationId xmlns:p14="http://schemas.microsoft.com/office/powerpoint/2010/main" val="169409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508D-4ED4-EEFC-A19D-AD87E4E411C3}"/>
              </a:ext>
            </a:extLst>
          </p:cNvPr>
          <p:cNvSpPr>
            <a:spLocks noGrp="1"/>
          </p:cNvSpPr>
          <p:nvPr>
            <p:ph type="title"/>
          </p:nvPr>
        </p:nvSpPr>
        <p:spPr/>
        <p:txBody>
          <a:bodyPr/>
          <a:lstStyle/>
          <a:p>
            <a:r>
              <a:rPr lang="en-US" dirty="0"/>
              <a:t>ls -</a:t>
            </a:r>
            <a:r>
              <a:rPr lang="en-US" dirty="0" err="1"/>
              <a:t>lt</a:t>
            </a:r>
            <a:endParaRPr lang="en-US" dirty="0"/>
          </a:p>
        </p:txBody>
      </p:sp>
      <p:sp>
        <p:nvSpPr>
          <p:cNvPr id="3" name="Content Placeholder 2">
            <a:extLst>
              <a:ext uri="{FF2B5EF4-FFF2-40B4-BE49-F238E27FC236}">
                <a16:creationId xmlns:a16="http://schemas.microsoft.com/office/drawing/2014/main" id="{1AE9F1DF-C947-CA41-48DD-9F2F2D29F034}"/>
              </a:ext>
            </a:extLst>
          </p:cNvPr>
          <p:cNvSpPr>
            <a:spLocks noGrp="1"/>
          </p:cNvSpPr>
          <p:nvPr>
            <p:ph idx="1"/>
          </p:nvPr>
        </p:nvSpPr>
        <p:spPr/>
        <p:txBody>
          <a:bodyPr/>
          <a:lstStyle/>
          <a:p>
            <a:r>
              <a:rPr lang="en-US" b="0" i="0" dirty="0">
                <a:solidFill>
                  <a:srgbClr val="303030"/>
                </a:solidFill>
                <a:effectLst/>
                <a:latin typeface="Tahoma" panose="020B0604030504040204" pitchFamily="34" charset="0"/>
              </a:rPr>
              <a:t>It displays the files according to their modified date</a:t>
            </a:r>
            <a:r>
              <a:rPr lang="en-US" dirty="0">
                <a:solidFill>
                  <a:srgbClr val="303030"/>
                </a:solidFill>
                <a:latin typeface="Tahoma" panose="020B0604030504040204" pitchFamily="34" charset="0"/>
              </a:rPr>
              <a:t>.</a:t>
            </a:r>
            <a:r>
              <a:rPr lang="en-US" b="0" i="0" dirty="0">
                <a:solidFill>
                  <a:srgbClr val="303030"/>
                </a:solidFill>
                <a:effectLst/>
                <a:latin typeface="Tahoma" panose="020B0604030504040204" pitchFamily="34" charset="0"/>
              </a:rPr>
              <a:t> The files under the specific directory will be listed according to their </a:t>
            </a:r>
            <a:r>
              <a:rPr lang="en-US" b="1" i="0" dirty="0">
                <a:solidFill>
                  <a:srgbClr val="303030"/>
                </a:solidFill>
                <a:effectLst/>
                <a:latin typeface="Tahoma" panose="020B0604030504040204" pitchFamily="34" charset="0"/>
              </a:rPr>
              <a:t>modified date</a:t>
            </a:r>
            <a:r>
              <a:rPr lang="en-US" b="0" i="0" dirty="0">
                <a:solidFill>
                  <a:srgbClr val="303030"/>
                </a:solidFill>
                <a:effectLst/>
                <a:latin typeface="Tahoma" panose="020B0604030504040204" pitchFamily="34" charset="0"/>
              </a:rPr>
              <a:t>. And </a:t>
            </a:r>
            <a:r>
              <a:rPr lang="en-US" b="1" i="0" dirty="0">
                <a:solidFill>
                  <a:srgbClr val="303030"/>
                </a:solidFill>
                <a:effectLst/>
                <a:latin typeface="Tahoma" panose="020B0604030504040204" pitchFamily="34" charset="0"/>
              </a:rPr>
              <a:t>last modified</a:t>
            </a:r>
            <a:r>
              <a:rPr lang="en-US" b="0" i="0" dirty="0">
                <a:solidFill>
                  <a:srgbClr val="303030"/>
                </a:solidFill>
                <a:effectLst/>
                <a:latin typeface="Tahoma" panose="020B0604030504040204" pitchFamily="34" charset="0"/>
              </a:rPr>
              <a:t> file will be at the </a:t>
            </a:r>
            <a:r>
              <a:rPr lang="en-US" b="1" i="0" dirty="0">
                <a:solidFill>
                  <a:srgbClr val="303030"/>
                </a:solidFill>
                <a:effectLst/>
                <a:latin typeface="Tahoma" panose="020B0604030504040204" pitchFamily="34" charset="0"/>
              </a:rPr>
              <a:t>top</a:t>
            </a:r>
            <a:r>
              <a:rPr lang="en-US" b="0" i="0" dirty="0">
                <a:solidFill>
                  <a:srgbClr val="303030"/>
                </a:solidFill>
                <a:effectLst/>
                <a:latin typeface="Tahoma" panose="020B0604030504040204" pitchFamily="34" charset="0"/>
              </a:rPr>
              <a:t>.</a:t>
            </a:r>
            <a:endParaRPr lang="en-US" dirty="0"/>
          </a:p>
        </p:txBody>
      </p:sp>
      <p:pic>
        <p:nvPicPr>
          <p:cNvPr id="5" name="Picture 4">
            <a:extLst>
              <a:ext uri="{FF2B5EF4-FFF2-40B4-BE49-F238E27FC236}">
                <a16:creationId xmlns:a16="http://schemas.microsoft.com/office/drawing/2014/main" id="{16301146-AEDE-F2D5-363C-5922A1BC1CEA}"/>
              </a:ext>
            </a:extLst>
          </p:cNvPr>
          <p:cNvPicPr>
            <a:picLocks noChangeAspect="1"/>
          </p:cNvPicPr>
          <p:nvPr/>
        </p:nvPicPr>
        <p:blipFill>
          <a:blip r:embed="rId2"/>
          <a:stretch>
            <a:fillRect/>
          </a:stretch>
        </p:blipFill>
        <p:spPr>
          <a:xfrm>
            <a:off x="2372158" y="4001294"/>
            <a:ext cx="7809951" cy="1938770"/>
          </a:xfrm>
          <a:prstGeom prst="rect">
            <a:avLst/>
          </a:prstGeom>
        </p:spPr>
      </p:pic>
    </p:spTree>
    <p:extLst>
      <p:ext uri="{BB962C8B-B14F-4D97-AF65-F5344CB8AC3E}">
        <p14:creationId xmlns:p14="http://schemas.microsoft.com/office/powerpoint/2010/main" val="1072889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1F7C-2DFB-D1EE-7059-BA6CD28C103A}"/>
              </a:ext>
            </a:extLst>
          </p:cNvPr>
          <p:cNvSpPr>
            <a:spLocks noGrp="1"/>
          </p:cNvSpPr>
          <p:nvPr>
            <p:ph type="title"/>
          </p:nvPr>
        </p:nvSpPr>
        <p:spPr/>
        <p:txBody>
          <a:bodyPr>
            <a:normAutofit/>
          </a:bodyPr>
          <a:lstStyle/>
          <a:p>
            <a:r>
              <a:rPr lang="en-US" dirty="0">
                <a:solidFill>
                  <a:srgbClr val="000000"/>
                </a:solidFill>
                <a:effectLst/>
                <a:latin typeface="Tahoma" panose="020B0604030504040204" pitchFamily="34" charset="0"/>
                <a:ea typeface="Tahoma" panose="020B0604030504040204" pitchFamily="34" charset="0"/>
              </a:rPr>
              <a:t>Identify the </a:t>
            </a:r>
            <a:r>
              <a:rPr lang="en-US" dirty="0" err="1">
                <a:solidFill>
                  <a:srgbClr val="000000"/>
                </a:solidFill>
                <a:effectLst/>
                <a:latin typeface="Tahoma" panose="020B0604030504040204" pitchFamily="34" charset="0"/>
                <a:ea typeface="Tahoma" panose="020B0604030504040204" pitchFamily="34" charset="0"/>
              </a:rPr>
              <a:t>linux</a:t>
            </a:r>
            <a:r>
              <a:rPr lang="en-US" dirty="0">
                <a:solidFill>
                  <a:srgbClr val="000000"/>
                </a:solidFill>
                <a:effectLst/>
                <a:latin typeface="Tahoma" panose="020B0604030504040204" pitchFamily="34" charset="0"/>
                <a:ea typeface="Tahoma" panose="020B0604030504040204" pitchFamily="34" charset="0"/>
              </a:rPr>
              <a:t> design philosophy</a:t>
            </a:r>
            <a:endParaRPr lang="en-US" sz="8800" dirty="0"/>
          </a:p>
        </p:txBody>
      </p:sp>
      <p:sp>
        <p:nvSpPr>
          <p:cNvPr id="3" name="Content Placeholder 2">
            <a:extLst>
              <a:ext uri="{FF2B5EF4-FFF2-40B4-BE49-F238E27FC236}">
                <a16:creationId xmlns:a16="http://schemas.microsoft.com/office/drawing/2014/main" id="{5F42F000-BA8C-07F2-B75F-43312ED3D722}"/>
              </a:ext>
            </a:extLst>
          </p:cNvPr>
          <p:cNvSpPr>
            <a:spLocks noGrp="1"/>
          </p:cNvSpPr>
          <p:nvPr>
            <p:ph idx="1"/>
          </p:nvPr>
        </p:nvSpPr>
        <p:spPr/>
        <p:txBody>
          <a:bodyPr>
            <a:normAutofit/>
          </a:bodyPr>
          <a:lstStyle/>
          <a:p>
            <a:r>
              <a:rPr lang="en-US" dirty="0">
                <a:solidFill>
                  <a:srgbClr val="000000"/>
                </a:solidFill>
                <a:latin typeface="Red Hat Text"/>
              </a:rPr>
              <a:t>T</a:t>
            </a:r>
            <a:r>
              <a:rPr lang="en-US" b="0" i="0" dirty="0">
                <a:solidFill>
                  <a:srgbClr val="000000"/>
                </a:solidFill>
                <a:effectLst/>
                <a:latin typeface="Red Hat Text"/>
              </a:rPr>
              <a:t>he following quote from the section </a:t>
            </a:r>
            <a:r>
              <a:rPr lang="en-US" b="0" i="1" dirty="0">
                <a:solidFill>
                  <a:srgbClr val="000000"/>
                </a:solidFill>
                <a:effectLst/>
                <a:latin typeface="Red Hat Text"/>
              </a:rPr>
              <a:t>Introduction</a:t>
            </a:r>
            <a:r>
              <a:rPr lang="en-US" b="0" i="0" dirty="0">
                <a:solidFill>
                  <a:srgbClr val="000000"/>
                </a:solidFill>
                <a:effectLst/>
                <a:latin typeface="Red Hat Text"/>
              </a:rPr>
              <a:t> of the Unix philosophy of the book </a:t>
            </a:r>
            <a:r>
              <a:rPr lang="en-US" b="0" i="1" dirty="0">
                <a:solidFill>
                  <a:srgbClr val="000000"/>
                </a:solidFill>
                <a:effectLst/>
                <a:latin typeface="Red Hat Text"/>
              </a:rPr>
              <a:t>Linux and the Unix Philosophy</a:t>
            </a:r>
            <a:r>
              <a:rPr lang="en-US" b="0" i="0" dirty="0">
                <a:solidFill>
                  <a:srgbClr val="000000"/>
                </a:solidFill>
                <a:effectLst/>
                <a:latin typeface="Red Hat Text"/>
              </a:rPr>
              <a:t>, by Mike </a:t>
            </a:r>
            <a:r>
              <a:rPr lang="en-US" b="0" i="0" dirty="0" err="1">
                <a:solidFill>
                  <a:srgbClr val="000000"/>
                </a:solidFill>
                <a:effectLst/>
                <a:latin typeface="Red Hat Text"/>
              </a:rPr>
              <a:t>Gancarz</a:t>
            </a:r>
            <a:r>
              <a:rPr lang="en-US" b="0" i="0" dirty="0">
                <a:solidFill>
                  <a:srgbClr val="000000"/>
                </a:solidFill>
                <a:effectLst/>
                <a:latin typeface="Red Hat Text"/>
              </a:rPr>
              <a:t>, quite informative.</a:t>
            </a:r>
            <a:endParaRPr lang="en-US" i="1" dirty="0">
              <a:solidFill>
                <a:srgbClr val="000000"/>
              </a:solidFill>
              <a:latin typeface="Red Hat Text"/>
            </a:endParaRPr>
          </a:p>
          <a:p>
            <a:r>
              <a:rPr lang="en-US" b="0" i="1" dirty="0">
                <a:solidFill>
                  <a:srgbClr val="000000"/>
                </a:solidFill>
                <a:effectLst/>
                <a:latin typeface="Red Hat Text"/>
              </a:rPr>
              <a:t>“An operating system, by its nature, embodies the philosophy of its creators. The creators of the Unix operating system started with a radical concept: they assumed that the user of their operating system would be computer literate from the start. The entire Unix philosophy revolves around the idea that the user knows what he or she is doing.”</a:t>
            </a:r>
            <a:endParaRPr lang="en-US" dirty="0"/>
          </a:p>
        </p:txBody>
      </p:sp>
    </p:spTree>
    <p:extLst>
      <p:ext uri="{BB962C8B-B14F-4D97-AF65-F5344CB8AC3E}">
        <p14:creationId xmlns:p14="http://schemas.microsoft.com/office/powerpoint/2010/main" val="332690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4531-70DE-17A2-2DD8-DF176E7BC48B}"/>
              </a:ext>
            </a:extLst>
          </p:cNvPr>
          <p:cNvSpPr>
            <a:spLocks noGrp="1"/>
          </p:cNvSpPr>
          <p:nvPr>
            <p:ph type="title"/>
          </p:nvPr>
        </p:nvSpPr>
        <p:spPr/>
        <p:txBody>
          <a:bodyPr/>
          <a:lstStyle/>
          <a:p>
            <a:r>
              <a:rPr lang="en-US" dirty="0"/>
              <a:t>ls -</a:t>
            </a:r>
            <a:r>
              <a:rPr lang="en-US" dirty="0" err="1"/>
              <a:t>lS</a:t>
            </a:r>
            <a:endParaRPr lang="en-US" dirty="0"/>
          </a:p>
        </p:txBody>
      </p:sp>
      <p:sp>
        <p:nvSpPr>
          <p:cNvPr id="3" name="Content Placeholder 2">
            <a:extLst>
              <a:ext uri="{FF2B5EF4-FFF2-40B4-BE49-F238E27FC236}">
                <a16:creationId xmlns:a16="http://schemas.microsoft.com/office/drawing/2014/main" id="{BBCC0211-DAF7-60F7-ADC4-807D6BFE38F6}"/>
              </a:ext>
            </a:extLst>
          </p:cNvPr>
          <p:cNvSpPr>
            <a:spLocks noGrp="1"/>
          </p:cNvSpPr>
          <p:nvPr>
            <p:ph idx="1"/>
          </p:nvPr>
        </p:nvSpPr>
        <p:spPr/>
        <p:txBody>
          <a:bodyPr/>
          <a:lstStyle/>
          <a:p>
            <a:r>
              <a:rPr lang="en-US" dirty="0"/>
              <a:t>It displays content of specific directory in a descending order that is largest file at the top.</a:t>
            </a:r>
          </a:p>
        </p:txBody>
      </p:sp>
      <p:pic>
        <p:nvPicPr>
          <p:cNvPr id="5" name="Picture 4">
            <a:extLst>
              <a:ext uri="{FF2B5EF4-FFF2-40B4-BE49-F238E27FC236}">
                <a16:creationId xmlns:a16="http://schemas.microsoft.com/office/drawing/2014/main" id="{FA30C44A-BA6B-F2E0-EE46-1FF4E9FF60BB}"/>
              </a:ext>
            </a:extLst>
          </p:cNvPr>
          <p:cNvPicPr>
            <a:picLocks noChangeAspect="1"/>
          </p:cNvPicPr>
          <p:nvPr/>
        </p:nvPicPr>
        <p:blipFill>
          <a:blip r:embed="rId2"/>
          <a:stretch>
            <a:fillRect/>
          </a:stretch>
        </p:blipFill>
        <p:spPr>
          <a:xfrm>
            <a:off x="1889963" y="4000572"/>
            <a:ext cx="8412074" cy="2117725"/>
          </a:xfrm>
          <a:prstGeom prst="rect">
            <a:avLst/>
          </a:prstGeom>
        </p:spPr>
      </p:pic>
    </p:spTree>
    <p:extLst>
      <p:ext uri="{BB962C8B-B14F-4D97-AF65-F5344CB8AC3E}">
        <p14:creationId xmlns:p14="http://schemas.microsoft.com/office/powerpoint/2010/main" val="1669095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82BDA-957F-61E4-6490-D2FB4D0F938B}"/>
              </a:ext>
            </a:extLst>
          </p:cNvPr>
          <p:cNvSpPr>
            <a:spLocks noGrp="1"/>
          </p:cNvSpPr>
          <p:nvPr>
            <p:ph type="title"/>
          </p:nvPr>
        </p:nvSpPr>
        <p:spPr/>
        <p:txBody>
          <a:bodyPr/>
          <a:lstStyle/>
          <a:p>
            <a:r>
              <a:rPr lang="en-US" dirty="0"/>
              <a:t>echo</a:t>
            </a:r>
          </a:p>
        </p:txBody>
      </p:sp>
      <p:sp>
        <p:nvSpPr>
          <p:cNvPr id="3" name="Content Placeholder 2">
            <a:extLst>
              <a:ext uri="{FF2B5EF4-FFF2-40B4-BE49-F238E27FC236}">
                <a16:creationId xmlns:a16="http://schemas.microsoft.com/office/drawing/2014/main" id="{9F3C42C4-30B6-43FE-32E2-CFECA1699A99}"/>
              </a:ext>
            </a:extLst>
          </p:cNvPr>
          <p:cNvSpPr>
            <a:spLocks noGrp="1"/>
          </p:cNvSpPr>
          <p:nvPr>
            <p:ph idx="1"/>
          </p:nvPr>
        </p:nvSpPr>
        <p:spPr/>
        <p:txBody>
          <a:bodyPr/>
          <a:lstStyle/>
          <a:p>
            <a:r>
              <a:rPr lang="en-US" dirty="0"/>
              <a:t>It display the same message on the screen</a:t>
            </a:r>
          </a:p>
        </p:txBody>
      </p:sp>
      <p:pic>
        <p:nvPicPr>
          <p:cNvPr id="5" name="Picture 4">
            <a:extLst>
              <a:ext uri="{FF2B5EF4-FFF2-40B4-BE49-F238E27FC236}">
                <a16:creationId xmlns:a16="http://schemas.microsoft.com/office/drawing/2014/main" id="{EF81AF0A-B0E1-09A4-60C1-43A66531BD5A}"/>
              </a:ext>
            </a:extLst>
          </p:cNvPr>
          <p:cNvPicPr>
            <a:picLocks noChangeAspect="1"/>
          </p:cNvPicPr>
          <p:nvPr/>
        </p:nvPicPr>
        <p:blipFill>
          <a:blip r:embed="rId2"/>
          <a:stretch>
            <a:fillRect/>
          </a:stretch>
        </p:blipFill>
        <p:spPr>
          <a:xfrm>
            <a:off x="2181657" y="3051969"/>
            <a:ext cx="7441483" cy="1898650"/>
          </a:xfrm>
          <a:prstGeom prst="rect">
            <a:avLst/>
          </a:prstGeom>
        </p:spPr>
      </p:pic>
    </p:spTree>
    <p:extLst>
      <p:ext uri="{BB962C8B-B14F-4D97-AF65-F5344CB8AC3E}">
        <p14:creationId xmlns:p14="http://schemas.microsoft.com/office/powerpoint/2010/main" val="1532257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8B04-866C-440F-DAF4-CF5B6EBA4C7D}"/>
              </a:ext>
            </a:extLst>
          </p:cNvPr>
          <p:cNvSpPr>
            <a:spLocks noGrp="1"/>
          </p:cNvSpPr>
          <p:nvPr>
            <p:ph type="title"/>
          </p:nvPr>
        </p:nvSpPr>
        <p:spPr/>
        <p:txBody>
          <a:bodyPr/>
          <a:lstStyle/>
          <a:p>
            <a:r>
              <a:rPr lang="en-US" dirty="0"/>
              <a:t>File editing commands:</a:t>
            </a:r>
          </a:p>
        </p:txBody>
      </p:sp>
      <p:sp>
        <p:nvSpPr>
          <p:cNvPr id="3" name="Content Placeholder 2">
            <a:extLst>
              <a:ext uri="{FF2B5EF4-FFF2-40B4-BE49-F238E27FC236}">
                <a16:creationId xmlns:a16="http://schemas.microsoft.com/office/drawing/2014/main" id="{4CD12EDF-5ABB-6AC3-D59A-62676D0CF6A7}"/>
              </a:ext>
            </a:extLst>
          </p:cNvPr>
          <p:cNvSpPr>
            <a:spLocks noGrp="1"/>
          </p:cNvSpPr>
          <p:nvPr>
            <p:ph idx="1"/>
          </p:nvPr>
        </p:nvSpPr>
        <p:spPr/>
        <p:txBody>
          <a:bodyPr/>
          <a:lstStyle/>
          <a:p>
            <a:pPr algn="l"/>
            <a:r>
              <a:rPr lang="en-US" b="0" i="0" dirty="0">
                <a:solidFill>
                  <a:srgbClr val="666666"/>
                </a:solidFill>
                <a:effectLst/>
                <a:latin typeface="Roboto" panose="02000000000000000000" pitchFamily="2" charset="0"/>
              </a:rPr>
              <a:t>To install vim on Debian based Linux like ubuntu run the command:</a:t>
            </a:r>
          </a:p>
          <a:p>
            <a:pPr lvl="1"/>
            <a:r>
              <a:rPr lang="en-US" b="0" i="0" dirty="0" err="1">
                <a:solidFill>
                  <a:srgbClr val="444444"/>
                </a:solidFill>
                <a:effectLst/>
                <a:latin typeface="Consolas" panose="020B0609020204030204" pitchFamily="49" charset="0"/>
              </a:rPr>
              <a:t>sudo</a:t>
            </a:r>
            <a:r>
              <a:rPr lang="en-US" b="0" i="0" dirty="0">
                <a:solidFill>
                  <a:srgbClr val="444444"/>
                </a:solidFill>
                <a:effectLst/>
                <a:latin typeface="Consolas" panose="020B0609020204030204" pitchFamily="49" charset="0"/>
              </a:rPr>
              <a:t> apt-get install vim</a:t>
            </a:r>
          </a:p>
          <a:p>
            <a:pPr lvl="1"/>
            <a:endParaRPr lang="en-US" dirty="0">
              <a:solidFill>
                <a:srgbClr val="444444"/>
              </a:solidFill>
              <a:latin typeface="Consolas" panose="020B0609020204030204" pitchFamily="49" charset="0"/>
            </a:endParaRPr>
          </a:p>
          <a:p>
            <a:pPr marL="457200" lvl="1" indent="0">
              <a:buNone/>
            </a:pPr>
            <a:endParaRPr lang="en-US" b="0" i="0" dirty="0">
              <a:solidFill>
                <a:srgbClr val="444444"/>
              </a:solidFill>
              <a:effectLst/>
              <a:latin typeface="Consolas" panose="020B0609020204030204" pitchFamily="49" charset="0"/>
            </a:endParaRPr>
          </a:p>
          <a:p>
            <a:endParaRPr lang="en-US" dirty="0"/>
          </a:p>
        </p:txBody>
      </p:sp>
      <p:sp>
        <p:nvSpPr>
          <p:cNvPr id="4" name="Rectangle 1">
            <a:extLst>
              <a:ext uri="{FF2B5EF4-FFF2-40B4-BE49-F238E27FC236}">
                <a16:creationId xmlns:a16="http://schemas.microsoft.com/office/drawing/2014/main" id="{7BBD3443-4EAB-8FF3-9C59-824035AB2F0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1232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BC00-012F-03DA-27CA-FABFF64B98F4}"/>
              </a:ext>
            </a:extLst>
          </p:cNvPr>
          <p:cNvSpPr>
            <a:spLocks noGrp="1"/>
          </p:cNvSpPr>
          <p:nvPr>
            <p:ph type="title"/>
          </p:nvPr>
        </p:nvSpPr>
        <p:spPr/>
        <p:txBody>
          <a:bodyPr/>
          <a:lstStyle/>
          <a:p>
            <a:r>
              <a:rPr lang="en-US" dirty="0"/>
              <a:t>vim</a:t>
            </a:r>
          </a:p>
        </p:txBody>
      </p:sp>
      <p:sp>
        <p:nvSpPr>
          <p:cNvPr id="3" name="Content Placeholder 2">
            <a:extLst>
              <a:ext uri="{FF2B5EF4-FFF2-40B4-BE49-F238E27FC236}">
                <a16:creationId xmlns:a16="http://schemas.microsoft.com/office/drawing/2014/main" id="{D4F1A787-A69E-2049-D4BA-0151803223D8}"/>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r>
              <a:rPr lang="en-US" dirty="0"/>
              <a:t>Press i to enter into insert mode</a:t>
            </a:r>
          </a:p>
          <a:p>
            <a:r>
              <a:rPr lang="en-US" dirty="0"/>
              <a:t>Then write your content</a:t>
            </a:r>
          </a:p>
          <a:p>
            <a:r>
              <a:rPr lang="en-US" dirty="0"/>
              <a:t>After writing, exit from insert </a:t>
            </a:r>
          </a:p>
          <a:p>
            <a:pPr marL="0" indent="0">
              <a:buNone/>
            </a:pPr>
            <a:r>
              <a:rPr lang="en-US" dirty="0"/>
              <a:t>mode by pressing escape key</a:t>
            </a:r>
          </a:p>
          <a:p>
            <a:r>
              <a:rPr lang="en-US" dirty="0"/>
              <a:t>To save write </a:t>
            </a:r>
            <a:r>
              <a:rPr lang="en-US" sz="4400" dirty="0">
                <a:solidFill>
                  <a:srgbClr val="FF0000"/>
                </a:solidFill>
              </a:rPr>
              <a:t>:</a:t>
            </a:r>
            <a:r>
              <a:rPr lang="en-US" sz="4400" dirty="0" err="1">
                <a:solidFill>
                  <a:srgbClr val="FF0000"/>
                </a:solidFill>
              </a:rPr>
              <a:t>wq</a:t>
            </a:r>
            <a:endParaRPr lang="en-US" dirty="0">
              <a:solidFill>
                <a:srgbClr val="FF0000"/>
              </a:solidFill>
            </a:endParaRPr>
          </a:p>
          <a:p>
            <a:endParaRPr lang="en-US" dirty="0"/>
          </a:p>
          <a:p>
            <a:endParaRPr lang="en-US" dirty="0"/>
          </a:p>
        </p:txBody>
      </p:sp>
      <p:pic>
        <p:nvPicPr>
          <p:cNvPr id="5" name="Picture 4">
            <a:extLst>
              <a:ext uri="{FF2B5EF4-FFF2-40B4-BE49-F238E27FC236}">
                <a16:creationId xmlns:a16="http://schemas.microsoft.com/office/drawing/2014/main" id="{387A8F1F-8E1D-A36C-0AF9-BE8260D391EC}"/>
              </a:ext>
            </a:extLst>
          </p:cNvPr>
          <p:cNvPicPr>
            <a:picLocks noChangeAspect="1"/>
          </p:cNvPicPr>
          <p:nvPr/>
        </p:nvPicPr>
        <p:blipFill>
          <a:blip r:embed="rId2"/>
          <a:stretch>
            <a:fillRect/>
          </a:stretch>
        </p:blipFill>
        <p:spPr>
          <a:xfrm>
            <a:off x="838200" y="1825625"/>
            <a:ext cx="4659094" cy="1643062"/>
          </a:xfrm>
          <a:prstGeom prst="rect">
            <a:avLst/>
          </a:prstGeom>
        </p:spPr>
      </p:pic>
      <p:pic>
        <p:nvPicPr>
          <p:cNvPr id="7" name="Picture 6">
            <a:extLst>
              <a:ext uri="{FF2B5EF4-FFF2-40B4-BE49-F238E27FC236}">
                <a16:creationId xmlns:a16="http://schemas.microsoft.com/office/drawing/2014/main" id="{E87E5ACB-D946-814D-9348-0F8BBEB83394}"/>
              </a:ext>
            </a:extLst>
          </p:cNvPr>
          <p:cNvPicPr>
            <a:picLocks noChangeAspect="1"/>
          </p:cNvPicPr>
          <p:nvPr/>
        </p:nvPicPr>
        <p:blipFill>
          <a:blip r:embed="rId3"/>
          <a:stretch>
            <a:fillRect/>
          </a:stretch>
        </p:blipFill>
        <p:spPr>
          <a:xfrm>
            <a:off x="5876925" y="1586706"/>
            <a:ext cx="5924550" cy="4829175"/>
          </a:xfrm>
          <a:prstGeom prst="rect">
            <a:avLst/>
          </a:prstGeom>
        </p:spPr>
      </p:pic>
    </p:spTree>
    <p:extLst>
      <p:ext uri="{BB962C8B-B14F-4D97-AF65-F5344CB8AC3E}">
        <p14:creationId xmlns:p14="http://schemas.microsoft.com/office/powerpoint/2010/main" val="315290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F793A-3FE3-E3CB-2CD3-204CE080BA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40AE15-52E1-EB13-FCE9-F7CF48DBCD6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51BA671-4C58-07F6-419D-1BE6470A107E}"/>
              </a:ext>
            </a:extLst>
          </p:cNvPr>
          <p:cNvPicPr>
            <a:picLocks noChangeAspect="1"/>
          </p:cNvPicPr>
          <p:nvPr/>
        </p:nvPicPr>
        <p:blipFill>
          <a:blip r:embed="rId2"/>
          <a:stretch>
            <a:fillRect/>
          </a:stretch>
        </p:blipFill>
        <p:spPr>
          <a:xfrm>
            <a:off x="248082" y="962025"/>
            <a:ext cx="6181725" cy="4933950"/>
          </a:xfrm>
          <a:prstGeom prst="rect">
            <a:avLst/>
          </a:prstGeom>
        </p:spPr>
      </p:pic>
      <p:pic>
        <p:nvPicPr>
          <p:cNvPr id="7" name="Picture 6">
            <a:extLst>
              <a:ext uri="{FF2B5EF4-FFF2-40B4-BE49-F238E27FC236}">
                <a16:creationId xmlns:a16="http://schemas.microsoft.com/office/drawing/2014/main" id="{61883ACB-7A58-D989-7528-6853D31C79F8}"/>
              </a:ext>
            </a:extLst>
          </p:cNvPr>
          <p:cNvPicPr>
            <a:picLocks noChangeAspect="1"/>
          </p:cNvPicPr>
          <p:nvPr/>
        </p:nvPicPr>
        <p:blipFill>
          <a:blip r:embed="rId3"/>
          <a:stretch>
            <a:fillRect/>
          </a:stretch>
        </p:blipFill>
        <p:spPr>
          <a:xfrm>
            <a:off x="6622472" y="2378148"/>
            <a:ext cx="5569527" cy="1623146"/>
          </a:xfrm>
          <a:prstGeom prst="rect">
            <a:avLst/>
          </a:prstGeom>
        </p:spPr>
      </p:pic>
      <p:pic>
        <p:nvPicPr>
          <p:cNvPr id="9" name="Picture 8">
            <a:extLst>
              <a:ext uri="{FF2B5EF4-FFF2-40B4-BE49-F238E27FC236}">
                <a16:creationId xmlns:a16="http://schemas.microsoft.com/office/drawing/2014/main" id="{BC448068-FD93-BE4B-96DC-3494748A47DE}"/>
              </a:ext>
            </a:extLst>
          </p:cNvPr>
          <p:cNvPicPr>
            <a:picLocks noChangeAspect="1"/>
          </p:cNvPicPr>
          <p:nvPr/>
        </p:nvPicPr>
        <p:blipFill>
          <a:blip r:embed="rId4"/>
          <a:stretch>
            <a:fillRect/>
          </a:stretch>
        </p:blipFill>
        <p:spPr>
          <a:xfrm>
            <a:off x="6622472" y="4775057"/>
            <a:ext cx="5569528" cy="1028267"/>
          </a:xfrm>
          <a:prstGeom prst="rect">
            <a:avLst/>
          </a:prstGeom>
        </p:spPr>
      </p:pic>
    </p:spTree>
    <p:extLst>
      <p:ext uri="{BB962C8B-B14F-4D97-AF65-F5344CB8AC3E}">
        <p14:creationId xmlns:p14="http://schemas.microsoft.com/office/powerpoint/2010/main" val="3154909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80F4C-8551-28FF-F9AE-4158E7062CBE}"/>
              </a:ext>
            </a:extLst>
          </p:cNvPr>
          <p:cNvSpPr>
            <a:spLocks noGrp="1"/>
          </p:cNvSpPr>
          <p:nvPr>
            <p:ph type="title"/>
          </p:nvPr>
        </p:nvSpPr>
        <p:spPr/>
        <p:txBody>
          <a:bodyPr/>
          <a:lstStyle/>
          <a:p>
            <a:r>
              <a:rPr lang="en-US" dirty="0"/>
              <a:t>nano</a:t>
            </a:r>
          </a:p>
        </p:txBody>
      </p:sp>
      <p:sp>
        <p:nvSpPr>
          <p:cNvPr id="3" name="Content Placeholder 2">
            <a:extLst>
              <a:ext uri="{FF2B5EF4-FFF2-40B4-BE49-F238E27FC236}">
                <a16:creationId xmlns:a16="http://schemas.microsoft.com/office/drawing/2014/main" id="{A8A666A2-52CC-E648-C0FC-E0B3FAB166C9}"/>
              </a:ext>
            </a:extLst>
          </p:cNvPr>
          <p:cNvSpPr>
            <a:spLocks noGrp="1"/>
          </p:cNvSpPr>
          <p:nvPr>
            <p:ph idx="1"/>
          </p:nvPr>
        </p:nvSpPr>
        <p:spPr/>
        <p:txBody>
          <a:bodyPr/>
          <a:lstStyle/>
          <a:p>
            <a:r>
              <a:rPr lang="en-US" dirty="0"/>
              <a:t>nano</a:t>
            </a:r>
          </a:p>
          <a:p>
            <a:endParaRPr lang="en-US" dirty="0"/>
          </a:p>
          <a:p>
            <a:endParaRPr lang="en-US" dirty="0"/>
          </a:p>
        </p:txBody>
      </p:sp>
      <p:pic>
        <p:nvPicPr>
          <p:cNvPr id="5" name="Picture 4">
            <a:extLst>
              <a:ext uri="{FF2B5EF4-FFF2-40B4-BE49-F238E27FC236}">
                <a16:creationId xmlns:a16="http://schemas.microsoft.com/office/drawing/2014/main" id="{54584C48-DC34-9098-340A-F2D75A22C508}"/>
              </a:ext>
            </a:extLst>
          </p:cNvPr>
          <p:cNvPicPr>
            <a:picLocks noChangeAspect="1"/>
          </p:cNvPicPr>
          <p:nvPr/>
        </p:nvPicPr>
        <p:blipFill>
          <a:blip r:embed="rId2"/>
          <a:stretch>
            <a:fillRect/>
          </a:stretch>
        </p:blipFill>
        <p:spPr>
          <a:xfrm>
            <a:off x="1108238" y="2338243"/>
            <a:ext cx="4987762" cy="1974850"/>
          </a:xfrm>
          <a:prstGeom prst="rect">
            <a:avLst/>
          </a:prstGeom>
        </p:spPr>
      </p:pic>
      <p:pic>
        <p:nvPicPr>
          <p:cNvPr id="7" name="Picture 6">
            <a:extLst>
              <a:ext uri="{FF2B5EF4-FFF2-40B4-BE49-F238E27FC236}">
                <a16:creationId xmlns:a16="http://schemas.microsoft.com/office/drawing/2014/main" id="{6F7AE351-737A-96D6-A9A5-2D729D106A1E}"/>
              </a:ext>
            </a:extLst>
          </p:cNvPr>
          <p:cNvPicPr>
            <a:picLocks noChangeAspect="1"/>
          </p:cNvPicPr>
          <p:nvPr/>
        </p:nvPicPr>
        <p:blipFill>
          <a:blip r:embed="rId3"/>
          <a:stretch>
            <a:fillRect/>
          </a:stretch>
        </p:blipFill>
        <p:spPr>
          <a:xfrm>
            <a:off x="6922202" y="2323383"/>
            <a:ext cx="4987761" cy="3355821"/>
          </a:xfrm>
          <a:prstGeom prst="rect">
            <a:avLst/>
          </a:prstGeom>
        </p:spPr>
      </p:pic>
    </p:spTree>
    <p:extLst>
      <p:ext uri="{BB962C8B-B14F-4D97-AF65-F5344CB8AC3E}">
        <p14:creationId xmlns:p14="http://schemas.microsoft.com/office/powerpoint/2010/main" val="897988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D0212-1B04-0C9C-39CE-208CC6E45A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3B63C4-FDCB-475D-334E-329E95703207}"/>
              </a:ext>
            </a:extLst>
          </p:cNvPr>
          <p:cNvSpPr>
            <a:spLocks noGrp="1"/>
          </p:cNvSpPr>
          <p:nvPr>
            <p:ph idx="1"/>
          </p:nvPr>
        </p:nvSpPr>
        <p:spPr/>
        <p:txBody>
          <a:bodyPr/>
          <a:lstStyle/>
          <a:p>
            <a:r>
              <a:rPr lang="en-US" dirty="0"/>
              <a:t>Ctrl + O to save</a:t>
            </a:r>
          </a:p>
          <a:p>
            <a:r>
              <a:rPr lang="en-US" dirty="0"/>
              <a:t>Ctrl + C to cancel the current </a:t>
            </a:r>
          </a:p>
          <a:p>
            <a:pPr marL="0" indent="0">
              <a:buNone/>
            </a:pPr>
            <a:r>
              <a:rPr lang="en-US" dirty="0"/>
              <a:t>work</a:t>
            </a:r>
          </a:p>
          <a:p>
            <a:r>
              <a:rPr lang="en-US" dirty="0"/>
              <a:t>Ctrl + X to exit</a:t>
            </a:r>
          </a:p>
          <a:p>
            <a:r>
              <a:rPr lang="en-US" dirty="0"/>
              <a:t>Then press Y</a:t>
            </a:r>
          </a:p>
        </p:txBody>
      </p:sp>
      <p:pic>
        <p:nvPicPr>
          <p:cNvPr id="5" name="Picture 4">
            <a:extLst>
              <a:ext uri="{FF2B5EF4-FFF2-40B4-BE49-F238E27FC236}">
                <a16:creationId xmlns:a16="http://schemas.microsoft.com/office/drawing/2014/main" id="{61054FE5-0677-2072-E00D-4546AEDC2C1C}"/>
              </a:ext>
            </a:extLst>
          </p:cNvPr>
          <p:cNvPicPr>
            <a:picLocks noChangeAspect="1"/>
          </p:cNvPicPr>
          <p:nvPr/>
        </p:nvPicPr>
        <p:blipFill>
          <a:blip r:embed="rId2"/>
          <a:stretch>
            <a:fillRect/>
          </a:stretch>
        </p:blipFill>
        <p:spPr>
          <a:xfrm>
            <a:off x="5576455" y="192376"/>
            <a:ext cx="6371342" cy="3964998"/>
          </a:xfrm>
          <a:prstGeom prst="rect">
            <a:avLst/>
          </a:prstGeom>
        </p:spPr>
      </p:pic>
      <p:pic>
        <p:nvPicPr>
          <p:cNvPr id="7" name="Picture 6">
            <a:extLst>
              <a:ext uri="{FF2B5EF4-FFF2-40B4-BE49-F238E27FC236}">
                <a16:creationId xmlns:a16="http://schemas.microsoft.com/office/drawing/2014/main" id="{7422C2ED-6C82-22A8-69CE-AA49388792BA}"/>
              </a:ext>
            </a:extLst>
          </p:cNvPr>
          <p:cNvPicPr>
            <a:picLocks noChangeAspect="1"/>
          </p:cNvPicPr>
          <p:nvPr/>
        </p:nvPicPr>
        <p:blipFill>
          <a:blip r:embed="rId3"/>
          <a:stretch>
            <a:fillRect/>
          </a:stretch>
        </p:blipFill>
        <p:spPr>
          <a:xfrm>
            <a:off x="3270539" y="4683125"/>
            <a:ext cx="6561636" cy="1628775"/>
          </a:xfrm>
          <a:prstGeom prst="rect">
            <a:avLst/>
          </a:prstGeom>
        </p:spPr>
      </p:pic>
    </p:spTree>
    <p:extLst>
      <p:ext uri="{BB962C8B-B14F-4D97-AF65-F5344CB8AC3E}">
        <p14:creationId xmlns:p14="http://schemas.microsoft.com/office/powerpoint/2010/main" val="3632681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ABB1C-2829-44ED-A65A-52A864C08F40}"/>
              </a:ext>
            </a:extLst>
          </p:cNvPr>
          <p:cNvSpPr>
            <a:spLocks noGrp="1"/>
          </p:cNvSpPr>
          <p:nvPr>
            <p:ph type="title"/>
          </p:nvPr>
        </p:nvSpPr>
        <p:spPr/>
        <p:txBody>
          <a:bodyPr/>
          <a:lstStyle/>
          <a:p>
            <a:r>
              <a:rPr lang="en-IN" dirty="0"/>
              <a:t>Users and groups</a:t>
            </a:r>
            <a:endParaRPr lang="en-US" dirty="0"/>
          </a:p>
        </p:txBody>
      </p:sp>
      <p:sp>
        <p:nvSpPr>
          <p:cNvPr id="3" name="Content Placeholder 2">
            <a:extLst>
              <a:ext uri="{FF2B5EF4-FFF2-40B4-BE49-F238E27FC236}">
                <a16:creationId xmlns:a16="http://schemas.microsoft.com/office/drawing/2014/main" id="{411FDC2A-114D-87EC-34FC-B0F7369DB1F7}"/>
              </a:ext>
            </a:extLst>
          </p:cNvPr>
          <p:cNvSpPr>
            <a:spLocks noGrp="1"/>
          </p:cNvSpPr>
          <p:nvPr>
            <p:ph idx="1"/>
          </p:nvPr>
        </p:nvSpPr>
        <p:spPr/>
        <p:txBody>
          <a:bodyPr/>
          <a:lstStyle/>
          <a:p>
            <a:pPr marL="0" indent="0">
              <a:buNone/>
            </a:pPr>
            <a:r>
              <a:rPr lang="en-US" dirty="0"/>
              <a:t>To create an user</a:t>
            </a:r>
          </a:p>
        </p:txBody>
      </p:sp>
      <p:pic>
        <p:nvPicPr>
          <p:cNvPr id="5" name="Picture 4">
            <a:extLst>
              <a:ext uri="{FF2B5EF4-FFF2-40B4-BE49-F238E27FC236}">
                <a16:creationId xmlns:a16="http://schemas.microsoft.com/office/drawing/2014/main" id="{F6AE1B27-D49C-D1A0-C4EA-44AF56B6D726}"/>
              </a:ext>
            </a:extLst>
          </p:cNvPr>
          <p:cNvPicPr>
            <a:picLocks noChangeAspect="1"/>
          </p:cNvPicPr>
          <p:nvPr/>
        </p:nvPicPr>
        <p:blipFill>
          <a:blip r:embed="rId2"/>
          <a:stretch>
            <a:fillRect/>
          </a:stretch>
        </p:blipFill>
        <p:spPr>
          <a:xfrm>
            <a:off x="3306473" y="2726676"/>
            <a:ext cx="4275281" cy="1274618"/>
          </a:xfrm>
          <a:prstGeom prst="rect">
            <a:avLst/>
          </a:prstGeom>
        </p:spPr>
      </p:pic>
    </p:spTree>
    <p:extLst>
      <p:ext uri="{BB962C8B-B14F-4D97-AF65-F5344CB8AC3E}">
        <p14:creationId xmlns:p14="http://schemas.microsoft.com/office/powerpoint/2010/main" val="663345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72B34-3405-E2E8-A621-BAB255DCFD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046592-DEE0-2AC6-0196-88CBA1BD3EF6}"/>
              </a:ext>
            </a:extLst>
          </p:cNvPr>
          <p:cNvSpPr>
            <a:spLocks noGrp="1"/>
          </p:cNvSpPr>
          <p:nvPr>
            <p:ph idx="1"/>
          </p:nvPr>
        </p:nvSpPr>
        <p:spPr/>
        <p:txBody>
          <a:bodyPr/>
          <a:lstStyle/>
          <a:p>
            <a:r>
              <a:rPr lang="en-US" dirty="0"/>
              <a:t>User creation with comment</a:t>
            </a:r>
          </a:p>
          <a:p>
            <a:endParaRPr lang="en-US" dirty="0"/>
          </a:p>
        </p:txBody>
      </p:sp>
      <p:pic>
        <p:nvPicPr>
          <p:cNvPr id="5" name="Picture 4">
            <a:extLst>
              <a:ext uri="{FF2B5EF4-FFF2-40B4-BE49-F238E27FC236}">
                <a16:creationId xmlns:a16="http://schemas.microsoft.com/office/drawing/2014/main" id="{86B41D13-0C0F-3445-FF62-B446BFA66400}"/>
              </a:ext>
            </a:extLst>
          </p:cNvPr>
          <p:cNvPicPr>
            <a:picLocks noChangeAspect="1"/>
          </p:cNvPicPr>
          <p:nvPr/>
        </p:nvPicPr>
        <p:blipFill>
          <a:blip r:embed="rId2"/>
          <a:stretch>
            <a:fillRect/>
          </a:stretch>
        </p:blipFill>
        <p:spPr>
          <a:xfrm>
            <a:off x="1616088" y="3164176"/>
            <a:ext cx="8959824" cy="1325563"/>
          </a:xfrm>
          <a:prstGeom prst="rect">
            <a:avLst/>
          </a:prstGeom>
        </p:spPr>
      </p:pic>
    </p:spTree>
    <p:extLst>
      <p:ext uri="{BB962C8B-B14F-4D97-AF65-F5344CB8AC3E}">
        <p14:creationId xmlns:p14="http://schemas.microsoft.com/office/powerpoint/2010/main" val="992973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8151-F0F2-F21C-33F8-E5E688659A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B9BA89-6AEE-AD23-11D8-326688474CF4}"/>
              </a:ext>
            </a:extLst>
          </p:cNvPr>
          <p:cNvSpPr>
            <a:spLocks noGrp="1"/>
          </p:cNvSpPr>
          <p:nvPr>
            <p:ph idx="1"/>
          </p:nvPr>
        </p:nvSpPr>
        <p:spPr/>
        <p:txBody>
          <a:bodyPr/>
          <a:lstStyle/>
          <a:p>
            <a:r>
              <a:rPr lang="en-US" dirty="0"/>
              <a:t>User creation with user id</a:t>
            </a:r>
          </a:p>
        </p:txBody>
      </p:sp>
      <p:pic>
        <p:nvPicPr>
          <p:cNvPr id="5" name="Picture 4">
            <a:extLst>
              <a:ext uri="{FF2B5EF4-FFF2-40B4-BE49-F238E27FC236}">
                <a16:creationId xmlns:a16="http://schemas.microsoft.com/office/drawing/2014/main" id="{514D00C3-575D-9342-D4E9-74669E51A649}"/>
              </a:ext>
            </a:extLst>
          </p:cNvPr>
          <p:cNvPicPr>
            <a:picLocks noChangeAspect="1"/>
          </p:cNvPicPr>
          <p:nvPr/>
        </p:nvPicPr>
        <p:blipFill>
          <a:blip r:embed="rId2"/>
          <a:stretch>
            <a:fillRect/>
          </a:stretch>
        </p:blipFill>
        <p:spPr>
          <a:xfrm>
            <a:off x="2472171" y="2881745"/>
            <a:ext cx="6862082" cy="1562100"/>
          </a:xfrm>
          <a:prstGeom prst="rect">
            <a:avLst/>
          </a:prstGeom>
        </p:spPr>
      </p:pic>
    </p:spTree>
    <p:extLst>
      <p:ext uri="{BB962C8B-B14F-4D97-AF65-F5344CB8AC3E}">
        <p14:creationId xmlns:p14="http://schemas.microsoft.com/office/powerpoint/2010/main" val="2486383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9600-D6AA-6663-2CED-1B07C450A68B}"/>
              </a:ext>
            </a:extLst>
          </p:cNvPr>
          <p:cNvSpPr>
            <a:spLocks noGrp="1"/>
          </p:cNvSpPr>
          <p:nvPr>
            <p:ph type="title"/>
          </p:nvPr>
        </p:nvSpPr>
        <p:spPr/>
        <p:txBody>
          <a:bodyPr>
            <a:normAutofit/>
          </a:bodyPr>
          <a:lstStyle/>
          <a:p>
            <a:r>
              <a:rPr lang="en-US"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Enter shell commands</a:t>
            </a:r>
            <a:endParaRPr lang="en-US" sz="8800" dirty="0"/>
          </a:p>
        </p:txBody>
      </p:sp>
      <p:sp>
        <p:nvSpPr>
          <p:cNvPr id="3" name="Content Placeholder 2">
            <a:extLst>
              <a:ext uri="{FF2B5EF4-FFF2-40B4-BE49-F238E27FC236}">
                <a16:creationId xmlns:a16="http://schemas.microsoft.com/office/drawing/2014/main" id="{D04534B0-D5A8-42FC-3C4E-1F4404513593}"/>
              </a:ext>
            </a:extLst>
          </p:cNvPr>
          <p:cNvSpPr>
            <a:spLocks noGrp="1"/>
          </p:cNvSpPr>
          <p:nvPr>
            <p:ph idx="1"/>
          </p:nvPr>
        </p:nvSpPr>
        <p:spPr/>
        <p:txBody>
          <a:bodyPr/>
          <a:lstStyle/>
          <a:p>
            <a:r>
              <a:rPr lang="en-US" b="0" i="0" dirty="0">
                <a:solidFill>
                  <a:srgbClr val="273239"/>
                </a:solidFill>
                <a:effectLst/>
                <a:latin typeface="urw-din"/>
              </a:rPr>
              <a:t>A </a:t>
            </a:r>
            <a:r>
              <a:rPr lang="en-US" b="0" i="0" dirty="0">
                <a:effectLst/>
                <a:latin typeface="urw-din"/>
              </a:rPr>
              <a:t>shell </a:t>
            </a:r>
            <a:r>
              <a:rPr lang="en-US" b="0" i="0" dirty="0">
                <a:solidFill>
                  <a:srgbClr val="273239"/>
                </a:solidFill>
                <a:effectLst/>
                <a:latin typeface="urw-din"/>
              </a:rPr>
              <a:t>is a special user program that </a:t>
            </a:r>
            <a:r>
              <a:rPr lang="en-US" sz="3600" b="0" i="0" dirty="0">
                <a:solidFill>
                  <a:srgbClr val="FF0000"/>
                </a:solidFill>
                <a:effectLst/>
                <a:latin typeface="urw-din"/>
              </a:rPr>
              <a:t>provides an interface </a:t>
            </a:r>
            <a:r>
              <a:rPr lang="en-US" b="0" i="0" dirty="0">
                <a:solidFill>
                  <a:srgbClr val="273239"/>
                </a:solidFill>
                <a:effectLst/>
                <a:latin typeface="urw-din"/>
              </a:rPr>
              <a:t>to the user to use operating system services. </a:t>
            </a:r>
          </a:p>
          <a:p>
            <a:r>
              <a:rPr lang="en-US" b="0" i="0" dirty="0">
                <a:solidFill>
                  <a:srgbClr val="273239"/>
                </a:solidFill>
                <a:effectLst/>
                <a:latin typeface="urw-din"/>
              </a:rPr>
              <a:t>Shell accepts human-readable commands from the user and </a:t>
            </a:r>
            <a:r>
              <a:rPr lang="en-US" sz="3600" b="0" i="0" dirty="0">
                <a:solidFill>
                  <a:srgbClr val="FF0000"/>
                </a:solidFill>
                <a:effectLst/>
                <a:latin typeface="urw-din"/>
              </a:rPr>
              <a:t>converts them</a:t>
            </a:r>
            <a:r>
              <a:rPr lang="en-US" b="0" i="0" dirty="0">
                <a:solidFill>
                  <a:srgbClr val="273239"/>
                </a:solidFill>
                <a:effectLst/>
                <a:latin typeface="urw-din"/>
              </a:rPr>
              <a:t> into something which the kernel can understand. </a:t>
            </a:r>
          </a:p>
          <a:p>
            <a:r>
              <a:rPr lang="en-US" b="0" i="0" dirty="0">
                <a:solidFill>
                  <a:srgbClr val="273239"/>
                </a:solidFill>
                <a:effectLst/>
                <a:latin typeface="urw-din"/>
              </a:rPr>
              <a:t>It is a command language interpreter that </a:t>
            </a:r>
            <a:r>
              <a:rPr lang="en-US" sz="3600" b="0" i="0" dirty="0">
                <a:solidFill>
                  <a:srgbClr val="FF0000"/>
                </a:solidFill>
                <a:effectLst/>
                <a:latin typeface="urw-din"/>
              </a:rPr>
              <a:t>executes commands </a:t>
            </a:r>
            <a:r>
              <a:rPr lang="en-US" b="0" i="0" dirty="0">
                <a:solidFill>
                  <a:srgbClr val="273239"/>
                </a:solidFill>
                <a:effectLst/>
                <a:latin typeface="urw-din"/>
              </a:rPr>
              <a:t>read from input devices such as keyboards or from files. </a:t>
            </a:r>
          </a:p>
          <a:p>
            <a:r>
              <a:rPr lang="en-US" b="0" i="0" dirty="0">
                <a:solidFill>
                  <a:srgbClr val="273239"/>
                </a:solidFill>
                <a:effectLst/>
                <a:latin typeface="urw-din"/>
              </a:rPr>
              <a:t>The shell gets </a:t>
            </a:r>
            <a:r>
              <a:rPr lang="en-US" sz="3600" b="0" i="0" dirty="0">
                <a:solidFill>
                  <a:srgbClr val="FF0000"/>
                </a:solidFill>
                <a:effectLst/>
                <a:latin typeface="urw-din"/>
              </a:rPr>
              <a:t>started</a:t>
            </a:r>
            <a:r>
              <a:rPr lang="en-US" b="0" i="0" dirty="0">
                <a:solidFill>
                  <a:srgbClr val="273239"/>
                </a:solidFill>
                <a:effectLst/>
                <a:latin typeface="urw-din"/>
              </a:rPr>
              <a:t> when the user logs in or starts the terminal. </a:t>
            </a:r>
            <a:endParaRPr lang="en-US" dirty="0"/>
          </a:p>
        </p:txBody>
      </p:sp>
    </p:spTree>
    <p:extLst>
      <p:ext uri="{BB962C8B-B14F-4D97-AF65-F5344CB8AC3E}">
        <p14:creationId xmlns:p14="http://schemas.microsoft.com/office/powerpoint/2010/main" val="255419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down)">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CEA4-FA7A-655C-D83B-0CB6530A34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335B3E-EE39-6B60-968E-A45325CE3CC0}"/>
              </a:ext>
            </a:extLst>
          </p:cNvPr>
          <p:cNvSpPr>
            <a:spLocks noGrp="1"/>
          </p:cNvSpPr>
          <p:nvPr>
            <p:ph idx="1"/>
          </p:nvPr>
        </p:nvSpPr>
        <p:spPr/>
        <p:txBody>
          <a:bodyPr/>
          <a:lstStyle/>
          <a:p>
            <a:r>
              <a:rPr lang="en-US" dirty="0"/>
              <a:t>To set the password of an user</a:t>
            </a:r>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96840D1C-E59C-4165-8EDE-3A22FBB33700}"/>
              </a:ext>
            </a:extLst>
          </p:cNvPr>
          <p:cNvPicPr>
            <a:picLocks noChangeAspect="1"/>
          </p:cNvPicPr>
          <p:nvPr/>
        </p:nvPicPr>
        <p:blipFill>
          <a:blip r:embed="rId2"/>
          <a:stretch>
            <a:fillRect/>
          </a:stretch>
        </p:blipFill>
        <p:spPr>
          <a:xfrm>
            <a:off x="2567712" y="2408237"/>
            <a:ext cx="7056576" cy="2041525"/>
          </a:xfrm>
          <a:prstGeom prst="rect">
            <a:avLst/>
          </a:prstGeom>
        </p:spPr>
      </p:pic>
    </p:spTree>
    <p:extLst>
      <p:ext uri="{BB962C8B-B14F-4D97-AF65-F5344CB8AC3E}">
        <p14:creationId xmlns:p14="http://schemas.microsoft.com/office/powerpoint/2010/main" val="2191895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89A19-866B-C1B6-D55B-D7082BD012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93C3CA-AAB4-3697-2665-E4FA6A3CAB78}"/>
              </a:ext>
            </a:extLst>
          </p:cNvPr>
          <p:cNvSpPr>
            <a:spLocks noGrp="1"/>
          </p:cNvSpPr>
          <p:nvPr>
            <p:ph idx="1"/>
          </p:nvPr>
        </p:nvSpPr>
        <p:spPr/>
        <p:txBody>
          <a:bodyPr/>
          <a:lstStyle/>
          <a:p>
            <a:r>
              <a:rPr lang="en-US" dirty="0"/>
              <a:t>To reset the password of an user</a:t>
            </a:r>
          </a:p>
          <a:p>
            <a:endParaRPr lang="en-US" dirty="0"/>
          </a:p>
        </p:txBody>
      </p:sp>
      <p:pic>
        <p:nvPicPr>
          <p:cNvPr id="4" name="Picture 3">
            <a:extLst>
              <a:ext uri="{FF2B5EF4-FFF2-40B4-BE49-F238E27FC236}">
                <a16:creationId xmlns:a16="http://schemas.microsoft.com/office/drawing/2014/main" id="{6BB54437-BDD1-1F13-3C73-B8BBF683709A}"/>
              </a:ext>
            </a:extLst>
          </p:cNvPr>
          <p:cNvPicPr>
            <a:picLocks noChangeAspect="1"/>
          </p:cNvPicPr>
          <p:nvPr/>
        </p:nvPicPr>
        <p:blipFill>
          <a:blip r:embed="rId2"/>
          <a:stretch>
            <a:fillRect/>
          </a:stretch>
        </p:blipFill>
        <p:spPr>
          <a:xfrm>
            <a:off x="3338371" y="2341418"/>
            <a:ext cx="6010917" cy="3669001"/>
          </a:xfrm>
          <a:prstGeom prst="rect">
            <a:avLst/>
          </a:prstGeom>
        </p:spPr>
      </p:pic>
    </p:spTree>
    <p:extLst>
      <p:ext uri="{BB962C8B-B14F-4D97-AF65-F5344CB8AC3E}">
        <p14:creationId xmlns:p14="http://schemas.microsoft.com/office/powerpoint/2010/main" val="1740045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B84FD-455F-ED81-69D5-0D0EFC875E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C777B1-49DE-0A72-78FE-BD03AB9F4F17}"/>
              </a:ext>
            </a:extLst>
          </p:cNvPr>
          <p:cNvSpPr>
            <a:spLocks noGrp="1"/>
          </p:cNvSpPr>
          <p:nvPr>
            <p:ph idx="1"/>
          </p:nvPr>
        </p:nvSpPr>
        <p:spPr/>
        <p:txBody>
          <a:bodyPr/>
          <a:lstStyle/>
          <a:p>
            <a:r>
              <a:rPr lang="en-US" dirty="0"/>
              <a:t>To change the username</a:t>
            </a:r>
          </a:p>
        </p:txBody>
      </p:sp>
      <p:pic>
        <p:nvPicPr>
          <p:cNvPr id="5" name="Picture 4">
            <a:extLst>
              <a:ext uri="{FF2B5EF4-FFF2-40B4-BE49-F238E27FC236}">
                <a16:creationId xmlns:a16="http://schemas.microsoft.com/office/drawing/2014/main" id="{0EE76AC7-0479-B9D1-D883-5840E53A1295}"/>
              </a:ext>
            </a:extLst>
          </p:cNvPr>
          <p:cNvPicPr>
            <a:picLocks noChangeAspect="1"/>
          </p:cNvPicPr>
          <p:nvPr/>
        </p:nvPicPr>
        <p:blipFill>
          <a:blip r:embed="rId2"/>
          <a:stretch>
            <a:fillRect/>
          </a:stretch>
        </p:blipFill>
        <p:spPr>
          <a:xfrm>
            <a:off x="1983648" y="2854037"/>
            <a:ext cx="8224703" cy="1626177"/>
          </a:xfrm>
          <a:prstGeom prst="rect">
            <a:avLst/>
          </a:prstGeom>
        </p:spPr>
      </p:pic>
      <p:pic>
        <p:nvPicPr>
          <p:cNvPr id="7" name="Picture 6">
            <a:extLst>
              <a:ext uri="{FF2B5EF4-FFF2-40B4-BE49-F238E27FC236}">
                <a16:creationId xmlns:a16="http://schemas.microsoft.com/office/drawing/2014/main" id="{ABC14025-02D9-E2DA-8376-C24CA55D9EC3}"/>
              </a:ext>
            </a:extLst>
          </p:cNvPr>
          <p:cNvPicPr>
            <a:picLocks noChangeAspect="1"/>
          </p:cNvPicPr>
          <p:nvPr/>
        </p:nvPicPr>
        <p:blipFill>
          <a:blip r:embed="rId3"/>
          <a:stretch>
            <a:fillRect/>
          </a:stretch>
        </p:blipFill>
        <p:spPr>
          <a:xfrm>
            <a:off x="2356989" y="4854720"/>
            <a:ext cx="7478019" cy="1322243"/>
          </a:xfrm>
          <a:prstGeom prst="rect">
            <a:avLst/>
          </a:prstGeom>
        </p:spPr>
      </p:pic>
    </p:spTree>
    <p:extLst>
      <p:ext uri="{BB962C8B-B14F-4D97-AF65-F5344CB8AC3E}">
        <p14:creationId xmlns:p14="http://schemas.microsoft.com/office/powerpoint/2010/main" val="1960289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799E-91FD-C006-68E2-3C9A82C848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49CBBE-F370-417E-75CF-8033AF883DB8}"/>
              </a:ext>
            </a:extLst>
          </p:cNvPr>
          <p:cNvSpPr>
            <a:spLocks noGrp="1"/>
          </p:cNvSpPr>
          <p:nvPr>
            <p:ph idx="1"/>
          </p:nvPr>
        </p:nvSpPr>
        <p:spPr/>
        <p:txBody>
          <a:bodyPr/>
          <a:lstStyle/>
          <a:p>
            <a:r>
              <a:rPr lang="en-US" dirty="0"/>
              <a:t>To set the user account expiration date</a:t>
            </a:r>
          </a:p>
        </p:txBody>
      </p:sp>
      <p:pic>
        <p:nvPicPr>
          <p:cNvPr id="5" name="Picture 4">
            <a:extLst>
              <a:ext uri="{FF2B5EF4-FFF2-40B4-BE49-F238E27FC236}">
                <a16:creationId xmlns:a16="http://schemas.microsoft.com/office/drawing/2014/main" id="{3828145D-C4F0-9A73-64A6-895B51439B05}"/>
              </a:ext>
            </a:extLst>
          </p:cNvPr>
          <p:cNvPicPr>
            <a:picLocks noChangeAspect="1"/>
          </p:cNvPicPr>
          <p:nvPr/>
        </p:nvPicPr>
        <p:blipFill>
          <a:blip r:embed="rId2"/>
          <a:stretch>
            <a:fillRect/>
          </a:stretch>
        </p:blipFill>
        <p:spPr>
          <a:xfrm>
            <a:off x="2047269" y="3860367"/>
            <a:ext cx="8097461" cy="1325563"/>
          </a:xfrm>
          <a:prstGeom prst="rect">
            <a:avLst/>
          </a:prstGeom>
        </p:spPr>
      </p:pic>
    </p:spTree>
    <p:extLst>
      <p:ext uri="{BB962C8B-B14F-4D97-AF65-F5344CB8AC3E}">
        <p14:creationId xmlns:p14="http://schemas.microsoft.com/office/powerpoint/2010/main" val="3193302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87D8-DA54-7160-9650-1F6A6993B5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C71E3A-D485-B26B-C05A-501681E04853}"/>
              </a:ext>
            </a:extLst>
          </p:cNvPr>
          <p:cNvSpPr>
            <a:spLocks noGrp="1"/>
          </p:cNvSpPr>
          <p:nvPr>
            <p:ph idx="1"/>
          </p:nvPr>
        </p:nvSpPr>
        <p:spPr/>
        <p:txBody>
          <a:bodyPr/>
          <a:lstStyle/>
          <a:p>
            <a:r>
              <a:rPr lang="en-US" dirty="0"/>
              <a:t>To delete an user</a:t>
            </a:r>
          </a:p>
          <a:p>
            <a:endParaRPr lang="en-US" dirty="0"/>
          </a:p>
        </p:txBody>
      </p:sp>
      <p:pic>
        <p:nvPicPr>
          <p:cNvPr id="5" name="Picture 4">
            <a:extLst>
              <a:ext uri="{FF2B5EF4-FFF2-40B4-BE49-F238E27FC236}">
                <a16:creationId xmlns:a16="http://schemas.microsoft.com/office/drawing/2014/main" id="{34CDC890-78DD-3F0D-2BEB-02C5884488A3}"/>
              </a:ext>
            </a:extLst>
          </p:cNvPr>
          <p:cNvPicPr>
            <a:picLocks noChangeAspect="1"/>
          </p:cNvPicPr>
          <p:nvPr/>
        </p:nvPicPr>
        <p:blipFill>
          <a:blip r:embed="rId2"/>
          <a:stretch>
            <a:fillRect/>
          </a:stretch>
        </p:blipFill>
        <p:spPr>
          <a:xfrm>
            <a:off x="2036617" y="2920134"/>
            <a:ext cx="7717837" cy="1860550"/>
          </a:xfrm>
          <a:prstGeom prst="rect">
            <a:avLst/>
          </a:prstGeom>
        </p:spPr>
      </p:pic>
    </p:spTree>
    <p:extLst>
      <p:ext uri="{BB962C8B-B14F-4D97-AF65-F5344CB8AC3E}">
        <p14:creationId xmlns:p14="http://schemas.microsoft.com/office/powerpoint/2010/main" val="76510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423E-C45E-9977-D7EC-16BD6C29C8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8E225F-CDFB-F9EF-0C43-08F34B0304E0}"/>
              </a:ext>
            </a:extLst>
          </p:cNvPr>
          <p:cNvSpPr>
            <a:spLocks noGrp="1"/>
          </p:cNvSpPr>
          <p:nvPr>
            <p:ph idx="1"/>
          </p:nvPr>
        </p:nvSpPr>
        <p:spPr/>
        <p:txBody>
          <a:bodyPr/>
          <a:lstStyle/>
          <a:p>
            <a:r>
              <a:rPr lang="en-US" dirty="0"/>
              <a:t>To check the all users</a:t>
            </a:r>
          </a:p>
        </p:txBody>
      </p:sp>
      <p:pic>
        <p:nvPicPr>
          <p:cNvPr id="5" name="Picture 4">
            <a:extLst>
              <a:ext uri="{FF2B5EF4-FFF2-40B4-BE49-F238E27FC236}">
                <a16:creationId xmlns:a16="http://schemas.microsoft.com/office/drawing/2014/main" id="{436BDD95-AB2A-F080-91E8-A344CA818147}"/>
              </a:ext>
            </a:extLst>
          </p:cNvPr>
          <p:cNvPicPr>
            <a:picLocks noChangeAspect="1"/>
          </p:cNvPicPr>
          <p:nvPr/>
        </p:nvPicPr>
        <p:blipFill>
          <a:blip r:embed="rId2"/>
          <a:stretch>
            <a:fillRect/>
          </a:stretch>
        </p:blipFill>
        <p:spPr>
          <a:xfrm>
            <a:off x="4290579" y="136742"/>
            <a:ext cx="7409479" cy="3864552"/>
          </a:xfrm>
          <a:prstGeom prst="rect">
            <a:avLst/>
          </a:prstGeom>
        </p:spPr>
      </p:pic>
      <p:pic>
        <p:nvPicPr>
          <p:cNvPr id="7" name="Picture 6">
            <a:extLst>
              <a:ext uri="{FF2B5EF4-FFF2-40B4-BE49-F238E27FC236}">
                <a16:creationId xmlns:a16="http://schemas.microsoft.com/office/drawing/2014/main" id="{8DB6EDCA-A42D-BCBC-86C7-D9F54F78F92F}"/>
              </a:ext>
            </a:extLst>
          </p:cNvPr>
          <p:cNvPicPr>
            <a:picLocks noChangeAspect="1"/>
          </p:cNvPicPr>
          <p:nvPr/>
        </p:nvPicPr>
        <p:blipFill>
          <a:blip r:embed="rId3"/>
          <a:stretch>
            <a:fillRect/>
          </a:stretch>
        </p:blipFill>
        <p:spPr>
          <a:xfrm>
            <a:off x="4290579" y="4001294"/>
            <a:ext cx="7409479" cy="1717523"/>
          </a:xfrm>
          <a:prstGeom prst="rect">
            <a:avLst/>
          </a:prstGeom>
        </p:spPr>
      </p:pic>
    </p:spTree>
    <p:extLst>
      <p:ext uri="{BB962C8B-B14F-4D97-AF65-F5344CB8AC3E}">
        <p14:creationId xmlns:p14="http://schemas.microsoft.com/office/powerpoint/2010/main" val="3805312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A9346-74E1-DC8B-085F-BE6925FBA7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4D53A6-6467-2A46-F8AA-74CF7295074C}"/>
              </a:ext>
            </a:extLst>
          </p:cNvPr>
          <p:cNvSpPr>
            <a:spLocks noGrp="1"/>
          </p:cNvSpPr>
          <p:nvPr>
            <p:ph idx="1"/>
          </p:nvPr>
        </p:nvSpPr>
        <p:spPr/>
        <p:txBody>
          <a:bodyPr/>
          <a:lstStyle/>
          <a:p>
            <a:r>
              <a:rPr lang="en-US" dirty="0"/>
              <a:t>Create the group</a:t>
            </a:r>
          </a:p>
        </p:txBody>
      </p:sp>
      <p:pic>
        <p:nvPicPr>
          <p:cNvPr id="5" name="Picture 4">
            <a:extLst>
              <a:ext uri="{FF2B5EF4-FFF2-40B4-BE49-F238E27FC236}">
                <a16:creationId xmlns:a16="http://schemas.microsoft.com/office/drawing/2014/main" id="{8D6A9EB2-0BA4-9655-2890-4BC6D889A433}"/>
              </a:ext>
            </a:extLst>
          </p:cNvPr>
          <p:cNvPicPr>
            <a:picLocks noChangeAspect="1"/>
          </p:cNvPicPr>
          <p:nvPr/>
        </p:nvPicPr>
        <p:blipFill>
          <a:blip r:embed="rId2"/>
          <a:stretch>
            <a:fillRect/>
          </a:stretch>
        </p:blipFill>
        <p:spPr>
          <a:xfrm>
            <a:off x="3249756" y="2396836"/>
            <a:ext cx="4809529" cy="1640898"/>
          </a:xfrm>
          <a:prstGeom prst="rect">
            <a:avLst/>
          </a:prstGeom>
        </p:spPr>
      </p:pic>
    </p:spTree>
    <p:extLst>
      <p:ext uri="{BB962C8B-B14F-4D97-AF65-F5344CB8AC3E}">
        <p14:creationId xmlns:p14="http://schemas.microsoft.com/office/powerpoint/2010/main" val="1913512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440F-36A4-13D1-FAAF-D008294DD5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1EDA60-464E-5844-E3A6-308113BCC679}"/>
              </a:ext>
            </a:extLst>
          </p:cNvPr>
          <p:cNvSpPr>
            <a:spLocks noGrp="1"/>
          </p:cNvSpPr>
          <p:nvPr>
            <p:ph idx="1"/>
          </p:nvPr>
        </p:nvSpPr>
        <p:spPr/>
        <p:txBody>
          <a:bodyPr/>
          <a:lstStyle/>
          <a:p>
            <a:r>
              <a:rPr lang="en-US" dirty="0"/>
              <a:t>To add user in the group</a:t>
            </a:r>
          </a:p>
        </p:txBody>
      </p:sp>
      <p:pic>
        <p:nvPicPr>
          <p:cNvPr id="5" name="Picture 4">
            <a:extLst>
              <a:ext uri="{FF2B5EF4-FFF2-40B4-BE49-F238E27FC236}">
                <a16:creationId xmlns:a16="http://schemas.microsoft.com/office/drawing/2014/main" id="{7474D805-D71A-2578-ED44-EA2FD8D6D6BA}"/>
              </a:ext>
            </a:extLst>
          </p:cNvPr>
          <p:cNvPicPr>
            <a:picLocks noChangeAspect="1"/>
          </p:cNvPicPr>
          <p:nvPr/>
        </p:nvPicPr>
        <p:blipFill>
          <a:blip r:embed="rId2"/>
          <a:stretch>
            <a:fillRect/>
          </a:stretch>
        </p:blipFill>
        <p:spPr>
          <a:xfrm>
            <a:off x="2375188" y="2643404"/>
            <a:ext cx="7027513" cy="1571192"/>
          </a:xfrm>
          <a:prstGeom prst="rect">
            <a:avLst/>
          </a:prstGeom>
        </p:spPr>
      </p:pic>
    </p:spTree>
    <p:extLst>
      <p:ext uri="{BB962C8B-B14F-4D97-AF65-F5344CB8AC3E}">
        <p14:creationId xmlns:p14="http://schemas.microsoft.com/office/powerpoint/2010/main" val="2892562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D7080-9F42-28A1-A767-A247A617B3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15E29B-5762-2CEB-49BC-CD549B199E28}"/>
              </a:ext>
            </a:extLst>
          </p:cNvPr>
          <p:cNvSpPr>
            <a:spLocks noGrp="1"/>
          </p:cNvSpPr>
          <p:nvPr>
            <p:ph idx="1"/>
          </p:nvPr>
        </p:nvSpPr>
        <p:spPr/>
        <p:txBody>
          <a:bodyPr/>
          <a:lstStyle/>
          <a:p>
            <a:r>
              <a:rPr lang="en-US" dirty="0"/>
              <a:t>To create a group id</a:t>
            </a:r>
          </a:p>
        </p:txBody>
      </p:sp>
      <p:pic>
        <p:nvPicPr>
          <p:cNvPr id="5" name="Picture 4">
            <a:extLst>
              <a:ext uri="{FF2B5EF4-FFF2-40B4-BE49-F238E27FC236}">
                <a16:creationId xmlns:a16="http://schemas.microsoft.com/office/drawing/2014/main" id="{D69B4A4B-6B6C-D080-5361-B237B741DAC0}"/>
              </a:ext>
            </a:extLst>
          </p:cNvPr>
          <p:cNvPicPr>
            <a:picLocks noChangeAspect="1"/>
          </p:cNvPicPr>
          <p:nvPr/>
        </p:nvPicPr>
        <p:blipFill>
          <a:blip r:embed="rId2"/>
          <a:stretch>
            <a:fillRect/>
          </a:stretch>
        </p:blipFill>
        <p:spPr>
          <a:xfrm>
            <a:off x="2940194" y="2809298"/>
            <a:ext cx="6884697" cy="1865312"/>
          </a:xfrm>
          <a:prstGeom prst="rect">
            <a:avLst/>
          </a:prstGeom>
        </p:spPr>
      </p:pic>
    </p:spTree>
    <p:extLst>
      <p:ext uri="{BB962C8B-B14F-4D97-AF65-F5344CB8AC3E}">
        <p14:creationId xmlns:p14="http://schemas.microsoft.com/office/powerpoint/2010/main" val="1960522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34AB5-F170-7D23-10A7-B09B5FC84A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8B4C94-48B8-A737-BBBE-EB4059BCEAD2}"/>
              </a:ext>
            </a:extLst>
          </p:cNvPr>
          <p:cNvSpPr>
            <a:spLocks noGrp="1"/>
          </p:cNvSpPr>
          <p:nvPr>
            <p:ph idx="1"/>
          </p:nvPr>
        </p:nvSpPr>
        <p:spPr/>
        <p:txBody>
          <a:bodyPr/>
          <a:lstStyle/>
          <a:p>
            <a:r>
              <a:rPr lang="en-US" dirty="0"/>
              <a:t>To change the group id</a:t>
            </a:r>
          </a:p>
        </p:txBody>
      </p:sp>
      <p:pic>
        <p:nvPicPr>
          <p:cNvPr id="5" name="Picture 4">
            <a:extLst>
              <a:ext uri="{FF2B5EF4-FFF2-40B4-BE49-F238E27FC236}">
                <a16:creationId xmlns:a16="http://schemas.microsoft.com/office/drawing/2014/main" id="{E3C0D68C-9A72-B378-12FD-DFE8D2E4CF12}"/>
              </a:ext>
            </a:extLst>
          </p:cNvPr>
          <p:cNvPicPr>
            <a:picLocks noChangeAspect="1"/>
          </p:cNvPicPr>
          <p:nvPr/>
        </p:nvPicPr>
        <p:blipFill>
          <a:blip r:embed="rId2"/>
          <a:stretch>
            <a:fillRect/>
          </a:stretch>
        </p:blipFill>
        <p:spPr>
          <a:xfrm>
            <a:off x="3191617" y="2661804"/>
            <a:ext cx="5808766" cy="1534391"/>
          </a:xfrm>
          <a:prstGeom prst="rect">
            <a:avLst/>
          </a:prstGeom>
        </p:spPr>
      </p:pic>
      <p:pic>
        <p:nvPicPr>
          <p:cNvPr id="7" name="Picture 6">
            <a:extLst>
              <a:ext uri="{FF2B5EF4-FFF2-40B4-BE49-F238E27FC236}">
                <a16:creationId xmlns:a16="http://schemas.microsoft.com/office/drawing/2014/main" id="{CC2DC005-C43A-ED4B-F356-40645E1A08AE}"/>
              </a:ext>
            </a:extLst>
          </p:cNvPr>
          <p:cNvPicPr>
            <a:picLocks noChangeAspect="1"/>
          </p:cNvPicPr>
          <p:nvPr/>
        </p:nvPicPr>
        <p:blipFill>
          <a:blip r:embed="rId3"/>
          <a:stretch>
            <a:fillRect/>
          </a:stretch>
        </p:blipFill>
        <p:spPr>
          <a:xfrm>
            <a:off x="5805921" y="4498686"/>
            <a:ext cx="2897218" cy="1994189"/>
          </a:xfrm>
          <a:prstGeom prst="rect">
            <a:avLst/>
          </a:prstGeom>
        </p:spPr>
      </p:pic>
    </p:spTree>
    <p:extLst>
      <p:ext uri="{BB962C8B-B14F-4D97-AF65-F5344CB8AC3E}">
        <p14:creationId xmlns:p14="http://schemas.microsoft.com/office/powerpoint/2010/main" val="155024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54B9-DBED-0ADF-0EC9-9C0B457939F3}"/>
              </a:ext>
            </a:extLst>
          </p:cNvPr>
          <p:cNvSpPr>
            <a:spLocks noGrp="1"/>
          </p:cNvSpPr>
          <p:nvPr>
            <p:ph type="title"/>
          </p:nvPr>
        </p:nvSpPr>
        <p:spPr/>
        <p:txBody>
          <a:bodyPr/>
          <a:lstStyle/>
          <a:p>
            <a:r>
              <a:rPr lang="en-US" dirty="0"/>
              <a:t>cd</a:t>
            </a:r>
          </a:p>
        </p:txBody>
      </p:sp>
      <p:sp>
        <p:nvSpPr>
          <p:cNvPr id="3" name="Content Placeholder 2">
            <a:extLst>
              <a:ext uri="{FF2B5EF4-FFF2-40B4-BE49-F238E27FC236}">
                <a16:creationId xmlns:a16="http://schemas.microsoft.com/office/drawing/2014/main" id="{0177F02E-59E0-B054-D100-BF823DA94E13}"/>
              </a:ext>
            </a:extLst>
          </p:cNvPr>
          <p:cNvSpPr>
            <a:spLocks noGrp="1"/>
          </p:cNvSpPr>
          <p:nvPr>
            <p:ph idx="1"/>
          </p:nvPr>
        </p:nvSpPr>
        <p:spPr/>
        <p:txBody>
          <a:bodyPr/>
          <a:lstStyle/>
          <a:p>
            <a:r>
              <a:rPr lang="en-US" dirty="0"/>
              <a:t>Change directory</a:t>
            </a:r>
          </a:p>
        </p:txBody>
      </p:sp>
      <p:pic>
        <p:nvPicPr>
          <p:cNvPr id="5" name="Picture 4">
            <a:extLst>
              <a:ext uri="{FF2B5EF4-FFF2-40B4-BE49-F238E27FC236}">
                <a16:creationId xmlns:a16="http://schemas.microsoft.com/office/drawing/2014/main" id="{5AED8BE1-91DF-5FEC-4EF9-0487511FAB75}"/>
              </a:ext>
            </a:extLst>
          </p:cNvPr>
          <p:cNvPicPr>
            <a:picLocks noChangeAspect="1"/>
          </p:cNvPicPr>
          <p:nvPr/>
        </p:nvPicPr>
        <p:blipFill>
          <a:blip r:embed="rId2"/>
          <a:stretch>
            <a:fillRect/>
          </a:stretch>
        </p:blipFill>
        <p:spPr>
          <a:xfrm>
            <a:off x="3302144" y="3089563"/>
            <a:ext cx="5857264" cy="1183698"/>
          </a:xfrm>
          <a:prstGeom prst="rect">
            <a:avLst/>
          </a:prstGeom>
        </p:spPr>
      </p:pic>
    </p:spTree>
    <p:extLst>
      <p:ext uri="{BB962C8B-B14F-4D97-AF65-F5344CB8AC3E}">
        <p14:creationId xmlns:p14="http://schemas.microsoft.com/office/powerpoint/2010/main" val="671838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CC40-DFDB-5B3D-EAAA-D782BADD0C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D9CBE0-9AA1-74F2-BF90-D9C0A78AA53A}"/>
              </a:ext>
            </a:extLst>
          </p:cNvPr>
          <p:cNvSpPr>
            <a:spLocks noGrp="1"/>
          </p:cNvSpPr>
          <p:nvPr>
            <p:ph idx="1"/>
          </p:nvPr>
        </p:nvSpPr>
        <p:spPr/>
        <p:txBody>
          <a:bodyPr/>
          <a:lstStyle/>
          <a:p>
            <a:r>
              <a:rPr lang="en-US" dirty="0"/>
              <a:t>To change the group name (rename)</a:t>
            </a:r>
          </a:p>
        </p:txBody>
      </p:sp>
      <p:pic>
        <p:nvPicPr>
          <p:cNvPr id="5" name="Picture 4">
            <a:extLst>
              <a:ext uri="{FF2B5EF4-FFF2-40B4-BE49-F238E27FC236}">
                <a16:creationId xmlns:a16="http://schemas.microsoft.com/office/drawing/2014/main" id="{67D3921B-0BE6-6DEE-58B2-275063610E67}"/>
              </a:ext>
            </a:extLst>
          </p:cNvPr>
          <p:cNvPicPr>
            <a:picLocks noChangeAspect="1"/>
          </p:cNvPicPr>
          <p:nvPr/>
        </p:nvPicPr>
        <p:blipFill>
          <a:blip r:embed="rId2"/>
          <a:stretch>
            <a:fillRect/>
          </a:stretch>
        </p:blipFill>
        <p:spPr>
          <a:xfrm>
            <a:off x="2727180" y="2643043"/>
            <a:ext cx="7248074" cy="1855787"/>
          </a:xfrm>
          <a:prstGeom prst="rect">
            <a:avLst/>
          </a:prstGeom>
        </p:spPr>
      </p:pic>
      <p:pic>
        <p:nvPicPr>
          <p:cNvPr id="7" name="Picture 6">
            <a:extLst>
              <a:ext uri="{FF2B5EF4-FFF2-40B4-BE49-F238E27FC236}">
                <a16:creationId xmlns:a16="http://schemas.microsoft.com/office/drawing/2014/main" id="{CFD793FC-E5B3-03A9-8F8C-5B45179047AD}"/>
              </a:ext>
            </a:extLst>
          </p:cNvPr>
          <p:cNvPicPr>
            <a:picLocks noChangeAspect="1"/>
          </p:cNvPicPr>
          <p:nvPr/>
        </p:nvPicPr>
        <p:blipFill>
          <a:blip r:embed="rId3"/>
          <a:stretch>
            <a:fillRect/>
          </a:stretch>
        </p:blipFill>
        <p:spPr>
          <a:xfrm>
            <a:off x="5842289" y="4790065"/>
            <a:ext cx="3092978" cy="1855787"/>
          </a:xfrm>
          <a:prstGeom prst="rect">
            <a:avLst/>
          </a:prstGeom>
        </p:spPr>
      </p:pic>
    </p:spTree>
    <p:extLst>
      <p:ext uri="{BB962C8B-B14F-4D97-AF65-F5344CB8AC3E}">
        <p14:creationId xmlns:p14="http://schemas.microsoft.com/office/powerpoint/2010/main" val="8542718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D83A2-B1F8-A759-1C41-0DCCB6CC94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E141B0-5698-459C-64E3-5CDE9AB24458}"/>
              </a:ext>
            </a:extLst>
          </p:cNvPr>
          <p:cNvSpPr>
            <a:spLocks noGrp="1"/>
          </p:cNvSpPr>
          <p:nvPr>
            <p:ph idx="1"/>
          </p:nvPr>
        </p:nvSpPr>
        <p:spPr/>
        <p:txBody>
          <a:bodyPr/>
          <a:lstStyle/>
          <a:p>
            <a:r>
              <a:rPr lang="en-US" dirty="0"/>
              <a:t>To delete any group. </a:t>
            </a:r>
            <a:r>
              <a:rPr lang="en-IN" altLang="en-US" sz="2800" dirty="0"/>
              <a:t>It does not delete user accounts that are members of the group.</a:t>
            </a:r>
            <a:endParaRPr lang="en-US" dirty="0"/>
          </a:p>
        </p:txBody>
      </p:sp>
      <p:pic>
        <p:nvPicPr>
          <p:cNvPr id="5" name="Picture 4">
            <a:extLst>
              <a:ext uri="{FF2B5EF4-FFF2-40B4-BE49-F238E27FC236}">
                <a16:creationId xmlns:a16="http://schemas.microsoft.com/office/drawing/2014/main" id="{58AE1A9B-18AC-4DEE-C12E-36F6A34CF1D7}"/>
              </a:ext>
            </a:extLst>
          </p:cNvPr>
          <p:cNvPicPr>
            <a:picLocks noChangeAspect="1"/>
          </p:cNvPicPr>
          <p:nvPr/>
        </p:nvPicPr>
        <p:blipFill>
          <a:blip r:embed="rId2"/>
          <a:stretch>
            <a:fillRect/>
          </a:stretch>
        </p:blipFill>
        <p:spPr>
          <a:xfrm>
            <a:off x="2948194" y="2849218"/>
            <a:ext cx="5790833" cy="1697313"/>
          </a:xfrm>
          <a:prstGeom prst="rect">
            <a:avLst/>
          </a:prstGeom>
        </p:spPr>
      </p:pic>
    </p:spTree>
    <p:extLst>
      <p:ext uri="{BB962C8B-B14F-4D97-AF65-F5344CB8AC3E}">
        <p14:creationId xmlns:p14="http://schemas.microsoft.com/office/powerpoint/2010/main" val="2608684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1295A-8173-45AB-6B9A-EEB590139C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E78DDD-738B-7635-19EA-6F7EC6F21CDD}"/>
              </a:ext>
            </a:extLst>
          </p:cNvPr>
          <p:cNvSpPr>
            <a:spLocks noGrp="1"/>
          </p:cNvSpPr>
          <p:nvPr>
            <p:ph idx="1"/>
          </p:nvPr>
        </p:nvSpPr>
        <p:spPr/>
        <p:txBody>
          <a:bodyPr/>
          <a:lstStyle/>
          <a:p>
            <a:r>
              <a:rPr lang="en-US" dirty="0"/>
              <a:t>To display all the groups </a:t>
            </a:r>
          </a:p>
          <a:p>
            <a:pPr marL="0" indent="0">
              <a:buNone/>
            </a:pPr>
            <a:r>
              <a:rPr lang="en-US" dirty="0"/>
              <a:t>along with users in </a:t>
            </a:r>
          </a:p>
          <a:p>
            <a:pPr marL="0" indent="0">
              <a:buNone/>
            </a:pPr>
            <a:r>
              <a:rPr lang="en-US" dirty="0"/>
              <a:t>the groups</a:t>
            </a:r>
          </a:p>
        </p:txBody>
      </p:sp>
      <p:pic>
        <p:nvPicPr>
          <p:cNvPr id="5" name="Picture 4">
            <a:extLst>
              <a:ext uri="{FF2B5EF4-FFF2-40B4-BE49-F238E27FC236}">
                <a16:creationId xmlns:a16="http://schemas.microsoft.com/office/drawing/2014/main" id="{F356B068-A6F3-B79C-B6A7-70476AEAFDBD}"/>
              </a:ext>
            </a:extLst>
          </p:cNvPr>
          <p:cNvPicPr>
            <a:picLocks noChangeAspect="1"/>
          </p:cNvPicPr>
          <p:nvPr/>
        </p:nvPicPr>
        <p:blipFill>
          <a:blip r:embed="rId2"/>
          <a:stretch>
            <a:fillRect/>
          </a:stretch>
        </p:blipFill>
        <p:spPr>
          <a:xfrm>
            <a:off x="5082886" y="0"/>
            <a:ext cx="2980459" cy="4851910"/>
          </a:xfrm>
          <a:prstGeom prst="rect">
            <a:avLst/>
          </a:prstGeom>
        </p:spPr>
      </p:pic>
      <p:pic>
        <p:nvPicPr>
          <p:cNvPr id="7" name="Picture 6">
            <a:extLst>
              <a:ext uri="{FF2B5EF4-FFF2-40B4-BE49-F238E27FC236}">
                <a16:creationId xmlns:a16="http://schemas.microsoft.com/office/drawing/2014/main" id="{6134ABAF-8B94-F54C-D4D9-04D8FE1F96B7}"/>
              </a:ext>
            </a:extLst>
          </p:cNvPr>
          <p:cNvPicPr>
            <a:picLocks noChangeAspect="1"/>
          </p:cNvPicPr>
          <p:nvPr/>
        </p:nvPicPr>
        <p:blipFill>
          <a:blip r:embed="rId3"/>
          <a:stretch>
            <a:fillRect/>
          </a:stretch>
        </p:blipFill>
        <p:spPr>
          <a:xfrm>
            <a:off x="5082886" y="4851910"/>
            <a:ext cx="2980459" cy="2236787"/>
          </a:xfrm>
          <a:prstGeom prst="rect">
            <a:avLst/>
          </a:prstGeom>
        </p:spPr>
      </p:pic>
    </p:spTree>
    <p:extLst>
      <p:ext uri="{BB962C8B-B14F-4D97-AF65-F5344CB8AC3E}">
        <p14:creationId xmlns:p14="http://schemas.microsoft.com/office/powerpoint/2010/main" val="2792445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FE262-395E-BD62-F6D8-69B76F3676F0}"/>
              </a:ext>
            </a:extLst>
          </p:cNvPr>
          <p:cNvSpPr>
            <a:spLocks noGrp="1"/>
          </p:cNvSpPr>
          <p:nvPr>
            <p:ph type="title"/>
          </p:nvPr>
        </p:nvSpPr>
        <p:spPr/>
        <p:txBody>
          <a:bodyPr/>
          <a:lstStyle/>
          <a:p>
            <a:r>
              <a:rPr lang="en-US" dirty="0"/>
              <a:t>File Permissions</a:t>
            </a:r>
          </a:p>
        </p:txBody>
      </p:sp>
      <p:sp>
        <p:nvSpPr>
          <p:cNvPr id="3" name="Content Placeholder 2">
            <a:extLst>
              <a:ext uri="{FF2B5EF4-FFF2-40B4-BE49-F238E27FC236}">
                <a16:creationId xmlns:a16="http://schemas.microsoft.com/office/drawing/2014/main" id="{8E6C1712-3E1E-9CAD-09E4-55D9DC09DCAD}"/>
              </a:ext>
            </a:extLst>
          </p:cNvPr>
          <p:cNvSpPr>
            <a:spLocks noGrp="1"/>
          </p:cNvSpPr>
          <p:nvPr>
            <p:ph idx="1"/>
          </p:nvPr>
        </p:nvSpPr>
        <p:spPr/>
        <p:txBody>
          <a:bodyPr>
            <a:normAutofit/>
          </a:bodyPr>
          <a:lstStyle/>
          <a:p>
            <a:pPr eaLnBrk="1" hangingPunct="1"/>
            <a:r>
              <a:rPr lang="en-IN" altLang="en-US" sz="2800" dirty="0"/>
              <a:t>Every file has its own access rights for different groups of users. </a:t>
            </a:r>
          </a:p>
          <a:p>
            <a:pPr eaLnBrk="1" hangingPunct="1"/>
            <a:endParaRPr lang="en-IN" altLang="en-US" dirty="0"/>
          </a:p>
          <a:p>
            <a:pPr eaLnBrk="1" hangingPunct="1"/>
            <a:r>
              <a:rPr lang="en-IN" altLang="en-US" sz="2800" dirty="0"/>
              <a:t>Access rights are – Read, Write and Execute. </a:t>
            </a:r>
          </a:p>
          <a:p>
            <a:pPr eaLnBrk="1" hangingPunct="1"/>
            <a:endParaRPr lang="en-IN" altLang="en-US" dirty="0"/>
          </a:p>
          <a:p>
            <a:pPr eaLnBrk="1" hangingPunct="1"/>
            <a:r>
              <a:rPr lang="en-IN" altLang="en-US" sz="2800" dirty="0"/>
              <a:t>These rights are provided to different groups of users which are- Owner, Groups, Other Users. </a:t>
            </a:r>
            <a:endParaRPr lang="en-US" dirty="0"/>
          </a:p>
        </p:txBody>
      </p:sp>
      <p:pic>
        <p:nvPicPr>
          <p:cNvPr id="4" name="Picture 3">
            <a:extLst>
              <a:ext uri="{FF2B5EF4-FFF2-40B4-BE49-F238E27FC236}">
                <a16:creationId xmlns:a16="http://schemas.microsoft.com/office/drawing/2014/main" id="{322677E0-7566-A4E2-C697-D82C33D8F6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506913"/>
            <a:ext cx="4694237" cy="198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624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6DA1A-410D-9DB5-D5FD-43B5CBBE0E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332B48-EFD0-10F2-ED85-4B6BFADDB04A}"/>
              </a:ext>
            </a:extLst>
          </p:cNvPr>
          <p:cNvSpPr>
            <a:spLocks noGrp="1"/>
          </p:cNvSpPr>
          <p:nvPr>
            <p:ph idx="1"/>
          </p:nvPr>
        </p:nvSpPr>
        <p:spPr/>
        <p:txBody>
          <a:bodyPr/>
          <a:lstStyle/>
          <a:p>
            <a:pPr eaLnBrk="1" hangingPunct="1"/>
            <a:r>
              <a:rPr lang="en-IN" altLang="en-US" sz="2800" dirty="0"/>
              <a:t>A file’s permission appears to be in format of three group of letters. </a:t>
            </a:r>
          </a:p>
          <a:p>
            <a:pPr eaLnBrk="1" hangingPunct="1"/>
            <a:r>
              <a:rPr lang="en-IN" altLang="en-US" sz="2800" dirty="0"/>
              <a:t>Here three groups represent the permissions given to groups of the user.</a:t>
            </a:r>
          </a:p>
          <a:p>
            <a:pPr eaLnBrk="1" hangingPunct="1"/>
            <a:r>
              <a:rPr lang="en-IN" altLang="en-US" sz="2800" b="1" dirty="0"/>
              <a:t>Owner (</a:t>
            </a:r>
            <a:r>
              <a:rPr lang="en-IN" altLang="en-US" sz="2800" dirty="0"/>
              <a:t>u</a:t>
            </a:r>
            <a:r>
              <a:rPr lang="en-IN" altLang="en-US" sz="2800" b="1" dirty="0"/>
              <a:t>)</a:t>
            </a:r>
            <a:r>
              <a:rPr lang="en-IN" altLang="en-US" sz="2800" dirty="0"/>
              <a:t>: The owner of the file or directory, also simply referred to as the user.</a:t>
            </a:r>
          </a:p>
          <a:p>
            <a:pPr eaLnBrk="1" hangingPunct="1"/>
            <a:r>
              <a:rPr lang="en-IN" altLang="en-US" sz="2800" b="1" dirty="0"/>
              <a:t>Group (</a:t>
            </a:r>
            <a:r>
              <a:rPr lang="en-IN" altLang="en-US" sz="2800" dirty="0"/>
              <a:t>g</a:t>
            </a:r>
            <a:r>
              <a:rPr lang="en-IN" altLang="en-US" sz="2800" b="1" dirty="0"/>
              <a:t>)</a:t>
            </a:r>
            <a:r>
              <a:rPr lang="en-IN" altLang="en-US" sz="2800" dirty="0"/>
              <a:t>: The file or directory's group and all users belonging to that group.</a:t>
            </a:r>
          </a:p>
          <a:p>
            <a:pPr eaLnBrk="1" hangingPunct="1"/>
            <a:r>
              <a:rPr lang="en-IN" altLang="en-US" sz="2800" b="1" dirty="0"/>
              <a:t>Other (</a:t>
            </a:r>
            <a:r>
              <a:rPr lang="en-IN" altLang="en-US" sz="2800" dirty="0"/>
              <a:t>o</a:t>
            </a:r>
            <a:r>
              <a:rPr lang="en-IN" altLang="en-US" sz="2800" b="1" dirty="0"/>
              <a:t>)</a:t>
            </a:r>
            <a:r>
              <a:rPr lang="en-IN" altLang="en-US" sz="2800" dirty="0"/>
              <a:t>: All other users (neither owner nor group member).</a:t>
            </a:r>
          </a:p>
          <a:p>
            <a:endParaRPr lang="en-US" dirty="0"/>
          </a:p>
        </p:txBody>
      </p:sp>
    </p:spTree>
    <p:extLst>
      <p:ext uri="{BB962C8B-B14F-4D97-AF65-F5344CB8AC3E}">
        <p14:creationId xmlns:p14="http://schemas.microsoft.com/office/powerpoint/2010/main" val="151689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down)">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ircle(in)">
                                      <p:cBhvr>
                                        <p:cTn id="24"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24D8-140D-B603-4C77-02D4F51127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DE053D-3930-A61E-C447-E911679DA0F7}"/>
              </a:ext>
            </a:extLst>
          </p:cNvPr>
          <p:cNvSpPr>
            <a:spLocks noGrp="1"/>
          </p:cNvSpPr>
          <p:nvPr>
            <p:ph idx="1"/>
          </p:nvPr>
        </p:nvSpPr>
        <p:spPr/>
        <p:txBody>
          <a:bodyPr/>
          <a:lstStyle/>
          <a:p>
            <a:pPr marL="0" indent="0" eaLnBrk="1" hangingPunct="1">
              <a:buFont typeface="Wingdings 2" panose="05020102010507070707" pitchFamily="18" charset="2"/>
              <a:buNone/>
              <a:defRPr/>
            </a:pPr>
            <a:r>
              <a:rPr lang="en-IN" dirty="0">
                <a:solidFill>
                  <a:schemeClr val="accent6">
                    <a:lumMod val="75000"/>
                  </a:schemeClr>
                </a:solidFill>
                <a:latin typeface="Corbel (Headings)"/>
              </a:rPr>
              <a:t>First part: Represents the access rights of the owner of the file.</a:t>
            </a:r>
          </a:p>
          <a:p>
            <a:pPr marL="0" indent="0" eaLnBrk="1" hangingPunct="1">
              <a:buFont typeface="Wingdings 2" panose="05020102010507070707" pitchFamily="18" charset="2"/>
              <a:buNone/>
              <a:defRPr/>
            </a:pPr>
            <a:r>
              <a:rPr lang="en-IN" dirty="0">
                <a:solidFill>
                  <a:schemeClr val="accent6">
                    <a:lumMod val="75000"/>
                  </a:schemeClr>
                </a:solidFill>
                <a:latin typeface="Corbel (Headings)"/>
              </a:rPr>
              <a:t>Second part: Represents the access rights of group.</a:t>
            </a:r>
          </a:p>
          <a:p>
            <a:pPr marL="0" indent="0" eaLnBrk="1" hangingPunct="1">
              <a:buFont typeface="Wingdings 2" panose="05020102010507070707" pitchFamily="18" charset="2"/>
              <a:buNone/>
              <a:defRPr/>
            </a:pPr>
            <a:r>
              <a:rPr lang="en-IN" dirty="0">
                <a:solidFill>
                  <a:schemeClr val="accent6">
                    <a:lumMod val="75000"/>
                  </a:schemeClr>
                </a:solidFill>
                <a:latin typeface="Corbel (Headings)"/>
              </a:rPr>
              <a:t>Third part: Represents the access rights of other users</a:t>
            </a:r>
            <a:r>
              <a:rPr lang="en-IN" dirty="0">
                <a:solidFill>
                  <a:schemeClr val="accent3">
                    <a:lumMod val="50000"/>
                  </a:schemeClr>
                </a:solidFill>
                <a:latin typeface="Corbel (Headings)"/>
              </a:rPr>
              <a:t> </a:t>
            </a:r>
          </a:p>
          <a:p>
            <a:pPr marL="0" indent="0" eaLnBrk="1" hangingPunct="1">
              <a:buFont typeface="Wingdings 2" panose="05020102010507070707" pitchFamily="18" charset="2"/>
              <a:buNone/>
              <a:defRPr/>
            </a:pPr>
            <a:endParaRPr lang="en-IN" dirty="0">
              <a:solidFill>
                <a:schemeClr val="accent3">
                  <a:lumMod val="50000"/>
                </a:schemeClr>
              </a:solidFill>
              <a:latin typeface="Corbel (Headings)"/>
            </a:endParaRPr>
          </a:p>
          <a:p>
            <a:pPr marL="0" indent="0" eaLnBrk="1" hangingPunct="1">
              <a:buFont typeface="Wingdings 2" panose="05020102010507070707" pitchFamily="18" charset="2"/>
              <a:buNone/>
              <a:defRPr/>
            </a:pPr>
            <a:r>
              <a:rPr lang="en-IN" dirty="0">
                <a:solidFill>
                  <a:srgbClr val="C00000"/>
                </a:solidFill>
                <a:latin typeface="+mj-lt"/>
              </a:rPr>
              <a:t>Here, meaning of symbols is as following: </a:t>
            </a:r>
          </a:p>
          <a:p>
            <a:pPr marL="0" indent="0" eaLnBrk="1" hangingPunct="1">
              <a:buFont typeface="Wingdings 2" panose="05020102010507070707" pitchFamily="18" charset="2"/>
              <a:buNone/>
              <a:defRPr/>
            </a:pPr>
            <a:r>
              <a:rPr lang="en-IN" dirty="0">
                <a:solidFill>
                  <a:srgbClr val="C00000"/>
                </a:solidFill>
                <a:latin typeface="+mj-lt"/>
              </a:rPr>
              <a:t>	r- readable, </a:t>
            </a:r>
          </a:p>
          <a:p>
            <a:pPr marL="0" indent="0" eaLnBrk="1" hangingPunct="1">
              <a:buFont typeface="Wingdings 2" panose="05020102010507070707" pitchFamily="18" charset="2"/>
              <a:buNone/>
              <a:defRPr/>
            </a:pPr>
            <a:r>
              <a:rPr lang="en-IN" dirty="0">
                <a:solidFill>
                  <a:srgbClr val="C00000"/>
                </a:solidFill>
                <a:latin typeface="+mj-lt"/>
              </a:rPr>
              <a:t>	w- writeable and </a:t>
            </a:r>
          </a:p>
          <a:p>
            <a:pPr marL="0" indent="0" eaLnBrk="1" hangingPunct="1">
              <a:buFont typeface="Wingdings 2" panose="05020102010507070707" pitchFamily="18" charset="2"/>
              <a:buNone/>
              <a:defRPr/>
            </a:pPr>
            <a:r>
              <a:rPr lang="en-IN" dirty="0">
                <a:solidFill>
                  <a:srgbClr val="C00000"/>
                </a:solidFill>
                <a:latin typeface="+mj-lt"/>
              </a:rPr>
              <a:t>	x- executable</a:t>
            </a:r>
          </a:p>
          <a:p>
            <a:endParaRPr lang="en-US" dirty="0"/>
          </a:p>
        </p:txBody>
      </p:sp>
    </p:spTree>
    <p:extLst>
      <p:ext uri="{BB962C8B-B14F-4D97-AF65-F5344CB8AC3E}">
        <p14:creationId xmlns:p14="http://schemas.microsoft.com/office/powerpoint/2010/main" val="28129251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0A78-0825-E9AF-1C5C-B0E33703C3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976071-A4D3-EBF5-10EC-FC8327224A2A}"/>
              </a:ext>
            </a:extLst>
          </p:cNvPr>
          <p:cNvSpPr>
            <a:spLocks noGrp="1"/>
          </p:cNvSpPr>
          <p:nvPr>
            <p:ph idx="1"/>
          </p:nvPr>
        </p:nvSpPr>
        <p:spPr/>
        <p:txBody>
          <a:bodyPr>
            <a:normAutofit/>
          </a:bodyPr>
          <a:lstStyle/>
          <a:p>
            <a:r>
              <a:rPr lang="en-IN" sz="3600" dirty="0" err="1">
                <a:solidFill>
                  <a:schemeClr val="accent3">
                    <a:lumMod val="50000"/>
                  </a:schemeClr>
                </a:solidFill>
                <a:latin typeface="Corbel (Headings)"/>
              </a:rPr>
              <a:t>chmod</a:t>
            </a:r>
            <a:r>
              <a:rPr lang="en-IN" sz="3600" dirty="0">
                <a:solidFill>
                  <a:schemeClr val="accent3">
                    <a:lumMod val="50000"/>
                  </a:schemeClr>
                </a:solidFill>
                <a:latin typeface="Corbel (Headings)"/>
              </a:rPr>
              <a:t> command is used to change the permissions of files and directories.</a:t>
            </a:r>
          </a:p>
          <a:p>
            <a:endParaRPr lang="en-US" sz="3600" dirty="0"/>
          </a:p>
        </p:txBody>
      </p:sp>
    </p:spTree>
    <p:extLst>
      <p:ext uri="{BB962C8B-B14F-4D97-AF65-F5344CB8AC3E}">
        <p14:creationId xmlns:p14="http://schemas.microsoft.com/office/powerpoint/2010/main" val="29576637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153C3-C3A8-90B1-7E5E-35AD40C833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6434A9-B26F-F4BE-3185-CA5F98CF2F43}"/>
              </a:ext>
            </a:extLst>
          </p:cNvPr>
          <p:cNvSpPr>
            <a:spLocks noGrp="1"/>
          </p:cNvSpPr>
          <p:nvPr>
            <p:ph idx="1"/>
          </p:nvPr>
        </p:nvSpPr>
        <p:spPr/>
        <p:txBody>
          <a:bodyPr/>
          <a:lstStyle/>
          <a:p>
            <a:pPr eaLnBrk="1" hangingPunct="1"/>
            <a:r>
              <a:rPr lang="en-IN" altLang="en-US" dirty="0"/>
              <a:t>7- We are granting all rights- </a:t>
            </a:r>
            <a:r>
              <a:rPr lang="en-IN" altLang="en-US" dirty="0">
                <a:solidFill>
                  <a:srgbClr val="C00000"/>
                </a:solidFill>
              </a:rPr>
              <a:t>reading, writing </a:t>
            </a:r>
            <a:r>
              <a:rPr lang="en-IN" altLang="en-US" dirty="0"/>
              <a:t>and </a:t>
            </a:r>
            <a:r>
              <a:rPr lang="en-IN" altLang="en-US" dirty="0">
                <a:solidFill>
                  <a:srgbClr val="C00000"/>
                </a:solidFill>
              </a:rPr>
              <a:t>executing </a:t>
            </a:r>
            <a:r>
              <a:rPr lang="en-IN" altLang="en-US" dirty="0"/>
              <a:t>a file</a:t>
            </a:r>
          </a:p>
          <a:p>
            <a:pPr eaLnBrk="1" hangingPunct="1"/>
            <a:r>
              <a:rPr lang="en-IN" altLang="en-US" dirty="0"/>
              <a:t>6- We are granting two rights-</a:t>
            </a:r>
            <a:r>
              <a:rPr lang="en-IN" altLang="en-US" dirty="0">
                <a:solidFill>
                  <a:srgbClr val="C00000"/>
                </a:solidFill>
              </a:rPr>
              <a:t> reading </a:t>
            </a:r>
            <a:r>
              <a:rPr lang="en-IN" altLang="en-US" dirty="0"/>
              <a:t>and </a:t>
            </a:r>
            <a:r>
              <a:rPr lang="en-IN" altLang="en-US" dirty="0">
                <a:solidFill>
                  <a:srgbClr val="C00000"/>
                </a:solidFill>
              </a:rPr>
              <a:t>writing</a:t>
            </a:r>
            <a:r>
              <a:rPr lang="en-IN" altLang="en-US" dirty="0"/>
              <a:t> on file.</a:t>
            </a:r>
          </a:p>
          <a:p>
            <a:pPr eaLnBrk="1" hangingPunct="1"/>
            <a:r>
              <a:rPr lang="en-IN" altLang="en-US" dirty="0"/>
              <a:t>5- We are granting two rights- </a:t>
            </a:r>
            <a:r>
              <a:rPr lang="en-IN" altLang="en-US" dirty="0">
                <a:solidFill>
                  <a:srgbClr val="C00000"/>
                </a:solidFill>
              </a:rPr>
              <a:t>read</a:t>
            </a:r>
            <a:r>
              <a:rPr lang="en-IN" altLang="en-US" dirty="0"/>
              <a:t> and </a:t>
            </a:r>
            <a:r>
              <a:rPr lang="en-IN" altLang="en-US" dirty="0">
                <a:solidFill>
                  <a:srgbClr val="C00000"/>
                </a:solidFill>
              </a:rPr>
              <a:t>execute</a:t>
            </a:r>
            <a:r>
              <a:rPr lang="en-IN" altLang="en-US" dirty="0"/>
              <a:t> file.</a:t>
            </a:r>
          </a:p>
          <a:p>
            <a:pPr eaLnBrk="1" hangingPunct="1"/>
            <a:r>
              <a:rPr lang="en-IN" altLang="en-US" dirty="0"/>
              <a:t>4- We are granting one right- </a:t>
            </a:r>
            <a:r>
              <a:rPr lang="en-IN" altLang="en-US" dirty="0">
                <a:solidFill>
                  <a:srgbClr val="C00000"/>
                </a:solidFill>
              </a:rPr>
              <a:t>read</a:t>
            </a:r>
            <a:r>
              <a:rPr lang="en-IN" altLang="en-US" dirty="0"/>
              <a:t> a file.</a:t>
            </a:r>
          </a:p>
          <a:p>
            <a:pPr eaLnBrk="1" hangingPunct="1"/>
            <a:r>
              <a:rPr lang="en-IN" altLang="en-US" dirty="0"/>
              <a:t>3- We are granting two rights –</a:t>
            </a:r>
            <a:r>
              <a:rPr lang="en-IN" altLang="en-US" dirty="0">
                <a:solidFill>
                  <a:srgbClr val="C00000"/>
                </a:solidFill>
              </a:rPr>
              <a:t> write </a:t>
            </a:r>
            <a:r>
              <a:rPr lang="en-IN" altLang="en-US" dirty="0"/>
              <a:t>and </a:t>
            </a:r>
            <a:r>
              <a:rPr lang="en-IN" altLang="en-US" dirty="0">
                <a:solidFill>
                  <a:srgbClr val="C00000"/>
                </a:solidFill>
              </a:rPr>
              <a:t>execute</a:t>
            </a:r>
            <a:r>
              <a:rPr lang="en-IN" altLang="en-US" dirty="0"/>
              <a:t> a file.</a:t>
            </a:r>
          </a:p>
          <a:p>
            <a:pPr eaLnBrk="1" hangingPunct="1"/>
            <a:r>
              <a:rPr lang="en-IN" altLang="en-US" dirty="0"/>
              <a:t>2- We are granting one right- </a:t>
            </a:r>
            <a:r>
              <a:rPr lang="en-IN" altLang="en-US" dirty="0">
                <a:solidFill>
                  <a:srgbClr val="C00000"/>
                </a:solidFill>
              </a:rPr>
              <a:t>write</a:t>
            </a:r>
            <a:r>
              <a:rPr lang="en-IN" altLang="en-US" dirty="0"/>
              <a:t> on a file.</a:t>
            </a:r>
          </a:p>
          <a:p>
            <a:pPr eaLnBrk="1" hangingPunct="1"/>
            <a:r>
              <a:rPr lang="en-IN" altLang="en-US" dirty="0"/>
              <a:t>1- We are granting one right- </a:t>
            </a:r>
            <a:r>
              <a:rPr lang="en-IN" altLang="en-US" dirty="0">
                <a:solidFill>
                  <a:srgbClr val="C00000"/>
                </a:solidFill>
              </a:rPr>
              <a:t>execute</a:t>
            </a:r>
            <a:r>
              <a:rPr lang="en-IN" altLang="en-US" dirty="0"/>
              <a:t> a file. </a:t>
            </a:r>
          </a:p>
          <a:p>
            <a:pPr eaLnBrk="1" hangingPunct="1"/>
            <a:r>
              <a:rPr lang="en-IN" altLang="en-US" dirty="0"/>
              <a:t>0- We are granting </a:t>
            </a:r>
            <a:r>
              <a:rPr lang="en-IN" altLang="en-US" dirty="0">
                <a:solidFill>
                  <a:srgbClr val="C00000"/>
                </a:solidFill>
              </a:rPr>
              <a:t>no rights </a:t>
            </a:r>
            <a:r>
              <a:rPr lang="en-IN" altLang="en-US" dirty="0"/>
              <a:t>at all.</a:t>
            </a:r>
          </a:p>
          <a:p>
            <a:endParaRPr lang="en-US" dirty="0"/>
          </a:p>
        </p:txBody>
      </p:sp>
      <p:sp>
        <p:nvSpPr>
          <p:cNvPr id="4" name="TextBox 3">
            <a:extLst>
              <a:ext uri="{FF2B5EF4-FFF2-40B4-BE49-F238E27FC236}">
                <a16:creationId xmlns:a16="http://schemas.microsoft.com/office/drawing/2014/main" id="{89E975C5-B2E6-1DF7-3E8E-7CEB9272126E}"/>
              </a:ext>
            </a:extLst>
          </p:cNvPr>
          <p:cNvSpPr txBox="1"/>
          <p:nvPr/>
        </p:nvSpPr>
        <p:spPr>
          <a:xfrm>
            <a:off x="3740727" y="6109430"/>
            <a:ext cx="4108753" cy="461665"/>
          </a:xfrm>
          <a:prstGeom prst="rect">
            <a:avLst/>
          </a:prstGeom>
          <a:noFill/>
        </p:spPr>
        <p:txBody>
          <a:bodyPr wrap="none" rtlCol="0">
            <a:spAutoFit/>
          </a:bodyPr>
          <a:lstStyle/>
          <a:p>
            <a:r>
              <a:rPr lang="en-US" sz="2400" b="1" dirty="0"/>
              <a:t>For Example: </a:t>
            </a:r>
            <a:r>
              <a:rPr lang="en-IN" sz="2400" b="1" dirty="0" err="1"/>
              <a:t>chmod</a:t>
            </a:r>
            <a:r>
              <a:rPr lang="en-IN" sz="2400" b="1" dirty="0"/>
              <a:t> 750 F2.txt</a:t>
            </a:r>
            <a:endParaRPr lang="en-US" sz="2400" b="1" dirty="0"/>
          </a:p>
        </p:txBody>
      </p:sp>
    </p:spTree>
    <p:extLst>
      <p:ext uri="{BB962C8B-B14F-4D97-AF65-F5344CB8AC3E}">
        <p14:creationId xmlns:p14="http://schemas.microsoft.com/office/powerpoint/2010/main" val="2624776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EDA7-167B-A022-84BB-A7614F42F5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3921F7-9170-A66D-29BB-CAEC2491EB5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A2144DC-F57D-1EE8-EBFB-8A247A7E467E}"/>
              </a:ext>
            </a:extLst>
          </p:cNvPr>
          <p:cNvPicPr>
            <a:picLocks noChangeAspect="1"/>
          </p:cNvPicPr>
          <p:nvPr/>
        </p:nvPicPr>
        <p:blipFill>
          <a:blip r:embed="rId2"/>
          <a:stretch>
            <a:fillRect/>
          </a:stretch>
        </p:blipFill>
        <p:spPr>
          <a:xfrm>
            <a:off x="3147287" y="1027906"/>
            <a:ext cx="5897425" cy="4935434"/>
          </a:xfrm>
          <a:prstGeom prst="rect">
            <a:avLst/>
          </a:prstGeom>
        </p:spPr>
      </p:pic>
    </p:spTree>
    <p:extLst>
      <p:ext uri="{BB962C8B-B14F-4D97-AF65-F5344CB8AC3E}">
        <p14:creationId xmlns:p14="http://schemas.microsoft.com/office/powerpoint/2010/main" val="30368583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DB53-1028-6D19-DD7B-2060504878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D8C5FB-BAA2-E7D6-E2DE-73F249F780B6}"/>
              </a:ext>
            </a:extLst>
          </p:cNvPr>
          <p:cNvSpPr>
            <a:spLocks noGrp="1"/>
          </p:cNvSpPr>
          <p:nvPr>
            <p:ph idx="1"/>
          </p:nvPr>
        </p:nvSpPr>
        <p:spPr/>
        <p:txBody>
          <a:bodyPr/>
          <a:lstStyle/>
          <a:p>
            <a:r>
              <a:rPr lang="en-IN" altLang="en-US" dirty="0"/>
              <a:t>Suppose we want to allow write permissions to group:</a:t>
            </a:r>
          </a:p>
          <a:p>
            <a:endParaRPr lang="en-IN" altLang="en-US" dirty="0"/>
          </a:p>
          <a:p>
            <a:pPr lvl="1"/>
            <a:r>
              <a:rPr lang="en-IN" altLang="en-US" dirty="0" err="1"/>
              <a:t>chmod</a:t>
            </a:r>
            <a:r>
              <a:rPr lang="en-IN" altLang="en-US" dirty="0"/>
              <a:t> </a:t>
            </a:r>
            <a:r>
              <a:rPr lang="en-IN" altLang="en-US" dirty="0" err="1"/>
              <a:t>g+w</a:t>
            </a:r>
            <a:r>
              <a:rPr lang="en-IN" altLang="en-US" dirty="0"/>
              <a:t> F2.txt</a:t>
            </a:r>
          </a:p>
          <a:p>
            <a:pPr lvl="1"/>
            <a:endParaRPr lang="en-IN" altLang="en-US" dirty="0"/>
          </a:p>
          <a:p>
            <a:pPr lvl="1"/>
            <a:endParaRPr lang="en-IN" altLang="en-US" dirty="0"/>
          </a:p>
          <a:p>
            <a:pPr marL="457200" lvl="1" indent="0">
              <a:buNone/>
            </a:pPr>
            <a:r>
              <a:rPr lang="en-IN" altLang="en-US" dirty="0"/>
              <a:t>Suppose we want to deny execute permissions to owner:</a:t>
            </a:r>
          </a:p>
          <a:p>
            <a:pPr marL="457200" lvl="1" indent="0">
              <a:buNone/>
            </a:pPr>
            <a:r>
              <a:rPr lang="en-IN" altLang="en-US" dirty="0"/>
              <a:t>	 </a:t>
            </a:r>
            <a:r>
              <a:rPr lang="en-IN" altLang="en-US" dirty="0" err="1"/>
              <a:t>chmod</a:t>
            </a:r>
            <a:r>
              <a:rPr lang="en-IN" altLang="en-US" dirty="0"/>
              <a:t> u-x F2.txt</a:t>
            </a:r>
          </a:p>
        </p:txBody>
      </p:sp>
    </p:spTree>
    <p:extLst>
      <p:ext uri="{BB962C8B-B14F-4D97-AF65-F5344CB8AC3E}">
        <p14:creationId xmlns:p14="http://schemas.microsoft.com/office/powerpoint/2010/main" val="2990088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C5793-5815-3207-1913-9EE130782582}"/>
              </a:ext>
            </a:extLst>
          </p:cNvPr>
          <p:cNvSpPr>
            <a:spLocks noGrp="1"/>
          </p:cNvSpPr>
          <p:nvPr>
            <p:ph type="title"/>
          </p:nvPr>
        </p:nvSpPr>
        <p:spPr/>
        <p:txBody>
          <a:bodyPr/>
          <a:lstStyle/>
          <a:p>
            <a:r>
              <a:rPr lang="en-US" dirty="0"/>
              <a:t>date</a:t>
            </a:r>
          </a:p>
        </p:txBody>
      </p:sp>
      <p:sp>
        <p:nvSpPr>
          <p:cNvPr id="3" name="Content Placeholder 2">
            <a:extLst>
              <a:ext uri="{FF2B5EF4-FFF2-40B4-BE49-F238E27FC236}">
                <a16:creationId xmlns:a16="http://schemas.microsoft.com/office/drawing/2014/main" id="{DBDD0C98-F13B-193F-56B3-162E21478448}"/>
              </a:ext>
            </a:extLst>
          </p:cNvPr>
          <p:cNvSpPr>
            <a:spLocks noGrp="1"/>
          </p:cNvSpPr>
          <p:nvPr>
            <p:ph idx="1"/>
          </p:nvPr>
        </p:nvSpPr>
        <p:spPr/>
        <p:txBody>
          <a:bodyPr/>
          <a:lstStyle/>
          <a:p>
            <a:r>
              <a:rPr lang="en-US" dirty="0"/>
              <a:t>Displays current day date time</a:t>
            </a:r>
          </a:p>
        </p:txBody>
      </p:sp>
      <p:pic>
        <p:nvPicPr>
          <p:cNvPr id="5" name="Picture 4">
            <a:extLst>
              <a:ext uri="{FF2B5EF4-FFF2-40B4-BE49-F238E27FC236}">
                <a16:creationId xmlns:a16="http://schemas.microsoft.com/office/drawing/2014/main" id="{741E441E-738D-A2A6-D5F5-2B5BC2AC0BE9}"/>
              </a:ext>
            </a:extLst>
          </p:cNvPr>
          <p:cNvPicPr>
            <a:picLocks noChangeAspect="1"/>
          </p:cNvPicPr>
          <p:nvPr/>
        </p:nvPicPr>
        <p:blipFill>
          <a:blip r:embed="rId2"/>
          <a:stretch>
            <a:fillRect/>
          </a:stretch>
        </p:blipFill>
        <p:spPr>
          <a:xfrm>
            <a:off x="3086099" y="3006437"/>
            <a:ext cx="5542052" cy="1296698"/>
          </a:xfrm>
          <a:prstGeom prst="rect">
            <a:avLst/>
          </a:prstGeom>
        </p:spPr>
      </p:pic>
    </p:spTree>
    <p:extLst>
      <p:ext uri="{BB962C8B-B14F-4D97-AF65-F5344CB8AC3E}">
        <p14:creationId xmlns:p14="http://schemas.microsoft.com/office/powerpoint/2010/main" val="10516985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6E69-DCE2-F90F-C093-354C9045BEE4}"/>
              </a:ext>
            </a:extLst>
          </p:cNvPr>
          <p:cNvSpPr>
            <a:spLocks noGrp="1"/>
          </p:cNvSpPr>
          <p:nvPr>
            <p:ph type="title"/>
          </p:nvPr>
        </p:nvSpPr>
        <p:spPr/>
        <p:txBody>
          <a:bodyPr/>
          <a:lstStyle/>
          <a:p>
            <a:r>
              <a:rPr lang="en-US" dirty="0">
                <a:effectLst/>
                <a:latin typeface="Arial" panose="020B0604020202020204" pitchFamily="34" charset="0"/>
              </a:rPr>
              <a:t>Create Partitions</a:t>
            </a:r>
            <a:endParaRPr lang="en-US" dirty="0"/>
          </a:p>
        </p:txBody>
      </p:sp>
      <p:sp>
        <p:nvSpPr>
          <p:cNvPr id="3" name="Content Placeholder 2">
            <a:extLst>
              <a:ext uri="{FF2B5EF4-FFF2-40B4-BE49-F238E27FC236}">
                <a16:creationId xmlns:a16="http://schemas.microsoft.com/office/drawing/2014/main" id="{5D0B9DEC-9AA1-4783-0410-D783DCADBF12}"/>
              </a:ext>
            </a:extLst>
          </p:cNvPr>
          <p:cNvSpPr>
            <a:spLocks noGrp="1"/>
          </p:cNvSpPr>
          <p:nvPr>
            <p:ph idx="1"/>
          </p:nvPr>
        </p:nvSpPr>
        <p:spPr/>
        <p:txBody>
          <a:bodyPr/>
          <a:lstStyle/>
          <a:p>
            <a:r>
              <a:rPr lang="en-US" dirty="0">
                <a:effectLst/>
                <a:latin typeface="Arial" panose="020B0604020202020204" pitchFamily="34" charset="0"/>
              </a:rPr>
              <a:t>The first task in managing storage is to </a:t>
            </a:r>
            <a:r>
              <a:rPr lang="en-US" sz="4400" b="1" dirty="0">
                <a:solidFill>
                  <a:srgbClr val="FF0000"/>
                </a:solidFill>
                <a:effectLst/>
                <a:latin typeface="Arial" panose="020B0604020202020204" pitchFamily="34" charset="0"/>
              </a:rPr>
              <a:t>partition</a:t>
            </a:r>
            <a:r>
              <a:rPr lang="en-US" dirty="0">
                <a:effectLst/>
                <a:latin typeface="Arial" panose="020B0604020202020204" pitchFamily="34" charset="0"/>
              </a:rPr>
              <a:t> a storage device and </a:t>
            </a:r>
            <a:r>
              <a:rPr lang="en-US" sz="4000" b="1" dirty="0">
                <a:solidFill>
                  <a:srgbClr val="FF0000"/>
                </a:solidFill>
                <a:effectLst/>
                <a:latin typeface="Arial" panose="020B0604020202020204" pitchFamily="34" charset="0"/>
              </a:rPr>
              <a:t>format</a:t>
            </a:r>
            <a:r>
              <a:rPr lang="en-US" dirty="0">
                <a:effectLst/>
                <a:latin typeface="Arial" panose="020B0604020202020204" pitchFamily="34" charset="0"/>
              </a:rPr>
              <a:t> the partition with a file system. </a:t>
            </a:r>
            <a:endParaRPr lang="en-US" dirty="0"/>
          </a:p>
        </p:txBody>
      </p:sp>
    </p:spTree>
    <p:extLst>
      <p:ext uri="{BB962C8B-B14F-4D97-AF65-F5344CB8AC3E}">
        <p14:creationId xmlns:p14="http://schemas.microsoft.com/office/powerpoint/2010/main" val="1433583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0E91A-83B5-8258-446F-5879F03D6D75}"/>
              </a:ext>
            </a:extLst>
          </p:cNvPr>
          <p:cNvSpPr>
            <a:spLocks noGrp="1"/>
          </p:cNvSpPr>
          <p:nvPr>
            <p:ph type="title"/>
          </p:nvPr>
        </p:nvSpPr>
        <p:spPr/>
        <p:txBody>
          <a:bodyPr/>
          <a:lstStyle/>
          <a:p>
            <a:r>
              <a:rPr lang="en-US" dirty="0">
                <a:effectLst/>
                <a:latin typeface="Arial" panose="020B0604020202020204" pitchFamily="34" charset="0"/>
              </a:rPr>
              <a:t>STORAGE DEVICES</a:t>
            </a:r>
            <a:endParaRPr lang="en-US" dirty="0"/>
          </a:p>
        </p:txBody>
      </p:sp>
      <p:sp>
        <p:nvSpPr>
          <p:cNvPr id="3" name="Content Placeholder 2">
            <a:extLst>
              <a:ext uri="{FF2B5EF4-FFF2-40B4-BE49-F238E27FC236}">
                <a16:creationId xmlns:a16="http://schemas.microsoft.com/office/drawing/2014/main" id="{AF9384AD-3A7E-4E51-7D03-ACB0D3F6BF5E}"/>
              </a:ext>
            </a:extLst>
          </p:cNvPr>
          <p:cNvSpPr>
            <a:spLocks noGrp="1"/>
          </p:cNvSpPr>
          <p:nvPr>
            <p:ph idx="1"/>
          </p:nvPr>
        </p:nvSpPr>
        <p:spPr/>
        <p:txBody>
          <a:bodyPr/>
          <a:lstStyle/>
          <a:p>
            <a:r>
              <a:rPr lang="en-US" dirty="0">
                <a:effectLst/>
                <a:latin typeface="Arial" panose="020B0604020202020204" pitchFamily="34" charset="0"/>
              </a:rPr>
              <a:t>A storage device is a physical component that can </a:t>
            </a:r>
            <a:r>
              <a:rPr lang="en-US" sz="4000" b="1" dirty="0">
                <a:solidFill>
                  <a:srgbClr val="FF0000"/>
                </a:solidFill>
                <a:effectLst/>
                <a:latin typeface="Arial" panose="020B0604020202020204" pitchFamily="34" charset="0"/>
              </a:rPr>
              <a:t>record</a:t>
            </a:r>
            <a:r>
              <a:rPr lang="en-US" dirty="0">
                <a:effectLst/>
                <a:latin typeface="Arial" panose="020B0604020202020204" pitchFamily="34" charset="0"/>
              </a:rPr>
              <a:t> data and hold it persistently.</a:t>
            </a:r>
            <a:br>
              <a:rPr lang="en-US" dirty="0"/>
            </a:br>
            <a:endParaRPr lang="en-US" dirty="0"/>
          </a:p>
          <a:p>
            <a:endParaRPr lang="en-US" dirty="0">
              <a:effectLst/>
              <a:latin typeface="Arial" panose="020B0604020202020204" pitchFamily="34" charset="0"/>
            </a:endParaRPr>
          </a:p>
          <a:p>
            <a:r>
              <a:rPr lang="en-US" dirty="0">
                <a:effectLst/>
                <a:latin typeface="Arial" panose="020B0604020202020204" pitchFamily="34" charset="0"/>
              </a:rPr>
              <a:t>There are many </a:t>
            </a:r>
            <a:r>
              <a:rPr lang="en-US" sz="4000" b="1" dirty="0">
                <a:solidFill>
                  <a:srgbClr val="FF0000"/>
                </a:solidFill>
                <a:effectLst/>
                <a:latin typeface="Arial" panose="020B0604020202020204" pitchFamily="34" charset="0"/>
              </a:rPr>
              <a:t>types</a:t>
            </a:r>
            <a:r>
              <a:rPr lang="en-US" dirty="0">
                <a:effectLst/>
                <a:latin typeface="Arial" panose="020B0604020202020204" pitchFamily="34" charset="0"/>
              </a:rPr>
              <a:t> of storage devices that are supported by the Linux operating system.</a:t>
            </a:r>
            <a:endParaRPr lang="en-US" dirty="0"/>
          </a:p>
        </p:txBody>
      </p:sp>
    </p:spTree>
    <p:extLst>
      <p:ext uri="{BB962C8B-B14F-4D97-AF65-F5344CB8AC3E}">
        <p14:creationId xmlns:p14="http://schemas.microsoft.com/office/powerpoint/2010/main" val="34138793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10F82-AA6F-4917-0798-4BF11E3FBD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1A51BA-4230-7398-A171-438039A987D6}"/>
              </a:ext>
            </a:extLst>
          </p:cNvPr>
          <p:cNvSpPr>
            <a:spLocks noGrp="1"/>
          </p:cNvSpPr>
          <p:nvPr>
            <p:ph idx="1"/>
          </p:nvPr>
        </p:nvSpPr>
        <p:spPr/>
        <p:txBody>
          <a:bodyPr>
            <a:normAutofit fontScale="62500" lnSpcReduction="20000"/>
          </a:bodyPr>
          <a:lstStyle/>
          <a:p>
            <a:r>
              <a:rPr lang="en-US" sz="5100" b="1" dirty="0">
                <a:solidFill>
                  <a:srgbClr val="FF0000"/>
                </a:solidFill>
                <a:effectLst/>
                <a:latin typeface="Arial" panose="020B0604020202020204" pitchFamily="34" charset="0"/>
              </a:rPr>
              <a:t>Hard disk drive (HDD)—</a:t>
            </a:r>
            <a:r>
              <a:rPr lang="en-US" dirty="0">
                <a:effectLst/>
                <a:latin typeface="Arial" panose="020B0604020202020204" pitchFamily="34" charset="0"/>
              </a:rPr>
              <a:t>electromechanical devices that use magnetic storage</a:t>
            </a:r>
            <a:br>
              <a:rPr lang="en-US" dirty="0"/>
            </a:br>
            <a:r>
              <a:rPr lang="en-US" dirty="0">
                <a:effectLst/>
                <a:latin typeface="Arial" panose="020B0604020202020204" pitchFamily="34" charset="0"/>
              </a:rPr>
              <a:t>technology to store data, usually in large amounts.</a:t>
            </a:r>
            <a:br>
              <a:rPr lang="en-US" dirty="0"/>
            </a:br>
            <a:endParaRPr lang="en-US" dirty="0">
              <a:latin typeface="Arial" panose="020B0604020202020204" pitchFamily="34" charset="0"/>
            </a:endParaRPr>
          </a:p>
          <a:p>
            <a:r>
              <a:rPr lang="en-US" sz="5100" b="1" dirty="0">
                <a:solidFill>
                  <a:srgbClr val="FF0000"/>
                </a:solidFill>
                <a:effectLst/>
                <a:latin typeface="Arial" panose="020B0604020202020204" pitchFamily="34" charset="0"/>
              </a:rPr>
              <a:t>Solid-state drive (SSD)—</a:t>
            </a:r>
            <a:r>
              <a:rPr lang="en-US" dirty="0">
                <a:effectLst/>
                <a:latin typeface="Arial" panose="020B0604020202020204" pitchFamily="34" charset="0"/>
              </a:rPr>
              <a:t>storage devices that use non-mechanical solid-state</a:t>
            </a:r>
            <a:br>
              <a:rPr lang="en-US" dirty="0"/>
            </a:br>
            <a:r>
              <a:rPr lang="en-US" dirty="0">
                <a:effectLst/>
                <a:latin typeface="Arial" panose="020B0604020202020204" pitchFamily="34" charset="0"/>
              </a:rPr>
              <a:t>technology to store data, usually in large amounts. They tend to support much quicker access times than HDDs.</a:t>
            </a:r>
            <a:br>
              <a:rPr lang="en-US" dirty="0"/>
            </a:br>
            <a:endParaRPr lang="en-US" dirty="0">
              <a:latin typeface="Arial" panose="020B0604020202020204" pitchFamily="34" charset="0"/>
            </a:endParaRPr>
          </a:p>
          <a:p>
            <a:r>
              <a:rPr lang="en-US" sz="5100" b="1" dirty="0">
                <a:solidFill>
                  <a:srgbClr val="FF0000"/>
                </a:solidFill>
                <a:effectLst/>
                <a:latin typeface="Arial" panose="020B0604020202020204" pitchFamily="34" charset="0"/>
              </a:rPr>
              <a:t>USB thumb drive—</a:t>
            </a:r>
            <a:r>
              <a:rPr lang="en-US" dirty="0">
                <a:effectLst/>
                <a:latin typeface="Arial" panose="020B0604020202020204" pitchFamily="34" charset="0"/>
              </a:rPr>
              <a:t>portable storage devices that use flash memory technology to</a:t>
            </a:r>
            <a:br>
              <a:rPr lang="en-US" dirty="0"/>
            </a:br>
            <a:r>
              <a:rPr lang="en-US" dirty="0">
                <a:effectLst/>
                <a:latin typeface="Arial" panose="020B0604020202020204" pitchFamily="34" charset="0"/>
              </a:rPr>
              <a:t>store data, usually in small amounts compared to HDDs and SSDs. Their small size makes them easy to move around.</a:t>
            </a:r>
            <a:br>
              <a:rPr lang="en-US" dirty="0"/>
            </a:br>
            <a:endParaRPr lang="en-US" dirty="0">
              <a:latin typeface="Arial" panose="020B0604020202020204" pitchFamily="34" charset="0"/>
            </a:endParaRPr>
          </a:p>
          <a:p>
            <a:r>
              <a:rPr lang="en-US" sz="5100" b="1" dirty="0">
                <a:solidFill>
                  <a:srgbClr val="FF0000"/>
                </a:solidFill>
                <a:effectLst/>
                <a:latin typeface="Arial" panose="020B0604020202020204" pitchFamily="34" charset="0"/>
              </a:rPr>
              <a:t>External storage drive—</a:t>
            </a:r>
            <a:r>
              <a:rPr lang="en-US" dirty="0">
                <a:effectLst/>
                <a:latin typeface="Arial" panose="020B0604020202020204" pitchFamily="34" charset="0"/>
              </a:rPr>
              <a:t>portable storage drives that can use one of several</a:t>
            </a:r>
            <a:br>
              <a:rPr lang="en-US" dirty="0"/>
            </a:br>
            <a:r>
              <a:rPr lang="en-US" dirty="0">
                <a:effectLst/>
                <a:latin typeface="Arial" panose="020B0604020202020204" pitchFamily="34" charset="0"/>
              </a:rPr>
              <a:t>technology types. They usually connect to a computer through a peripheral interface like USB, rather than being an internal component</a:t>
            </a:r>
            <a:endParaRPr lang="en-US" dirty="0"/>
          </a:p>
        </p:txBody>
      </p:sp>
    </p:spTree>
    <p:extLst>
      <p:ext uri="{BB962C8B-B14F-4D97-AF65-F5344CB8AC3E}">
        <p14:creationId xmlns:p14="http://schemas.microsoft.com/office/powerpoint/2010/main" val="22951323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B553-94F4-7E63-710F-1318EE645B01}"/>
              </a:ext>
            </a:extLst>
          </p:cNvPr>
          <p:cNvSpPr>
            <a:spLocks noGrp="1"/>
          </p:cNvSpPr>
          <p:nvPr>
            <p:ph type="title"/>
          </p:nvPr>
        </p:nvSpPr>
        <p:spPr/>
        <p:txBody>
          <a:bodyPr/>
          <a:lstStyle/>
          <a:p>
            <a:r>
              <a:rPr lang="en-US" dirty="0">
                <a:effectLst/>
                <a:latin typeface="Arial" panose="020B0604020202020204" pitchFamily="34" charset="0"/>
              </a:rPr>
              <a:t>BLOCK VS. CHARACTER DEVICES</a:t>
            </a:r>
            <a:endParaRPr lang="en-US" dirty="0"/>
          </a:p>
        </p:txBody>
      </p:sp>
      <p:sp>
        <p:nvSpPr>
          <p:cNvPr id="3" name="Content Placeholder 2">
            <a:extLst>
              <a:ext uri="{FF2B5EF4-FFF2-40B4-BE49-F238E27FC236}">
                <a16:creationId xmlns:a16="http://schemas.microsoft.com/office/drawing/2014/main" id="{0DC26282-5C6B-1225-E306-91DCEE33F21C}"/>
              </a:ext>
            </a:extLst>
          </p:cNvPr>
          <p:cNvSpPr>
            <a:spLocks noGrp="1"/>
          </p:cNvSpPr>
          <p:nvPr>
            <p:ph idx="1"/>
          </p:nvPr>
        </p:nvSpPr>
        <p:spPr/>
        <p:txBody>
          <a:bodyPr/>
          <a:lstStyle/>
          <a:p>
            <a:r>
              <a:rPr lang="en-US" dirty="0">
                <a:effectLst/>
                <a:latin typeface="Arial" panose="020B0604020202020204" pitchFamily="34" charset="0"/>
              </a:rPr>
              <a:t>Linux refers to devices as either block or character devices. </a:t>
            </a:r>
          </a:p>
          <a:p>
            <a:endParaRPr lang="en-US" dirty="0">
              <a:latin typeface="Arial" panose="020B0604020202020204" pitchFamily="34" charset="0"/>
            </a:endParaRPr>
          </a:p>
          <a:p>
            <a:pPr lvl="1"/>
            <a:r>
              <a:rPr lang="en-US" dirty="0">
                <a:effectLst/>
                <a:latin typeface="Arial" panose="020B0604020202020204" pitchFamily="34" charset="0"/>
              </a:rPr>
              <a:t>Block devices are storage devices (like those listed previously) that can be read from and written to in blocks of data. (random access(buffering))</a:t>
            </a:r>
          </a:p>
          <a:p>
            <a:endParaRPr lang="en-US" dirty="0">
              <a:latin typeface="Arial" panose="020B0604020202020204" pitchFamily="34" charset="0"/>
            </a:endParaRPr>
          </a:p>
          <a:p>
            <a:pPr lvl="1"/>
            <a:r>
              <a:rPr lang="en-US" dirty="0">
                <a:effectLst/>
                <a:latin typeface="Arial" panose="020B0604020202020204" pitchFamily="34" charset="0"/>
              </a:rPr>
              <a:t>Character devices are devices like keyboards, mice, serial ports, etc., that can be read from and written to in streams of data. (sequential access(no buffering))</a:t>
            </a:r>
            <a:endParaRPr lang="en-US" dirty="0"/>
          </a:p>
        </p:txBody>
      </p:sp>
    </p:spTree>
    <p:extLst>
      <p:ext uri="{BB962C8B-B14F-4D97-AF65-F5344CB8AC3E}">
        <p14:creationId xmlns:p14="http://schemas.microsoft.com/office/powerpoint/2010/main" val="113317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barn(inVertical)">
                                      <p:cBhvr>
                                        <p:cTn id="1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FC3A5-7E2C-C607-44E4-A397ABF1BE16}"/>
              </a:ext>
            </a:extLst>
          </p:cNvPr>
          <p:cNvSpPr>
            <a:spLocks noGrp="1"/>
          </p:cNvSpPr>
          <p:nvPr>
            <p:ph type="title"/>
          </p:nvPr>
        </p:nvSpPr>
        <p:spPr/>
        <p:txBody>
          <a:bodyPr/>
          <a:lstStyle/>
          <a:p>
            <a:r>
              <a:rPr lang="en-US" dirty="0"/>
              <a:t>FILE SYSTEMS</a:t>
            </a:r>
          </a:p>
        </p:txBody>
      </p:sp>
      <p:sp>
        <p:nvSpPr>
          <p:cNvPr id="3" name="Content Placeholder 2">
            <a:extLst>
              <a:ext uri="{FF2B5EF4-FFF2-40B4-BE49-F238E27FC236}">
                <a16:creationId xmlns:a16="http://schemas.microsoft.com/office/drawing/2014/main" id="{FA3FA753-0C38-53EB-4624-BB8E13C21C96}"/>
              </a:ext>
            </a:extLst>
          </p:cNvPr>
          <p:cNvSpPr>
            <a:spLocks noGrp="1"/>
          </p:cNvSpPr>
          <p:nvPr>
            <p:ph idx="1"/>
          </p:nvPr>
        </p:nvSpPr>
        <p:spPr/>
        <p:txBody>
          <a:bodyPr>
            <a:normAutofit lnSpcReduction="10000"/>
          </a:bodyPr>
          <a:lstStyle/>
          <a:p>
            <a:r>
              <a:rPr lang="en-US" dirty="0"/>
              <a:t>A file system is a data structure that is used by an operating system to </a:t>
            </a:r>
            <a:r>
              <a:rPr lang="en-US" sz="4000" b="1" dirty="0">
                <a:solidFill>
                  <a:srgbClr val="FF0000"/>
                </a:solidFill>
              </a:rPr>
              <a:t>store, retrieve, organize, and manage </a:t>
            </a:r>
            <a:r>
              <a:rPr lang="en-US" dirty="0"/>
              <a:t>files and directories on storage devices. </a:t>
            </a:r>
          </a:p>
          <a:p>
            <a:endParaRPr lang="en-US" dirty="0"/>
          </a:p>
          <a:p>
            <a:r>
              <a:rPr lang="en-US" dirty="0"/>
              <a:t>A file system maintains information such as the </a:t>
            </a:r>
            <a:r>
              <a:rPr lang="en-US" sz="3600" b="1" dirty="0">
                <a:solidFill>
                  <a:srgbClr val="FF0000"/>
                </a:solidFill>
              </a:rPr>
              <a:t>date</a:t>
            </a:r>
            <a:r>
              <a:rPr lang="en-US" dirty="0"/>
              <a:t> of creation and modification of individual files, the </a:t>
            </a:r>
            <a:r>
              <a:rPr lang="en-US" sz="4000" b="1" dirty="0">
                <a:solidFill>
                  <a:srgbClr val="FF0000"/>
                </a:solidFill>
              </a:rPr>
              <a:t>size</a:t>
            </a:r>
            <a:r>
              <a:rPr lang="en-US" dirty="0"/>
              <a:t> of files on the storage device, the </a:t>
            </a:r>
            <a:r>
              <a:rPr lang="en-US" sz="3600" b="1" dirty="0">
                <a:solidFill>
                  <a:srgbClr val="FF0000"/>
                </a:solidFill>
              </a:rPr>
              <a:t>type</a:t>
            </a:r>
            <a:r>
              <a:rPr lang="en-US" dirty="0"/>
              <a:t> of files, and </a:t>
            </a:r>
            <a:r>
              <a:rPr lang="en-US" sz="3600" b="1" dirty="0">
                <a:solidFill>
                  <a:srgbClr val="FF0000"/>
                </a:solidFill>
              </a:rPr>
              <a:t>permissions</a:t>
            </a:r>
            <a:r>
              <a:rPr lang="en-US" dirty="0"/>
              <a:t> associated with files. </a:t>
            </a:r>
          </a:p>
          <a:p>
            <a:endParaRPr lang="en-US" dirty="0"/>
          </a:p>
          <a:p>
            <a:r>
              <a:rPr lang="en-US" dirty="0"/>
              <a:t>It also provides a </a:t>
            </a:r>
            <a:r>
              <a:rPr lang="en-US" sz="3600" b="1" dirty="0">
                <a:solidFill>
                  <a:srgbClr val="FF0000"/>
                </a:solidFill>
              </a:rPr>
              <a:t>structured form </a:t>
            </a:r>
            <a:r>
              <a:rPr lang="en-US" dirty="0"/>
              <a:t>for data storage.</a:t>
            </a:r>
          </a:p>
        </p:txBody>
      </p:sp>
    </p:spTree>
    <p:extLst>
      <p:ext uri="{BB962C8B-B14F-4D97-AF65-F5344CB8AC3E}">
        <p14:creationId xmlns:p14="http://schemas.microsoft.com/office/powerpoint/2010/main" val="263908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1AAB0-ED01-D0AE-6F0C-994F0DA72937}"/>
              </a:ext>
            </a:extLst>
          </p:cNvPr>
          <p:cNvSpPr>
            <a:spLocks noGrp="1"/>
          </p:cNvSpPr>
          <p:nvPr>
            <p:ph type="title"/>
          </p:nvPr>
        </p:nvSpPr>
        <p:spPr/>
        <p:txBody>
          <a:bodyPr>
            <a:normAutofit fontScale="90000"/>
          </a:bodyPr>
          <a:lstStyle/>
          <a:p>
            <a:r>
              <a:rPr lang="en-US" dirty="0"/>
              <a:t>Linux supports many file system types. The most common are described in the following table.</a:t>
            </a:r>
          </a:p>
        </p:txBody>
      </p:sp>
      <p:sp>
        <p:nvSpPr>
          <p:cNvPr id="3" name="Content Placeholder 2">
            <a:extLst>
              <a:ext uri="{FF2B5EF4-FFF2-40B4-BE49-F238E27FC236}">
                <a16:creationId xmlns:a16="http://schemas.microsoft.com/office/drawing/2014/main" id="{557E271D-63C5-915E-8DD3-9BA7AA2A1483}"/>
              </a:ext>
            </a:extLst>
          </p:cNvPr>
          <p:cNvSpPr>
            <a:spLocks noGrp="1"/>
          </p:cNvSpPr>
          <p:nvPr>
            <p:ph idx="1"/>
          </p:nvPr>
        </p:nvSpPr>
        <p:spPr/>
        <p:txBody>
          <a:bodyPr/>
          <a:lstStyle/>
          <a:p>
            <a:r>
              <a:rPr lang="en-US" sz="3600" b="1" dirty="0">
                <a:solidFill>
                  <a:srgbClr val="FF0000"/>
                </a:solidFill>
              </a:rPr>
              <a:t>FAT:</a:t>
            </a:r>
            <a:r>
              <a:rPr lang="en-US" dirty="0"/>
              <a:t> File Allocation Table (FAT) is an older file system that is</a:t>
            </a:r>
            <a:br>
              <a:rPr lang="en-US" dirty="0"/>
            </a:br>
            <a:r>
              <a:rPr lang="en-US" dirty="0"/>
              <a:t>compatible with many different operating systems, including all</a:t>
            </a:r>
            <a:br>
              <a:rPr lang="en-US" dirty="0"/>
            </a:br>
            <a:r>
              <a:rPr lang="en-US" dirty="0"/>
              <a:t>versions of Unix, Windows, and macOS. </a:t>
            </a:r>
          </a:p>
          <a:p>
            <a:endParaRPr lang="en-US" dirty="0"/>
          </a:p>
          <a:p>
            <a:r>
              <a:rPr lang="en-US" dirty="0"/>
              <a:t>Improved versions include FAT32 and </a:t>
            </a:r>
            <a:r>
              <a:rPr lang="en-US" dirty="0" err="1"/>
              <a:t>exFAT</a:t>
            </a:r>
            <a:r>
              <a:rPr lang="en-US" dirty="0"/>
              <a:t>.</a:t>
            </a:r>
          </a:p>
        </p:txBody>
      </p:sp>
    </p:spTree>
    <p:extLst>
      <p:ext uri="{BB962C8B-B14F-4D97-AF65-F5344CB8AC3E}">
        <p14:creationId xmlns:p14="http://schemas.microsoft.com/office/powerpoint/2010/main" val="12845985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5065-C725-3F0A-3459-0913C366BA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70C756-6E18-7E7F-436B-EDA058D82C24}"/>
              </a:ext>
            </a:extLst>
          </p:cNvPr>
          <p:cNvSpPr>
            <a:spLocks noGrp="1"/>
          </p:cNvSpPr>
          <p:nvPr>
            <p:ph idx="1"/>
          </p:nvPr>
        </p:nvSpPr>
        <p:spPr/>
        <p:txBody>
          <a:bodyPr/>
          <a:lstStyle/>
          <a:p>
            <a:r>
              <a:rPr lang="en-US" sz="3600" b="1" dirty="0">
                <a:solidFill>
                  <a:srgbClr val="FF0000"/>
                </a:solidFill>
                <a:latin typeface="Arial" panose="020B0604020202020204" pitchFamily="34" charset="0"/>
              </a:rPr>
              <a:t>e</a:t>
            </a:r>
            <a:r>
              <a:rPr lang="en-US" sz="3600" b="1" dirty="0">
                <a:solidFill>
                  <a:srgbClr val="FF0000"/>
                </a:solidFill>
                <a:effectLst/>
                <a:latin typeface="Arial" panose="020B0604020202020204" pitchFamily="34" charset="0"/>
              </a:rPr>
              <a:t>xt2 (second extended file system): </a:t>
            </a:r>
            <a:r>
              <a:rPr lang="en-US" dirty="0">
                <a:effectLst/>
                <a:latin typeface="Arial" panose="020B0604020202020204" pitchFamily="34" charset="0"/>
              </a:rPr>
              <a:t>This used to be the native Linux file system of some older releases. </a:t>
            </a:r>
          </a:p>
          <a:p>
            <a:endParaRPr lang="en-US" dirty="0">
              <a:latin typeface="Arial" panose="020B0604020202020204" pitchFamily="34" charset="0"/>
            </a:endParaRPr>
          </a:p>
          <a:p>
            <a:r>
              <a:rPr lang="en-US" dirty="0">
                <a:effectLst/>
                <a:latin typeface="Arial" panose="020B0604020202020204" pitchFamily="34" charset="0"/>
              </a:rPr>
              <a:t>It is still supported in current releases of Linux</a:t>
            </a:r>
            <a:endParaRPr lang="en-US" dirty="0"/>
          </a:p>
        </p:txBody>
      </p:sp>
    </p:spTree>
    <p:extLst>
      <p:ext uri="{BB962C8B-B14F-4D97-AF65-F5344CB8AC3E}">
        <p14:creationId xmlns:p14="http://schemas.microsoft.com/office/powerpoint/2010/main" val="8331685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04D6-DF4E-E5F8-281B-005515E612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D3E6FD-6B3B-6DAE-B828-8C1E59C943C4}"/>
              </a:ext>
            </a:extLst>
          </p:cNvPr>
          <p:cNvSpPr>
            <a:spLocks noGrp="1"/>
          </p:cNvSpPr>
          <p:nvPr>
            <p:ph idx="1"/>
          </p:nvPr>
        </p:nvSpPr>
        <p:spPr/>
        <p:txBody>
          <a:bodyPr/>
          <a:lstStyle/>
          <a:p>
            <a:r>
              <a:rPr lang="en-US" sz="4000" b="1" dirty="0">
                <a:solidFill>
                  <a:srgbClr val="FF0000"/>
                </a:solidFill>
              </a:rPr>
              <a:t>ext3:</a:t>
            </a:r>
            <a:r>
              <a:rPr lang="en-US" dirty="0"/>
              <a:t> </a:t>
            </a:r>
            <a:r>
              <a:rPr lang="en-US" dirty="0">
                <a:effectLst/>
                <a:latin typeface="Arial" panose="020B0604020202020204" pitchFamily="34" charset="0"/>
              </a:rPr>
              <a:t>This is an improved version of ext2. </a:t>
            </a:r>
          </a:p>
          <a:p>
            <a:r>
              <a:rPr lang="en-US" dirty="0">
                <a:effectLst/>
                <a:latin typeface="Arial" panose="020B0604020202020204" pitchFamily="34" charset="0"/>
              </a:rPr>
              <a:t>In case of an abrupt system shutdown, ext3 is much faster in recovering data and better ensures data integrity. </a:t>
            </a:r>
          </a:p>
          <a:p>
            <a:endParaRPr lang="en-US" dirty="0">
              <a:latin typeface="Arial" panose="020B0604020202020204" pitchFamily="34" charset="0"/>
            </a:endParaRPr>
          </a:p>
          <a:p>
            <a:r>
              <a:rPr lang="en-US" dirty="0">
                <a:effectLst/>
                <a:latin typeface="Arial" panose="020B0604020202020204" pitchFamily="34" charset="0"/>
              </a:rPr>
              <a:t>It can be easy to upgrade the file system from ext2 to ext3.</a:t>
            </a:r>
            <a:endParaRPr lang="en-US" dirty="0"/>
          </a:p>
        </p:txBody>
      </p:sp>
    </p:spTree>
    <p:extLst>
      <p:ext uri="{BB962C8B-B14F-4D97-AF65-F5344CB8AC3E}">
        <p14:creationId xmlns:p14="http://schemas.microsoft.com/office/powerpoint/2010/main" val="19036192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3E51F-16FF-DC58-1003-4B9B27A709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A82AF4-C56E-2C80-8D22-C814AAF6F3B5}"/>
              </a:ext>
            </a:extLst>
          </p:cNvPr>
          <p:cNvSpPr>
            <a:spLocks noGrp="1"/>
          </p:cNvSpPr>
          <p:nvPr>
            <p:ph idx="1"/>
          </p:nvPr>
        </p:nvSpPr>
        <p:spPr/>
        <p:txBody>
          <a:bodyPr>
            <a:normAutofit fontScale="92500" lnSpcReduction="10000"/>
          </a:bodyPr>
          <a:lstStyle/>
          <a:p>
            <a:r>
              <a:rPr lang="en-US" sz="4000" b="1" dirty="0">
                <a:solidFill>
                  <a:srgbClr val="FF0000"/>
                </a:solidFill>
                <a:latin typeface="Arial" panose="020B0604020202020204" pitchFamily="34" charset="0"/>
              </a:rPr>
              <a:t>e</a:t>
            </a:r>
            <a:r>
              <a:rPr lang="en-US" sz="4000" b="1" dirty="0">
                <a:solidFill>
                  <a:srgbClr val="FF0000"/>
                </a:solidFill>
                <a:effectLst/>
                <a:latin typeface="Arial" panose="020B0604020202020204" pitchFamily="34" charset="0"/>
              </a:rPr>
              <a:t>xt4:</a:t>
            </a:r>
            <a:r>
              <a:rPr lang="en-US" dirty="0">
                <a:effectLst/>
                <a:latin typeface="Arial" panose="020B0604020202020204" pitchFamily="34" charset="0"/>
              </a:rPr>
              <a:t> This is one of two default file system for Linux distributions. </a:t>
            </a:r>
          </a:p>
          <a:p>
            <a:r>
              <a:rPr lang="en-US" dirty="0">
                <a:effectLst/>
                <a:latin typeface="Arial" panose="020B0604020202020204" pitchFamily="34" charset="0"/>
              </a:rPr>
              <a:t>It is </a:t>
            </a:r>
            <a:r>
              <a:rPr lang="en-US" u="sng" dirty="0">
                <a:effectLst/>
                <a:latin typeface="Arial" panose="020B0604020202020204" pitchFamily="34" charset="0"/>
              </a:rPr>
              <a:t>backwards-compatible</a:t>
            </a:r>
            <a:r>
              <a:rPr lang="en-US" dirty="0">
                <a:effectLst/>
                <a:latin typeface="Arial" panose="020B0604020202020204" pitchFamily="34" charset="0"/>
              </a:rPr>
              <a:t> with the ext2 and ext3 file systems.</a:t>
            </a:r>
            <a:br>
              <a:rPr lang="en-US" dirty="0"/>
            </a:br>
            <a:endParaRPr lang="en-US" dirty="0"/>
          </a:p>
          <a:p>
            <a:r>
              <a:rPr lang="en-US" dirty="0">
                <a:effectLst/>
                <a:latin typeface="Arial" panose="020B0604020202020204" pitchFamily="34" charset="0"/>
              </a:rPr>
              <a:t>Among ext4's improvements over ext3 are journaling, support of</a:t>
            </a:r>
            <a:br>
              <a:rPr lang="en-US" dirty="0"/>
            </a:br>
            <a:r>
              <a:rPr lang="en-US" dirty="0">
                <a:effectLst/>
                <a:latin typeface="Arial" panose="020B0604020202020204" pitchFamily="34" charset="0"/>
              </a:rPr>
              <a:t>volumes of up to one exbibyte (EiB), and files up to 16 tebibyte</a:t>
            </a:r>
            <a:br>
              <a:rPr lang="en-US" dirty="0"/>
            </a:br>
            <a:r>
              <a:rPr lang="en-US" dirty="0">
                <a:effectLst/>
                <a:latin typeface="Arial" panose="020B0604020202020204" pitchFamily="34" charset="0"/>
              </a:rPr>
              <a:t>(TiB) in size. </a:t>
            </a:r>
          </a:p>
          <a:p>
            <a:r>
              <a:rPr lang="en-US" dirty="0">
                <a:effectLst/>
                <a:latin typeface="Arial" panose="020B0604020202020204" pitchFamily="34" charset="0"/>
              </a:rPr>
              <a:t>This is the default file system for Ubuntu installations.</a:t>
            </a:r>
          </a:p>
          <a:p>
            <a:endParaRPr lang="en-US" dirty="0">
              <a:latin typeface="Arial" panose="020B0604020202020204" pitchFamily="34" charset="0"/>
            </a:endParaRPr>
          </a:p>
          <a:p>
            <a:r>
              <a:rPr lang="en-US" dirty="0">
                <a:latin typeface="Arial" panose="020B0604020202020204" pitchFamily="34" charset="0"/>
              </a:rPr>
              <a:t>(journaling: </a:t>
            </a:r>
            <a:r>
              <a:rPr lang="en-US" b="1" dirty="0"/>
              <a:t>keeps track of changes in a log before committing the changes to the main file system</a:t>
            </a:r>
            <a:r>
              <a:rPr lang="en-US" dirty="0"/>
              <a:t>.)</a:t>
            </a:r>
          </a:p>
        </p:txBody>
      </p:sp>
    </p:spTree>
    <p:extLst>
      <p:ext uri="{BB962C8B-B14F-4D97-AF65-F5344CB8AC3E}">
        <p14:creationId xmlns:p14="http://schemas.microsoft.com/office/powerpoint/2010/main" val="6502545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ADCC-DDB2-FB06-0976-68F6C31116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3A79AA-5829-46BA-9061-7099DCECDBF9}"/>
              </a:ext>
            </a:extLst>
          </p:cNvPr>
          <p:cNvSpPr>
            <a:spLocks noGrp="1"/>
          </p:cNvSpPr>
          <p:nvPr>
            <p:ph idx="1"/>
          </p:nvPr>
        </p:nvSpPr>
        <p:spPr/>
        <p:txBody>
          <a:bodyPr/>
          <a:lstStyle/>
          <a:p>
            <a:r>
              <a:rPr lang="en-US" sz="4000" b="1" dirty="0">
                <a:solidFill>
                  <a:srgbClr val="FF0000"/>
                </a:solidFill>
              </a:rPr>
              <a:t>XFS(Extents File System):</a:t>
            </a:r>
            <a:r>
              <a:rPr lang="en-US" dirty="0">
                <a:solidFill>
                  <a:srgbClr val="FF0000"/>
                </a:solidFill>
              </a:rPr>
              <a:t> </a:t>
            </a:r>
            <a:r>
              <a:rPr lang="en-US" dirty="0">
                <a:effectLst/>
                <a:latin typeface="Arial" panose="020B0604020202020204" pitchFamily="34" charset="0"/>
              </a:rPr>
              <a:t>This is a 64-bit, high-performance journaling file system that provides fast recovery and can handle large files efficiently. </a:t>
            </a:r>
          </a:p>
        </p:txBody>
      </p:sp>
    </p:spTree>
    <p:extLst>
      <p:ext uri="{BB962C8B-B14F-4D97-AF65-F5344CB8AC3E}">
        <p14:creationId xmlns:p14="http://schemas.microsoft.com/office/powerpoint/2010/main" val="199995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EBF5B-25E4-A170-C606-EF4D8E49D2DF}"/>
              </a:ext>
            </a:extLst>
          </p:cNvPr>
          <p:cNvSpPr>
            <a:spLocks noGrp="1"/>
          </p:cNvSpPr>
          <p:nvPr>
            <p:ph type="title"/>
          </p:nvPr>
        </p:nvSpPr>
        <p:spPr/>
        <p:txBody>
          <a:bodyPr/>
          <a:lstStyle/>
          <a:p>
            <a:r>
              <a:rPr lang="en-US" dirty="0"/>
              <a:t>who</a:t>
            </a:r>
          </a:p>
        </p:txBody>
      </p:sp>
      <p:sp>
        <p:nvSpPr>
          <p:cNvPr id="3" name="Content Placeholder 2">
            <a:extLst>
              <a:ext uri="{FF2B5EF4-FFF2-40B4-BE49-F238E27FC236}">
                <a16:creationId xmlns:a16="http://schemas.microsoft.com/office/drawing/2014/main" id="{6D1665F6-4C68-13F1-CA10-68BEB047BB09}"/>
              </a:ext>
            </a:extLst>
          </p:cNvPr>
          <p:cNvSpPr>
            <a:spLocks noGrp="1"/>
          </p:cNvSpPr>
          <p:nvPr>
            <p:ph idx="1"/>
          </p:nvPr>
        </p:nvSpPr>
        <p:spPr/>
        <p:txBody>
          <a:bodyPr/>
          <a:lstStyle/>
          <a:p>
            <a:r>
              <a:rPr lang="en-US" dirty="0"/>
              <a:t>Displays current login user</a:t>
            </a:r>
          </a:p>
        </p:txBody>
      </p:sp>
      <p:pic>
        <p:nvPicPr>
          <p:cNvPr id="5" name="Picture 4">
            <a:extLst>
              <a:ext uri="{FF2B5EF4-FFF2-40B4-BE49-F238E27FC236}">
                <a16:creationId xmlns:a16="http://schemas.microsoft.com/office/drawing/2014/main" id="{32710BEB-EEFC-28B8-2862-4A471F3C4191}"/>
              </a:ext>
            </a:extLst>
          </p:cNvPr>
          <p:cNvPicPr>
            <a:picLocks noChangeAspect="1"/>
          </p:cNvPicPr>
          <p:nvPr/>
        </p:nvPicPr>
        <p:blipFill>
          <a:blip r:embed="rId2"/>
          <a:stretch>
            <a:fillRect/>
          </a:stretch>
        </p:blipFill>
        <p:spPr>
          <a:xfrm>
            <a:off x="2311544" y="3269673"/>
            <a:ext cx="6721919" cy="1263794"/>
          </a:xfrm>
          <a:prstGeom prst="rect">
            <a:avLst/>
          </a:prstGeom>
        </p:spPr>
      </p:pic>
    </p:spTree>
    <p:extLst>
      <p:ext uri="{BB962C8B-B14F-4D97-AF65-F5344CB8AC3E}">
        <p14:creationId xmlns:p14="http://schemas.microsoft.com/office/powerpoint/2010/main" val="20693545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B015A-19D5-92FB-D6B5-1CA8E904F53E}"/>
              </a:ext>
            </a:extLst>
          </p:cNvPr>
          <p:cNvSpPr>
            <a:spLocks noGrp="1"/>
          </p:cNvSpPr>
          <p:nvPr>
            <p:ph type="title"/>
          </p:nvPr>
        </p:nvSpPr>
        <p:spPr/>
        <p:txBody>
          <a:bodyPr/>
          <a:lstStyle/>
          <a:p>
            <a:r>
              <a:rPr lang="en-US" dirty="0">
                <a:effectLst/>
                <a:latin typeface="Arial" panose="020B0604020202020204" pitchFamily="34" charset="0"/>
              </a:rPr>
              <a:t>NETWORK FILE SYSTEMS</a:t>
            </a:r>
            <a:endParaRPr lang="en-US" dirty="0"/>
          </a:p>
        </p:txBody>
      </p:sp>
      <p:sp>
        <p:nvSpPr>
          <p:cNvPr id="3" name="Content Placeholder 2">
            <a:extLst>
              <a:ext uri="{FF2B5EF4-FFF2-40B4-BE49-F238E27FC236}">
                <a16:creationId xmlns:a16="http://schemas.microsoft.com/office/drawing/2014/main" id="{9B16278C-F0EF-36BF-7789-742CF7455284}"/>
              </a:ext>
            </a:extLst>
          </p:cNvPr>
          <p:cNvSpPr>
            <a:spLocks noGrp="1"/>
          </p:cNvSpPr>
          <p:nvPr>
            <p:ph idx="1"/>
          </p:nvPr>
        </p:nvSpPr>
        <p:spPr/>
        <p:txBody>
          <a:bodyPr>
            <a:normAutofit lnSpcReduction="10000"/>
          </a:bodyPr>
          <a:lstStyle/>
          <a:p>
            <a:r>
              <a:rPr lang="en-US" dirty="0">
                <a:effectLst/>
                <a:latin typeface="Arial" panose="020B0604020202020204" pitchFamily="34" charset="0"/>
              </a:rPr>
              <a:t>While the previous table lists general-purpose file systems, some file systems function as network protocols that enable the sharing of data over a network. </a:t>
            </a:r>
          </a:p>
          <a:p>
            <a:endParaRPr lang="en-US" dirty="0">
              <a:latin typeface="Arial" panose="020B0604020202020204" pitchFamily="34" charset="0"/>
            </a:endParaRPr>
          </a:p>
          <a:p>
            <a:r>
              <a:rPr lang="en-US" dirty="0">
                <a:effectLst/>
                <a:latin typeface="Arial" panose="020B0604020202020204" pitchFamily="34" charset="0"/>
              </a:rPr>
              <a:t>Common </a:t>
            </a:r>
            <a:r>
              <a:rPr lang="en-US" sz="3600" b="1" u="sng" dirty="0">
                <a:solidFill>
                  <a:srgbClr val="FF0000"/>
                </a:solidFill>
                <a:effectLst/>
                <a:latin typeface="Arial" panose="020B0604020202020204" pitchFamily="34" charset="0"/>
              </a:rPr>
              <a:t>types</a:t>
            </a:r>
            <a:r>
              <a:rPr lang="en-US" dirty="0">
                <a:effectLst/>
                <a:latin typeface="Arial" panose="020B0604020202020204" pitchFamily="34" charset="0"/>
              </a:rPr>
              <a:t> include the following:</a:t>
            </a:r>
          </a:p>
          <a:p>
            <a:r>
              <a:rPr lang="en-US" dirty="0">
                <a:solidFill>
                  <a:srgbClr val="FF0000"/>
                </a:solidFill>
                <a:effectLst/>
                <a:latin typeface="Arial" panose="020B0604020202020204" pitchFamily="34" charset="0"/>
              </a:rPr>
              <a:t>Server Message Block: </a:t>
            </a:r>
            <a:r>
              <a:rPr lang="en-US" dirty="0">
                <a:effectLst/>
                <a:latin typeface="Arial" panose="020B0604020202020204" pitchFamily="34" charset="0"/>
              </a:rPr>
              <a:t>The SMB protocol provides users shared access to files and other resources across a local area network (LAN). SMB clients make requests for resources to SMB servers, which respond and provide the appropriate level of access. </a:t>
            </a:r>
            <a:r>
              <a:rPr lang="en-US" dirty="0"/>
              <a:t>This protocol is primarily used with Windows computers.</a:t>
            </a:r>
          </a:p>
        </p:txBody>
      </p:sp>
    </p:spTree>
    <p:extLst>
      <p:ext uri="{BB962C8B-B14F-4D97-AF65-F5344CB8AC3E}">
        <p14:creationId xmlns:p14="http://schemas.microsoft.com/office/powerpoint/2010/main" val="166160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barn(inVertical)">
                                      <p:cBhvr>
                                        <p:cTn id="1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B52E5-2398-944F-941C-F4854EB0AD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892EC3-0A0F-D873-8E89-449D1ACDA6EA}"/>
              </a:ext>
            </a:extLst>
          </p:cNvPr>
          <p:cNvSpPr>
            <a:spLocks noGrp="1"/>
          </p:cNvSpPr>
          <p:nvPr>
            <p:ph idx="1"/>
          </p:nvPr>
        </p:nvSpPr>
        <p:spPr/>
        <p:txBody>
          <a:bodyPr/>
          <a:lstStyle/>
          <a:p>
            <a:r>
              <a:rPr lang="en-US" sz="3600" b="1" dirty="0">
                <a:solidFill>
                  <a:srgbClr val="FF0000"/>
                </a:solidFill>
              </a:rPr>
              <a:t>Common internet file system (CIFS) </a:t>
            </a:r>
            <a:r>
              <a:rPr lang="en-US" dirty="0"/>
              <a:t>is a specific implementation of SMB that is rarely in use. </a:t>
            </a:r>
          </a:p>
          <a:p>
            <a:r>
              <a:rPr lang="en-US" dirty="0"/>
              <a:t>Microsoft designed it as a successor to SMB version 1, but SMB versions 2 and 3 superseded it. </a:t>
            </a:r>
          </a:p>
        </p:txBody>
      </p:sp>
    </p:spTree>
    <p:extLst>
      <p:ext uri="{BB962C8B-B14F-4D97-AF65-F5344CB8AC3E}">
        <p14:creationId xmlns:p14="http://schemas.microsoft.com/office/powerpoint/2010/main" val="2371668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DC04-2175-CD63-C4D9-0640A090E6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899A59-737E-3CB9-FF74-8BDD05E21FD4}"/>
              </a:ext>
            </a:extLst>
          </p:cNvPr>
          <p:cNvSpPr>
            <a:spLocks noGrp="1"/>
          </p:cNvSpPr>
          <p:nvPr>
            <p:ph idx="1"/>
          </p:nvPr>
        </p:nvSpPr>
        <p:spPr/>
        <p:txBody>
          <a:bodyPr/>
          <a:lstStyle/>
          <a:p>
            <a:r>
              <a:rPr lang="en-US" sz="4000" b="1" dirty="0">
                <a:solidFill>
                  <a:srgbClr val="FF0000"/>
                </a:solidFill>
                <a:effectLst/>
                <a:latin typeface="Arial" panose="020B0604020202020204" pitchFamily="34" charset="0"/>
              </a:rPr>
              <a:t>Network File System (NFS)  </a:t>
            </a:r>
            <a:r>
              <a:rPr lang="en-US" dirty="0">
                <a:effectLst/>
                <a:latin typeface="Arial" panose="020B0604020202020204" pitchFamily="34" charset="0"/>
              </a:rPr>
              <a:t>offers similar functionality to SMB, but the protocols are not compatible. </a:t>
            </a:r>
          </a:p>
          <a:p>
            <a:endParaRPr lang="en-US" dirty="0">
              <a:latin typeface="Arial" panose="020B0604020202020204" pitchFamily="34" charset="0"/>
            </a:endParaRPr>
          </a:p>
          <a:p>
            <a:r>
              <a:rPr lang="en-US" dirty="0">
                <a:effectLst/>
                <a:latin typeface="Arial" panose="020B0604020202020204" pitchFamily="34" charset="0"/>
              </a:rPr>
              <a:t>NFS is preferred in situations where Linux clients access Linux servers. </a:t>
            </a:r>
          </a:p>
          <a:p>
            <a:endParaRPr lang="en-US" dirty="0">
              <a:latin typeface="Arial" panose="020B0604020202020204" pitchFamily="34" charset="0"/>
            </a:endParaRPr>
          </a:p>
          <a:p>
            <a:r>
              <a:rPr lang="en-US" dirty="0">
                <a:effectLst/>
                <a:latin typeface="Arial" panose="020B0604020202020204" pitchFamily="34" charset="0"/>
              </a:rPr>
              <a:t>In environments that are a mix of Windows and Linux.</a:t>
            </a:r>
            <a:endParaRPr lang="en-US" dirty="0"/>
          </a:p>
        </p:txBody>
      </p:sp>
    </p:spTree>
    <p:extLst>
      <p:ext uri="{BB962C8B-B14F-4D97-AF65-F5344CB8AC3E}">
        <p14:creationId xmlns:p14="http://schemas.microsoft.com/office/powerpoint/2010/main" val="5162057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CA10B-CED6-FED4-D517-CAE11E3CE31C}"/>
              </a:ext>
            </a:extLst>
          </p:cNvPr>
          <p:cNvSpPr>
            <a:spLocks noGrp="1"/>
          </p:cNvSpPr>
          <p:nvPr>
            <p:ph type="title"/>
          </p:nvPr>
        </p:nvSpPr>
        <p:spPr/>
        <p:txBody>
          <a:bodyPr/>
          <a:lstStyle/>
          <a:p>
            <a:r>
              <a:rPr lang="en-US" dirty="0">
                <a:effectLst/>
                <a:latin typeface="Arial" panose="020B0604020202020204" pitchFamily="34" charset="0"/>
              </a:rPr>
              <a:t>INODES</a:t>
            </a:r>
            <a:endParaRPr lang="en-US" dirty="0"/>
          </a:p>
        </p:txBody>
      </p:sp>
      <p:sp>
        <p:nvSpPr>
          <p:cNvPr id="3" name="Content Placeholder 2">
            <a:extLst>
              <a:ext uri="{FF2B5EF4-FFF2-40B4-BE49-F238E27FC236}">
                <a16:creationId xmlns:a16="http://schemas.microsoft.com/office/drawing/2014/main" id="{5BDAF4FE-C090-7BDD-E319-76545B069DC1}"/>
              </a:ext>
            </a:extLst>
          </p:cNvPr>
          <p:cNvSpPr>
            <a:spLocks noGrp="1"/>
          </p:cNvSpPr>
          <p:nvPr>
            <p:ph idx="1"/>
          </p:nvPr>
        </p:nvSpPr>
        <p:spPr/>
        <p:txBody>
          <a:bodyPr/>
          <a:lstStyle/>
          <a:p>
            <a:r>
              <a:rPr lang="en-US" dirty="0">
                <a:effectLst/>
                <a:latin typeface="Arial" panose="020B0604020202020204" pitchFamily="34" charset="0"/>
              </a:rPr>
              <a:t>An index node (</a:t>
            </a:r>
            <a:r>
              <a:rPr lang="en-US" dirty="0" err="1">
                <a:effectLst/>
                <a:latin typeface="Arial" panose="020B0604020202020204" pitchFamily="34" charset="0"/>
              </a:rPr>
              <a:t>inode</a:t>
            </a:r>
            <a:r>
              <a:rPr lang="en-US" dirty="0">
                <a:effectLst/>
                <a:latin typeface="Arial" panose="020B0604020202020204" pitchFamily="34" charset="0"/>
              </a:rPr>
              <a:t>) is an object that </a:t>
            </a:r>
            <a:r>
              <a:rPr lang="en-US" sz="3600" b="1" dirty="0">
                <a:solidFill>
                  <a:srgbClr val="FF0000"/>
                </a:solidFill>
                <a:effectLst/>
                <a:latin typeface="Arial" panose="020B0604020202020204" pitchFamily="34" charset="0"/>
              </a:rPr>
              <a:t>stores </a:t>
            </a:r>
            <a:r>
              <a:rPr lang="en-US" dirty="0">
                <a:effectLst/>
                <a:latin typeface="Arial" panose="020B0604020202020204" pitchFamily="34" charset="0"/>
              </a:rPr>
              <a:t>metadata about a file or directory on a file system. </a:t>
            </a:r>
          </a:p>
          <a:p>
            <a:r>
              <a:rPr lang="en-US" dirty="0">
                <a:effectLst/>
                <a:latin typeface="Arial" panose="020B0604020202020204" pitchFamily="34" charset="0"/>
              </a:rPr>
              <a:t>This metadata can </a:t>
            </a:r>
            <a:r>
              <a:rPr lang="en-US" sz="3600" b="1" dirty="0">
                <a:solidFill>
                  <a:srgbClr val="FF0000"/>
                </a:solidFill>
                <a:effectLst/>
                <a:latin typeface="Arial" panose="020B0604020202020204" pitchFamily="34" charset="0"/>
              </a:rPr>
              <a:t>include</a:t>
            </a:r>
            <a:r>
              <a:rPr lang="en-US" dirty="0">
                <a:effectLst/>
                <a:latin typeface="Arial" panose="020B0604020202020204" pitchFamily="34" charset="0"/>
              </a:rPr>
              <a:t> time-based values like when a file was created and last modified; permission and ownership information; the block locations of a file’s data on a storage device; and other miscellaneous information.</a:t>
            </a:r>
            <a:endParaRPr lang="en-US" dirty="0"/>
          </a:p>
        </p:txBody>
      </p:sp>
    </p:spTree>
    <p:extLst>
      <p:ext uri="{BB962C8B-B14F-4D97-AF65-F5344CB8AC3E}">
        <p14:creationId xmlns:p14="http://schemas.microsoft.com/office/powerpoint/2010/main" val="31616976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952FF-6D47-3F99-0B33-9278820AD8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C277AE-6223-B35F-A9D3-3BB0A2DB956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971678B-7A0F-ED93-2012-BC4631B0436A}"/>
              </a:ext>
            </a:extLst>
          </p:cNvPr>
          <p:cNvPicPr>
            <a:picLocks noChangeAspect="1"/>
          </p:cNvPicPr>
          <p:nvPr/>
        </p:nvPicPr>
        <p:blipFill>
          <a:blip r:embed="rId2"/>
          <a:stretch>
            <a:fillRect/>
          </a:stretch>
        </p:blipFill>
        <p:spPr>
          <a:xfrm>
            <a:off x="3443287" y="1557337"/>
            <a:ext cx="5305425" cy="3743325"/>
          </a:xfrm>
          <a:prstGeom prst="rect">
            <a:avLst/>
          </a:prstGeom>
        </p:spPr>
      </p:pic>
    </p:spTree>
    <p:extLst>
      <p:ext uri="{BB962C8B-B14F-4D97-AF65-F5344CB8AC3E}">
        <p14:creationId xmlns:p14="http://schemas.microsoft.com/office/powerpoint/2010/main" val="5701324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4C28-9F14-EF39-FB38-D7E8731EF7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079793-5660-2050-01FA-01345C524B25}"/>
              </a:ext>
            </a:extLst>
          </p:cNvPr>
          <p:cNvSpPr>
            <a:spLocks noGrp="1"/>
          </p:cNvSpPr>
          <p:nvPr>
            <p:ph idx="1"/>
          </p:nvPr>
        </p:nvSpPr>
        <p:spPr/>
        <p:txBody>
          <a:bodyPr>
            <a:normAutofit lnSpcReduction="10000"/>
          </a:bodyPr>
          <a:lstStyle/>
          <a:p>
            <a:r>
              <a:rPr lang="en-US" dirty="0">
                <a:effectLst/>
                <a:latin typeface="Arial" panose="020B0604020202020204" pitchFamily="34" charset="0"/>
              </a:rPr>
              <a:t>Each </a:t>
            </a:r>
            <a:r>
              <a:rPr lang="en-US" dirty="0" err="1">
                <a:effectLst/>
                <a:latin typeface="Arial" panose="020B0604020202020204" pitchFamily="34" charset="0"/>
              </a:rPr>
              <a:t>inode</a:t>
            </a:r>
            <a:r>
              <a:rPr lang="en-US" dirty="0">
                <a:effectLst/>
                <a:latin typeface="Arial" panose="020B0604020202020204" pitchFamily="34" charset="0"/>
              </a:rPr>
              <a:t> on a file system is </a:t>
            </a:r>
            <a:r>
              <a:rPr lang="en-US" sz="3600" b="1" u="sng" dirty="0">
                <a:solidFill>
                  <a:srgbClr val="FF0000"/>
                </a:solidFill>
                <a:effectLst/>
                <a:latin typeface="Arial" panose="020B0604020202020204" pitchFamily="34" charset="0"/>
              </a:rPr>
              <a:t>identified </a:t>
            </a:r>
            <a:r>
              <a:rPr lang="en-US" dirty="0">
                <a:effectLst/>
                <a:latin typeface="Arial" panose="020B0604020202020204" pitchFamily="34" charset="0"/>
              </a:rPr>
              <a:t>by a unique integer called an </a:t>
            </a:r>
            <a:r>
              <a:rPr lang="en-US" dirty="0" err="1">
                <a:effectLst/>
                <a:latin typeface="Arial" panose="020B0604020202020204" pitchFamily="34" charset="0"/>
              </a:rPr>
              <a:t>inode</a:t>
            </a:r>
            <a:r>
              <a:rPr lang="en-US" dirty="0">
                <a:effectLst/>
                <a:latin typeface="Arial" panose="020B0604020202020204" pitchFamily="34" charset="0"/>
              </a:rPr>
              <a:t> number.</a:t>
            </a:r>
            <a:br>
              <a:rPr lang="en-US" dirty="0"/>
            </a:br>
            <a:endParaRPr lang="en-US" dirty="0"/>
          </a:p>
          <a:p>
            <a:r>
              <a:rPr lang="en-US" dirty="0">
                <a:effectLst/>
                <a:latin typeface="Arial" panose="020B0604020202020204" pitchFamily="34" charset="0"/>
              </a:rPr>
              <a:t>Whenever the system or an application tries to access a file, it searches for the </a:t>
            </a:r>
            <a:r>
              <a:rPr lang="en-US" sz="3600" b="1" dirty="0">
                <a:solidFill>
                  <a:srgbClr val="FF0000"/>
                </a:solidFill>
                <a:effectLst/>
                <a:latin typeface="Arial" panose="020B0604020202020204" pitchFamily="34" charset="0"/>
              </a:rPr>
              <a:t>appropriate </a:t>
            </a:r>
            <a:r>
              <a:rPr lang="en-US" sz="3600" b="1" dirty="0" err="1">
                <a:solidFill>
                  <a:srgbClr val="FF0000"/>
                </a:solidFill>
                <a:effectLst/>
                <a:latin typeface="Arial" panose="020B0604020202020204" pitchFamily="34" charset="0"/>
              </a:rPr>
              <a:t>inode</a:t>
            </a:r>
            <a:r>
              <a:rPr lang="en-US" sz="3600" b="1" dirty="0">
                <a:solidFill>
                  <a:srgbClr val="FF0000"/>
                </a:solidFill>
                <a:effectLst/>
                <a:latin typeface="Arial" panose="020B0604020202020204" pitchFamily="34" charset="0"/>
              </a:rPr>
              <a:t> number </a:t>
            </a:r>
            <a:r>
              <a:rPr lang="en-US" dirty="0">
                <a:effectLst/>
                <a:latin typeface="Arial" panose="020B0604020202020204" pitchFamily="34" charset="0"/>
              </a:rPr>
              <a:t>in a data structure called an </a:t>
            </a:r>
            <a:r>
              <a:rPr lang="en-US" dirty="0" err="1">
                <a:effectLst/>
                <a:latin typeface="Arial" panose="020B0604020202020204" pitchFamily="34" charset="0"/>
              </a:rPr>
              <a:t>inode</a:t>
            </a:r>
            <a:r>
              <a:rPr lang="en-US" dirty="0">
                <a:effectLst/>
                <a:latin typeface="Arial" panose="020B0604020202020204" pitchFamily="34" charset="0"/>
              </a:rPr>
              <a:t> table. </a:t>
            </a:r>
          </a:p>
          <a:p>
            <a:endParaRPr lang="en-US" dirty="0">
              <a:latin typeface="Arial" panose="020B0604020202020204" pitchFamily="34" charset="0"/>
            </a:endParaRPr>
          </a:p>
          <a:p>
            <a:r>
              <a:rPr lang="en-US" dirty="0">
                <a:effectLst/>
                <a:latin typeface="Arial" panose="020B0604020202020204" pitchFamily="34" charset="0"/>
              </a:rPr>
              <a:t>The </a:t>
            </a:r>
            <a:r>
              <a:rPr lang="en-US" dirty="0" err="1">
                <a:effectLst/>
                <a:latin typeface="Arial" panose="020B0604020202020204" pitchFamily="34" charset="0"/>
              </a:rPr>
              <a:t>inode</a:t>
            </a:r>
            <a:r>
              <a:rPr lang="en-US" dirty="0">
                <a:effectLst/>
                <a:latin typeface="Arial" panose="020B0604020202020204" pitchFamily="34" charset="0"/>
              </a:rPr>
              <a:t> table </a:t>
            </a:r>
            <a:r>
              <a:rPr lang="en-US" sz="4000" b="1" dirty="0">
                <a:solidFill>
                  <a:srgbClr val="FF0000"/>
                </a:solidFill>
                <a:effectLst/>
                <a:latin typeface="Arial" panose="020B0604020202020204" pitchFamily="34" charset="0"/>
              </a:rPr>
              <a:t>maps an </a:t>
            </a:r>
            <a:r>
              <a:rPr lang="en-US" sz="4000" b="1" dirty="0" err="1">
                <a:solidFill>
                  <a:srgbClr val="FF0000"/>
                </a:solidFill>
                <a:effectLst/>
                <a:latin typeface="Arial" panose="020B0604020202020204" pitchFamily="34" charset="0"/>
              </a:rPr>
              <a:t>inode</a:t>
            </a:r>
            <a:r>
              <a:rPr lang="en-US" sz="4000" b="1" dirty="0">
                <a:solidFill>
                  <a:srgbClr val="FF0000"/>
                </a:solidFill>
                <a:effectLst/>
                <a:latin typeface="Arial" panose="020B0604020202020204" pitchFamily="34" charset="0"/>
              </a:rPr>
              <a:t> number to its corresponding </a:t>
            </a:r>
            <a:r>
              <a:rPr lang="en-US" dirty="0">
                <a:effectLst/>
                <a:latin typeface="Arial" panose="020B0604020202020204" pitchFamily="34" charset="0"/>
              </a:rPr>
              <a:t>file or directory name.</a:t>
            </a:r>
            <a:endParaRPr lang="en-US" dirty="0"/>
          </a:p>
        </p:txBody>
      </p:sp>
    </p:spTree>
    <p:extLst>
      <p:ext uri="{BB962C8B-B14F-4D97-AF65-F5344CB8AC3E}">
        <p14:creationId xmlns:p14="http://schemas.microsoft.com/office/powerpoint/2010/main" val="353543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wipe(down)">
                                      <p:cBhvr>
                                        <p:cTn id="1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B73E-5499-ABCF-CB50-091BBD5678DE}"/>
              </a:ext>
            </a:extLst>
          </p:cNvPr>
          <p:cNvSpPr>
            <a:spLocks noGrp="1"/>
          </p:cNvSpPr>
          <p:nvPr>
            <p:ph type="title"/>
          </p:nvPr>
        </p:nvSpPr>
        <p:spPr/>
        <p:txBody>
          <a:bodyPr/>
          <a:lstStyle/>
          <a:p>
            <a:r>
              <a:rPr lang="en-US" dirty="0"/>
              <a:t>JOURNALING</a:t>
            </a:r>
          </a:p>
        </p:txBody>
      </p:sp>
      <p:sp>
        <p:nvSpPr>
          <p:cNvPr id="3" name="Content Placeholder 2">
            <a:extLst>
              <a:ext uri="{FF2B5EF4-FFF2-40B4-BE49-F238E27FC236}">
                <a16:creationId xmlns:a16="http://schemas.microsoft.com/office/drawing/2014/main" id="{B618CF75-FCB4-EB55-1E09-60D7CB2BFAE8}"/>
              </a:ext>
            </a:extLst>
          </p:cNvPr>
          <p:cNvSpPr>
            <a:spLocks noGrp="1"/>
          </p:cNvSpPr>
          <p:nvPr>
            <p:ph idx="1"/>
          </p:nvPr>
        </p:nvSpPr>
        <p:spPr/>
        <p:txBody>
          <a:bodyPr/>
          <a:lstStyle/>
          <a:p>
            <a:r>
              <a:rPr lang="en-US" dirty="0"/>
              <a:t>It is a method by which a file system records changes that have not yet been made to the file system itself in an object called a journal. </a:t>
            </a:r>
          </a:p>
          <a:p>
            <a:endParaRPr lang="en-US" dirty="0"/>
          </a:p>
          <a:p>
            <a:r>
              <a:rPr lang="en-US" dirty="0"/>
              <a:t>This enables the file system to quickly recover after an unexpected interruption, such as a system crash, because the system can reference pending changes in the journal to resume where it had left off.</a:t>
            </a:r>
          </a:p>
        </p:txBody>
      </p:sp>
    </p:spTree>
    <p:extLst>
      <p:ext uri="{BB962C8B-B14F-4D97-AF65-F5344CB8AC3E}">
        <p14:creationId xmlns:p14="http://schemas.microsoft.com/office/powerpoint/2010/main" val="28153374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B820F-328B-0585-E1C7-885ADC1EE0F0}"/>
              </a:ext>
            </a:extLst>
          </p:cNvPr>
          <p:cNvSpPr>
            <a:spLocks noGrp="1"/>
          </p:cNvSpPr>
          <p:nvPr>
            <p:ph type="title"/>
          </p:nvPr>
        </p:nvSpPr>
        <p:spPr/>
        <p:txBody>
          <a:bodyPr>
            <a:normAutofit/>
          </a:bodyPr>
          <a:lstStyle/>
          <a:p>
            <a:r>
              <a:rPr lang="en-US" dirty="0">
                <a:effectLst/>
                <a:latin typeface="Arial" panose="020B0604020202020204" pitchFamily="34" charset="0"/>
              </a:rPr>
              <a:t>The journaling process involves the following phases:</a:t>
            </a:r>
            <a:endParaRPr lang="en-US" dirty="0"/>
          </a:p>
        </p:txBody>
      </p:sp>
      <p:sp>
        <p:nvSpPr>
          <p:cNvPr id="3" name="Content Placeholder 2">
            <a:extLst>
              <a:ext uri="{FF2B5EF4-FFF2-40B4-BE49-F238E27FC236}">
                <a16:creationId xmlns:a16="http://schemas.microsoft.com/office/drawing/2014/main" id="{331D2DD7-4447-6147-81DF-57424264A9A2}"/>
              </a:ext>
            </a:extLst>
          </p:cNvPr>
          <p:cNvSpPr>
            <a:spLocks noGrp="1"/>
          </p:cNvSpPr>
          <p:nvPr>
            <p:ph idx="1"/>
          </p:nvPr>
        </p:nvSpPr>
        <p:spPr/>
        <p:txBody>
          <a:bodyPr>
            <a:normAutofit lnSpcReduction="10000"/>
          </a:bodyPr>
          <a:lstStyle/>
          <a:p>
            <a:r>
              <a:rPr lang="en-US" dirty="0">
                <a:effectLst/>
                <a:latin typeface="Arial" panose="020B0604020202020204" pitchFamily="34" charset="0"/>
              </a:rPr>
              <a:t>1. The journal describes all the </a:t>
            </a:r>
            <a:r>
              <a:rPr lang="en-US" sz="3600" b="1" dirty="0">
                <a:solidFill>
                  <a:srgbClr val="FF0000"/>
                </a:solidFill>
                <a:effectLst/>
                <a:latin typeface="Arial" panose="020B0604020202020204" pitchFamily="34" charset="0"/>
              </a:rPr>
              <a:t>changes</a:t>
            </a:r>
            <a:r>
              <a:rPr lang="en-US" dirty="0">
                <a:effectLst/>
                <a:latin typeface="Arial" panose="020B0604020202020204" pitchFamily="34" charset="0"/>
              </a:rPr>
              <a:t> that must be made to the drive.</a:t>
            </a:r>
          </a:p>
          <a:p>
            <a:br>
              <a:rPr lang="en-US" dirty="0"/>
            </a:br>
            <a:r>
              <a:rPr lang="en-US" dirty="0">
                <a:effectLst/>
                <a:latin typeface="Arial" panose="020B0604020202020204" pitchFamily="34" charset="0"/>
              </a:rPr>
              <a:t>2. A </a:t>
            </a:r>
            <a:r>
              <a:rPr lang="en-US" sz="3600" b="1" dirty="0">
                <a:solidFill>
                  <a:srgbClr val="FF0000"/>
                </a:solidFill>
                <a:effectLst/>
                <a:latin typeface="Arial" panose="020B0604020202020204" pitchFamily="34" charset="0"/>
              </a:rPr>
              <a:t>background process </a:t>
            </a:r>
            <a:r>
              <a:rPr lang="en-US" dirty="0">
                <a:effectLst/>
                <a:latin typeface="Arial" panose="020B0604020202020204" pitchFamily="34" charset="0"/>
              </a:rPr>
              <a:t>makes each change as and when it is entered in the journal.</a:t>
            </a:r>
          </a:p>
          <a:p>
            <a:br>
              <a:rPr lang="en-US" dirty="0"/>
            </a:br>
            <a:r>
              <a:rPr lang="en-US" dirty="0">
                <a:effectLst/>
                <a:latin typeface="Arial" panose="020B0604020202020204" pitchFamily="34" charset="0"/>
              </a:rPr>
              <a:t>3. If the system </a:t>
            </a:r>
            <a:r>
              <a:rPr lang="en-US" sz="3600" b="1" dirty="0">
                <a:solidFill>
                  <a:srgbClr val="FF0000"/>
                </a:solidFill>
                <a:effectLst/>
                <a:latin typeface="Arial" panose="020B0604020202020204" pitchFamily="34" charset="0"/>
              </a:rPr>
              <a:t>shuts down</a:t>
            </a:r>
            <a:r>
              <a:rPr lang="en-US" dirty="0">
                <a:effectLst/>
                <a:latin typeface="Arial" panose="020B0604020202020204" pitchFamily="34" charset="0"/>
              </a:rPr>
              <a:t>, pending changes are performed when it is rebooted.</a:t>
            </a:r>
          </a:p>
          <a:p>
            <a:br>
              <a:rPr lang="en-US" dirty="0"/>
            </a:br>
            <a:r>
              <a:rPr lang="en-US" dirty="0">
                <a:effectLst/>
                <a:latin typeface="Arial" panose="020B0604020202020204" pitchFamily="34" charset="0"/>
              </a:rPr>
              <a:t>4. Incomplete entries in the journal are </a:t>
            </a:r>
            <a:r>
              <a:rPr lang="en-US" sz="3600" b="1" dirty="0">
                <a:solidFill>
                  <a:srgbClr val="FF0000"/>
                </a:solidFill>
                <a:effectLst/>
                <a:latin typeface="Arial" panose="020B0604020202020204" pitchFamily="34" charset="0"/>
              </a:rPr>
              <a:t>discarded</a:t>
            </a:r>
            <a:r>
              <a:rPr lang="en-US" dirty="0">
                <a:effectLst/>
                <a:latin typeface="Arial" panose="020B0604020202020204" pitchFamily="34" charset="0"/>
              </a:rPr>
              <a:t>.</a:t>
            </a:r>
            <a:endParaRPr lang="en-US" dirty="0"/>
          </a:p>
        </p:txBody>
      </p:sp>
    </p:spTree>
    <p:extLst>
      <p:ext uri="{BB962C8B-B14F-4D97-AF65-F5344CB8AC3E}">
        <p14:creationId xmlns:p14="http://schemas.microsoft.com/office/powerpoint/2010/main" val="160936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CCFE-705E-51AB-1B66-9FCEC562B0E4}"/>
              </a:ext>
            </a:extLst>
          </p:cNvPr>
          <p:cNvSpPr>
            <a:spLocks noGrp="1"/>
          </p:cNvSpPr>
          <p:nvPr>
            <p:ph type="title"/>
          </p:nvPr>
        </p:nvSpPr>
        <p:spPr/>
        <p:txBody>
          <a:bodyPr/>
          <a:lstStyle/>
          <a:p>
            <a:r>
              <a:rPr lang="en-US" dirty="0"/>
              <a:t>VIRTUAL FILE SYSTEM</a:t>
            </a:r>
          </a:p>
        </p:txBody>
      </p:sp>
      <p:sp>
        <p:nvSpPr>
          <p:cNvPr id="3" name="Content Placeholder 2">
            <a:extLst>
              <a:ext uri="{FF2B5EF4-FFF2-40B4-BE49-F238E27FC236}">
                <a16:creationId xmlns:a16="http://schemas.microsoft.com/office/drawing/2014/main" id="{3156DCD2-9BDE-7160-A1D9-2F1148F1E226}"/>
              </a:ext>
            </a:extLst>
          </p:cNvPr>
          <p:cNvSpPr>
            <a:spLocks noGrp="1"/>
          </p:cNvSpPr>
          <p:nvPr>
            <p:ph idx="1"/>
          </p:nvPr>
        </p:nvSpPr>
        <p:spPr/>
        <p:txBody>
          <a:bodyPr>
            <a:normAutofit/>
          </a:bodyPr>
          <a:lstStyle/>
          <a:p>
            <a:r>
              <a:rPr lang="en-US" dirty="0"/>
              <a:t>A real file system refers to a discrete file system that the Linux kernel can normally work with directly. </a:t>
            </a:r>
          </a:p>
          <a:p>
            <a:r>
              <a:rPr lang="en-US" dirty="0"/>
              <a:t>The problem is, Linux supports many different file system types that aren't necessarily compatible. </a:t>
            </a:r>
          </a:p>
          <a:p>
            <a:r>
              <a:rPr lang="en-US" dirty="0"/>
              <a:t>The virtual file system (VFS) was created as a common software interface that sits between the kernel and real file systems. </a:t>
            </a:r>
          </a:p>
          <a:p>
            <a:r>
              <a:rPr lang="en-US" dirty="0"/>
              <a:t>In effect, the VFS translates a real file system's details to the kernel so that the file system appears identical to any other file system. </a:t>
            </a:r>
          </a:p>
        </p:txBody>
      </p:sp>
    </p:spTree>
    <p:extLst>
      <p:ext uri="{BB962C8B-B14F-4D97-AF65-F5344CB8AC3E}">
        <p14:creationId xmlns:p14="http://schemas.microsoft.com/office/powerpoint/2010/main" val="20583279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304A-ACD2-CAFF-526C-04DD27A7E7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05E9FA-465E-B17A-2023-ECEF99D9D0E9}"/>
              </a:ext>
            </a:extLst>
          </p:cNvPr>
          <p:cNvSpPr>
            <a:spLocks noGrp="1"/>
          </p:cNvSpPr>
          <p:nvPr>
            <p:ph idx="1"/>
          </p:nvPr>
        </p:nvSpPr>
        <p:spPr/>
        <p:txBody>
          <a:bodyPr/>
          <a:lstStyle/>
          <a:p>
            <a:r>
              <a:rPr lang="en-US" dirty="0"/>
              <a:t>With VFS, you can mount multiple different types of file systems on the same Linux installation, and they will appear uniform to the user and to all other applications.</a:t>
            </a:r>
          </a:p>
          <a:p>
            <a:r>
              <a:rPr lang="en-US" dirty="0"/>
              <a:t>Therefore, the user and these applications can work with the file system without</a:t>
            </a:r>
            <a:br>
              <a:rPr lang="en-US" dirty="0"/>
            </a:br>
            <a:r>
              <a:rPr lang="en-US" dirty="0"/>
              <a:t>actually knowing its underlying structure. </a:t>
            </a:r>
          </a:p>
          <a:p>
            <a:r>
              <a:rPr lang="en-US" dirty="0"/>
              <a:t>This greatly increases interoperability between the system and running software.</a:t>
            </a:r>
          </a:p>
          <a:p>
            <a:endParaRPr lang="en-US" dirty="0"/>
          </a:p>
        </p:txBody>
      </p:sp>
    </p:spTree>
    <p:extLst>
      <p:ext uri="{BB962C8B-B14F-4D97-AF65-F5344CB8AC3E}">
        <p14:creationId xmlns:p14="http://schemas.microsoft.com/office/powerpoint/2010/main" val="1428822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1B29-B489-A3CF-E82B-91C5E9D475A0}"/>
              </a:ext>
            </a:extLst>
          </p:cNvPr>
          <p:cNvSpPr>
            <a:spLocks noGrp="1"/>
          </p:cNvSpPr>
          <p:nvPr>
            <p:ph type="title"/>
          </p:nvPr>
        </p:nvSpPr>
        <p:spPr/>
        <p:txBody>
          <a:bodyPr/>
          <a:lstStyle/>
          <a:p>
            <a:r>
              <a:rPr lang="en-US" dirty="0"/>
              <a:t>touch</a:t>
            </a:r>
          </a:p>
        </p:txBody>
      </p:sp>
      <p:sp>
        <p:nvSpPr>
          <p:cNvPr id="3" name="Content Placeholder 2">
            <a:extLst>
              <a:ext uri="{FF2B5EF4-FFF2-40B4-BE49-F238E27FC236}">
                <a16:creationId xmlns:a16="http://schemas.microsoft.com/office/drawing/2014/main" id="{9B183060-DB71-D114-EBFD-E10930BA67F6}"/>
              </a:ext>
            </a:extLst>
          </p:cNvPr>
          <p:cNvSpPr>
            <a:spLocks noGrp="1"/>
          </p:cNvSpPr>
          <p:nvPr>
            <p:ph idx="1"/>
          </p:nvPr>
        </p:nvSpPr>
        <p:spPr/>
        <p:txBody>
          <a:bodyPr/>
          <a:lstStyle/>
          <a:p>
            <a:r>
              <a:rPr lang="en-US" dirty="0"/>
              <a:t>To create any file</a:t>
            </a:r>
          </a:p>
        </p:txBody>
      </p:sp>
      <p:pic>
        <p:nvPicPr>
          <p:cNvPr id="5" name="Picture 4">
            <a:extLst>
              <a:ext uri="{FF2B5EF4-FFF2-40B4-BE49-F238E27FC236}">
                <a16:creationId xmlns:a16="http://schemas.microsoft.com/office/drawing/2014/main" id="{A7BD5543-9372-028F-F584-0B5804B9A6C6}"/>
              </a:ext>
            </a:extLst>
          </p:cNvPr>
          <p:cNvPicPr>
            <a:picLocks noChangeAspect="1"/>
          </p:cNvPicPr>
          <p:nvPr/>
        </p:nvPicPr>
        <p:blipFill>
          <a:blip r:embed="rId2"/>
          <a:stretch>
            <a:fillRect/>
          </a:stretch>
        </p:blipFill>
        <p:spPr>
          <a:xfrm>
            <a:off x="3643745" y="3186545"/>
            <a:ext cx="4269080" cy="1396838"/>
          </a:xfrm>
          <a:prstGeom prst="rect">
            <a:avLst/>
          </a:prstGeom>
        </p:spPr>
      </p:pic>
    </p:spTree>
    <p:extLst>
      <p:ext uri="{BB962C8B-B14F-4D97-AF65-F5344CB8AC3E}">
        <p14:creationId xmlns:p14="http://schemas.microsoft.com/office/powerpoint/2010/main" val="10699118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18D6-D379-E745-8D90-F76BDC95E4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A88F62-9B15-45B0-370B-D01BD3834C37}"/>
              </a:ext>
            </a:extLst>
          </p:cNvPr>
          <p:cNvSpPr>
            <a:spLocks noGrp="1"/>
          </p:cNvSpPr>
          <p:nvPr>
            <p:ph idx="1"/>
          </p:nvPr>
        </p:nvSpPr>
        <p:spPr/>
        <p:txBody>
          <a:bodyPr>
            <a:normAutofit/>
          </a:bodyPr>
          <a:lstStyle/>
          <a:p>
            <a:r>
              <a:rPr lang="en-US" sz="3600" b="1" dirty="0">
                <a:solidFill>
                  <a:srgbClr val="FF0000"/>
                </a:solidFill>
                <a:effectLst/>
                <a:latin typeface="Arial" panose="020B0604020202020204" pitchFamily="34" charset="0"/>
              </a:rPr>
              <a:t>Examples</a:t>
            </a:r>
            <a:r>
              <a:rPr lang="en-US" dirty="0">
                <a:effectLst/>
                <a:latin typeface="Arial" panose="020B0604020202020204" pitchFamily="34" charset="0"/>
              </a:rPr>
              <a:t> of real file systems on a Linux system can include </a:t>
            </a:r>
            <a:r>
              <a:rPr lang="en-US" dirty="0" err="1">
                <a:effectLst/>
                <a:latin typeface="Courier New" panose="02070309020205020404" pitchFamily="49" charset="0"/>
              </a:rPr>
              <a:t>xfs</a:t>
            </a:r>
            <a:r>
              <a:rPr lang="en-US" dirty="0">
                <a:effectLst/>
                <a:latin typeface="Arial" panose="020B0604020202020204" pitchFamily="34" charset="0"/>
              </a:rPr>
              <a:t>, </a:t>
            </a:r>
            <a:r>
              <a:rPr lang="en-US" dirty="0">
                <a:effectLst/>
                <a:latin typeface="Courier New" panose="02070309020205020404" pitchFamily="49" charset="0"/>
              </a:rPr>
              <a:t>ext4</a:t>
            </a:r>
            <a:r>
              <a:rPr lang="en-US" dirty="0">
                <a:effectLst/>
                <a:latin typeface="Arial" panose="020B0604020202020204" pitchFamily="34" charset="0"/>
              </a:rPr>
              <a:t>, and several other types. </a:t>
            </a:r>
          </a:p>
          <a:p>
            <a:endParaRPr lang="en-US" dirty="0">
              <a:latin typeface="Arial" panose="020B0604020202020204" pitchFamily="34" charset="0"/>
            </a:endParaRPr>
          </a:p>
          <a:p>
            <a:r>
              <a:rPr lang="en-US" sz="3600" b="1" dirty="0">
                <a:solidFill>
                  <a:srgbClr val="FF0000"/>
                </a:solidFill>
                <a:effectLst/>
                <a:latin typeface="Arial" panose="020B0604020202020204" pitchFamily="34" charset="0"/>
              </a:rPr>
              <a:t>Examples </a:t>
            </a:r>
            <a:r>
              <a:rPr lang="en-US" dirty="0">
                <a:effectLst/>
                <a:latin typeface="Arial" panose="020B0604020202020204" pitchFamily="34" charset="0"/>
              </a:rPr>
              <a:t>of virtual file systems can include </a:t>
            </a:r>
            <a:r>
              <a:rPr lang="en-US" dirty="0">
                <a:effectLst/>
                <a:latin typeface="Courier New" panose="02070309020205020404" pitchFamily="49" charset="0"/>
              </a:rPr>
              <a:t>proc</a:t>
            </a:r>
            <a:r>
              <a:rPr lang="en-US" dirty="0">
                <a:effectLst/>
                <a:latin typeface="Arial" panose="020B0604020202020204" pitchFamily="34" charset="0"/>
              </a:rPr>
              <a:t>, which contains system information during runtime; </a:t>
            </a:r>
            <a:r>
              <a:rPr lang="en-US" dirty="0" err="1">
                <a:effectLst/>
                <a:latin typeface="Courier New" panose="02070309020205020404" pitchFamily="49" charset="0"/>
              </a:rPr>
              <a:t>devtmpfs</a:t>
            </a:r>
            <a:r>
              <a:rPr lang="en-US" dirty="0">
                <a:effectLst/>
                <a:latin typeface="Arial" panose="020B0604020202020204" pitchFamily="34" charset="0"/>
              </a:rPr>
              <a:t>, which contains device nodes loaded by the kernel during system initialization; </a:t>
            </a:r>
            <a:r>
              <a:rPr lang="en-US" dirty="0" err="1">
                <a:effectLst/>
                <a:latin typeface="Courier New" panose="02070309020205020404" pitchFamily="49" charset="0"/>
              </a:rPr>
              <a:t>debugfs</a:t>
            </a:r>
            <a:r>
              <a:rPr lang="en-US" dirty="0">
                <a:effectLst/>
                <a:latin typeface="Arial" panose="020B0604020202020204" pitchFamily="34" charset="0"/>
              </a:rPr>
              <a:t>, which contains information useful in debugging the Linux kernel; and many more.</a:t>
            </a:r>
            <a:endParaRPr lang="en-US" dirty="0"/>
          </a:p>
        </p:txBody>
      </p:sp>
    </p:spTree>
    <p:extLst>
      <p:ext uri="{BB962C8B-B14F-4D97-AF65-F5344CB8AC3E}">
        <p14:creationId xmlns:p14="http://schemas.microsoft.com/office/powerpoint/2010/main" val="377538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E307-AA1B-667B-6635-B9CE5F8E8437}"/>
              </a:ext>
            </a:extLst>
          </p:cNvPr>
          <p:cNvSpPr>
            <a:spLocks noGrp="1"/>
          </p:cNvSpPr>
          <p:nvPr>
            <p:ph type="title"/>
          </p:nvPr>
        </p:nvSpPr>
        <p:spPr/>
        <p:txBody>
          <a:bodyPr/>
          <a:lstStyle/>
          <a:p>
            <a:r>
              <a:rPr lang="en-US" dirty="0">
                <a:effectLst/>
                <a:latin typeface="Arial" panose="020B0604020202020204" pitchFamily="34" charset="0"/>
              </a:rPr>
              <a:t>PARTITIONS</a:t>
            </a:r>
            <a:endParaRPr lang="en-US" dirty="0"/>
          </a:p>
        </p:txBody>
      </p:sp>
      <p:sp>
        <p:nvSpPr>
          <p:cNvPr id="3" name="Content Placeholder 2">
            <a:extLst>
              <a:ext uri="{FF2B5EF4-FFF2-40B4-BE49-F238E27FC236}">
                <a16:creationId xmlns:a16="http://schemas.microsoft.com/office/drawing/2014/main" id="{D4EE6AE3-1EFD-C122-5650-FDCBFFA088D3}"/>
              </a:ext>
            </a:extLst>
          </p:cNvPr>
          <p:cNvSpPr>
            <a:spLocks noGrp="1"/>
          </p:cNvSpPr>
          <p:nvPr>
            <p:ph idx="1"/>
          </p:nvPr>
        </p:nvSpPr>
        <p:spPr/>
        <p:txBody>
          <a:bodyPr>
            <a:normAutofit fontScale="92500"/>
          </a:bodyPr>
          <a:lstStyle/>
          <a:p>
            <a:r>
              <a:rPr lang="en-US" dirty="0">
                <a:effectLst/>
                <a:latin typeface="Arial" panose="020B0604020202020204" pitchFamily="34" charset="0"/>
              </a:rPr>
              <a:t>A partition is a section of the storage drive that logically acts as a separate drive.</a:t>
            </a:r>
          </a:p>
          <a:p>
            <a:r>
              <a:rPr lang="en-US" dirty="0">
                <a:effectLst/>
                <a:latin typeface="Arial" panose="020B0604020202020204" pitchFamily="34" charset="0"/>
              </a:rPr>
              <a:t>Partitions enable you to convert a large drive to smaller manageable chunks, leading to better organization of information. </a:t>
            </a:r>
          </a:p>
          <a:p>
            <a:r>
              <a:rPr lang="en-US" dirty="0">
                <a:effectLst/>
                <a:latin typeface="Arial" panose="020B0604020202020204" pitchFamily="34" charset="0"/>
              </a:rPr>
              <a:t>A partition must be formatted and assigned a file system before data can be stored on it.</a:t>
            </a:r>
          </a:p>
          <a:p>
            <a:r>
              <a:rPr lang="en-US" dirty="0">
                <a:effectLst/>
                <a:latin typeface="Arial" panose="020B0604020202020204" pitchFamily="34" charset="0"/>
              </a:rPr>
              <a:t>Partitions are identified using a partition table, which is stored in one or more areas of the drive. </a:t>
            </a:r>
          </a:p>
          <a:p>
            <a:r>
              <a:rPr lang="en-US" dirty="0">
                <a:effectLst/>
                <a:latin typeface="Arial" panose="020B0604020202020204" pitchFamily="34" charset="0"/>
              </a:rPr>
              <a:t>The size of each partition can vary but cannot exceed the total free space of the storage drive.</a:t>
            </a:r>
            <a:endParaRPr lang="en-US" dirty="0"/>
          </a:p>
        </p:txBody>
      </p:sp>
    </p:spTree>
    <p:extLst>
      <p:ext uri="{BB962C8B-B14F-4D97-AF65-F5344CB8AC3E}">
        <p14:creationId xmlns:p14="http://schemas.microsoft.com/office/powerpoint/2010/main" val="12860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down)">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C3FC-EDB7-59A8-78D8-20A74F31F9E6}"/>
              </a:ext>
            </a:extLst>
          </p:cNvPr>
          <p:cNvSpPr>
            <a:spLocks noGrp="1"/>
          </p:cNvSpPr>
          <p:nvPr>
            <p:ph type="title"/>
          </p:nvPr>
        </p:nvSpPr>
        <p:spPr/>
        <p:txBody>
          <a:bodyPr/>
          <a:lstStyle/>
          <a:p>
            <a:r>
              <a:rPr lang="en-US" dirty="0"/>
              <a:t>TYPES OF PARTITIONS</a:t>
            </a:r>
          </a:p>
        </p:txBody>
      </p:sp>
      <p:sp>
        <p:nvSpPr>
          <p:cNvPr id="3" name="Content Placeholder 2">
            <a:extLst>
              <a:ext uri="{FF2B5EF4-FFF2-40B4-BE49-F238E27FC236}">
                <a16:creationId xmlns:a16="http://schemas.microsoft.com/office/drawing/2014/main" id="{8CF7A1F7-3818-14A1-6E93-F304EF0047EF}"/>
              </a:ext>
            </a:extLst>
          </p:cNvPr>
          <p:cNvSpPr>
            <a:spLocks noGrp="1"/>
          </p:cNvSpPr>
          <p:nvPr>
            <p:ph idx="1"/>
          </p:nvPr>
        </p:nvSpPr>
        <p:spPr/>
        <p:txBody>
          <a:bodyPr/>
          <a:lstStyle/>
          <a:p>
            <a:r>
              <a:rPr lang="en-US" dirty="0"/>
              <a:t>There are </a:t>
            </a:r>
            <a:r>
              <a:rPr lang="en-US" sz="3200" b="1" dirty="0">
                <a:solidFill>
                  <a:srgbClr val="FF0000"/>
                </a:solidFill>
              </a:rPr>
              <a:t>three</a:t>
            </a:r>
            <a:r>
              <a:rPr lang="en-US" dirty="0"/>
              <a:t> types of partitions: primary, extended, and logical.</a:t>
            </a:r>
          </a:p>
        </p:txBody>
      </p:sp>
      <p:pic>
        <p:nvPicPr>
          <p:cNvPr id="5" name="Picture 4">
            <a:extLst>
              <a:ext uri="{FF2B5EF4-FFF2-40B4-BE49-F238E27FC236}">
                <a16:creationId xmlns:a16="http://schemas.microsoft.com/office/drawing/2014/main" id="{A65F3166-7693-8AFE-1A61-8071C20A178E}"/>
              </a:ext>
            </a:extLst>
          </p:cNvPr>
          <p:cNvPicPr>
            <a:picLocks noChangeAspect="1"/>
          </p:cNvPicPr>
          <p:nvPr/>
        </p:nvPicPr>
        <p:blipFill>
          <a:blip r:embed="rId2"/>
          <a:stretch>
            <a:fillRect/>
          </a:stretch>
        </p:blipFill>
        <p:spPr>
          <a:xfrm>
            <a:off x="2781092" y="3281570"/>
            <a:ext cx="6391275" cy="1752600"/>
          </a:xfrm>
          <a:prstGeom prst="rect">
            <a:avLst/>
          </a:prstGeom>
        </p:spPr>
      </p:pic>
    </p:spTree>
    <p:extLst>
      <p:ext uri="{BB962C8B-B14F-4D97-AF65-F5344CB8AC3E}">
        <p14:creationId xmlns:p14="http://schemas.microsoft.com/office/powerpoint/2010/main" val="2791588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F398-9D2B-C9CF-C4B5-741139F84F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C651F2-808F-860B-91F9-26BC953515A9}"/>
              </a:ext>
            </a:extLst>
          </p:cNvPr>
          <p:cNvSpPr>
            <a:spLocks noGrp="1"/>
          </p:cNvSpPr>
          <p:nvPr>
            <p:ph idx="1"/>
          </p:nvPr>
        </p:nvSpPr>
        <p:spPr/>
        <p:txBody>
          <a:bodyPr>
            <a:normAutofit lnSpcReduction="10000"/>
          </a:bodyPr>
          <a:lstStyle/>
          <a:p>
            <a:r>
              <a:rPr lang="en-US" sz="3600" b="1" dirty="0">
                <a:solidFill>
                  <a:srgbClr val="FF0000"/>
                </a:solidFill>
              </a:rPr>
              <a:t>PRIMARY:</a:t>
            </a:r>
            <a:r>
              <a:rPr lang="en-US" dirty="0"/>
              <a:t> </a:t>
            </a:r>
            <a:r>
              <a:rPr lang="en-US" dirty="0">
                <a:effectLst/>
                <a:latin typeface="Arial" panose="020B0604020202020204" pitchFamily="34" charset="0"/>
              </a:rPr>
              <a:t>A partition that can contain one file system or logical drive and is sometimes referred to as a volume. The swap file system and the boot partition are normally created in a primary partition.</a:t>
            </a:r>
          </a:p>
          <a:p>
            <a:endParaRPr lang="en-US" dirty="0">
              <a:latin typeface="Arial" panose="020B0604020202020204" pitchFamily="34" charset="0"/>
            </a:endParaRPr>
          </a:p>
          <a:p>
            <a:r>
              <a:rPr lang="en-US" sz="3600" b="1" dirty="0">
                <a:solidFill>
                  <a:srgbClr val="FF0000"/>
                </a:solidFill>
                <a:latin typeface="Arial" panose="020B0604020202020204" pitchFamily="34" charset="0"/>
              </a:rPr>
              <a:t>Extended:</a:t>
            </a:r>
            <a:r>
              <a:rPr lang="en-US" dirty="0">
                <a:latin typeface="Arial" panose="020B0604020202020204" pitchFamily="34" charset="0"/>
              </a:rPr>
              <a:t> </a:t>
            </a:r>
            <a:r>
              <a:rPr lang="en-US" dirty="0">
                <a:effectLst/>
                <a:latin typeface="Arial" panose="020B0604020202020204" pitchFamily="34" charset="0"/>
              </a:rPr>
              <a:t>An extended partition can contain several file systems, which are referred to as logical drives. There can be only one extended partition, which can be further subdivided. This partition type does not contain any data and has a separate partition table.</a:t>
            </a:r>
            <a:endParaRPr lang="en-US" dirty="0">
              <a:latin typeface="Arial" panose="020B0604020202020204" pitchFamily="34" charset="0"/>
            </a:endParaRPr>
          </a:p>
        </p:txBody>
      </p:sp>
    </p:spTree>
    <p:extLst>
      <p:ext uri="{BB962C8B-B14F-4D97-AF65-F5344CB8AC3E}">
        <p14:creationId xmlns:p14="http://schemas.microsoft.com/office/powerpoint/2010/main" val="4074579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F18C6-0D87-828A-898E-D2EC017CBA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6EC770-E531-7174-E2CC-470290F12BAA}"/>
              </a:ext>
            </a:extLst>
          </p:cNvPr>
          <p:cNvSpPr>
            <a:spLocks noGrp="1"/>
          </p:cNvSpPr>
          <p:nvPr>
            <p:ph idx="1"/>
          </p:nvPr>
        </p:nvSpPr>
        <p:spPr/>
        <p:txBody>
          <a:bodyPr/>
          <a:lstStyle/>
          <a:p>
            <a:r>
              <a:rPr lang="en-US" sz="4000" b="1" dirty="0">
                <a:solidFill>
                  <a:srgbClr val="FF0000"/>
                </a:solidFill>
              </a:rPr>
              <a:t>Logical:</a:t>
            </a:r>
            <a:r>
              <a:rPr lang="en-US" dirty="0"/>
              <a:t> </a:t>
            </a:r>
            <a:r>
              <a:rPr lang="en-US" dirty="0">
                <a:effectLst/>
                <a:latin typeface="Arial" panose="020B0604020202020204" pitchFamily="34" charset="0"/>
              </a:rPr>
              <a:t>A part of a physical drive that has been partitioned and allocated as an independent unit and functions as a separate drive. A logical partition is created within an extended partition, and is therefore a subset of an extended partition. There is no restriction on the number of logical partitions, but it is advisable to limit it to 12 logical partitions per drive.</a:t>
            </a:r>
            <a:endParaRPr lang="en-US" dirty="0"/>
          </a:p>
        </p:txBody>
      </p:sp>
    </p:spTree>
    <p:extLst>
      <p:ext uri="{BB962C8B-B14F-4D97-AF65-F5344CB8AC3E}">
        <p14:creationId xmlns:p14="http://schemas.microsoft.com/office/powerpoint/2010/main" val="34476635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6E2E-0836-B909-BED1-9D6098D18CEF}"/>
              </a:ext>
            </a:extLst>
          </p:cNvPr>
          <p:cNvSpPr>
            <a:spLocks noGrp="1"/>
          </p:cNvSpPr>
          <p:nvPr>
            <p:ph type="title"/>
          </p:nvPr>
        </p:nvSpPr>
        <p:spPr/>
        <p:txBody>
          <a:bodyPr/>
          <a:lstStyle/>
          <a:p>
            <a:r>
              <a:rPr lang="en-US" dirty="0">
                <a:effectLst/>
                <a:latin typeface="Arial" panose="020B0604020202020204" pitchFamily="34" charset="0"/>
              </a:rPr>
              <a:t>SWAP SPACE</a:t>
            </a:r>
            <a:endParaRPr lang="en-US" dirty="0"/>
          </a:p>
        </p:txBody>
      </p:sp>
      <p:sp>
        <p:nvSpPr>
          <p:cNvPr id="3" name="Content Placeholder 2">
            <a:extLst>
              <a:ext uri="{FF2B5EF4-FFF2-40B4-BE49-F238E27FC236}">
                <a16:creationId xmlns:a16="http://schemas.microsoft.com/office/drawing/2014/main" id="{D1AE2CD9-29D0-9FBF-0600-D7B75460A8B0}"/>
              </a:ext>
            </a:extLst>
          </p:cNvPr>
          <p:cNvSpPr>
            <a:spLocks noGrp="1"/>
          </p:cNvSpPr>
          <p:nvPr>
            <p:ph idx="1"/>
          </p:nvPr>
        </p:nvSpPr>
        <p:spPr/>
        <p:txBody>
          <a:bodyPr/>
          <a:lstStyle/>
          <a:p>
            <a:r>
              <a:rPr lang="en-US" dirty="0">
                <a:effectLst/>
                <a:latin typeface="Arial" panose="020B0604020202020204" pitchFamily="34" charset="0"/>
              </a:rPr>
              <a:t>It is a partition on the storage device that is used when the system runs out of physical memory. </a:t>
            </a:r>
          </a:p>
          <a:p>
            <a:endParaRPr lang="en-US" dirty="0">
              <a:latin typeface="Arial" panose="020B0604020202020204" pitchFamily="34" charset="0"/>
            </a:endParaRPr>
          </a:p>
          <a:p>
            <a:r>
              <a:rPr lang="en-US" dirty="0">
                <a:effectLst/>
                <a:latin typeface="Arial" panose="020B0604020202020204" pitchFamily="34" charset="0"/>
              </a:rPr>
              <a:t>Linux pushes some of the unused files from RAM to the swap</a:t>
            </a:r>
            <a:br>
              <a:rPr lang="en-US" dirty="0"/>
            </a:br>
            <a:r>
              <a:rPr lang="en-US" dirty="0">
                <a:effectLst/>
                <a:latin typeface="Arial" panose="020B0604020202020204" pitchFamily="34" charset="0"/>
              </a:rPr>
              <a:t>space to free up memory. Usually, the swap space equals twice the RAM capacity.</a:t>
            </a:r>
            <a:endParaRPr lang="en-US" dirty="0"/>
          </a:p>
        </p:txBody>
      </p:sp>
      <p:pic>
        <p:nvPicPr>
          <p:cNvPr id="5" name="Picture 4">
            <a:extLst>
              <a:ext uri="{FF2B5EF4-FFF2-40B4-BE49-F238E27FC236}">
                <a16:creationId xmlns:a16="http://schemas.microsoft.com/office/drawing/2014/main" id="{6BABEEE4-A573-E417-8238-F897F746D44F}"/>
              </a:ext>
            </a:extLst>
          </p:cNvPr>
          <p:cNvPicPr>
            <a:picLocks noChangeAspect="1"/>
          </p:cNvPicPr>
          <p:nvPr/>
        </p:nvPicPr>
        <p:blipFill>
          <a:blip r:embed="rId2"/>
          <a:stretch>
            <a:fillRect/>
          </a:stretch>
        </p:blipFill>
        <p:spPr>
          <a:xfrm>
            <a:off x="5133975" y="4344435"/>
            <a:ext cx="6219825" cy="2409825"/>
          </a:xfrm>
          <a:prstGeom prst="rect">
            <a:avLst/>
          </a:prstGeom>
        </p:spPr>
      </p:pic>
    </p:spTree>
    <p:extLst>
      <p:ext uri="{BB962C8B-B14F-4D97-AF65-F5344CB8AC3E}">
        <p14:creationId xmlns:p14="http://schemas.microsoft.com/office/powerpoint/2010/main" val="243673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A7E5-11F2-F572-17F6-712581BF35C0}"/>
              </a:ext>
            </a:extLst>
          </p:cNvPr>
          <p:cNvSpPr>
            <a:spLocks noGrp="1"/>
          </p:cNvSpPr>
          <p:nvPr>
            <p:ph type="title"/>
          </p:nvPr>
        </p:nvSpPr>
        <p:spPr/>
        <p:txBody>
          <a:bodyPr/>
          <a:lstStyle/>
          <a:p>
            <a:r>
              <a:rPr lang="en-US" dirty="0"/>
              <a:t>THE </a:t>
            </a:r>
            <a:r>
              <a:rPr lang="en-US" dirty="0" err="1"/>
              <a:t>fdisk</a:t>
            </a:r>
            <a:r>
              <a:rPr lang="en-US" dirty="0"/>
              <a:t> UTILITY</a:t>
            </a:r>
          </a:p>
        </p:txBody>
      </p:sp>
      <p:sp>
        <p:nvSpPr>
          <p:cNvPr id="3" name="Content Placeholder 2">
            <a:extLst>
              <a:ext uri="{FF2B5EF4-FFF2-40B4-BE49-F238E27FC236}">
                <a16:creationId xmlns:a16="http://schemas.microsoft.com/office/drawing/2014/main" id="{069DCB68-1402-7679-B421-4D8BB00A67A7}"/>
              </a:ext>
            </a:extLst>
          </p:cNvPr>
          <p:cNvSpPr>
            <a:spLocks noGrp="1"/>
          </p:cNvSpPr>
          <p:nvPr>
            <p:ph idx="1"/>
          </p:nvPr>
        </p:nvSpPr>
        <p:spPr/>
        <p:txBody>
          <a:bodyPr/>
          <a:lstStyle/>
          <a:p>
            <a:r>
              <a:rPr lang="en-US" dirty="0"/>
              <a:t>The </a:t>
            </a:r>
            <a:r>
              <a:rPr lang="en-US" dirty="0" err="1"/>
              <a:t>fdisk</a:t>
            </a:r>
            <a:r>
              <a:rPr lang="en-US" dirty="0"/>
              <a:t> utility is a menu-driven program that is used to create, modify, or delete partitions on a storage drive. </a:t>
            </a:r>
          </a:p>
          <a:p>
            <a:endParaRPr lang="en-US" dirty="0"/>
          </a:p>
          <a:p>
            <a:endParaRPr lang="en-US" dirty="0"/>
          </a:p>
          <a:p>
            <a:endParaRPr lang="en-US" dirty="0"/>
          </a:p>
          <a:p>
            <a:endParaRPr lang="en-US" dirty="0"/>
          </a:p>
          <a:p>
            <a:endParaRPr lang="en-US" dirty="0"/>
          </a:p>
          <a:p>
            <a:r>
              <a:rPr lang="en-US" dirty="0" err="1"/>
              <a:t>sda</a:t>
            </a:r>
            <a:r>
              <a:rPr lang="en-US" dirty="0"/>
              <a:t> is a storage device</a:t>
            </a:r>
          </a:p>
        </p:txBody>
      </p:sp>
      <p:pic>
        <p:nvPicPr>
          <p:cNvPr id="5" name="Picture 4">
            <a:extLst>
              <a:ext uri="{FF2B5EF4-FFF2-40B4-BE49-F238E27FC236}">
                <a16:creationId xmlns:a16="http://schemas.microsoft.com/office/drawing/2014/main" id="{617164E0-35AE-19D9-BE5E-13E4A5A1AD87}"/>
              </a:ext>
            </a:extLst>
          </p:cNvPr>
          <p:cNvPicPr>
            <a:picLocks noChangeAspect="1"/>
          </p:cNvPicPr>
          <p:nvPr/>
        </p:nvPicPr>
        <p:blipFill>
          <a:blip r:embed="rId2"/>
          <a:stretch>
            <a:fillRect/>
          </a:stretch>
        </p:blipFill>
        <p:spPr>
          <a:xfrm>
            <a:off x="1282116" y="2955235"/>
            <a:ext cx="9627768" cy="1861723"/>
          </a:xfrm>
          <a:prstGeom prst="rect">
            <a:avLst/>
          </a:prstGeom>
        </p:spPr>
      </p:pic>
    </p:spTree>
    <p:extLst>
      <p:ext uri="{BB962C8B-B14F-4D97-AF65-F5344CB8AC3E}">
        <p14:creationId xmlns:p14="http://schemas.microsoft.com/office/powerpoint/2010/main" val="15179719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7D3B3-9205-0C07-67BC-1B750D199A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6C16AA-3C73-4E9A-5B4C-56F046F0E78A}"/>
              </a:ext>
            </a:extLst>
          </p:cNvPr>
          <p:cNvSpPr>
            <a:spLocks noGrp="1"/>
          </p:cNvSpPr>
          <p:nvPr>
            <p:ph idx="1"/>
          </p:nvPr>
        </p:nvSpPr>
        <p:spPr/>
        <p:txBody>
          <a:bodyPr/>
          <a:lstStyle/>
          <a:p>
            <a:r>
              <a:rPr lang="en-US" dirty="0"/>
              <a:t>m for help</a:t>
            </a:r>
          </a:p>
        </p:txBody>
      </p:sp>
      <p:pic>
        <p:nvPicPr>
          <p:cNvPr id="5" name="Picture 4">
            <a:extLst>
              <a:ext uri="{FF2B5EF4-FFF2-40B4-BE49-F238E27FC236}">
                <a16:creationId xmlns:a16="http://schemas.microsoft.com/office/drawing/2014/main" id="{928C7D2C-5627-F702-E6F3-FD3FA5F5855B}"/>
              </a:ext>
            </a:extLst>
          </p:cNvPr>
          <p:cNvPicPr>
            <a:picLocks noChangeAspect="1"/>
          </p:cNvPicPr>
          <p:nvPr/>
        </p:nvPicPr>
        <p:blipFill>
          <a:blip r:embed="rId2"/>
          <a:stretch>
            <a:fillRect/>
          </a:stretch>
        </p:blipFill>
        <p:spPr>
          <a:xfrm>
            <a:off x="3953910" y="805194"/>
            <a:ext cx="4898542" cy="5371769"/>
          </a:xfrm>
          <a:prstGeom prst="rect">
            <a:avLst/>
          </a:prstGeom>
        </p:spPr>
      </p:pic>
    </p:spTree>
    <p:extLst>
      <p:ext uri="{BB962C8B-B14F-4D97-AF65-F5344CB8AC3E}">
        <p14:creationId xmlns:p14="http://schemas.microsoft.com/office/powerpoint/2010/main" val="30632549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D8B9-8291-C115-4296-22CDCD017C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3CA0AF-E972-B321-870E-BDF041D3E2E6}"/>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p is print partitions</a:t>
            </a:r>
          </a:p>
        </p:txBody>
      </p:sp>
      <p:pic>
        <p:nvPicPr>
          <p:cNvPr id="5" name="Picture 4">
            <a:extLst>
              <a:ext uri="{FF2B5EF4-FFF2-40B4-BE49-F238E27FC236}">
                <a16:creationId xmlns:a16="http://schemas.microsoft.com/office/drawing/2014/main" id="{83229918-6031-7F4C-7408-08EE57FEED0D}"/>
              </a:ext>
            </a:extLst>
          </p:cNvPr>
          <p:cNvPicPr>
            <a:picLocks noChangeAspect="1"/>
          </p:cNvPicPr>
          <p:nvPr/>
        </p:nvPicPr>
        <p:blipFill>
          <a:blip r:embed="rId2"/>
          <a:stretch>
            <a:fillRect/>
          </a:stretch>
        </p:blipFill>
        <p:spPr>
          <a:xfrm>
            <a:off x="1186029" y="482254"/>
            <a:ext cx="9819942" cy="3833813"/>
          </a:xfrm>
          <a:prstGeom prst="rect">
            <a:avLst/>
          </a:prstGeom>
        </p:spPr>
      </p:pic>
    </p:spTree>
    <p:extLst>
      <p:ext uri="{BB962C8B-B14F-4D97-AF65-F5344CB8AC3E}">
        <p14:creationId xmlns:p14="http://schemas.microsoft.com/office/powerpoint/2010/main" val="2255430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B28F5-515E-754E-0BC3-9629953AE6AA}"/>
              </a:ext>
            </a:extLst>
          </p:cNvPr>
          <p:cNvSpPr>
            <a:spLocks noGrp="1"/>
          </p:cNvSpPr>
          <p:nvPr>
            <p:ph type="title"/>
          </p:nvPr>
        </p:nvSpPr>
        <p:spPr/>
        <p:txBody>
          <a:bodyPr/>
          <a:lstStyle/>
          <a:p>
            <a:r>
              <a:rPr lang="en-US" dirty="0">
                <a:effectLst/>
                <a:latin typeface="Arial" panose="020B0604020202020204" pitchFamily="34" charset="0"/>
              </a:rPr>
              <a:t>GNU PARTED</a:t>
            </a:r>
            <a:endParaRPr lang="en-US" dirty="0"/>
          </a:p>
        </p:txBody>
      </p:sp>
      <p:sp>
        <p:nvSpPr>
          <p:cNvPr id="3" name="Content Placeholder 2">
            <a:extLst>
              <a:ext uri="{FF2B5EF4-FFF2-40B4-BE49-F238E27FC236}">
                <a16:creationId xmlns:a16="http://schemas.microsoft.com/office/drawing/2014/main" id="{246C76C5-9CA4-752B-F4B0-6C663ADA9D41}"/>
              </a:ext>
            </a:extLst>
          </p:cNvPr>
          <p:cNvSpPr>
            <a:spLocks noGrp="1"/>
          </p:cNvSpPr>
          <p:nvPr>
            <p:ph idx="1"/>
          </p:nvPr>
        </p:nvSpPr>
        <p:spPr/>
        <p:txBody>
          <a:bodyPr/>
          <a:lstStyle/>
          <a:p>
            <a:r>
              <a:rPr lang="en-US" dirty="0">
                <a:effectLst/>
                <a:latin typeface="Arial" panose="020B0604020202020204" pitchFamily="34" charset="0"/>
              </a:rPr>
              <a:t>The GNU Parted utility is also used to manage partitions. </a:t>
            </a:r>
          </a:p>
          <a:p>
            <a:endParaRPr lang="en-US" dirty="0">
              <a:latin typeface="Arial" panose="020B0604020202020204" pitchFamily="34" charset="0"/>
            </a:endParaRPr>
          </a:p>
          <a:p>
            <a:r>
              <a:rPr lang="en-US" dirty="0">
                <a:effectLst/>
                <a:latin typeface="Arial" panose="020B0604020202020204" pitchFamily="34" charset="0"/>
              </a:rPr>
              <a:t>It is particularly useful when creating partitions on new storage drives. </a:t>
            </a:r>
          </a:p>
          <a:p>
            <a:endParaRPr lang="en-US" dirty="0">
              <a:latin typeface="Arial" panose="020B0604020202020204" pitchFamily="34" charset="0"/>
            </a:endParaRPr>
          </a:p>
          <a:p>
            <a:r>
              <a:rPr lang="en-US" dirty="0">
                <a:effectLst/>
                <a:latin typeface="Arial" panose="020B0604020202020204" pitchFamily="34" charset="0"/>
              </a:rPr>
              <a:t>It can be used to create, destroy, and resize partitions. </a:t>
            </a:r>
            <a:endParaRPr lang="en-US" dirty="0"/>
          </a:p>
        </p:txBody>
      </p:sp>
    </p:spTree>
    <p:extLst>
      <p:ext uri="{BB962C8B-B14F-4D97-AF65-F5344CB8AC3E}">
        <p14:creationId xmlns:p14="http://schemas.microsoft.com/office/powerpoint/2010/main" val="797158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999D-2E9B-2E44-FD3A-EDDADE03B083}"/>
              </a:ext>
            </a:extLst>
          </p:cNvPr>
          <p:cNvSpPr>
            <a:spLocks noGrp="1"/>
          </p:cNvSpPr>
          <p:nvPr>
            <p:ph type="title"/>
          </p:nvPr>
        </p:nvSpPr>
        <p:spPr/>
        <p:txBody>
          <a:bodyPr/>
          <a:lstStyle/>
          <a:p>
            <a:r>
              <a:rPr lang="en-US" dirty="0"/>
              <a:t>find</a:t>
            </a:r>
          </a:p>
        </p:txBody>
      </p:sp>
      <p:sp>
        <p:nvSpPr>
          <p:cNvPr id="3" name="Content Placeholder 2">
            <a:extLst>
              <a:ext uri="{FF2B5EF4-FFF2-40B4-BE49-F238E27FC236}">
                <a16:creationId xmlns:a16="http://schemas.microsoft.com/office/drawing/2014/main" id="{1E1BA97F-FE2A-CCC1-97EF-5E0EBE103607}"/>
              </a:ext>
            </a:extLst>
          </p:cNvPr>
          <p:cNvSpPr>
            <a:spLocks noGrp="1"/>
          </p:cNvSpPr>
          <p:nvPr>
            <p:ph idx="1"/>
          </p:nvPr>
        </p:nvSpPr>
        <p:spPr/>
        <p:txBody>
          <a:bodyPr/>
          <a:lstStyle/>
          <a:p>
            <a:r>
              <a:rPr lang="en-US" dirty="0"/>
              <a:t>Find where the specific file is situated</a:t>
            </a:r>
          </a:p>
        </p:txBody>
      </p:sp>
      <p:pic>
        <p:nvPicPr>
          <p:cNvPr id="4" name="Picture 3">
            <a:extLst>
              <a:ext uri="{FF2B5EF4-FFF2-40B4-BE49-F238E27FC236}">
                <a16:creationId xmlns:a16="http://schemas.microsoft.com/office/drawing/2014/main" id="{A45ACC9D-B489-8850-24A2-087ECBFC80D1}"/>
              </a:ext>
            </a:extLst>
          </p:cNvPr>
          <p:cNvPicPr>
            <a:picLocks noChangeAspect="1"/>
          </p:cNvPicPr>
          <p:nvPr/>
        </p:nvPicPr>
        <p:blipFill>
          <a:blip r:embed="rId2"/>
          <a:stretch>
            <a:fillRect/>
          </a:stretch>
        </p:blipFill>
        <p:spPr>
          <a:xfrm>
            <a:off x="2452255" y="2244436"/>
            <a:ext cx="6871854" cy="2804608"/>
          </a:xfrm>
          <a:prstGeom prst="rect">
            <a:avLst/>
          </a:prstGeom>
        </p:spPr>
      </p:pic>
    </p:spTree>
    <p:extLst>
      <p:ext uri="{BB962C8B-B14F-4D97-AF65-F5344CB8AC3E}">
        <p14:creationId xmlns:p14="http://schemas.microsoft.com/office/powerpoint/2010/main" val="21634471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D16D-86B5-E278-29C6-8703EB3108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5626D6-5627-00D4-B507-F97AA6208A4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418441B-00D1-3A05-E64C-B2CF92FDC633}"/>
              </a:ext>
            </a:extLst>
          </p:cNvPr>
          <p:cNvPicPr>
            <a:picLocks noChangeAspect="1"/>
          </p:cNvPicPr>
          <p:nvPr/>
        </p:nvPicPr>
        <p:blipFill>
          <a:blip r:embed="rId2"/>
          <a:stretch>
            <a:fillRect/>
          </a:stretch>
        </p:blipFill>
        <p:spPr>
          <a:xfrm>
            <a:off x="1875389" y="3267"/>
            <a:ext cx="7917968" cy="6854734"/>
          </a:xfrm>
          <a:prstGeom prst="rect">
            <a:avLst/>
          </a:prstGeom>
        </p:spPr>
      </p:pic>
    </p:spTree>
    <p:extLst>
      <p:ext uri="{BB962C8B-B14F-4D97-AF65-F5344CB8AC3E}">
        <p14:creationId xmlns:p14="http://schemas.microsoft.com/office/powerpoint/2010/main" val="31695875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9615-C352-ADD1-000D-99F26D1600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5CAAFB-A51D-7AE2-902E-D5BE410CA4C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983A908-FD80-7AE1-6633-4E1AD86E3D6D}"/>
              </a:ext>
            </a:extLst>
          </p:cNvPr>
          <p:cNvPicPr>
            <a:picLocks noChangeAspect="1"/>
          </p:cNvPicPr>
          <p:nvPr/>
        </p:nvPicPr>
        <p:blipFill>
          <a:blip r:embed="rId2"/>
          <a:stretch>
            <a:fillRect/>
          </a:stretch>
        </p:blipFill>
        <p:spPr>
          <a:xfrm>
            <a:off x="1922186" y="1338470"/>
            <a:ext cx="8027794" cy="3453640"/>
          </a:xfrm>
          <a:prstGeom prst="rect">
            <a:avLst/>
          </a:prstGeom>
        </p:spPr>
      </p:pic>
    </p:spTree>
    <p:extLst>
      <p:ext uri="{BB962C8B-B14F-4D97-AF65-F5344CB8AC3E}">
        <p14:creationId xmlns:p14="http://schemas.microsoft.com/office/powerpoint/2010/main" val="14314780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ABC1-318A-8370-CBD0-A62E5F9F08E9}"/>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partprobe</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a16="http://schemas.microsoft.com/office/drawing/2014/main" id="{42B316C5-0FBC-4E1C-046A-1A916536D0CA}"/>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partprobe</a:t>
            </a:r>
            <a:r>
              <a:rPr lang="en-US" dirty="0">
                <a:effectLst/>
                <a:latin typeface="Courier New" panose="02070309020205020404" pitchFamily="49" charset="0"/>
              </a:rPr>
              <a:t> </a:t>
            </a:r>
            <a:r>
              <a:rPr lang="en-US" dirty="0">
                <a:effectLst/>
                <a:latin typeface="Arial" panose="020B0604020202020204" pitchFamily="34" charset="0"/>
              </a:rPr>
              <a:t>command is used to update the kernel with changes in the partition table. </a:t>
            </a:r>
          </a:p>
          <a:p>
            <a:endParaRPr lang="en-US" dirty="0">
              <a:latin typeface="Arial" panose="020B0604020202020204" pitchFamily="34" charset="0"/>
            </a:endParaRPr>
          </a:p>
          <a:p>
            <a:r>
              <a:rPr lang="en-US" dirty="0">
                <a:effectLst/>
                <a:latin typeface="Arial" panose="020B0604020202020204" pitchFamily="34" charset="0"/>
              </a:rPr>
              <a:t>The command first checks the partition table, and if there are any changes, it automatically updates the kernel with the changes.</a:t>
            </a:r>
            <a:endParaRPr lang="en-US" dirty="0"/>
          </a:p>
        </p:txBody>
      </p:sp>
    </p:spTree>
    <p:extLst>
      <p:ext uri="{BB962C8B-B14F-4D97-AF65-F5344CB8AC3E}">
        <p14:creationId xmlns:p14="http://schemas.microsoft.com/office/powerpoint/2010/main" val="369198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0429-F7B8-361A-56AE-485A7E3D0C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0F2D2D-E985-8DB0-C671-FF3AFFEFA1C9}"/>
              </a:ext>
            </a:extLst>
          </p:cNvPr>
          <p:cNvSpPr>
            <a:spLocks noGrp="1"/>
          </p:cNvSpPr>
          <p:nvPr>
            <p:ph idx="1"/>
          </p:nvPr>
        </p:nvSpPr>
        <p:spPr/>
        <p:txBody>
          <a:bodyPr/>
          <a:lstStyle/>
          <a:p>
            <a:r>
              <a:rPr lang="en-US" dirty="0"/>
              <a:t>After creating a partition with </a:t>
            </a:r>
            <a:r>
              <a:rPr lang="en-US" dirty="0" err="1"/>
              <a:t>fdisk</a:t>
            </a:r>
            <a:r>
              <a:rPr lang="en-US" dirty="0"/>
              <a:t>, you cannot add a file system to that partition unless the kernel can read it from the partition table.</a:t>
            </a:r>
          </a:p>
          <a:p>
            <a:r>
              <a:rPr lang="en-US" dirty="0"/>
              <a:t>You might receive an error like "Re-reading the partition table failed" during the </a:t>
            </a:r>
            <a:r>
              <a:rPr lang="en-US" dirty="0" err="1"/>
              <a:t>fdisk</a:t>
            </a:r>
            <a:r>
              <a:rPr lang="en-US" dirty="0"/>
              <a:t> operation. </a:t>
            </a:r>
          </a:p>
          <a:p>
            <a:endParaRPr lang="en-US" dirty="0"/>
          </a:p>
          <a:p>
            <a:r>
              <a:rPr lang="en-US" sz="3600" b="1" dirty="0">
                <a:solidFill>
                  <a:srgbClr val="FF0000"/>
                </a:solidFill>
              </a:rPr>
              <a:t>Rebooting</a:t>
            </a:r>
            <a:r>
              <a:rPr lang="en-US" dirty="0"/>
              <a:t> the machine updates the table, or you can issue </a:t>
            </a:r>
            <a:r>
              <a:rPr lang="en-US" dirty="0" err="1"/>
              <a:t>partprobe</a:t>
            </a:r>
            <a:r>
              <a:rPr lang="en-US" dirty="0"/>
              <a:t> instead to update the table without a reboot.</a:t>
            </a:r>
          </a:p>
        </p:txBody>
      </p:sp>
    </p:spTree>
    <p:extLst>
      <p:ext uri="{BB962C8B-B14F-4D97-AF65-F5344CB8AC3E}">
        <p14:creationId xmlns:p14="http://schemas.microsoft.com/office/powerpoint/2010/main" val="419049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CE4AE-8468-70D4-6AB0-B1D64D88DD61}"/>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mkfs</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a16="http://schemas.microsoft.com/office/drawing/2014/main" id="{E0E4521D-4A0D-02BD-5B61-5798A7342585}"/>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mkfs</a:t>
            </a:r>
            <a:r>
              <a:rPr lang="en-US" dirty="0">
                <a:effectLst/>
                <a:latin typeface="Courier New" panose="02070309020205020404" pitchFamily="49" charset="0"/>
              </a:rPr>
              <a:t> </a:t>
            </a:r>
            <a:r>
              <a:rPr lang="en-US" dirty="0">
                <a:effectLst/>
                <a:latin typeface="Arial" panose="020B0604020202020204" pitchFamily="34" charset="0"/>
              </a:rPr>
              <a:t>command is used to build a Linux file system on a device, which is usually a drive partition.</a:t>
            </a:r>
            <a:endParaRPr lang="en-US" dirty="0"/>
          </a:p>
        </p:txBody>
      </p:sp>
    </p:spTree>
    <p:extLst>
      <p:ext uri="{BB962C8B-B14F-4D97-AF65-F5344CB8AC3E}">
        <p14:creationId xmlns:p14="http://schemas.microsoft.com/office/powerpoint/2010/main" val="34851515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1907-9558-AD7B-3FAA-AFC02F4A5DB5}"/>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fstab</a:t>
            </a:r>
            <a:r>
              <a:rPr lang="en-US" dirty="0">
                <a:effectLst/>
                <a:latin typeface="Arial" panose="020B0604020202020204" pitchFamily="34" charset="0"/>
              </a:rPr>
              <a:t> FILE</a:t>
            </a:r>
            <a:endParaRPr lang="en-US" dirty="0"/>
          </a:p>
        </p:txBody>
      </p:sp>
      <p:sp>
        <p:nvSpPr>
          <p:cNvPr id="3" name="Content Placeholder 2">
            <a:extLst>
              <a:ext uri="{FF2B5EF4-FFF2-40B4-BE49-F238E27FC236}">
                <a16:creationId xmlns:a16="http://schemas.microsoft.com/office/drawing/2014/main" id="{9FED345E-33CD-DB99-DAE3-5ECEDADD2E15}"/>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fstab</a:t>
            </a:r>
            <a:r>
              <a:rPr lang="en-US" dirty="0">
                <a:effectLst/>
                <a:latin typeface="Courier New" panose="02070309020205020404" pitchFamily="49" charset="0"/>
              </a:rPr>
              <a:t> </a:t>
            </a:r>
            <a:r>
              <a:rPr lang="en-US" dirty="0">
                <a:effectLst/>
                <a:latin typeface="Arial" panose="020B0604020202020204" pitchFamily="34" charset="0"/>
              </a:rPr>
              <a:t>file is a configuration file that stores information about storage devices and partitions and where and how the partitions should be mounted. </a:t>
            </a:r>
          </a:p>
          <a:p>
            <a:endParaRPr lang="en-US" dirty="0">
              <a:latin typeface="Arial" panose="020B0604020202020204" pitchFamily="34" charset="0"/>
            </a:endParaRPr>
          </a:p>
          <a:p>
            <a:r>
              <a:rPr lang="en-US" dirty="0">
                <a:effectLst/>
                <a:latin typeface="Arial" panose="020B0604020202020204" pitchFamily="34" charset="0"/>
              </a:rPr>
              <a:t>The </a:t>
            </a:r>
            <a:r>
              <a:rPr lang="en-US" dirty="0" err="1">
                <a:effectLst/>
                <a:latin typeface="Courier New" panose="02070309020205020404" pitchFamily="49" charset="0"/>
              </a:rPr>
              <a:t>fstab</a:t>
            </a:r>
            <a:r>
              <a:rPr lang="en-US" dirty="0">
                <a:effectLst/>
                <a:latin typeface="Courier New" panose="02070309020205020404" pitchFamily="49" charset="0"/>
              </a:rPr>
              <a:t> </a:t>
            </a:r>
            <a:r>
              <a:rPr lang="en-US" dirty="0">
                <a:effectLst/>
                <a:latin typeface="Arial" panose="020B0604020202020204" pitchFamily="34" charset="0"/>
              </a:rPr>
              <a:t>file is located in the </a:t>
            </a:r>
            <a:r>
              <a:rPr lang="en-US" dirty="0">
                <a:effectLst/>
                <a:latin typeface="Courier New" panose="02070309020205020404" pitchFamily="49" charset="0"/>
              </a:rPr>
              <a:t>/</a:t>
            </a:r>
            <a:r>
              <a:rPr lang="en-US" dirty="0" err="1">
                <a:effectLst/>
                <a:latin typeface="Courier New" panose="02070309020205020404" pitchFamily="49" charset="0"/>
              </a:rPr>
              <a:t>etc</a:t>
            </a:r>
            <a:r>
              <a:rPr lang="en-US" dirty="0">
                <a:effectLst/>
                <a:latin typeface="Courier New" panose="02070309020205020404" pitchFamily="49" charset="0"/>
              </a:rPr>
              <a:t> </a:t>
            </a:r>
            <a:r>
              <a:rPr lang="en-US" dirty="0">
                <a:effectLst/>
                <a:latin typeface="Arial" panose="020B0604020202020204" pitchFamily="34" charset="0"/>
              </a:rPr>
              <a:t>directory. It is read by the system at boot time and can be edited only by a root user.</a:t>
            </a:r>
            <a:endParaRPr lang="en-US" dirty="0"/>
          </a:p>
        </p:txBody>
      </p:sp>
    </p:spTree>
    <p:extLst>
      <p:ext uri="{BB962C8B-B14F-4D97-AF65-F5344CB8AC3E}">
        <p14:creationId xmlns:p14="http://schemas.microsoft.com/office/powerpoint/2010/main" val="10192013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5D21-4014-AEF5-0880-FCE69675EDB0}"/>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crypttab</a:t>
            </a:r>
            <a:r>
              <a:rPr lang="en-US" dirty="0">
                <a:effectLst/>
                <a:latin typeface="Arial" panose="020B0604020202020204" pitchFamily="34" charset="0"/>
              </a:rPr>
              <a:t> FILE</a:t>
            </a:r>
            <a:endParaRPr lang="en-US" dirty="0"/>
          </a:p>
        </p:txBody>
      </p:sp>
      <p:sp>
        <p:nvSpPr>
          <p:cNvPr id="3" name="Content Placeholder 2">
            <a:extLst>
              <a:ext uri="{FF2B5EF4-FFF2-40B4-BE49-F238E27FC236}">
                <a16:creationId xmlns:a16="http://schemas.microsoft.com/office/drawing/2014/main" id="{1B0D155E-F048-66AC-AD41-D2437938620E}"/>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a:t>
            </a:r>
            <a:r>
              <a:rPr lang="en-US" dirty="0" err="1">
                <a:effectLst/>
                <a:latin typeface="Courier New" panose="02070309020205020404" pitchFamily="49" charset="0"/>
              </a:rPr>
              <a:t>etc</a:t>
            </a:r>
            <a:r>
              <a:rPr lang="en-US" dirty="0">
                <a:effectLst/>
                <a:latin typeface="Courier New" panose="02070309020205020404" pitchFamily="49" charset="0"/>
              </a:rPr>
              <a:t>/</a:t>
            </a:r>
            <a:r>
              <a:rPr lang="en-US" dirty="0" err="1">
                <a:effectLst/>
                <a:latin typeface="Courier New" panose="02070309020205020404" pitchFamily="49" charset="0"/>
              </a:rPr>
              <a:t>crypttab</a:t>
            </a:r>
            <a:r>
              <a:rPr lang="en-US" dirty="0">
                <a:effectLst/>
                <a:latin typeface="Courier New" panose="02070309020205020404" pitchFamily="49" charset="0"/>
              </a:rPr>
              <a:t> </a:t>
            </a:r>
            <a:r>
              <a:rPr lang="en-US" dirty="0">
                <a:effectLst/>
                <a:latin typeface="Arial" panose="020B0604020202020204" pitchFamily="34" charset="0"/>
              </a:rPr>
              <a:t>file performs a similar function to the </a:t>
            </a:r>
            <a:r>
              <a:rPr lang="en-US" dirty="0" err="1">
                <a:effectLst/>
                <a:latin typeface="Courier New" panose="02070309020205020404" pitchFamily="49" charset="0"/>
              </a:rPr>
              <a:t>fstab</a:t>
            </a:r>
            <a:r>
              <a:rPr lang="en-US" dirty="0">
                <a:effectLst/>
                <a:latin typeface="Courier New" panose="02070309020205020404" pitchFamily="49" charset="0"/>
              </a:rPr>
              <a:t> </a:t>
            </a:r>
            <a:r>
              <a:rPr lang="en-US" dirty="0">
                <a:effectLst/>
                <a:latin typeface="Arial" panose="020B0604020202020204" pitchFamily="34" charset="0"/>
              </a:rPr>
              <a:t>file, but its purpose is to store information about encrypted devices and partitions that must be unlocked and mounted on system boot.</a:t>
            </a:r>
            <a:endParaRPr lang="en-US" dirty="0"/>
          </a:p>
        </p:txBody>
      </p:sp>
    </p:spTree>
    <p:extLst>
      <p:ext uri="{BB962C8B-B14F-4D97-AF65-F5344CB8AC3E}">
        <p14:creationId xmlns:p14="http://schemas.microsoft.com/office/powerpoint/2010/main" val="13555003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AEBF-3501-EF84-B7F6-BC32FE07F453}"/>
              </a:ext>
            </a:extLst>
          </p:cNvPr>
          <p:cNvSpPr>
            <a:spLocks noGrp="1"/>
          </p:cNvSpPr>
          <p:nvPr>
            <p:ph type="title"/>
          </p:nvPr>
        </p:nvSpPr>
        <p:spPr/>
        <p:txBody>
          <a:bodyPr/>
          <a:lstStyle/>
          <a:p>
            <a:r>
              <a:rPr lang="en-US" dirty="0">
                <a:effectLst/>
                <a:latin typeface="Arial" panose="020B0604020202020204" pitchFamily="34" charset="0"/>
              </a:rPr>
              <a:t>THE /proc/partitions FILE</a:t>
            </a:r>
            <a:endParaRPr lang="en-US" dirty="0"/>
          </a:p>
        </p:txBody>
      </p:sp>
      <p:sp>
        <p:nvSpPr>
          <p:cNvPr id="3" name="Content Placeholder 2">
            <a:extLst>
              <a:ext uri="{FF2B5EF4-FFF2-40B4-BE49-F238E27FC236}">
                <a16:creationId xmlns:a16="http://schemas.microsoft.com/office/drawing/2014/main" id="{69521F94-EED8-84F5-A747-D01E66ACFDD7}"/>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/proc/partitions </a:t>
            </a:r>
            <a:r>
              <a:rPr lang="en-US" dirty="0">
                <a:effectLst/>
                <a:latin typeface="Arial" panose="020B0604020202020204" pitchFamily="34" charset="0"/>
              </a:rPr>
              <a:t>file contains information about each partition that is currently attached to the system. </a:t>
            </a:r>
            <a:endParaRPr lang="en-US" dirty="0"/>
          </a:p>
        </p:txBody>
      </p:sp>
      <p:pic>
        <p:nvPicPr>
          <p:cNvPr id="5" name="Picture 4">
            <a:extLst>
              <a:ext uri="{FF2B5EF4-FFF2-40B4-BE49-F238E27FC236}">
                <a16:creationId xmlns:a16="http://schemas.microsoft.com/office/drawing/2014/main" id="{08290A98-1DBE-72AA-935C-C5E32EE8E264}"/>
              </a:ext>
            </a:extLst>
          </p:cNvPr>
          <p:cNvPicPr>
            <a:picLocks noChangeAspect="1"/>
          </p:cNvPicPr>
          <p:nvPr/>
        </p:nvPicPr>
        <p:blipFill>
          <a:blip r:embed="rId2"/>
          <a:stretch>
            <a:fillRect/>
          </a:stretch>
        </p:blipFill>
        <p:spPr>
          <a:xfrm>
            <a:off x="3387172" y="2913546"/>
            <a:ext cx="5717629" cy="3579329"/>
          </a:xfrm>
          <a:prstGeom prst="rect">
            <a:avLst/>
          </a:prstGeom>
        </p:spPr>
      </p:pic>
    </p:spTree>
    <p:extLst>
      <p:ext uri="{BB962C8B-B14F-4D97-AF65-F5344CB8AC3E}">
        <p14:creationId xmlns:p14="http://schemas.microsoft.com/office/powerpoint/2010/main" val="1982924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85ECC-6744-689B-1843-DB9C33F104DF}"/>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lsblk</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a16="http://schemas.microsoft.com/office/drawing/2014/main" id="{919DEC76-8378-7DFE-A5E8-2B1F364789AE}"/>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lsblk</a:t>
            </a:r>
            <a:r>
              <a:rPr lang="en-US" dirty="0">
                <a:effectLst/>
                <a:latin typeface="Courier New" panose="02070309020205020404" pitchFamily="49" charset="0"/>
              </a:rPr>
              <a:t> </a:t>
            </a:r>
            <a:r>
              <a:rPr lang="en-US" dirty="0">
                <a:effectLst/>
                <a:latin typeface="Arial" panose="020B0604020202020204" pitchFamily="34" charset="0"/>
              </a:rPr>
              <a:t>command displays information about all block storage devices that are currently available on the system.</a:t>
            </a:r>
            <a:endParaRPr lang="en-US" dirty="0"/>
          </a:p>
        </p:txBody>
      </p:sp>
      <p:pic>
        <p:nvPicPr>
          <p:cNvPr id="5" name="Picture 4">
            <a:extLst>
              <a:ext uri="{FF2B5EF4-FFF2-40B4-BE49-F238E27FC236}">
                <a16:creationId xmlns:a16="http://schemas.microsoft.com/office/drawing/2014/main" id="{F9D2716B-5415-D9A0-8884-9CC3E9A648A4}"/>
              </a:ext>
            </a:extLst>
          </p:cNvPr>
          <p:cNvPicPr>
            <a:picLocks noChangeAspect="1"/>
          </p:cNvPicPr>
          <p:nvPr/>
        </p:nvPicPr>
        <p:blipFill>
          <a:blip r:embed="rId2"/>
          <a:stretch>
            <a:fillRect/>
          </a:stretch>
        </p:blipFill>
        <p:spPr>
          <a:xfrm>
            <a:off x="1878010" y="3087066"/>
            <a:ext cx="8435979" cy="3224834"/>
          </a:xfrm>
          <a:prstGeom prst="rect">
            <a:avLst/>
          </a:prstGeom>
        </p:spPr>
      </p:pic>
    </p:spTree>
    <p:extLst>
      <p:ext uri="{BB962C8B-B14F-4D97-AF65-F5344CB8AC3E}">
        <p14:creationId xmlns:p14="http://schemas.microsoft.com/office/powerpoint/2010/main" val="38987591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a:ln>
            <a:miter lim="800000"/>
            <a:headEnd/>
            <a:tailEnd/>
          </a:ln>
        </p:spPr>
        <p:txBody>
          <a:bodyPr vert="horz" wrap="square" lIns="91440" tIns="45720" rIns="91440" bIns="45720" numCol="1" rtlCol="0" anchor="ctr" anchorCtr="0" compatLnSpc="1">
            <a:prstTxWarp prst="textNoShape">
              <a:avLst/>
            </a:prstTxWarp>
            <a:normAutofit/>
          </a:bodyPr>
          <a:lstStyle/>
          <a:p>
            <a:pPr>
              <a:defRPr/>
            </a:pPr>
            <a:endParaRPr lang="en-US">
              <a:solidFill>
                <a:schemeClr val="tx2">
                  <a:satMod val="200000"/>
                </a:schemeClr>
              </a:solidFill>
            </a:endParaRPr>
          </a:p>
        </p:txBody>
      </p:sp>
      <p:sp>
        <p:nvSpPr>
          <p:cNvPr id="13315" name="Content Placeholder 2"/>
          <p:cNvSpPr>
            <a:spLocks noGrp="1"/>
          </p:cNvSpPr>
          <p:nvPr>
            <p:ph idx="1"/>
          </p:nvPr>
        </p:nvSpPr>
        <p:spPr/>
        <p:txBody>
          <a:bodyPr/>
          <a:lstStyle/>
          <a:p>
            <a:r>
              <a:rPr lang="en-GB" sz="6000" b="1" i="1"/>
              <a:t>ADDITIONAL READING IS STRONGLY RECOMMENDED</a:t>
            </a:r>
          </a:p>
          <a:p>
            <a:endParaRPr lang="en-US"/>
          </a:p>
        </p:txBody>
      </p:sp>
    </p:spTree>
    <p:extLst>
      <p:ext uri="{BB962C8B-B14F-4D97-AF65-F5344CB8AC3E}">
        <p14:creationId xmlns:p14="http://schemas.microsoft.com/office/powerpoint/2010/main" val="308841320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C704-FB55-D27D-3709-EBCD823F18D7}"/>
              </a:ext>
            </a:extLst>
          </p:cNvPr>
          <p:cNvSpPr>
            <a:spLocks noGrp="1"/>
          </p:cNvSpPr>
          <p:nvPr>
            <p:ph type="title"/>
          </p:nvPr>
        </p:nvSpPr>
        <p:spPr>
          <a:xfrm>
            <a:off x="838200" y="1"/>
            <a:ext cx="10515600" cy="1025235"/>
          </a:xfrm>
        </p:spPr>
        <p:txBody>
          <a:bodyPr/>
          <a:lstStyle/>
          <a:p>
            <a:r>
              <a:rPr lang="en-US" dirty="0"/>
              <a:t>grep</a:t>
            </a:r>
          </a:p>
        </p:txBody>
      </p:sp>
      <p:sp>
        <p:nvSpPr>
          <p:cNvPr id="3" name="Content Placeholder 2">
            <a:extLst>
              <a:ext uri="{FF2B5EF4-FFF2-40B4-BE49-F238E27FC236}">
                <a16:creationId xmlns:a16="http://schemas.microsoft.com/office/drawing/2014/main" id="{D0DC0516-E416-9B5E-FC47-911A40316A40}"/>
              </a:ext>
            </a:extLst>
          </p:cNvPr>
          <p:cNvSpPr>
            <a:spLocks noGrp="1"/>
          </p:cNvSpPr>
          <p:nvPr>
            <p:ph idx="1"/>
          </p:nvPr>
        </p:nvSpPr>
        <p:spPr>
          <a:xfrm>
            <a:off x="838200" y="901700"/>
            <a:ext cx="10515600" cy="5275263"/>
          </a:xfrm>
        </p:spPr>
        <p:txBody>
          <a:bodyPr/>
          <a:lstStyle/>
          <a:p>
            <a:pPr lvl="2" algn="just">
              <a:lnSpc>
                <a:spcPct val="100000"/>
              </a:lnSpc>
              <a:spcBef>
                <a:spcPts val="400"/>
              </a:spcBef>
              <a:buClr>
                <a:schemeClr val="dk1"/>
              </a:buClr>
              <a:buSzPts val="2000"/>
            </a:pPr>
            <a:r>
              <a:rPr lang="en-US" sz="2800" b="1" i="0" u="none" strike="noStrike" cap="none" dirty="0">
                <a:solidFill>
                  <a:schemeClr val="dk1"/>
                </a:solidFill>
                <a:latin typeface="Times New Roman"/>
                <a:ea typeface="Times New Roman"/>
                <a:cs typeface="Times New Roman"/>
                <a:sym typeface="Times New Roman"/>
              </a:rPr>
              <a:t>Grep </a:t>
            </a:r>
            <a:r>
              <a:rPr lang="en-US" sz="2800" b="0" i="0" u="none" strike="noStrike" cap="none" dirty="0">
                <a:solidFill>
                  <a:schemeClr val="dk1"/>
                </a:solidFill>
                <a:latin typeface="Times New Roman"/>
                <a:ea typeface="Times New Roman"/>
                <a:cs typeface="Times New Roman"/>
                <a:sym typeface="Times New Roman"/>
              </a:rPr>
              <a:t>is an acronym that stands for </a:t>
            </a:r>
            <a:r>
              <a:rPr lang="en-US" sz="2800" b="1" i="0" u="none" strike="noStrike" cap="none" dirty="0">
                <a:solidFill>
                  <a:schemeClr val="dk1"/>
                </a:solidFill>
                <a:latin typeface="Times New Roman"/>
                <a:ea typeface="Times New Roman"/>
                <a:cs typeface="Times New Roman"/>
                <a:sym typeface="Times New Roman"/>
              </a:rPr>
              <a:t>G</a:t>
            </a:r>
            <a:r>
              <a:rPr lang="en-US" sz="2800" b="0" i="0" u="none" strike="noStrike" cap="none" dirty="0">
                <a:solidFill>
                  <a:schemeClr val="dk1"/>
                </a:solidFill>
                <a:latin typeface="Times New Roman"/>
                <a:ea typeface="Times New Roman"/>
                <a:cs typeface="Times New Roman"/>
                <a:sym typeface="Times New Roman"/>
              </a:rPr>
              <a:t>lobal </a:t>
            </a:r>
            <a:r>
              <a:rPr lang="en-US" sz="2800" b="1" i="0" u="none" strike="noStrike" cap="none" dirty="0">
                <a:solidFill>
                  <a:schemeClr val="dk1"/>
                </a:solidFill>
                <a:latin typeface="Times New Roman"/>
                <a:ea typeface="Times New Roman"/>
                <a:cs typeface="Times New Roman"/>
                <a:sym typeface="Times New Roman"/>
              </a:rPr>
              <a:t>R</a:t>
            </a:r>
            <a:r>
              <a:rPr lang="en-US" sz="2800" b="0" i="0" u="none" strike="noStrike" cap="none" dirty="0">
                <a:solidFill>
                  <a:schemeClr val="dk1"/>
                </a:solidFill>
                <a:latin typeface="Times New Roman"/>
                <a:ea typeface="Times New Roman"/>
                <a:cs typeface="Times New Roman"/>
                <a:sym typeface="Times New Roman"/>
              </a:rPr>
              <a:t>egular </a:t>
            </a:r>
            <a:r>
              <a:rPr lang="en-US" sz="2800" b="1" i="0" u="none" strike="noStrike" cap="none" dirty="0">
                <a:solidFill>
                  <a:schemeClr val="dk1"/>
                </a:solidFill>
                <a:latin typeface="Times New Roman"/>
                <a:ea typeface="Times New Roman"/>
                <a:cs typeface="Times New Roman"/>
                <a:sym typeface="Times New Roman"/>
              </a:rPr>
              <a:t>E</a:t>
            </a:r>
            <a:r>
              <a:rPr lang="en-US" sz="2800" b="0" i="0" u="none" strike="noStrike" cap="none" dirty="0">
                <a:solidFill>
                  <a:schemeClr val="dk1"/>
                </a:solidFill>
                <a:latin typeface="Times New Roman"/>
                <a:ea typeface="Times New Roman"/>
                <a:cs typeface="Times New Roman"/>
                <a:sym typeface="Times New Roman"/>
              </a:rPr>
              <a:t>xpression </a:t>
            </a:r>
            <a:r>
              <a:rPr lang="en-US" sz="2800" b="1" i="0" u="none" strike="noStrike" cap="none" dirty="0">
                <a:solidFill>
                  <a:schemeClr val="dk1"/>
                </a:solidFill>
                <a:latin typeface="Times New Roman"/>
                <a:ea typeface="Times New Roman"/>
                <a:cs typeface="Times New Roman"/>
                <a:sym typeface="Times New Roman"/>
              </a:rPr>
              <a:t>P</a:t>
            </a:r>
            <a:r>
              <a:rPr lang="en-US" sz="2800" b="0" i="0" u="none" strike="noStrike" cap="none" dirty="0">
                <a:solidFill>
                  <a:schemeClr val="dk1"/>
                </a:solidFill>
                <a:latin typeface="Times New Roman"/>
                <a:ea typeface="Times New Roman"/>
                <a:cs typeface="Times New Roman"/>
                <a:sym typeface="Times New Roman"/>
              </a:rPr>
              <a:t>rint.</a:t>
            </a:r>
            <a:endParaRPr lang="en-US" sz="2800" b="1" i="0" u="none" strike="noStrike" cap="none" dirty="0">
              <a:solidFill>
                <a:schemeClr val="dk1"/>
              </a:solidFill>
              <a:latin typeface="Times New Roman"/>
              <a:ea typeface="Times New Roman"/>
              <a:cs typeface="Times New Roman"/>
              <a:sym typeface="Times New Roman"/>
            </a:endParaRPr>
          </a:p>
          <a:p>
            <a:pPr lvl="2" algn="just">
              <a:lnSpc>
                <a:spcPct val="100000"/>
              </a:lnSpc>
              <a:spcBef>
                <a:spcPts val="400"/>
              </a:spcBef>
              <a:buClr>
                <a:schemeClr val="dk1"/>
              </a:buClr>
              <a:buSzPts val="2000"/>
            </a:pPr>
            <a:r>
              <a:rPr lang="en-US" sz="2800" b="0" i="0" u="none" strike="noStrike" cap="none" dirty="0">
                <a:solidFill>
                  <a:schemeClr val="dk1"/>
                </a:solidFill>
                <a:latin typeface="Times New Roman"/>
                <a:ea typeface="Times New Roman"/>
                <a:cs typeface="Times New Roman"/>
                <a:sym typeface="Times New Roman"/>
              </a:rPr>
              <a:t>The grep command searches through the file, looking for matches to the pattern specified. </a:t>
            </a:r>
            <a:endParaRPr lang="en-US" dirty="0"/>
          </a:p>
          <a:p>
            <a:pPr lvl="2" algn="just">
              <a:lnSpc>
                <a:spcPct val="100000"/>
              </a:lnSpc>
              <a:spcBef>
                <a:spcPts val="400"/>
              </a:spcBef>
              <a:buClr>
                <a:schemeClr val="dk1"/>
              </a:buClr>
              <a:buSzPts val="2000"/>
            </a:pPr>
            <a:r>
              <a:rPr lang="en-US" sz="2800" b="0" i="0" u="none" strike="noStrike" cap="none" dirty="0">
                <a:solidFill>
                  <a:schemeClr val="dk1"/>
                </a:solidFill>
                <a:latin typeface="Times New Roman"/>
                <a:ea typeface="Times New Roman"/>
                <a:cs typeface="Times New Roman"/>
                <a:sym typeface="Times New Roman"/>
              </a:rPr>
              <a:t>Grep is case-sensitive. </a:t>
            </a:r>
            <a:endParaRPr lang="en-US" sz="2800" b="1" i="0" u="none" strike="noStrike" cap="none" dirty="0">
              <a:solidFill>
                <a:schemeClr val="dk1"/>
              </a:solidFill>
              <a:latin typeface="Times New Roman"/>
              <a:ea typeface="Times New Roman"/>
              <a:cs typeface="Times New Roman"/>
              <a:sym typeface="Times New Roman"/>
            </a:endParaRPr>
          </a:p>
          <a:p>
            <a:endParaRPr lang="en-US" dirty="0"/>
          </a:p>
        </p:txBody>
      </p:sp>
      <p:pic>
        <p:nvPicPr>
          <p:cNvPr id="8" name="Picture 7">
            <a:extLst>
              <a:ext uri="{FF2B5EF4-FFF2-40B4-BE49-F238E27FC236}">
                <a16:creationId xmlns:a16="http://schemas.microsoft.com/office/drawing/2014/main" id="{DEC47460-24A9-5C53-0D39-42F054011FD4}"/>
              </a:ext>
            </a:extLst>
          </p:cNvPr>
          <p:cNvPicPr>
            <a:picLocks noChangeAspect="1"/>
          </p:cNvPicPr>
          <p:nvPr/>
        </p:nvPicPr>
        <p:blipFill>
          <a:blip r:embed="rId2"/>
          <a:stretch>
            <a:fillRect/>
          </a:stretch>
        </p:blipFill>
        <p:spPr>
          <a:xfrm>
            <a:off x="2995612" y="5176837"/>
            <a:ext cx="6067425" cy="1714500"/>
          </a:xfrm>
          <a:prstGeom prst="rect">
            <a:avLst/>
          </a:prstGeom>
        </p:spPr>
      </p:pic>
      <p:pic>
        <p:nvPicPr>
          <p:cNvPr id="10" name="Picture 9">
            <a:extLst>
              <a:ext uri="{FF2B5EF4-FFF2-40B4-BE49-F238E27FC236}">
                <a16:creationId xmlns:a16="http://schemas.microsoft.com/office/drawing/2014/main" id="{364FB63D-CAD0-98E0-CFFA-9A92B8F74573}"/>
              </a:ext>
            </a:extLst>
          </p:cNvPr>
          <p:cNvPicPr>
            <a:picLocks noChangeAspect="1"/>
          </p:cNvPicPr>
          <p:nvPr/>
        </p:nvPicPr>
        <p:blipFill>
          <a:blip r:embed="rId3"/>
          <a:stretch>
            <a:fillRect/>
          </a:stretch>
        </p:blipFill>
        <p:spPr>
          <a:xfrm>
            <a:off x="110187" y="3143826"/>
            <a:ext cx="5770849" cy="1910195"/>
          </a:xfrm>
          <a:prstGeom prst="rect">
            <a:avLst/>
          </a:prstGeom>
        </p:spPr>
      </p:pic>
      <p:pic>
        <p:nvPicPr>
          <p:cNvPr id="12" name="Picture 11">
            <a:extLst>
              <a:ext uri="{FF2B5EF4-FFF2-40B4-BE49-F238E27FC236}">
                <a16:creationId xmlns:a16="http://schemas.microsoft.com/office/drawing/2014/main" id="{578C7A13-F481-3232-3CC4-1C1DA9A8A403}"/>
              </a:ext>
            </a:extLst>
          </p:cNvPr>
          <p:cNvPicPr>
            <a:picLocks noChangeAspect="1"/>
          </p:cNvPicPr>
          <p:nvPr/>
        </p:nvPicPr>
        <p:blipFill>
          <a:blip r:embed="rId4"/>
          <a:stretch>
            <a:fillRect/>
          </a:stretch>
        </p:blipFill>
        <p:spPr>
          <a:xfrm>
            <a:off x="6029325" y="2812473"/>
            <a:ext cx="6162675" cy="2241549"/>
          </a:xfrm>
          <a:prstGeom prst="rect">
            <a:avLst/>
          </a:prstGeom>
        </p:spPr>
      </p:pic>
    </p:spTree>
    <p:extLst>
      <p:ext uri="{BB962C8B-B14F-4D97-AF65-F5344CB8AC3E}">
        <p14:creationId xmlns:p14="http://schemas.microsoft.com/office/powerpoint/2010/main" val="522282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TotalTime>
  <Words>2978</Words>
  <Application>Microsoft Office PowerPoint</Application>
  <PresentationFormat>Widescreen</PresentationFormat>
  <Paragraphs>279</Paragraphs>
  <Slides>89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89</vt:i4>
      </vt:variant>
    </vt:vector>
  </HeadingPairs>
  <TitlesOfParts>
    <vt:vector size="103" baseType="lpstr">
      <vt:lpstr>Arial</vt:lpstr>
      <vt:lpstr>Calibri</vt:lpstr>
      <vt:lpstr>Calibri Light</vt:lpstr>
      <vt:lpstr>Consolas</vt:lpstr>
      <vt:lpstr>Corbel (Headings)</vt:lpstr>
      <vt:lpstr>Courier New</vt:lpstr>
      <vt:lpstr>Red Hat Text</vt:lpstr>
      <vt:lpstr>Roboto</vt:lpstr>
      <vt:lpstr>Tahoma</vt:lpstr>
      <vt:lpstr>Times New Roman</vt:lpstr>
      <vt:lpstr>urw-din</vt:lpstr>
      <vt:lpstr>Verdana</vt:lpstr>
      <vt:lpstr>Wingdings 2</vt:lpstr>
      <vt:lpstr>Office Theme</vt:lpstr>
      <vt:lpstr>Unit - 4</vt:lpstr>
      <vt:lpstr>Identify the linux design philosophy</vt:lpstr>
      <vt:lpstr>Enter shell commands</vt:lpstr>
      <vt:lpstr>cd</vt:lpstr>
      <vt:lpstr>date</vt:lpstr>
      <vt:lpstr>who</vt:lpstr>
      <vt:lpstr>touch</vt:lpstr>
      <vt:lpstr>find</vt:lpstr>
      <vt:lpstr>grep</vt:lpstr>
      <vt:lpstr>ls</vt:lpstr>
      <vt:lpstr>cat</vt:lpstr>
      <vt:lpstr>cp</vt:lpstr>
      <vt:lpstr>mkdir</vt:lpstr>
      <vt:lpstr>rm</vt:lpstr>
      <vt:lpstr>pwd (print working directory)</vt:lpstr>
      <vt:lpstr>ls -a</vt:lpstr>
      <vt:lpstr>ls -l</vt:lpstr>
      <vt:lpstr>ls -la</vt:lpstr>
      <vt:lpstr>ls -lt</vt:lpstr>
      <vt:lpstr>ls -lS</vt:lpstr>
      <vt:lpstr>echo</vt:lpstr>
      <vt:lpstr>File editing commands:</vt:lpstr>
      <vt:lpstr>vim</vt:lpstr>
      <vt:lpstr>PowerPoint Presentation</vt:lpstr>
      <vt:lpstr>nano</vt:lpstr>
      <vt:lpstr>PowerPoint Presentation</vt:lpstr>
      <vt:lpstr>Users and groups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File Permissions</vt:lpstr>
      <vt:lpstr>PowerPoint Presentation</vt:lpstr>
      <vt:lpstr>PowerPoint Presentation</vt:lpstr>
      <vt:lpstr>PowerPoint Presentation</vt:lpstr>
      <vt:lpstr>PowerPoint Presentation</vt:lpstr>
      <vt:lpstr>PowerPoint Presentation</vt:lpstr>
      <vt:lpstr>PowerPoint Presentation</vt:lpstr>
      <vt:lpstr>Create Partitions</vt:lpstr>
      <vt:lpstr>STORAGE DEVICES</vt:lpstr>
      <vt:lpstr>PowerPoint Presentation</vt:lpstr>
      <vt:lpstr>BLOCK VS. CHARACTER DEVICES</vt:lpstr>
      <vt:lpstr>FILE SYSTEMS</vt:lpstr>
      <vt:lpstr>Linux supports many file system types. The most common are described in the following table.</vt:lpstr>
      <vt:lpstr>PowerPoint Presentation</vt:lpstr>
      <vt:lpstr>PowerPoint Presentation</vt:lpstr>
      <vt:lpstr>PowerPoint Presentation</vt:lpstr>
      <vt:lpstr>PowerPoint Presentation</vt:lpstr>
      <vt:lpstr>NETWORK FILE SYSTEMS</vt:lpstr>
      <vt:lpstr>PowerPoint Presentation</vt:lpstr>
      <vt:lpstr>PowerPoint Presentation</vt:lpstr>
      <vt:lpstr>INODES</vt:lpstr>
      <vt:lpstr>PowerPoint Presentation</vt:lpstr>
      <vt:lpstr>PowerPoint Presentation</vt:lpstr>
      <vt:lpstr>JOURNALING</vt:lpstr>
      <vt:lpstr>The journaling process involves the following phases:</vt:lpstr>
      <vt:lpstr>VIRTUAL FILE SYSTEM</vt:lpstr>
      <vt:lpstr>PowerPoint Presentation</vt:lpstr>
      <vt:lpstr>PowerPoint Presentation</vt:lpstr>
      <vt:lpstr>PARTITIONS</vt:lpstr>
      <vt:lpstr>TYPES OF PARTITIONS</vt:lpstr>
      <vt:lpstr>PowerPoint Presentation</vt:lpstr>
      <vt:lpstr>PowerPoint Presentation</vt:lpstr>
      <vt:lpstr>SWAP SPACE</vt:lpstr>
      <vt:lpstr>THE fdisk UTILITY</vt:lpstr>
      <vt:lpstr>PowerPoint Presentation</vt:lpstr>
      <vt:lpstr>PowerPoint Presentation</vt:lpstr>
      <vt:lpstr>GNU PARTED</vt:lpstr>
      <vt:lpstr>PowerPoint Presentation</vt:lpstr>
      <vt:lpstr>PowerPoint Presentation</vt:lpstr>
      <vt:lpstr>THE partprobe COMMAND</vt:lpstr>
      <vt:lpstr>PowerPoint Presentation</vt:lpstr>
      <vt:lpstr>THE mkfs COMMAND</vt:lpstr>
      <vt:lpstr>THE fstab FILE</vt:lpstr>
      <vt:lpstr>THE crypttab FILE</vt:lpstr>
      <vt:lpstr>THE /proc/partitions FILE</vt:lpstr>
      <vt:lpstr>THE lsblk COMMAND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- 4</dc:title>
  <dc:creator>MALHI</dc:creator>
  <cp:lastModifiedBy>MALHI</cp:lastModifiedBy>
  <cp:revision>183</cp:revision>
  <dcterms:created xsi:type="dcterms:W3CDTF">2023-03-21T07:48:57Z</dcterms:created>
  <dcterms:modified xsi:type="dcterms:W3CDTF">2023-05-06T07:38:08Z</dcterms:modified>
</cp:coreProperties>
</file>