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5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688C-3AC1-5115-4AD0-5A189F64E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1C04C-F44D-1A20-DAA6-3923CBDAF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186266-FA3F-E83C-1F2C-AD760739CC3B}"/>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BAB72F8D-F554-1DA3-868B-04D43C22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5D7EA-2526-2FD2-BC9A-CF61E72A452A}"/>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95587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D435-AC10-857E-3C5A-CE89131F08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C2DF7-A9C8-089D-D102-B3C334E7C9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7C218-4111-B839-9747-C767D47F708B}"/>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66BD2705-D508-10BA-828F-3574B93A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B0540-A858-6B89-F9FB-33A070CEEB10}"/>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16467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22FC6-5D66-FBC8-F73B-CDA8B5CBA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06EB15-DDFF-D899-B2AC-C378542B7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E286C-CC2E-FEA6-5190-EFD3FA368770}"/>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6F1AA009-6924-1F00-6D39-027CE3B80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9B80E-BDC3-DEA7-484B-95579F12371A}"/>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283566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E7E0-19C0-AD35-7AB1-BFC6768F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B8149-5B99-B14F-5D00-3DEEFCB42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01252-4739-EC9C-E25B-0E1175C39AC6}"/>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D98572AD-CFD4-7889-E1DB-3A77BB55D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71A6-AE18-B9B2-0E37-A080BADB14EA}"/>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355193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133B-3083-C1E7-5E51-D4DB316DF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60355A-0B81-D3D1-FCD1-C1BCA9F5E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22F82-732E-A6B6-DF44-6FE376213E8F}"/>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AFB4A045-3332-8DEF-3CAB-0B2F27DAA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0F4EB-68A8-DCCF-63AE-F42C99DFD9F9}"/>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314144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3832-5CA3-1D36-DE44-68FE7A78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89FD3-3C54-7709-11F4-0956C0321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9BE06-528F-5D04-69C5-CE3386693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404D8B-5E58-B9AC-0AC9-7CA66F14F37F}"/>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6" name="Footer Placeholder 5">
            <a:extLst>
              <a:ext uri="{FF2B5EF4-FFF2-40B4-BE49-F238E27FC236}">
                <a16:creationId xmlns:a16="http://schemas.microsoft.com/office/drawing/2014/main" id="{B166E335-2CC7-CF3A-E95E-F81262F78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24DBF-8731-9F63-1B10-5C75010C7060}"/>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49442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D74-090B-CEC1-2D1D-B7496B224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D40725-7A4D-39D2-30B3-92DCC544B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D4720-2DB2-8C4B-932F-80DEAC595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23C35F-CDED-B6B8-C8A3-1EBA5D06E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F9388-040B-A80D-0B99-DB29814D8E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C33EF9-A272-9F3B-43C0-F128252B74D3}"/>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8" name="Footer Placeholder 7">
            <a:extLst>
              <a:ext uri="{FF2B5EF4-FFF2-40B4-BE49-F238E27FC236}">
                <a16:creationId xmlns:a16="http://schemas.microsoft.com/office/drawing/2014/main" id="{AE1634E3-1EBB-D528-E764-68CFA39636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55E077-3C11-FDA0-B8F0-B64858F3187B}"/>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239230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F47D-970B-40C6-F95B-3916A01F42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07DF-936E-6456-D7D9-FECFFE343F3C}"/>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4" name="Footer Placeholder 3">
            <a:extLst>
              <a:ext uri="{FF2B5EF4-FFF2-40B4-BE49-F238E27FC236}">
                <a16:creationId xmlns:a16="http://schemas.microsoft.com/office/drawing/2014/main" id="{4148246E-3B10-1419-FB61-1596A9CBD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FBC9F8-252C-62BF-8682-5E2EA70ED1F8}"/>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117357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CFD9E-2297-B872-53C5-F1FFE40B09E9}"/>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3" name="Footer Placeholder 2">
            <a:extLst>
              <a:ext uri="{FF2B5EF4-FFF2-40B4-BE49-F238E27FC236}">
                <a16:creationId xmlns:a16="http://schemas.microsoft.com/office/drawing/2014/main" id="{DD7CA785-FFAB-1DB2-7586-3ACE66214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D9BC3A-C0CB-5C25-0615-305EDD3D385C}"/>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232771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C24-B0C0-E082-1090-4BF4E3AA9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F31318-F939-5045-99FB-AAFD05CA0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CF4F39-E59B-D233-7BA0-F41DE755F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F6CFA-8E7A-39E8-2CD7-FA13C6B83593}"/>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6" name="Footer Placeholder 5">
            <a:extLst>
              <a:ext uri="{FF2B5EF4-FFF2-40B4-BE49-F238E27FC236}">
                <a16:creationId xmlns:a16="http://schemas.microsoft.com/office/drawing/2014/main" id="{FFC07008-4370-DDEF-21D8-3A723BC97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4B90B-83BC-1B3E-DABA-EB5BC46494DA}"/>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2960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711B-7639-4B4C-304F-5C1B724B6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E96EC-DC7D-F821-BB58-27C36B557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FE44-210F-9BB3-7191-A2BEA89E4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C9F7A-71C8-302E-A43E-80C54174836F}"/>
              </a:ext>
            </a:extLst>
          </p:cNvPr>
          <p:cNvSpPr>
            <a:spLocks noGrp="1"/>
          </p:cNvSpPr>
          <p:nvPr>
            <p:ph type="dt" sz="half" idx="10"/>
          </p:nvPr>
        </p:nvSpPr>
        <p:spPr/>
        <p:txBody>
          <a:bodyPr/>
          <a:lstStyle/>
          <a:p>
            <a:fld id="{9C0125D1-ADC1-44EC-BBD8-07F2519B2777}" type="datetimeFigureOut">
              <a:rPr lang="en-US" smtClean="0"/>
              <a:t>5/6/2023</a:t>
            </a:fld>
            <a:endParaRPr lang="en-US"/>
          </a:p>
        </p:txBody>
      </p:sp>
      <p:sp>
        <p:nvSpPr>
          <p:cNvPr id="6" name="Footer Placeholder 5">
            <a:extLst>
              <a:ext uri="{FF2B5EF4-FFF2-40B4-BE49-F238E27FC236}">
                <a16:creationId xmlns:a16="http://schemas.microsoft.com/office/drawing/2014/main" id="{15033FB1-B93F-4A52-71E0-8D59F7C61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D3A0F-7ADB-036A-AEA1-B1EE934D9CCC}"/>
              </a:ext>
            </a:extLst>
          </p:cNvPr>
          <p:cNvSpPr>
            <a:spLocks noGrp="1"/>
          </p:cNvSpPr>
          <p:nvPr>
            <p:ph type="sldNum" sz="quarter" idx="12"/>
          </p:nvPr>
        </p:nvSpPr>
        <p:spPr/>
        <p:txBody>
          <a:bodyPr/>
          <a:lstStyle/>
          <a:p>
            <a:fld id="{A7DC6F76-F579-4FD3-9DFB-FF47F97F612C}" type="slidenum">
              <a:rPr lang="en-US" smtClean="0"/>
              <a:t>‹#›</a:t>
            </a:fld>
            <a:endParaRPr lang="en-US"/>
          </a:p>
        </p:txBody>
      </p:sp>
    </p:spTree>
    <p:extLst>
      <p:ext uri="{BB962C8B-B14F-4D97-AF65-F5344CB8AC3E}">
        <p14:creationId xmlns:p14="http://schemas.microsoft.com/office/powerpoint/2010/main" val="304002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560FC2-309D-5DF2-B9DE-A6AEE8D9F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8AD20D-1184-C698-AF59-A91ED7910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5F656-A66B-2C28-4DF5-97CAE530C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125D1-ADC1-44EC-BBD8-07F2519B2777}" type="datetimeFigureOut">
              <a:rPr lang="en-US" smtClean="0"/>
              <a:t>5/6/2023</a:t>
            </a:fld>
            <a:endParaRPr lang="en-US"/>
          </a:p>
        </p:txBody>
      </p:sp>
      <p:sp>
        <p:nvSpPr>
          <p:cNvPr id="5" name="Footer Placeholder 4">
            <a:extLst>
              <a:ext uri="{FF2B5EF4-FFF2-40B4-BE49-F238E27FC236}">
                <a16:creationId xmlns:a16="http://schemas.microsoft.com/office/drawing/2014/main" id="{6E784C1F-2C53-ECE3-BF70-D236BF433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401DF-8083-A83D-4E9B-05ED35294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C6F76-F579-4FD3-9DFB-FF47F97F612C}" type="slidenum">
              <a:rPr lang="en-US" smtClean="0"/>
              <a:t>‹#›</a:t>
            </a:fld>
            <a:endParaRPr lang="en-US"/>
          </a:p>
        </p:txBody>
      </p:sp>
    </p:spTree>
    <p:extLst>
      <p:ext uri="{BB962C8B-B14F-4D97-AF65-F5344CB8AC3E}">
        <p14:creationId xmlns:p14="http://schemas.microsoft.com/office/powerpoint/2010/main" val="350555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88C3-07B8-C2E9-C815-545E58C8B3E4}"/>
              </a:ext>
            </a:extLst>
          </p:cNvPr>
          <p:cNvSpPr>
            <a:spLocks noGrp="1"/>
          </p:cNvSpPr>
          <p:nvPr>
            <p:ph type="ctrTitle"/>
          </p:nvPr>
        </p:nvSpPr>
        <p:spPr/>
        <p:txBody>
          <a:bodyPr/>
          <a:lstStyle/>
          <a:p>
            <a:r>
              <a:rPr lang="en-US" dirty="0"/>
              <a:t>Unit - VI</a:t>
            </a:r>
          </a:p>
        </p:txBody>
      </p:sp>
      <p:sp>
        <p:nvSpPr>
          <p:cNvPr id="3" name="Subtitle 2">
            <a:extLst>
              <a:ext uri="{FF2B5EF4-FFF2-40B4-BE49-F238E27FC236}">
                <a16:creationId xmlns:a16="http://schemas.microsoft.com/office/drawing/2014/main" id="{B93B16D4-82C6-AC58-8179-05A2C1D3C478}"/>
              </a:ext>
            </a:extLst>
          </p:cNvPr>
          <p:cNvSpPr>
            <a:spLocks noGrp="1"/>
          </p:cNvSpPr>
          <p:nvPr>
            <p:ph type="subTitle" idx="1"/>
          </p:nvPr>
        </p:nvSpPr>
        <p:spPr/>
        <p:txBody>
          <a:bodyPr>
            <a:normAutofit fontScale="92500" lnSpcReduction="10000"/>
          </a:bodyPr>
          <a:lstStyle/>
          <a:p>
            <a:pPr marL="922020" marR="547370" indent="1270">
              <a:lnSpc>
                <a:spcPct val="104000"/>
              </a:lnSpc>
              <a:spcBef>
                <a:spcPts val="270"/>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Devices </a:t>
            </a:r>
            <a:r>
              <a:rPr lang="en-US" sz="1800" dirty="0">
                <a:solidFill>
                  <a:srgbClr val="000000"/>
                </a:solidFill>
                <a:effectLst/>
                <a:latin typeface="Tahoma" panose="020B0604030504040204" pitchFamily="34" charset="0"/>
                <a:ea typeface="Tahoma" panose="020B0604030504040204" pitchFamily="34" charset="0"/>
              </a:rPr>
              <a:t>: Identify the types of </a:t>
            </a:r>
            <a:r>
              <a:rPr lang="en-US" sz="1800" dirty="0" err="1">
                <a:solidFill>
                  <a:srgbClr val="000000"/>
                </a:solidFill>
                <a:effectLst/>
                <a:latin typeface="Tahoma" panose="020B0604030504040204" pitchFamily="34" charset="0"/>
                <a:ea typeface="Tahoma" panose="020B0604030504040204" pitchFamily="34" charset="0"/>
              </a:rPr>
              <a:t>linux</a:t>
            </a:r>
            <a:r>
              <a:rPr lang="en-US" sz="1800" dirty="0">
                <a:solidFill>
                  <a:srgbClr val="000000"/>
                </a:solidFill>
                <a:effectLst/>
                <a:latin typeface="Tahoma" panose="020B0604030504040204" pitchFamily="34" charset="0"/>
                <a:ea typeface="Tahoma" panose="020B0604030504040204" pitchFamily="34" charset="0"/>
              </a:rPr>
              <a:t> devices, Configure devices, Monitor devices,  Troubleshoot hardware issues </a:t>
            </a:r>
            <a:endParaRPr lang="en-US" sz="1800" dirty="0">
              <a:effectLst/>
              <a:latin typeface="Arial" panose="020B0604020202020204" pitchFamily="34" charset="0"/>
              <a:ea typeface="Arial" panose="020B0604020202020204" pitchFamily="34" charset="0"/>
            </a:endParaRPr>
          </a:p>
          <a:p>
            <a:pPr marL="922020" marR="193040" indent="1270">
              <a:lnSpc>
                <a:spcPct val="105000"/>
              </a:lnSpc>
              <a:spcBef>
                <a:spcPts val="370"/>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Networking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Identify TCP/IP fundamentals, Identify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server roles, Connect to a  network, Configure DHCP and DNS client services, Configure cloud and virtualization technologies,  Troubleshoot networking issues</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58739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98A-CA55-180A-1157-BFE5F9A1F630}"/>
              </a:ext>
            </a:extLst>
          </p:cNvPr>
          <p:cNvSpPr>
            <a:spLocks noGrp="1"/>
          </p:cNvSpPr>
          <p:nvPr>
            <p:ph type="title"/>
          </p:nvPr>
        </p:nvSpPr>
        <p:spPr/>
        <p:txBody>
          <a:bodyPr/>
          <a:lstStyle/>
          <a:p>
            <a:r>
              <a:rPr lang="en-US" dirty="0">
                <a:effectLst/>
                <a:latin typeface="Arial" panose="020B0604020202020204" pitchFamily="34" charset="0"/>
              </a:rPr>
              <a:t>CUPS</a:t>
            </a:r>
            <a:endParaRPr lang="en-US" dirty="0"/>
          </a:p>
        </p:txBody>
      </p:sp>
      <p:sp>
        <p:nvSpPr>
          <p:cNvPr id="3" name="Content Placeholder 2">
            <a:extLst>
              <a:ext uri="{FF2B5EF4-FFF2-40B4-BE49-F238E27FC236}">
                <a16:creationId xmlns:a16="http://schemas.microsoft.com/office/drawing/2014/main" id="{629B3A77-A993-3151-53E1-F563DA7FF9E9}"/>
              </a:ext>
            </a:extLst>
          </p:cNvPr>
          <p:cNvSpPr>
            <a:spLocks noGrp="1"/>
          </p:cNvSpPr>
          <p:nvPr>
            <p:ph idx="1"/>
          </p:nvPr>
        </p:nvSpPr>
        <p:spPr/>
        <p:txBody>
          <a:bodyPr/>
          <a:lstStyle/>
          <a:p>
            <a:r>
              <a:rPr lang="en-US" dirty="0">
                <a:effectLst/>
                <a:latin typeface="Arial" panose="020B0604020202020204" pitchFamily="34" charset="0"/>
              </a:rPr>
              <a:t>CUPS is a print management system for Linux that enables a computer to function as a print server. </a:t>
            </a:r>
            <a:endParaRPr lang="en-US" dirty="0"/>
          </a:p>
        </p:txBody>
      </p:sp>
    </p:spTree>
    <p:extLst>
      <p:ext uri="{BB962C8B-B14F-4D97-AF65-F5344CB8AC3E}">
        <p14:creationId xmlns:p14="http://schemas.microsoft.com/office/powerpoint/2010/main" val="113591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0468-D780-4078-0DE2-AD1239B78063}"/>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lpr</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E0A7CF01-DB24-DA34-39CE-D5D0F78E1CCE}"/>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lpr</a:t>
            </a:r>
            <a:r>
              <a:rPr lang="en-US" dirty="0">
                <a:effectLst/>
                <a:latin typeface="Courier New" panose="02070309020205020404" pitchFamily="49" charset="0"/>
              </a:rPr>
              <a:t> </a:t>
            </a:r>
            <a:r>
              <a:rPr lang="en-US" dirty="0">
                <a:effectLst/>
                <a:latin typeface="Arial" panose="020B0604020202020204" pitchFamily="34" charset="0"/>
              </a:rPr>
              <a:t>command submits files for printing. </a:t>
            </a:r>
          </a:p>
          <a:p>
            <a:r>
              <a:rPr lang="en-US" dirty="0">
                <a:effectLst/>
                <a:latin typeface="Arial" panose="020B0604020202020204" pitchFamily="34" charset="0"/>
              </a:rPr>
              <a:t>Files supplied at the command-line are sent to the specified printer or to the print queue if the printer is busy. </a:t>
            </a:r>
          </a:p>
          <a:p>
            <a:r>
              <a:rPr lang="en-US" dirty="0">
                <a:effectLst/>
                <a:latin typeface="Arial" panose="020B0604020202020204" pitchFamily="34" charset="0"/>
              </a:rPr>
              <a:t>Without specifying the printer to use, the command will send the print job to the default printer, which you can configure with CUPS. </a:t>
            </a:r>
          </a:p>
          <a:p>
            <a:r>
              <a:rPr lang="en-US" dirty="0">
                <a:effectLst/>
                <a:latin typeface="Arial" panose="020B0604020202020204" pitchFamily="34" charset="0"/>
              </a:rPr>
              <a:t>The </a:t>
            </a:r>
            <a:r>
              <a:rPr lang="en-US" dirty="0" err="1">
                <a:effectLst/>
                <a:latin typeface="Courier New" panose="02070309020205020404" pitchFamily="49" charset="0"/>
              </a:rPr>
              <a:t>lpr</a:t>
            </a:r>
            <a:r>
              <a:rPr lang="en-US" dirty="0">
                <a:effectLst/>
                <a:latin typeface="Courier New" panose="02070309020205020404" pitchFamily="49" charset="0"/>
              </a:rPr>
              <a:t> </a:t>
            </a:r>
            <a:r>
              <a:rPr lang="en-US" dirty="0">
                <a:effectLst/>
                <a:latin typeface="Arial" panose="020B0604020202020204" pitchFamily="34" charset="0"/>
              </a:rPr>
              <a:t>command reads the print file from standard input if no files are supplied at the command-line.</a:t>
            </a:r>
            <a:endParaRPr lang="en-US" dirty="0"/>
          </a:p>
        </p:txBody>
      </p:sp>
    </p:spTree>
    <p:extLst>
      <p:ext uri="{BB962C8B-B14F-4D97-AF65-F5344CB8AC3E}">
        <p14:creationId xmlns:p14="http://schemas.microsoft.com/office/powerpoint/2010/main" val="209817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2C20-EB06-7E2F-7001-E279C95AD2EE}"/>
              </a:ext>
            </a:extLst>
          </p:cNvPr>
          <p:cNvSpPr>
            <a:spLocks noGrp="1"/>
          </p:cNvSpPr>
          <p:nvPr>
            <p:ph type="title"/>
          </p:nvPr>
        </p:nvSpPr>
        <p:spPr/>
        <p:txBody>
          <a:bodyPr/>
          <a:lstStyle/>
          <a:p>
            <a:r>
              <a:rPr lang="en-US" dirty="0">
                <a:effectLst/>
                <a:latin typeface="Arial" panose="020B0604020202020204" pitchFamily="34" charset="0"/>
              </a:rPr>
              <a:t>Monitor Devices</a:t>
            </a:r>
            <a:endParaRPr lang="en-US" dirty="0"/>
          </a:p>
        </p:txBody>
      </p:sp>
      <p:sp>
        <p:nvSpPr>
          <p:cNvPr id="3" name="Content Placeholder 2">
            <a:extLst>
              <a:ext uri="{FF2B5EF4-FFF2-40B4-BE49-F238E27FC236}">
                <a16:creationId xmlns:a16="http://schemas.microsoft.com/office/drawing/2014/main" id="{34505571-D4FE-267E-8672-12CABD78961B}"/>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lsdev</a:t>
            </a:r>
            <a:r>
              <a:rPr lang="en-US" dirty="0">
                <a:effectLst/>
                <a:latin typeface="Arial" panose="020B0604020202020204" pitchFamily="34" charset="0"/>
              </a:rPr>
              <a:t> COMMAND: displays various information about a system's hardware as reported by the kernel.</a:t>
            </a:r>
            <a:endParaRPr lang="en-US" dirty="0"/>
          </a:p>
        </p:txBody>
      </p:sp>
    </p:spTree>
    <p:extLst>
      <p:ext uri="{BB962C8B-B14F-4D97-AF65-F5344CB8AC3E}">
        <p14:creationId xmlns:p14="http://schemas.microsoft.com/office/powerpoint/2010/main" val="280501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DBDC-F46D-E212-F1DD-2645C3E5E1A0}"/>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lsusb</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23E39F07-D260-1E65-5DA5-400D2B2F0F23}"/>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lsusb</a:t>
            </a:r>
            <a:r>
              <a:rPr lang="en-US" dirty="0">
                <a:effectLst/>
                <a:latin typeface="Courier New" panose="02070309020205020404" pitchFamily="49" charset="0"/>
              </a:rPr>
              <a:t> </a:t>
            </a:r>
            <a:r>
              <a:rPr lang="en-US" dirty="0">
                <a:effectLst/>
                <a:latin typeface="Arial" panose="020B0604020202020204" pitchFamily="34" charset="0"/>
              </a:rPr>
              <a:t>command is used to display information about devices that are connected to the system's USB buses. </a:t>
            </a:r>
          </a:p>
          <a:p>
            <a:r>
              <a:rPr lang="en-US" dirty="0">
                <a:effectLst/>
                <a:latin typeface="Arial" panose="020B0604020202020204" pitchFamily="34" charset="0"/>
              </a:rPr>
              <a:t>This command scans the </a:t>
            </a:r>
            <a:r>
              <a:rPr lang="en-US" dirty="0">
                <a:effectLst/>
                <a:latin typeface="Courier New" panose="02070309020205020404" pitchFamily="49" charset="0"/>
              </a:rPr>
              <a:t>/dev/bus/</a:t>
            </a:r>
            <a:r>
              <a:rPr lang="en-US" dirty="0" err="1">
                <a:effectLst/>
                <a:latin typeface="Courier New" panose="02070309020205020404" pitchFamily="49" charset="0"/>
              </a:rPr>
              <a:t>usb</a:t>
            </a:r>
            <a:r>
              <a:rPr lang="en-US" dirty="0">
                <a:effectLst/>
                <a:latin typeface="Courier New" panose="02070309020205020404" pitchFamily="49" charset="0"/>
              </a:rPr>
              <a:t>/ </a:t>
            </a:r>
            <a:r>
              <a:rPr lang="en-US" dirty="0">
                <a:effectLst/>
                <a:latin typeface="Arial" panose="020B0604020202020204" pitchFamily="34" charset="0"/>
              </a:rPr>
              <a:t>directory for</a:t>
            </a:r>
            <a:br>
              <a:rPr lang="en-US" dirty="0"/>
            </a:br>
            <a:r>
              <a:rPr lang="en-US" dirty="0">
                <a:effectLst/>
                <a:latin typeface="Arial" panose="020B0604020202020204" pitchFamily="34" charset="0"/>
              </a:rPr>
              <a:t>information. </a:t>
            </a:r>
          </a:p>
          <a:p>
            <a:r>
              <a:rPr lang="en-US" dirty="0">
                <a:effectLst/>
                <a:latin typeface="Arial" panose="020B0604020202020204" pitchFamily="34" charset="0"/>
              </a:rPr>
              <a:t>By default, the command will print the number of the bus and the connected device, the ID of the device, and the name of the vendor and product matching that device.</a:t>
            </a:r>
            <a:endParaRPr lang="en-US" dirty="0"/>
          </a:p>
        </p:txBody>
      </p:sp>
    </p:spTree>
    <p:extLst>
      <p:ext uri="{BB962C8B-B14F-4D97-AF65-F5344CB8AC3E}">
        <p14:creationId xmlns:p14="http://schemas.microsoft.com/office/powerpoint/2010/main" val="140300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E83E-078F-1708-C0A2-7257199A0886}"/>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lspci</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F4CF68B5-CA9B-B7D0-262F-45F7BBE5C48A}"/>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lspci</a:t>
            </a:r>
            <a:r>
              <a:rPr lang="en-US" dirty="0">
                <a:effectLst/>
                <a:latin typeface="Courier New" panose="02070309020205020404" pitchFamily="49" charset="0"/>
              </a:rPr>
              <a:t> </a:t>
            </a:r>
            <a:r>
              <a:rPr lang="en-US" dirty="0">
                <a:effectLst/>
                <a:latin typeface="Arial" panose="020B0604020202020204" pitchFamily="34" charset="0"/>
              </a:rPr>
              <a:t>command is used to display information about devices that are connected to the system's PCI buses. </a:t>
            </a:r>
          </a:p>
          <a:p>
            <a:r>
              <a:rPr lang="en-US" dirty="0">
                <a:effectLst/>
                <a:latin typeface="Arial" panose="020B0604020202020204" pitchFamily="34" charset="0"/>
              </a:rPr>
              <a:t>By default, the output will list the logical slot address</a:t>
            </a:r>
            <a:br>
              <a:rPr lang="en-US" dirty="0"/>
            </a:br>
            <a:r>
              <a:rPr lang="en-US" dirty="0">
                <a:effectLst/>
                <a:latin typeface="Arial" panose="020B0604020202020204" pitchFamily="34" charset="0"/>
              </a:rPr>
              <a:t>(typically in the format </a:t>
            </a:r>
            <a:r>
              <a:rPr lang="en-US" dirty="0" err="1">
                <a:effectLst/>
                <a:latin typeface="Courier New" panose="02070309020205020404" pitchFamily="49" charset="0"/>
              </a:rPr>
              <a:t>Bus:Device.Function</a:t>
            </a:r>
            <a:r>
              <a:rPr lang="en-US" dirty="0">
                <a:effectLst/>
                <a:latin typeface="Arial" panose="020B0604020202020204" pitchFamily="34" charset="0"/>
              </a:rPr>
              <a:t>), the device's class (such as network controller, storage controller, input device, or bridge device), the vendor name, and the device name. Like </a:t>
            </a:r>
            <a:r>
              <a:rPr lang="en-US" dirty="0" err="1">
                <a:effectLst/>
                <a:latin typeface="Courier New" panose="02070309020205020404" pitchFamily="49" charset="0"/>
              </a:rPr>
              <a:t>lsusb</a:t>
            </a:r>
            <a:r>
              <a:rPr lang="en-US" dirty="0">
                <a:effectLst/>
                <a:latin typeface="Arial" panose="020B0604020202020204" pitchFamily="34" charset="0"/>
              </a:rPr>
              <a:t>, </a:t>
            </a:r>
            <a:r>
              <a:rPr lang="en-US" dirty="0" err="1">
                <a:effectLst/>
                <a:latin typeface="Courier New" panose="02070309020205020404" pitchFamily="49" charset="0"/>
              </a:rPr>
              <a:t>lspci</a:t>
            </a:r>
            <a:r>
              <a:rPr lang="en-US" dirty="0">
                <a:effectLst/>
                <a:latin typeface="Courier New" panose="02070309020205020404" pitchFamily="49" charset="0"/>
              </a:rPr>
              <a:t> </a:t>
            </a:r>
            <a:r>
              <a:rPr lang="en-US" dirty="0">
                <a:effectLst/>
                <a:latin typeface="Arial" panose="020B0604020202020204" pitchFamily="34" charset="0"/>
              </a:rPr>
              <a:t>offers a verbose mode for more</a:t>
            </a:r>
            <a:br>
              <a:rPr lang="en-US" dirty="0"/>
            </a:br>
            <a:r>
              <a:rPr lang="en-US" dirty="0">
                <a:effectLst/>
                <a:latin typeface="Arial" panose="020B0604020202020204" pitchFamily="34" charset="0"/>
              </a:rPr>
              <a:t>detailed information about each device. </a:t>
            </a:r>
            <a:endParaRPr lang="en-US" dirty="0"/>
          </a:p>
        </p:txBody>
      </p:sp>
    </p:spTree>
    <p:extLst>
      <p:ext uri="{BB962C8B-B14F-4D97-AF65-F5344CB8AC3E}">
        <p14:creationId xmlns:p14="http://schemas.microsoft.com/office/powerpoint/2010/main" val="223040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DEE-A388-41E9-A3C1-E884470B81BB}"/>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lpq</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BAC5F163-EAF4-E5BB-2203-3B666D0F88A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lpq</a:t>
            </a:r>
            <a:r>
              <a:rPr lang="en-US" dirty="0">
                <a:effectLst/>
                <a:latin typeface="Courier New" panose="02070309020205020404" pitchFamily="49" charset="0"/>
              </a:rPr>
              <a:t> </a:t>
            </a:r>
            <a:r>
              <a:rPr lang="en-US" dirty="0">
                <a:effectLst/>
                <a:latin typeface="Arial" panose="020B0604020202020204" pitchFamily="34" charset="0"/>
              </a:rPr>
              <a:t>command shows the status of the printer queue. By default, it will report each print job's rank in the queue, who owns the job, the job number, the files in the job, and the size of the job.</a:t>
            </a:r>
            <a:endParaRPr lang="en-US" dirty="0"/>
          </a:p>
        </p:txBody>
      </p:sp>
    </p:spTree>
    <p:extLst>
      <p:ext uri="{BB962C8B-B14F-4D97-AF65-F5344CB8AC3E}">
        <p14:creationId xmlns:p14="http://schemas.microsoft.com/office/powerpoint/2010/main" val="140672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F708-6539-F1A2-9287-FADAFD47A1E2}"/>
              </a:ext>
            </a:extLst>
          </p:cNvPr>
          <p:cNvSpPr>
            <a:spLocks noGrp="1"/>
          </p:cNvSpPr>
          <p:nvPr>
            <p:ph type="title"/>
          </p:nvPr>
        </p:nvSpPr>
        <p:spPr/>
        <p:txBody>
          <a:bodyPr/>
          <a:lstStyle/>
          <a:p>
            <a:r>
              <a:rPr lang="en-US" dirty="0">
                <a:effectLst/>
                <a:latin typeface="Arial" panose="020B0604020202020204" pitchFamily="34" charset="0"/>
              </a:rPr>
              <a:t>Troubleshoot Hardware Issues</a:t>
            </a:r>
            <a:endParaRPr lang="en-US" dirty="0"/>
          </a:p>
        </p:txBody>
      </p:sp>
      <p:sp>
        <p:nvSpPr>
          <p:cNvPr id="3" name="Content Placeholder 2">
            <a:extLst>
              <a:ext uri="{FF2B5EF4-FFF2-40B4-BE49-F238E27FC236}">
                <a16:creationId xmlns:a16="http://schemas.microsoft.com/office/drawing/2014/main" id="{ED3E1E18-446F-BA3D-4715-7B7EC7A63B84}"/>
              </a:ext>
            </a:extLst>
          </p:cNvPr>
          <p:cNvSpPr>
            <a:spLocks noGrp="1"/>
          </p:cNvSpPr>
          <p:nvPr>
            <p:ph idx="1"/>
          </p:nvPr>
        </p:nvSpPr>
        <p:spPr/>
        <p:txBody>
          <a:bodyPr>
            <a:normAutofit fontScale="92500" lnSpcReduction="20000"/>
          </a:bodyPr>
          <a:lstStyle/>
          <a:p>
            <a:r>
              <a:rPr lang="en-US" dirty="0">
                <a:effectLst/>
                <a:latin typeface="Arial" panose="020B0604020202020204" pitchFamily="34" charset="0"/>
              </a:rPr>
              <a:t>COMMON HARDWARE ISSUES: Problems can affect a wide array of different hardware devices. Missing or poorly configured drivers are a common source of these problems, as is user space software that is incompatible with certain hardware. However, there are many other potential sources. Likewise, there may be many potential solutions that differ based on the type of component you’re troubleshooting. In general, hardware issues can be categorized</a:t>
            </a:r>
            <a:br>
              <a:rPr lang="en-US" dirty="0"/>
            </a:br>
            <a:r>
              <a:rPr lang="en-US" dirty="0">
                <a:effectLst/>
                <a:latin typeface="Arial" panose="020B0604020202020204" pitchFamily="34" charset="0"/>
              </a:rPr>
              <a:t>as follows:</a:t>
            </a:r>
            <a:br>
              <a:rPr lang="en-US" dirty="0"/>
            </a:br>
            <a:r>
              <a:rPr lang="en-US" dirty="0">
                <a:effectLst/>
                <a:latin typeface="Arial" panose="020B0604020202020204" pitchFamily="34" charset="0"/>
              </a:rPr>
              <a:t>• Keyboard mapping issues.</a:t>
            </a:r>
            <a:br>
              <a:rPr lang="en-US" dirty="0"/>
            </a:br>
            <a:r>
              <a:rPr lang="en-US" dirty="0">
                <a:effectLst/>
                <a:latin typeface="Arial" panose="020B0604020202020204" pitchFamily="34" charset="0"/>
              </a:rPr>
              <a:t>• Communications port issues.</a:t>
            </a:r>
            <a:br>
              <a:rPr lang="en-US" dirty="0"/>
            </a:br>
            <a:r>
              <a:rPr lang="en-US" dirty="0">
                <a:effectLst/>
                <a:latin typeface="Arial" panose="020B0604020202020204" pitchFamily="34" charset="0"/>
              </a:rPr>
              <a:t>• Printer issues.</a:t>
            </a:r>
            <a:br>
              <a:rPr lang="en-US" dirty="0"/>
            </a:br>
            <a:r>
              <a:rPr lang="en-US" dirty="0">
                <a:effectLst/>
                <a:latin typeface="Arial" panose="020B0604020202020204" pitchFamily="34" charset="0"/>
              </a:rPr>
              <a:t>• Memory issues.</a:t>
            </a:r>
            <a:br>
              <a:rPr lang="en-US" dirty="0"/>
            </a:br>
            <a:r>
              <a:rPr lang="en-US" dirty="0">
                <a:effectLst/>
                <a:latin typeface="Arial" panose="020B0604020202020204" pitchFamily="34" charset="0"/>
              </a:rPr>
              <a:t>• Video issues.</a:t>
            </a:r>
            <a:br>
              <a:rPr lang="en-US" dirty="0"/>
            </a:br>
            <a:r>
              <a:rPr lang="en-US" dirty="0">
                <a:effectLst/>
                <a:latin typeface="Arial" panose="020B0604020202020204" pitchFamily="34" charset="0"/>
              </a:rPr>
              <a:t>• Storage adapter issues.</a:t>
            </a:r>
            <a:endParaRPr lang="en-US" dirty="0"/>
          </a:p>
        </p:txBody>
      </p:sp>
    </p:spTree>
    <p:extLst>
      <p:ext uri="{BB962C8B-B14F-4D97-AF65-F5344CB8AC3E}">
        <p14:creationId xmlns:p14="http://schemas.microsoft.com/office/powerpoint/2010/main" val="207702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AC0C-E306-E0C4-EBDF-7D65785BAE82}"/>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lshw</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4E0C5671-E87F-11F9-49D1-ED56E8AFA7F2}"/>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lshw</a:t>
            </a:r>
            <a:r>
              <a:rPr lang="en-US" dirty="0">
                <a:effectLst/>
                <a:latin typeface="Courier New" panose="02070309020205020404" pitchFamily="49" charset="0"/>
              </a:rPr>
              <a:t> </a:t>
            </a:r>
            <a:r>
              <a:rPr lang="en-US" dirty="0">
                <a:effectLst/>
                <a:latin typeface="Arial" panose="020B0604020202020204" pitchFamily="34" charset="0"/>
              </a:rPr>
              <a:t>command lists each detected hardware component on the system and provides details about each device. The command pulls information from many different files in multiple device file locations like </a:t>
            </a:r>
            <a:r>
              <a:rPr lang="en-US" dirty="0">
                <a:effectLst/>
                <a:latin typeface="Courier New" panose="02070309020205020404" pitchFamily="49" charset="0"/>
              </a:rPr>
              <a:t>/proc/ </a:t>
            </a:r>
            <a:r>
              <a:rPr lang="en-US" dirty="0">
                <a:effectLst/>
                <a:latin typeface="Arial" panose="020B0604020202020204" pitchFamily="34" charset="0"/>
              </a:rPr>
              <a:t>and outputs in a hierarchical format.</a:t>
            </a:r>
            <a:endParaRPr lang="en-US" dirty="0"/>
          </a:p>
        </p:txBody>
      </p:sp>
    </p:spTree>
    <p:extLst>
      <p:ext uri="{BB962C8B-B14F-4D97-AF65-F5344CB8AC3E}">
        <p14:creationId xmlns:p14="http://schemas.microsoft.com/office/powerpoint/2010/main" val="252367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7758-32EB-CA3A-F3DD-9F1264D21B2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dmidecode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id="{73E9596F-3EE1-A81B-97AE-5169939E48FD}"/>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dmidecode</a:t>
            </a:r>
            <a:r>
              <a:rPr lang="en-US" dirty="0">
                <a:effectLst/>
                <a:latin typeface="Courier New" panose="02070309020205020404" pitchFamily="49" charset="0"/>
              </a:rPr>
              <a:t> </a:t>
            </a:r>
            <a:r>
              <a:rPr lang="en-US" dirty="0">
                <a:effectLst/>
                <a:latin typeface="Arial" panose="020B0604020202020204" pitchFamily="34" charset="0"/>
              </a:rPr>
              <a:t>command dumps the system's Desktop Management Interface (DMI) table and presents it in a human-readable format. </a:t>
            </a:r>
            <a:endParaRPr lang="en-US" dirty="0"/>
          </a:p>
        </p:txBody>
      </p:sp>
    </p:spTree>
    <p:extLst>
      <p:ext uri="{BB962C8B-B14F-4D97-AF65-F5344CB8AC3E}">
        <p14:creationId xmlns:p14="http://schemas.microsoft.com/office/powerpoint/2010/main" val="2553927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8853-31AA-2995-00AA-5A56C6165B2D}"/>
              </a:ext>
            </a:extLst>
          </p:cNvPr>
          <p:cNvSpPr>
            <a:spLocks noGrp="1"/>
          </p:cNvSpPr>
          <p:nvPr>
            <p:ph type="title"/>
          </p:nvPr>
        </p:nvSpPr>
        <p:spPr/>
        <p:txBody>
          <a:bodyPr/>
          <a:lstStyle/>
          <a:p>
            <a:r>
              <a:rPr lang="en-US" dirty="0"/>
              <a:t>ABRT</a:t>
            </a:r>
          </a:p>
        </p:txBody>
      </p:sp>
      <p:sp>
        <p:nvSpPr>
          <p:cNvPr id="3" name="Content Placeholder 2">
            <a:extLst>
              <a:ext uri="{FF2B5EF4-FFF2-40B4-BE49-F238E27FC236}">
                <a16:creationId xmlns:a16="http://schemas.microsoft.com/office/drawing/2014/main" id="{3ADCFFBD-8FF0-F023-0DE9-CB0653F8AB70}"/>
              </a:ext>
            </a:extLst>
          </p:cNvPr>
          <p:cNvSpPr>
            <a:spLocks noGrp="1"/>
          </p:cNvSpPr>
          <p:nvPr>
            <p:ph idx="1"/>
          </p:nvPr>
        </p:nvSpPr>
        <p:spPr/>
        <p:txBody>
          <a:bodyPr/>
          <a:lstStyle/>
          <a:p>
            <a:r>
              <a:rPr lang="en-US" dirty="0">
                <a:effectLst/>
                <a:latin typeface="Arial" panose="020B0604020202020204" pitchFamily="34" charset="0"/>
              </a:rPr>
              <a:t>The Automatic Bug Reporting Tool (ABRT) is a utility, typically used on Fedora- and RHEL-based distros, that analyzes and reports on problems detected during system runtime. </a:t>
            </a:r>
          </a:p>
          <a:p>
            <a:endParaRPr lang="en-US" dirty="0">
              <a:latin typeface="Arial" panose="020B0604020202020204" pitchFamily="34" charset="0"/>
            </a:endParaRPr>
          </a:p>
          <a:p>
            <a:r>
              <a:rPr lang="en-US" dirty="0">
                <a:effectLst/>
                <a:latin typeface="Arial" panose="020B0604020202020204" pitchFamily="34" charset="0"/>
              </a:rPr>
              <a:t>ABRT collects data like memory dumps from crashed applications to help administrators diagnose and troubleshoot issues.</a:t>
            </a:r>
            <a:endParaRPr lang="en-US" dirty="0"/>
          </a:p>
        </p:txBody>
      </p:sp>
    </p:spTree>
    <p:extLst>
      <p:ext uri="{BB962C8B-B14F-4D97-AF65-F5344CB8AC3E}">
        <p14:creationId xmlns:p14="http://schemas.microsoft.com/office/powerpoint/2010/main" val="97293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7C90-C192-EFD2-6D1C-5C6BE55B84D7}"/>
              </a:ext>
            </a:extLst>
          </p:cNvPr>
          <p:cNvSpPr>
            <a:spLocks noGrp="1"/>
          </p:cNvSpPr>
          <p:nvPr>
            <p:ph type="title"/>
          </p:nvPr>
        </p:nvSpPr>
        <p:spPr/>
        <p:txBody>
          <a:bodyPr/>
          <a:lstStyle/>
          <a:p>
            <a:r>
              <a:rPr lang="en-US" dirty="0">
                <a:effectLst/>
                <a:latin typeface="Arial" panose="020B0604020202020204" pitchFamily="34" charset="0"/>
              </a:rPr>
              <a:t>Identify the Types of Linux Devices</a:t>
            </a:r>
            <a:endParaRPr lang="en-US" dirty="0"/>
          </a:p>
        </p:txBody>
      </p:sp>
      <p:sp>
        <p:nvSpPr>
          <p:cNvPr id="3" name="Content Placeholder 2">
            <a:extLst>
              <a:ext uri="{FF2B5EF4-FFF2-40B4-BE49-F238E27FC236}">
                <a16:creationId xmlns:a16="http://schemas.microsoft.com/office/drawing/2014/main" id="{C3653C51-667B-10E1-01CC-3FE407DFCF96}"/>
              </a:ext>
            </a:extLst>
          </p:cNvPr>
          <p:cNvSpPr>
            <a:spLocks noGrp="1"/>
          </p:cNvSpPr>
          <p:nvPr>
            <p:ph idx="1"/>
          </p:nvPr>
        </p:nvSpPr>
        <p:spPr/>
        <p:txBody>
          <a:bodyPr/>
          <a:lstStyle/>
          <a:p>
            <a:r>
              <a:rPr lang="en-US" dirty="0">
                <a:effectLst/>
                <a:latin typeface="Arial" panose="020B0604020202020204" pitchFamily="34" charset="0"/>
              </a:rPr>
              <a:t>THIN CLIENTS: A client device, typically referred to as a thin client, is any lightweight computing</a:t>
            </a:r>
            <a:br>
              <a:rPr lang="en-US" dirty="0"/>
            </a:br>
            <a:r>
              <a:rPr lang="en-US" dirty="0">
                <a:effectLst/>
                <a:latin typeface="Arial" panose="020B0604020202020204" pitchFamily="34" charset="0"/>
              </a:rPr>
              <a:t>device that connects to a more powerful server for doing work. The server does most</a:t>
            </a:r>
            <a:br>
              <a:rPr lang="en-US" dirty="0"/>
            </a:br>
            <a:r>
              <a:rPr lang="en-US" dirty="0">
                <a:effectLst/>
                <a:latin typeface="Arial" panose="020B0604020202020204" pitchFamily="34" charset="0"/>
              </a:rPr>
              <a:t>of the heavy lifting, including processing and storing data, while the thin client acts as</a:t>
            </a:r>
            <a:br>
              <a:rPr lang="en-US" dirty="0"/>
            </a:br>
            <a:r>
              <a:rPr lang="en-US" dirty="0">
                <a:effectLst/>
                <a:latin typeface="Arial" panose="020B0604020202020204" pitchFamily="34" charset="0"/>
              </a:rPr>
              <a:t>little more than a user interface. </a:t>
            </a:r>
            <a:endParaRPr lang="en-US" dirty="0"/>
          </a:p>
        </p:txBody>
      </p:sp>
    </p:spTree>
    <p:extLst>
      <p:ext uri="{BB962C8B-B14F-4D97-AF65-F5344CB8AC3E}">
        <p14:creationId xmlns:p14="http://schemas.microsoft.com/office/powerpoint/2010/main" val="256462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923B-4FA1-E40D-5FBE-DF4901D9B703}"/>
              </a:ext>
            </a:extLst>
          </p:cNvPr>
          <p:cNvSpPr>
            <a:spLocks noGrp="1"/>
          </p:cNvSpPr>
          <p:nvPr>
            <p:ph type="title"/>
          </p:nvPr>
        </p:nvSpPr>
        <p:spPr/>
        <p:txBody>
          <a:bodyPr/>
          <a:lstStyle/>
          <a:p>
            <a:r>
              <a:rPr lang="en-US" dirty="0">
                <a:effectLst/>
                <a:latin typeface="Arial" panose="020B0604020202020204" pitchFamily="34" charset="0"/>
              </a:rPr>
              <a:t>TROUBLESHOOT HARDWARE ISSUES</a:t>
            </a:r>
            <a:endParaRPr lang="en-US" dirty="0"/>
          </a:p>
        </p:txBody>
      </p:sp>
      <p:sp>
        <p:nvSpPr>
          <p:cNvPr id="3" name="Content Placeholder 2">
            <a:extLst>
              <a:ext uri="{FF2B5EF4-FFF2-40B4-BE49-F238E27FC236}">
                <a16:creationId xmlns:a16="http://schemas.microsoft.com/office/drawing/2014/main" id="{7E9666F4-F3BA-DD52-2489-4A570A15BC47}"/>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rPr>
              <a:t>When troubleshooting hardware issues:</a:t>
            </a:r>
            <a:br>
              <a:rPr lang="en-US" dirty="0"/>
            </a:br>
            <a:r>
              <a:rPr lang="en-US" dirty="0">
                <a:effectLst/>
                <a:latin typeface="Arial" panose="020B0604020202020204" pitchFamily="34" charset="0"/>
              </a:rPr>
              <a:t>• Ensure that hardware devices are supported through robust drivers.</a:t>
            </a:r>
            <a:br>
              <a:rPr lang="en-US" dirty="0"/>
            </a:br>
            <a:r>
              <a:rPr lang="en-US" dirty="0">
                <a:effectLst/>
                <a:latin typeface="Arial" panose="020B0604020202020204" pitchFamily="34" charset="0"/>
              </a:rPr>
              <a:t>• Ensure that the necessary drivers are installed and loaded in the kernel.</a:t>
            </a:r>
            <a:br>
              <a:rPr lang="en-US" dirty="0"/>
            </a:br>
            <a:r>
              <a:rPr lang="en-US" dirty="0">
                <a:effectLst/>
                <a:latin typeface="Arial" panose="020B0604020202020204" pitchFamily="34" charset="0"/>
              </a:rPr>
              <a:t>• Ensure that hardware devices are compatible with the Linux software that controls,</a:t>
            </a:r>
            <a:br>
              <a:rPr lang="en-US" dirty="0"/>
            </a:br>
            <a:r>
              <a:rPr lang="en-US" dirty="0">
                <a:effectLst/>
                <a:latin typeface="Arial" panose="020B0604020202020204" pitchFamily="34" charset="0"/>
              </a:rPr>
              <a:t>manages, or interfaces with them.</a:t>
            </a:r>
            <a:br>
              <a:rPr lang="en-US" dirty="0"/>
            </a:br>
            <a:r>
              <a:rPr lang="en-US" dirty="0">
                <a:effectLst/>
                <a:latin typeface="Arial" panose="020B0604020202020204" pitchFamily="34" charset="0"/>
              </a:rPr>
              <a:t>• Verify that the system has the correct keyboard layout and language set.</a:t>
            </a:r>
            <a:br>
              <a:rPr lang="en-US" dirty="0"/>
            </a:br>
            <a:r>
              <a:rPr lang="en-US" dirty="0">
                <a:effectLst/>
                <a:latin typeface="Arial" panose="020B0604020202020204" pitchFamily="34" charset="0"/>
              </a:rPr>
              <a:t>• Verify that a network-enabled printer is identifiable on the network.</a:t>
            </a:r>
            <a:br>
              <a:rPr lang="en-US" dirty="0"/>
            </a:br>
            <a:r>
              <a:rPr lang="en-US" dirty="0">
                <a:effectLst/>
                <a:latin typeface="Arial" panose="020B0604020202020204" pitchFamily="34" charset="0"/>
              </a:rPr>
              <a:t>• Stop large or numerous print jobs with the </a:t>
            </a:r>
            <a:r>
              <a:rPr lang="en-US" dirty="0" err="1">
                <a:effectLst/>
                <a:latin typeface="Courier New" panose="02070309020205020404" pitchFamily="49" charset="0"/>
              </a:rPr>
              <a:t>lprm</a:t>
            </a:r>
            <a:r>
              <a:rPr lang="en-US" dirty="0">
                <a:effectLst/>
                <a:latin typeface="Courier New" panose="02070309020205020404" pitchFamily="49" charset="0"/>
              </a:rPr>
              <a:t> </a:t>
            </a:r>
            <a:r>
              <a:rPr lang="en-US" dirty="0">
                <a:effectLst/>
                <a:latin typeface="Arial" panose="020B0604020202020204" pitchFamily="34" charset="0"/>
              </a:rPr>
              <a:t>command.</a:t>
            </a:r>
            <a:br>
              <a:rPr lang="en-US" dirty="0"/>
            </a:br>
            <a:r>
              <a:rPr lang="en-US" dirty="0">
                <a:effectLst/>
                <a:latin typeface="Arial" panose="020B0604020202020204" pitchFamily="34" charset="0"/>
              </a:rPr>
              <a:t>• Check the </a:t>
            </a:r>
            <a:r>
              <a:rPr lang="en-US" dirty="0" err="1">
                <a:effectLst/>
                <a:latin typeface="Courier New" panose="02070309020205020404" pitchFamily="49" charset="0"/>
              </a:rPr>
              <a:t>mcelog</a:t>
            </a:r>
            <a:r>
              <a:rPr lang="en-US" dirty="0">
                <a:effectLst/>
                <a:latin typeface="Courier New" panose="02070309020205020404" pitchFamily="49" charset="0"/>
              </a:rPr>
              <a:t> </a:t>
            </a:r>
            <a:r>
              <a:rPr lang="en-US" dirty="0">
                <a:effectLst/>
                <a:latin typeface="Arial" panose="020B0604020202020204" pitchFamily="34" charset="0"/>
              </a:rPr>
              <a:t>for memory errors.</a:t>
            </a:r>
            <a:endParaRPr lang="en-US" dirty="0"/>
          </a:p>
        </p:txBody>
      </p:sp>
    </p:spTree>
    <p:extLst>
      <p:ext uri="{BB962C8B-B14F-4D97-AF65-F5344CB8AC3E}">
        <p14:creationId xmlns:p14="http://schemas.microsoft.com/office/powerpoint/2010/main" val="178681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4EF-8E4C-7DFB-5518-8D1113437F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9C9357-96C1-43E2-CAE1-B7C0260AFFA9}"/>
              </a:ext>
            </a:extLst>
          </p:cNvPr>
          <p:cNvSpPr>
            <a:spLocks noGrp="1"/>
          </p:cNvSpPr>
          <p:nvPr>
            <p:ph idx="1"/>
          </p:nvPr>
        </p:nvSpPr>
        <p:spPr/>
        <p:txBody>
          <a:bodyPr/>
          <a:lstStyle/>
          <a:p>
            <a:r>
              <a:rPr lang="en-US" dirty="0">
                <a:effectLst/>
                <a:latin typeface="Arial" panose="020B0604020202020204" pitchFamily="34" charset="0"/>
              </a:rPr>
              <a:t>Run a utility like </a:t>
            </a:r>
            <a:r>
              <a:rPr lang="en-US" dirty="0" err="1">
                <a:effectLst/>
                <a:latin typeface="Courier New" panose="02070309020205020404" pitchFamily="49" charset="0"/>
              </a:rPr>
              <a:t>memtester</a:t>
            </a:r>
            <a:r>
              <a:rPr lang="en-US" dirty="0">
                <a:effectLst/>
                <a:latin typeface="Courier New" panose="02070309020205020404" pitchFamily="49" charset="0"/>
              </a:rPr>
              <a:t> </a:t>
            </a:r>
            <a:r>
              <a:rPr lang="en-US" dirty="0">
                <a:effectLst/>
                <a:latin typeface="Arial" panose="020B0604020202020204" pitchFamily="34" charset="0"/>
              </a:rPr>
              <a:t>to stress test RAM modules.</a:t>
            </a:r>
            <a:br>
              <a:rPr lang="en-US" dirty="0"/>
            </a:br>
            <a:r>
              <a:rPr lang="en-US" dirty="0">
                <a:effectLst/>
                <a:latin typeface="Arial" panose="020B0604020202020204" pitchFamily="34" charset="0"/>
              </a:rPr>
              <a:t>• Download the latest GPU drivers from the vendor's website.</a:t>
            </a:r>
            <a:br>
              <a:rPr lang="en-US" dirty="0"/>
            </a:br>
            <a:r>
              <a:rPr lang="en-US" dirty="0">
                <a:effectLst/>
                <a:latin typeface="Arial" panose="020B0604020202020204" pitchFamily="34" charset="0"/>
              </a:rPr>
              <a:t>• Ensure storage and peripheral devices are properly slotted into the correct buses.</a:t>
            </a:r>
            <a:br>
              <a:rPr lang="en-US" dirty="0"/>
            </a:br>
            <a:r>
              <a:rPr lang="en-US" dirty="0">
                <a:effectLst/>
                <a:latin typeface="Arial" panose="020B0604020202020204" pitchFamily="34" charset="0"/>
              </a:rPr>
              <a:t>• Ensure connected cables are not loose or damaged.</a:t>
            </a:r>
            <a:br>
              <a:rPr lang="en-US" dirty="0"/>
            </a:br>
            <a:r>
              <a:rPr lang="en-US" dirty="0">
                <a:effectLst/>
                <a:latin typeface="Arial" panose="020B0604020202020204" pitchFamily="34" charset="0"/>
              </a:rPr>
              <a:t>• Use a command like </a:t>
            </a:r>
            <a:r>
              <a:rPr lang="en-US" dirty="0" err="1">
                <a:effectLst/>
                <a:latin typeface="Courier New" panose="02070309020205020404" pitchFamily="49" charset="0"/>
              </a:rPr>
              <a:t>lshw</a:t>
            </a:r>
            <a:r>
              <a:rPr lang="en-US" dirty="0">
                <a:effectLst/>
                <a:latin typeface="Courier New" panose="02070309020205020404" pitchFamily="49" charset="0"/>
              </a:rPr>
              <a:t> </a:t>
            </a:r>
            <a:r>
              <a:rPr lang="en-US" dirty="0">
                <a:effectLst/>
                <a:latin typeface="Arial" panose="020B0604020202020204" pitchFamily="34" charset="0"/>
              </a:rPr>
              <a:t>to identify connected hardware.</a:t>
            </a:r>
            <a:br>
              <a:rPr lang="en-US" dirty="0"/>
            </a:br>
            <a:r>
              <a:rPr lang="en-US" dirty="0">
                <a:effectLst/>
                <a:latin typeface="Arial" panose="020B0604020202020204" pitchFamily="34" charset="0"/>
              </a:rPr>
              <a:t>• Be aware that </a:t>
            </a:r>
            <a:r>
              <a:rPr lang="en-US" dirty="0" err="1">
                <a:effectLst/>
                <a:latin typeface="Courier New" panose="02070309020205020404" pitchFamily="49" charset="0"/>
              </a:rPr>
              <a:t>dmidecode</a:t>
            </a:r>
            <a:r>
              <a:rPr lang="en-US" dirty="0">
                <a:effectLst/>
                <a:latin typeface="Courier New" panose="02070309020205020404" pitchFamily="49" charset="0"/>
              </a:rPr>
              <a:t> </a:t>
            </a:r>
            <a:r>
              <a:rPr lang="en-US" dirty="0">
                <a:effectLst/>
                <a:latin typeface="Arial" panose="020B0604020202020204" pitchFamily="34" charset="0"/>
              </a:rPr>
              <a:t>may produce inaccurate results.</a:t>
            </a:r>
            <a:br>
              <a:rPr lang="en-US" dirty="0"/>
            </a:br>
            <a:r>
              <a:rPr lang="en-US" dirty="0">
                <a:effectLst/>
                <a:latin typeface="Arial" panose="020B0604020202020204" pitchFamily="34" charset="0"/>
              </a:rPr>
              <a:t>• Review crash data compiled by the ABRT utility.</a:t>
            </a:r>
            <a:endParaRPr lang="en-US" dirty="0"/>
          </a:p>
        </p:txBody>
      </p:sp>
    </p:spTree>
    <p:extLst>
      <p:ext uri="{BB962C8B-B14F-4D97-AF65-F5344CB8AC3E}">
        <p14:creationId xmlns:p14="http://schemas.microsoft.com/office/powerpoint/2010/main" val="247552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317-ECEB-06ED-8A7C-8FC895DAB444}"/>
              </a:ext>
            </a:extLst>
          </p:cNvPr>
          <p:cNvSpPr>
            <a:spLocks noGrp="1"/>
          </p:cNvSpPr>
          <p:nvPr>
            <p:ph type="title"/>
          </p:nvPr>
        </p:nvSpPr>
        <p:spPr/>
        <p:txBody>
          <a:bodyPr/>
          <a:lstStyle/>
          <a:p>
            <a:r>
              <a:rPr lang="en-US" dirty="0">
                <a:effectLst/>
                <a:latin typeface="Arial" panose="020B0604020202020204" pitchFamily="34" charset="0"/>
              </a:rPr>
              <a:t>Managing Networking</a:t>
            </a:r>
            <a:endParaRPr lang="en-US" dirty="0"/>
          </a:p>
        </p:txBody>
      </p:sp>
      <p:sp>
        <p:nvSpPr>
          <p:cNvPr id="3" name="Content Placeholder 2">
            <a:extLst>
              <a:ext uri="{FF2B5EF4-FFF2-40B4-BE49-F238E27FC236}">
                <a16:creationId xmlns:a16="http://schemas.microsoft.com/office/drawing/2014/main" id="{4385CA60-7402-80E0-C9EE-057A1FADA52D}"/>
              </a:ext>
            </a:extLst>
          </p:cNvPr>
          <p:cNvSpPr>
            <a:spLocks noGrp="1"/>
          </p:cNvSpPr>
          <p:nvPr>
            <p:ph idx="1"/>
          </p:nvPr>
        </p:nvSpPr>
        <p:spPr/>
        <p:txBody>
          <a:bodyPr/>
          <a:lstStyle/>
          <a:p>
            <a:r>
              <a:rPr lang="en-US" dirty="0">
                <a:effectLst/>
                <a:latin typeface="Arial" panose="020B0604020202020204" pitchFamily="34" charset="0"/>
              </a:rPr>
              <a:t>Identify TCP/IP Fundamentals: </a:t>
            </a:r>
          </a:p>
          <a:p>
            <a:pPr lvl="1"/>
            <a:r>
              <a:rPr lang="en-US" dirty="0">
                <a:effectLst/>
                <a:latin typeface="Arial" panose="020B0604020202020204" pitchFamily="34" charset="0"/>
              </a:rPr>
              <a:t>THE OSI MODEL</a:t>
            </a:r>
            <a:endParaRPr lang="en-US" dirty="0">
              <a:latin typeface="Arial" panose="020B0604020202020204" pitchFamily="34" charset="0"/>
            </a:endParaRPr>
          </a:p>
          <a:p>
            <a:pPr lvl="1"/>
            <a:r>
              <a:rPr lang="en-US" dirty="0">
                <a:effectLst/>
                <a:latin typeface="Arial" panose="020B0604020202020204" pitchFamily="34" charset="0"/>
              </a:rPr>
              <a:t>TCP/IP LAYERS</a:t>
            </a:r>
            <a:endParaRPr lang="en-US" dirty="0"/>
          </a:p>
        </p:txBody>
      </p:sp>
    </p:spTree>
    <p:extLst>
      <p:ext uri="{BB962C8B-B14F-4D97-AF65-F5344CB8AC3E}">
        <p14:creationId xmlns:p14="http://schemas.microsoft.com/office/powerpoint/2010/main" val="103835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7B8-4667-DB20-F228-A9C619CC0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8EDDF9-1668-2840-8BCF-C81559DB1BE0}"/>
              </a:ext>
            </a:extLst>
          </p:cNvPr>
          <p:cNvSpPr>
            <a:spLocks noGrp="1"/>
          </p:cNvSpPr>
          <p:nvPr>
            <p:ph idx="1"/>
          </p:nvPr>
        </p:nvSpPr>
        <p:spPr/>
        <p:txBody>
          <a:bodyPr/>
          <a:lstStyle/>
          <a:p>
            <a:r>
              <a:rPr lang="en-US" dirty="0">
                <a:effectLst/>
                <a:latin typeface="Arial" panose="020B0604020202020204" pitchFamily="34" charset="0"/>
              </a:rPr>
              <a:t>NETWORK IDENTITIES</a:t>
            </a:r>
          </a:p>
          <a:p>
            <a:r>
              <a:rPr lang="en-US" dirty="0">
                <a:effectLst/>
                <a:latin typeface="Arial" panose="020B0604020202020204" pitchFamily="34" charset="0"/>
              </a:rPr>
              <a:t>NETWORK DEVICES AND COMPONENTS</a:t>
            </a:r>
            <a:endParaRPr lang="en-US" dirty="0">
              <a:latin typeface="Arial" panose="020B0604020202020204" pitchFamily="34" charset="0"/>
            </a:endParaRPr>
          </a:p>
          <a:p>
            <a:r>
              <a:rPr lang="en-US" dirty="0">
                <a:effectLst/>
                <a:latin typeface="Arial" panose="020B0604020202020204" pitchFamily="34" charset="0"/>
              </a:rPr>
              <a:t>DNS AND DHCP</a:t>
            </a:r>
          </a:p>
          <a:p>
            <a:r>
              <a:rPr lang="en-US" dirty="0">
                <a:effectLst/>
                <a:latin typeface="Arial" panose="020B0604020202020204" pitchFamily="34" charset="0"/>
              </a:rPr>
              <a:t>IPV4 ADDRESSING</a:t>
            </a:r>
            <a:endParaRPr lang="en-US" dirty="0">
              <a:latin typeface="Arial" panose="020B0604020202020204" pitchFamily="34" charset="0"/>
            </a:endParaRPr>
          </a:p>
          <a:p>
            <a:r>
              <a:rPr lang="en-US" dirty="0">
                <a:effectLst/>
                <a:latin typeface="Arial" panose="020B0604020202020204" pitchFamily="34" charset="0"/>
              </a:rPr>
              <a:t>IPV4 CLASSES</a:t>
            </a:r>
          </a:p>
          <a:p>
            <a:r>
              <a:rPr lang="en-US" dirty="0">
                <a:effectLst/>
                <a:latin typeface="Arial" panose="020B0604020202020204" pitchFamily="34" charset="0"/>
              </a:rPr>
              <a:t>IPV6</a:t>
            </a:r>
            <a:endParaRPr lang="en-US" dirty="0">
              <a:latin typeface="Arial" panose="020B0604020202020204" pitchFamily="34" charset="0"/>
            </a:endParaRPr>
          </a:p>
          <a:p>
            <a:r>
              <a:rPr lang="en-US" dirty="0">
                <a:effectLst/>
                <a:latin typeface="Arial" panose="020B0604020202020204" pitchFamily="34" charset="0"/>
              </a:rPr>
              <a:t>NETWORK PORTS</a:t>
            </a:r>
          </a:p>
          <a:p>
            <a:r>
              <a:rPr lang="en-US" dirty="0">
                <a:effectLst/>
                <a:latin typeface="Arial" panose="020B0604020202020204" pitchFamily="34" charset="0"/>
              </a:rPr>
              <a:t>NETWORK SEGMENTS</a:t>
            </a:r>
            <a:endParaRPr lang="en-US" dirty="0"/>
          </a:p>
        </p:txBody>
      </p:sp>
    </p:spTree>
    <p:extLst>
      <p:ext uri="{BB962C8B-B14F-4D97-AF65-F5344CB8AC3E}">
        <p14:creationId xmlns:p14="http://schemas.microsoft.com/office/powerpoint/2010/main" val="2184388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42A9-C099-F04C-DD4B-42703496D80C}"/>
              </a:ext>
            </a:extLst>
          </p:cNvPr>
          <p:cNvSpPr>
            <a:spLocks noGrp="1"/>
          </p:cNvSpPr>
          <p:nvPr>
            <p:ph type="title"/>
          </p:nvPr>
        </p:nvSpPr>
        <p:spPr/>
        <p:txBody>
          <a:bodyPr/>
          <a:lstStyle/>
          <a:p>
            <a:r>
              <a:rPr lang="en-US" dirty="0">
                <a:effectLst/>
                <a:latin typeface="Arial" panose="020B0604020202020204" pitchFamily="34" charset="0"/>
              </a:rPr>
              <a:t>Identify Linux Server Roles</a:t>
            </a:r>
            <a:endParaRPr lang="en-US" dirty="0"/>
          </a:p>
        </p:txBody>
      </p:sp>
      <p:sp>
        <p:nvSpPr>
          <p:cNvPr id="3" name="Content Placeholder 2">
            <a:extLst>
              <a:ext uri="{FF2B5EF4-FFF2-40B4-BE49-F238E27FC236}">
                <a16:creationId xmlns:a16="http://schemas.microsoft.com/office/drawing/2014/main" id="{153F430D-216D-2D95-5D77-BEC870ACEF62}"/>
              </a:ext>
            </a:extLst>
          </p:cNvPr>
          <p:cNvSpPr>
            <a:spLocks noGrp="1"/>
          </p:cNvSpPr>
          <p:nvPr>
            <p:ph idx="1"/>
          </p:nvPr>
        </p:nvSpPr>
        <p:spPr/>
        <p:txBody>
          <a:bodyPr/>
          <a:lstStyle/>
          <a:p>
            <a:r>
              <a:rPr lang="en-US" dirty="0">
                <a:effectLst/>
                <a:latin typeface="Arial" panose="020B0604020202020204" pitchFamily="34" charset="0"/>
              </a:rPr>
              <a:t>NTP SERVICES: The Network Time Protocol (NTP) service enables the synchronization of a node’s time with a designated, definitive time source. </a:t>
            </a:r>
          </a:p>
          <a:p>
            <a:r>
              <a:rPr lang="en-US" dirty="0">
                <a:effectLst/>
                <a:latin typeface="Arial" panose="020B0604020202020204" pitchFamily="34" charset="0"/>
              </a:rPr>
              <a:t>Time synchronization is essential in</a:t>
            </a:r>
            <a:br>
              <a:rPr lang="en-US" dirty="0"/>
            </a:br>
            <a:r>
              <a:rPr lang="en-US" dirty="0">
                <a:effectLst/>
                <a:latin typeface="Arial" panose="020B0604020202020204" pitchFamily="34" charset="0"/>
              </a:rPr>
              <a:t>networking, making NTP configurations very important. </a:t>
            </a:r>
          </a:p>
          <a:p>
            <a:r>
              <a:rPr lang="en-US" dirty="0">
                <a:effectLst/>
                <a:latin typeface="Arial" panose="020B0604020202020204" pitchFamily="34" charset="0"/>
              </a:rPr>
              <a:t>Linux systems may be configured as NTP sources or NTP clients. NTP uses UDP port 123.</a:t>
            </a:r>
            <a:endParaRPr lang="en-US" dirty="0"/>
          </a:p>
        </p:txBody>
      </p:sp>
    </p:spTree>
    <p:extLst>
      <p:ext uri="{BB962C8B-B14F-4D97-AF65-F5344CB8AC3E}">
        <p14:creationId xmlns:p14="http://schemas.microsoft.com/office/powerpoint/2010/main" val="250905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3BB6-0DD7-2188-A771-4C1CAA3F90A8}"/>
              </a:ext>
            </a:extLst>
          </p:cNvPr>
          <p:cNvSpPr>
            <a:spLocks noGrp="1"/>
          </p:cNvSpPr>
          <p:nvPr>
            <p:ph type="title"/>
          </p:nvPr>
        </p:nvSpPr>
        <p:spPr/>
        <p:txBody>
          <a:bodyPr/>
          <a:lstStyle/>
          <a:p>
            <a:r>
              <a:rPr lang="en-US" dirty="0">
                <a:effectLst/>
                <a:latin typeface="Arial" panose="020B0604020202020204" pitchFamily="34" charset="0"/>
              </a:rPr>
              <a:t>SSH SERVICES</a:t>
            </a:r>
            <a:endParaRPr lang="en-US" dirty="0"/>
          </a:p>
        </p:txBody>
      </p:sp>
      <p:sp>
        <p:nvSpPr>
          <p:cNvPr id="3" name="Content Placeholder 2">
            <a:extLst>
              <a:ext uri="{FF2B5EF4-FFF2-40B4-BE49-F238E27FC236}">
                <a16:creationId xmlns:a16="http://schemas.microsoft.com/office/drawing/2014/main" id="{3A74D877-7F78-9C0A-9A98-8AC9FF7D20F0}"/>
              </a:ext>
            </a:extLst>
          </p:cNvPr>
          <p:cNvSpPr>
            <a:spLocks noGrp="1"/>
          </p:cNvSpPr>
          <p:nvPr>
            <p:ph idx="1"/>
          </p:nvPr>
        </p:nvSpPr>
        <p:spPr/>
        <p:txBody>
          <a:bodyPr/>
          <a:lstStyle/>
          <a:p>
            <a:r>
              <a:rPr lang="en-US" dirty="0">
                <a:effectLst/>
                <a:latin typeface="Arial" panose="020B0604020202020204" pitchFamily="34" charset="0"/>
              </a:rPr>
              <a:t>The Secure Shell (SSH) service provides an authenticated, encrypted method of connecting to a remote (or even a local) system. </a:t>
            </a:r>
          </a:p>
          <a:p>
            <a:endParaRPr lang="en-US" dirty="0">
              <a:latin typeface="Arial" panose="020B0604020202020204" pitchFamily="34" charset="0"/>
            </a:endParaRPr>
          </a:p>
          <a:p>
            <a:r>
              <a:rPr lang="en-US" dirty="0">
                <a:effectLst/>
                <a:latin typeface="Arial" panose="020B0604020202020204" pitchFamily="34" charset="0"/>
              </a:rPr>
              <a:t>Most frequently, SSH is used for remote administration, though it can be used as a tunnel to carry other kinds of network communications securely. </a:t>
            </a:r>
            <a:endParaRPr lang="en-US" dirty="0"/>
          </a:p>
        </p:txBody>
      </p:sp>
    </p:spTree>
    <p:extLst>
      <p:ext uri="{BB962C8B-B14F-4D97-AF65-F5344CB8AC3E}">
        <p14:creationId xmlns:p14="http://schemas.microsoft.com/office/powerpoint/2010/main" val="602450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4DA7-C544-7ED6-4985-7E6F2C30AB39}"/>
              </a:ext>
            </a:extLst>
          </p:cNvPr>
          <p:cNvSpPr>
            <a:spLocks noGrp="1"/>
          </p:cNvSpPr>
          <p:nvPr>
            <p:ph type="title"/>
          </p:nvPr>
        </p:nvSpPr>
        <p:spPr/>
        <p:txBody>
          <a:bodyPr/>
          <a:lstStyle/>
          <a:p>
            <a:r>
              <a:rPr lang="en-US" dirty="0">
                <a:effectLst/>
                <a:latin typeface="Arial" panose="020B0604020202020204" pitchFamily="34" charset="0"/>
              </a:rPr>
              <a:t>WEB SERVICES</a:t>
            </a:r>
            <a:endParaRPr lang="en-US" dirty="0"/>
          </a:p>
        </p:txBody>
      </p:sp>
      <p:sp>
        <p:nvSpPr>
          <p:cNvPr id="3" name="Content Placeholder 2">
            <a:extLst>
              <a:ext uri="{FF2B5EF4-FFF2-40B4-BE49-F238E27FC236}">
                <a16:creationId xmlns:a16="http://schemas.microsoft.com/office/drawing/2014/main" id="{36E36EC4-D93C-51EF-83B8-5F19A0225E35}"/>
              </a:ext>
            </a:extLst>
          </p:cNvPr>
          <p:cNvSpPr>
            <a:spLocks noGrp="1"/>
          </p:cNvSpPr>
          <p:nvPr>
            <p:ph idx="1"/>
          </p:nvPr>
        </p:nvSpPr>
        <p:spPr/>
        <p:txBody>
          <a:bodyPr/>
          <a:lstStyle/>
          <a:p>
            <a:r>
              <a:rPr lang="en-US" dirty="0">
                <a:effectLst/>
                <a:latin typeface="Arial" panose="020B0604020202020204" pitchFamily="34" charset="0"/>
              </a:rPr>
              <a:t>Web servers host the files and images that make up websites. Client machines connect to the web server and download the files and images. </a:t>
            </a:r>
          </a:p>
          <a:p>
            <a:endParaRPr lang="en-US" dirty="0">
              <a:latin typeface="Arial" panose="020B0604020202020204" pitchFamily="34" charset="0"/>
            </a:endParaRPr>
          </a:p>
          <a:p>
            <a:r>
              <a:rPr lang="en-US" dirty="0">
                <a:effectLst/>
                <a:latin typeface="Arial" panose="020B0604020202020204" pitchFamily="34" charset="0"/>
              </a:rPr>
              <a:t>Linux is a very common platform for hosting websites. </a:t>
            </a:r>
          </a:p>
          <a:p>
            <a:endParaRPr lang="en-US" dirty="0">
              <a:latin typeface="Arial" panose="020B0604020202020204" pitchFamily="34" charset="0"/>
            </a:endParaRPr>
          </a:p>
          <a:p>
            <a:r>
              <a:rPr lang="en-US" dirty="0">
                <a:effectLst/>
                <a:latin typeface="Arial" panose="020B0604020202020204" pitchFamily="34" charset="0"/>
              </a:rPr>
              <a:t>Web services on Linux are typically hosted through a service</a:t>
            </a:r>
            <a:br>
              <a:rPr lang="en-US" dirty="0"/>
            </a:br>
            <a:r>
              <a:rPr lang="en-US" dirty="0">
                <a:effectLst/>
                <a:latin typeface="Arial" panose="020B0604020202020204" pitchFamily="34" charset="0"/>
              </a:rPr>
              <a:t>called Apache.</a:t>
            </a:r>
            <a:endParaRPr lang="en-US" dirty="0"/>
          </a:p>
        </p:txBody>
      </p:sp>
    </p:spTree>
    <p:extLst>
      <p:ext uri="{BB962C8B-B14F-4D97-AF65-F5344CB8AC3E}">
        <p14:creationId xmlns:p14="http://schemas.microsoft.com/office/powerpoint/2010/main" val="374422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78C2-3B2B-4A20-520C-248D58778AB7}"/>
              </a:ext>
            </a:extLst>
          </p:cNvPr>
          <p:cNvSpPr>
            <a:spLocks noGrp="1"/>
          </p:cNvSpPr>
          <p:nvPr>
            <p:ph type="title"/>
          </p:nvPr>
        </p:nvSpPr>
        <p:spPr/>
        <p:txBody>
          <a:bodyPr/>
          <a:lstStyle/>
          <a:p>
            <a:r>
              <a:rPr lang="en-US" dirty="0">
                <a:effectLst/>
                <a:latin typeface="Arial" panose="020B0604020202020204" pitchFamily="34" charset="0"/>
              </a:rPr>
              <a:t>CERTIFICATE AUTHORITY SERVICES</a:t>
            </a:r>
            <a:endParaRPr lang="en-US" dirty="0"/>
          </a:p>
        </p:txBody>
      </p:sp>
      <p:sp>
        <p:nvSpPr>
          <p:cNvPr id="3" name="Content Placeholder 2">
            <a:extLst>
              <a:ext uri="{FF2B5EF4-FFF2-40B4-BE49-F238E27FC236}">
                <a16:creationId xmlns:a16="http://schemas.microsoft.com/office/drawing/2014/main" id="{F6EE2821-8C2C-814A-C5D6-E5C53A56CCA3}"/>
              </a:ext>
            </a:extLst>
          </p:cNvPr>
          <p:cNvSpPr>
            <a:spLocks noGrp="1"/>
          </p:cNvSpPr>
          <p:nvPr>
            <p:ph idx="1"/>
          </p:nvPr>
        </p:nvSpPr>
        <p:spPr/>
        <p:txBody>
          <a:bodyPr/>
          <a:lstStyle/>
          <a:p>
            <a:r>
              <a:rPr lang="en-US" dirty="0">
                <a:effectLst/>
                <a:latin typeface="Arial" panose="020B0604020202020204" pitchFamily="34" charset="0"/>
              </a:rPr>
              <a:t>Certificates provide a way of guaranteeing identity. They are based on the use of a public key infrastructure (PKI) and asymmetric encryption. </a:t>
            </a:r>
          </a:p>
          <a:p>
            <a:r>
              <a:rPr lang="en-US" dirty="0">
                <a:effectLst/>
                <a:latin typeface="Arial" panose="020B0604020202020204" pitchFamily="34" charset="0"/>
              </a:rPr>
              <a:t>Certificate authority (CA) servers manage the enrollment, approval, expiration, and revocation of certificates.</a:t>
            </a:r>
            <a:br>
              <a:rPr lang="en-US" dirty="0"/>
            </a:br>
            <a:endParaRPr lang="en-US" dirty="0"/>
          </a:p>
          <a:p>
            <a:r>
              <a:rPr lang="en-US" dirty="0">
                <a:effectLst/>
                <a:latin typeface="Arial" panose="020B0604020202020204" pitchFamily="34" charset="0"/>
              </a:rPr>
              <a:t>One use of certificates is in guaranteeing the identity of websites for the use of HTTPS connections. </a:t>
            </a:r>
          </a:p>
          <a:p>
            <a:r>
              <a:rPr lang="en-US" dirty="0">
                <a:effectLst/>
                <a:latin typeface="Arial" panose="020B0604020202020204" pitchFamily="34" charset="0"/>
              </a:rPr>
              <a:t>Linux servers can be configured as certificate authorities.</a:t>
            </a:r>
            <a:endParaRPr lang="en-US" dirty="0"/>
          </a:p>
        </p:txBody>
      </p:sp>
    </p:spTree>
    <p:extLst>
      <p:ext uri="{BB962C8B-B14F-4D97-AF65-F5344CB8AC3E}">
        <p14:creationId xmlns:p14="http://schemas.microsoft.com/office/powerpoint/2010/main" val="515187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9D28-8C94-737B-1B6C-611448956E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B8941A-457F-27C6-525E-EFC710B447AD}"/>
              </a:ext>
            </a:extLst>
          </p:cNvPr>
          <p:cNvSpPr>
            <a:spLocks noGrp="1"/>
          </p:cNvSpPr>
          <p:nvPr>
            <p:ph idx="1"/>
          </p:nvPr>
        </p:nvSpPr>
        <p:spPr/>
        <p:txBody>
          <a:bodyPr>
            <a:normAutofit fontScale="55000" lnSpcReduction="20000"/>
          </a:bodyPr>
          <a:lstStyle/>
          <a:p>
            <a:r>
              <a:rPr lang="en-US" dirty="0">
                <a:effectLst/>
                <a:latin typeface="Arial" panose="020B0604020202020204" pitchFamily="34" charset="0"/>
              </a:rPr>
              <a:t>NAME SERVER/DNS SERVICES</a:t>
            </a:r>
            <a:endParaRPr lang="en-US" dirty="0"/>
          </a:p>
          <a:p>
            <a:r>
              <a:rPr lang="en-US" dirty="0">
                <a:effectLst/>
                <a:latin typeface="Arial" panose="020B0604020202020204" pitchFamily="34" charset="0"/>
              </a:rPr>
              <a:t>DHCP SERVICES</a:t>
            </a:r>
          </a:p>
          <a:p>
            <a:r>
              <a:rPr lang="en-US" dirty="0">
                <a:effectLst/>
                <a:latin typeface="Arial" panose="020B0604020202020204" pitchFamily="34" charset="0"/>
              </a:rPr>
              <a:t>SNMP SERVICES</a:t>
            </a:r>
            <a:endParaRPr lang="en-US" dirty="0">
              <a:latin typeface="Arial" panose="020B0604020202020204" pitchFamily="34" charset="0"/>
            </a:endParaRPr>
          </a:p>
          <a:p>
            <a:r>
              <a:rPr lang="en-US" dirty="0">
                <a:effectLst/>
                <a:latin typeface="Arial" panose="020B0604020202020204" pitchFamily="34" charset="0"/>
              </a:rPr>
              <a:t>AUTHENTICATION SERVICES</a:t>
            </a:r>
          </a:p>
          <a:p>
            <a:r>
              <a:rPr lang="en-US" dirty="0">
                <a:effectLst/>
                <a:latin typeface="Arial" panose="020B0604020202020204" pitchFamily="34" charset="0"/>
              </a:rPr>
              <a:t>PROXY SERVICES</a:t>
            </a:r>
            <a:endParaRPr lang="en-US" dirty="0">
              <a:latin typeface="Arial" panose="020B0604020202020204" pitchFamily="34" charset="0"/>
            </a:endParaRPr>
          </a:p>
          <a:p>
            <a:r>
              <a:rPr lang="en-US" dirty="0">
                <a:effectLst/>
                <a:latin typeface="Arial" panose="020B0604020202020204" pitchFamily="34" charset="0"/>
              </a:rPr>
              <a:t>LOGGING SERVICES</a:t>
            </a:r>
          </a:p>
          <a:p>
            <a:r>
              <a:rPr lang="en-US" dirty="0">
                <a:effectLst/>
                <a:latin typeface="Arial" panose="020B0604020202020204" pitchFamily="34" charset="0"/>
              </a:rPr>
              <a:t>MONITORING SERVICES</a:t>
            </a:r>
            <a:endParaRPr lang="en-US" dirty="0">
              <a:latin typeface="Arial" panose="020B0604020202020204" pitchFamily="34" charset="0"/>
            </a:endParaRPr>
          </a:p>
          <a:p>
            <a:r>
              <a:rPr lang="en-US" dirty="0">
                <a:effectLst/>
                <a:latin typeface="Arial" panose="020B0604020202020204" pitchFamily="34" charset="0"/>
              </a:rPr>
              <a:t>LOAD BALANCING SERVICES</a:t>
            </a:r>
          </a:p>
          <a:p>
            <a:r>
              <a:rPr lang="en-US" dirty="0">
                <a:effectLst/>
                <a:latin typeface="Arial" panose="020B0604020202020204" pitchFamily="34" charset="0"/>
              </a:rPr>
              <a:t>CLUSTERING SERVICES</a:t>
            </a:r>
          </a:p>
          <a:p>
            <a:r>
              <a:rPr lang="en-US" dirty="0">
                <a:effectLst/>
                <a:latin typeface="Arial" panose="020B0604020202020204" pitchFamily="34" charset="0"/>
              </a:rPr>
              <a:t>FILE/PRINT SERVICES</a:t>
            </a:r>
          </a:p>
          <a:p>
            <a:r>
              <a:rPr lang="en-US" dirty="0">
                <a:effectLst/>
                <a:latin typeface="Arial" panose="020B0604020202020204" pitchFamily="34" charset="0"/>
              </a:rPr>
              <a:t>DATABASE SERVICES</a:t>
            </a:r>
          </a:p>
          <a:p>
            <a:r>
              <a:rPr lang="en-US" dirty="0">
                <a:effectLst/>
                <a:latin typeface="Arial" panose="020B0604020202020204" pitchFamily="34" charset="0"/>
              </a:rPr>
              <a:t>VPN SERVICES</a:t>
            </a:r>
          </a:p>
          <a:p>
            <a:r>
              <a:rPr lang="en-US" dirty="0">
                <a:effectLst/>
                <a:latin typeface="Arial" panose="020B0604020202020204" pitchFamily="34" charset="0"/>
              </a:rPr>
              <a:t>VIRTUALIZATION/CONTAINER HOST SERVICES</a:t>
            </a:r>
          </a:p>
          <a:p>
            <a:r>
              <a:rPr lang="en-US" dirty="0">
                <a:effectLst/>
                <a:latin typeface="Arial" panose="020B0604020202020204" pitchFamily="34" charset="0"/>
              </a:rPr>
              <a:t>EMAIL SERVICES</a:t>
            </a:r>
            <a:endParaRPr lang="en-US" dirty="0"/>
          </a:p>
        </p:txBody>
      </p:sp>
    </p:spTree>
    <p:extLst>
      <p:ext uri="{BB962C8B-B14F-4D97-AF65-F5344CB8AC3E}">
        <p14:creationId xmlns:p14="http://schemas.microsoft.com/office/powerpoint/2010/main" val="976891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7E37-EA5C-B1AD-DFF9-685E4DE389ED}"/>
              </a:ext>
            </a:extLst>
          </p:cNvPr>
          <p:cNvSpPr>
            <a:spLocks noGrp="1"/>
          </p:cNvSpPr>
          <p:nvPr>
            <p:ph type="title"/>
          </p:nvPr>
        </p:nvSpPr>
        <p:spPr/>
        <p:txBody>
          <a:bodyPr/>
          <a:lstStyle/>
          <a:p>
            <a:r>
              <a:rPr lang="en-US" dirty="0">
                <a:effectLst/>
                <a:latin typeface="Arial" panose="020B0604020202020204" pitchFamily="34" charset="0"/>
              </a:rPr>
              <a:t>Connect to a Network</a:t>
            </a:r>
            <a:endParaRPr lang="en-US" dirty="0"/>
          </a:p>
        </p:txBody>
      </p:sp>
      <p:sp>
        <p:nvSpPr>
          <p:cNvPr id="3" name="Content Placeholder 2">
            <a:extLst>
              <a:ext uri="{FF2B5EF4-FFF2-40B4-BE49-F238E27FC236}">
                <a16:creationId xmlns:a16="http://schemas.microsoft.com/office/drawing/2014/main" id="{5AC8762B-4D48-7E04-6F6B-FFCAC4342318}"/>
              </a:ext>
            </a:extLst>
          </p:cNvPr>
          <p:cNvSpPr>
            <a:spLocks noGrp="1"/>
          </p:cNvSpPr>
          <p:nvPr>
            <p:ph idx="1"/>
          </p:nvPr>
        </p:nvSpPr>
        <p:spPr/>
        <p:txBody>
          <a:bodyPr/>
          <a:lstStyle/>
          <a:p>
            <a:r>
              <a:rPr lang="en-US" dirty="0">
                <a:effectLst/>
                <a:latin typeface="Arial" panose="020B0604020202020204" pitchFamily="34" charset="0"/>
              </a:rPr>
              <a:t>IP CONFIGURATION</a:t>
            </a:r>
            <a:endParaRPr lang="en-US" dirty="0"/>
          </a:p>
        </p:txBody>
      </p:sp>
    </p:spTree>
    <p:extLst>
      <p:ext uri="{BB962C8B-B14F-4D97-AF65-F5344CB8AC3E}">
        <p14:creationId xmlns:p14="http://schemas.microsoft.com/office/powerpoint/2010/main" val="61783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F4E6-F9D7-36FD-76F1-ED406326AB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BEED9B-24B0-8F07-7AEA-60AB94002DA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B06081-C1A6-31EB-C681-FAC563844F10}"/>
              </a:ext>
            </a:extLst>
          </p:cNvPr>
          <p:cNvPicPr>
            <a:picLocks noChangeAspect="1"/>
          </p:cNvPicPr>
          <p:nvPr/>
        </p:nvPicPr>
        <p:blipFill>
          <a:blip r:embed="rId2"/>
          <a:stretch>
            <a:fillRect/>
          </a:stretch>
        </p:blipFill>
        <p:spPr>
          <a:xfrm>
            <a:off x="3267075" y="1423987"/>
            <a:ext cx="5657850" cy="4010025"/>
          </a:xfrm>
          <a:prstGeom prst="rect">
            <a:avLst/>
          </a:prstGeom>
        </p:spPr>
      </p:pic>
    </p:spTree>
    <p:extLst>
      <p:ext uri="{BB962C8B-B14F-4D97-AF65-F5344CB8AC3E}">
        <p14:creationId xmlns:p14="http://schemas.microsoft.com/office/powerpoint/2010/main" val="3761562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2EDD-0A20-B85D-3C2D-739183A077B1}"/>
              </a:ext>
            </a:extLst>
          </p:cNvPr>
          <p:cNvSpPr>
            <a:spLocks noGrp="1"/>
          </p:cNvSpPr>
          <p:nvPr>
            <p:ph type="title"/>
          </p:nvPr>
        </p:nvSpPr>
        <p:spPr/>
        <p:txBody>
          <a:bodyPr/>
          <a:lstStyle/>
          <a:p>
            <a:r>
              <a:rPr lang="en-US" dirty="0">
                <a:effectLst/>
                <a:latin typeface="Arial" panose="020B0604020202020204" pitchFamily="34" charset="0"/>
              </a:rPr>
              <a:t>Configure DHCP and DNS Client Services</a:t>
            </a:r>
            <a:endParaRPr lang="en-US" dirty="0"/>
          </a:p>
        </p:txBody>
      </p:sp>
      <p:sp>
        <p:nvSpPr>
          <p:cNvPr id="3" name="Content Placeholder 2">
            <a:extLst>
              <a:ext uri="{FF2B5EF4-FFF2-40B4-BE49-F238E27FC236}">
                <a16:creationId xmlns:a16="http://schemas.microsoft.com/office/drawing/2014/main" id="{F96EA936-2E33-5AF7-68FF-A4D387930BEA}"/>
              </a:ext>
            </a:extLst>
          </p:cNvPr>
          <p:cNvSpPr>
            <a:spLocks noGrp="1"/>
          </p:cNvSpPr>
          <p:nvPr>
            <p:ph idx="1"/>
          </p:nvPr>
        </p:nvSpPr>
        <p:spPr/>
        <p:txBody>
          <a:bodyPr/>
          <a:lstStyle/>
          <a:p>
            <a:r>
              <a:rPr lang="en-US" dirty="0">
                <a:effectLst/>
                <a:latin typeface="Arial" panose="020B0604020202020204" pitchFamily="34" charset="0"/>
              </a:rPr>
              <a:t>STATIC VS. DYNAMIC IP ADDRESS CONFIGURATION</a:t>
            </a:r>
            <a:endParaRPr lang="en-US" dirty="0"/>
          </a:p>
        </p:txBody>
      </p:sp>
    </p:spTree>
    <p:extLst>
      <p:ext uri="{BB962C8B-B14F-4D97-AF65-F5344CB8AC3E}">
        <p14:creationId xmlns:p14="http://schemas.microsoft.com/office/powerpoint/2010/main" val="1769783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94E3-EA51-D4BF-67B9-D832A6CF4BFA}"/>
              </a:ext>
            </a:extLst>
          </p:cNvPr>
          <p:cNvSpPr>
            <a:spLocks noGrp="1"/>
          </p:cNvSpPr>
          <p:nvPr>
            <p:ph type="title"/>
          </p:nvPr>
        </p:nvSpPr>
        <p:spPr/>
        <p:txBody>
          <a:bodyPr/>
          <a:lstStyle/>
          <a:p>
            <a:r>
              <a:rPr lang="en-US" dirty="0">
                <a:effectLst/>
                <a:latin typeface="Arial" panose="020B0604020202020204" pitchFamily="34" charset="0"/>
              </a:rPr>
              <a:t>Configure Cloud and Virtualization</a:t>
            </a:r>
            <a:br>
              <a:rPr lang="en-US" dirty="0"/>
            </a:br>
            <a:r>
              <a:rPr lang="en-US" dirty="0">
                <a:effectLst/>
                <a:latin typeface="Arial" panose="020B0604020202020204" pitchFamily="34" charset="0"/>
              </a:rPr>
              <a:t>Technologies</a:t>
            </a:r>
            <a:endParaRPr lang="en-US" dirty="0"/>
          </a:p>
        </p:txBody>
      </p:sp>
      <p:sp>
        <p:nvSpPr>
          <p:cNvPr id="3" name="Content Placeholder 2">
            <a:extLst>
              <a:ext uri="{FF2B5EF4-FFF2-40B4-BE49-F238E27FC236}">
                <a16:creationId xmlns:a16="http://schemas.microsoft.com/office/drawing/2014/main" id="{8BBB3E35-63F8-6D0C-2B2F-070811AFA86F}"/>
              </a:ext>
            </a:extLst>
          </p:cNvPr>
          <p:cNvSpPr>
            <a:spLocks noGrp="1"/>
          </p:cNvSpPr>
          <p:nvPr>
            <p:ph idx="1"/>
          </p:nvPr>
        </p:nvSpPr>
        <p:spPr/>
        <p:txBody>
          <a:bodyPr/>
          <a:lstStyle/>
          <a:p>
            <a:r>
              <a:rPr lang="en-US" dirty="0">
                <a:effectLst/>
                <a:latin typeface="Arial" panose="020B0604020202020204" pitchFamily="34" charset="0"/>
              </a:rPr>
              <a:t>CLOUD COMPUTING</a:t>
            </a:r>
          </a:p>
          <a:p>
            <a:endParaRPr lang="en-US" dirty="0">
              <a:latin typeface="Arial" panose="020B0604020202020204" pitchFamily="34" charset="0"/>
            </a:endParaRPr>
          </a:p>
          <a:p>
            <a:r>
              <a:rPr lang="en-US" dirty="0">
                <a:effectLst/>
                <a:latin typeface="Arial" panose="020B0604020202020204" pitchFamily="34" charset="0"/>
              </a:rPr>
              <a:t>CLOUD MODELS</a:t>
            </a:r>
          </a:p>
          <a:p>
            <a:pPr lvl="1"/>
            <a:r>
              <a:rPr lang="en-US" dirty="0">
                <a:latin typeface="Arial" panose="020B0604020202020204" pitchFamily="34" charset="0"/>
              </a:rPr>
              <a:t>SaaS</a:t>
            </a:r>
          </a:p>
          <a:p>
            <a:pPr lvl="1"/>
            <a:r>
              <a:rPr lang="en-US" dirty="0">
                <a:latin typeface="Arial" panose="020B0604020202020204" pitchFamily="34" charset="0"/>
              </a:rPr>
              <a:t>PaaS</a:t>
            </a:r>
          </a:p>
          <a:p>
            <a:pPr lvl="1"/>
            <a:r>
              <a:rPr lang="en-US" dirty="0">
                <a:latin typeface="Arial" panose="020B0604020202020204" pitchFamily="34" charset="0"/>
              </a:rPr>
              <a:t>IaaS</a:t>
            </a:r>
            <a:endParaRPr lang="en-US" dirty="0"/>
          </a:p>
        </p:txBody>
      </p:sp>
    </p:spTree>
    <p:extLst>
      <p:ext uri="{BB962C8B-B14F-4D97-AF65-F5344CB8AC3E}">
        <p14:creationId xmlns:p14="http://schemas.microsoft.com/office/powerpoint/2010/main" val="214836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CBF0-FB04-5401-8689-807AD3C4C7C2}"/>
              </a:ext>
            </a:extLst>
          </p:cNvPr>
          <p:cNvSpPr>
            <a:spLocks noGrp="1"/>
          </p:cNvSpPr>
          <p:nvPr>
            <p:ph type="title"/>
          </p:nvPr>
        </p:nvSpPr>
        <p:spPr/>
        <p:txBody>
          <a:bodyPr/>
          <a:lstStyle/>
          <a:p>
            <a:r>
              <a:rPr lang="en-US" dirty="0">
                <a:effectLst/>
                <a:latin typeface="Arial" panose="020B0604020202020204" pitchFamily="34" charset="0"/>
              </a:rPr>
              <a:t>CLOUD AND VIRTUALIZATION</a:t>
            </a:r>
            <a:endParaRPr lang="en-US" dirty="0"/>
          </a:p>
        </p:txBody>
      </p:sp>
      <p:sp>
        <p:nvSpPr>
          <p:cNvPr id="3" name="Content Placeholder 2">
            <a:extLst>
              <a:ext uri="{FF2B5EF4-FFF2-40B4-BE49-F238E27FC236}">
                <a16:creationId xmlns:a16="http://schemas.microsoft.com/office/drawing/2014/main" id="{83B91CCC-5B66-B300-B2A1-F9EFA587EB35}"/>
              </a:ext>
            </a:extLst>
          </p:cNvPr>
          <p:cNvSpPr>
            <a:spLocks noGrp="1"/>
          </p:cNvSpPr>
          <p:nvPr>
            <p:ph idx="1"/>
          </p:nvPr>
        </p:nvSpPr>
        <p:spPr/>
        <p:txBody>
          <a:bodyPr/>
          <a:lstStyle/>
          <a:p>
            <a:r>
              <a:rPr lang="en-US" dirty="0">
                <a:effectLst/>
                <a:latin typeface="Arial" panose="020B0604020202020204" pitchFamily="34" charset="0"/>
              </a:rPr>
              <a:t>HYPERVISORS</a:t>
            </a:r>
            <a:endParaRPr lang="en-US" dirty="0"/>
          </a:p>
        </p:txBody>
      </p:sp>
    </p:spTree>
    <p:extLst>
      <p:ext uri="{BB962C8B-B14F-4D97-AF65-F5344CB8AC3E}">
        <p14:creationId xmlns:p14="http://schemas.microsoft.com/office/powerpoint/2010/main" val="139442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7A41-31B8-EA96-DE7B-54078F91BFCD}"/>
              </a:ext>
            </a:extLst>
          </p:cNvPr>
          <p:cNvSpPr>
            <a:spLocks noGrp="1"/>
          </p:cNvSpPr>
          <p:nvPr>
            <p:ph type="title"/>
          </p:nvPr>
        </p:nvSpPr>
        <p:spPr/>
        <p:txBody>
          <a:bodyPr/>
          <a:lstStyle/>
          <a:p>
            <a:r>
              <a:rPr lang="en-US" dirty="0">
                <a:effectLst/>
                <a:latin typeface="Arial" panose="020B0604020202020204" pitchFamily="34" charset="0"/>
              </a:rPr>
              <a:t>Troubleshoot Networking Issues</a:t>
            </a:r>
            <a:endParaRPr lang="en-US" dirty="0"/>
          </a:p>
        </p:txBody>
      </p:sp>
      <p:sp>
        <p:nvSpPr>
          <p:cNvPr id="3" name="Content Placeholder 2">
            <a:extLst>
              <a:ext uri="{FF2B5EF4-FFF2-40B4-BE49-F238E27FC236}">
                <a16:creationId xmlns:a16="http://schemas.microsoft.com/office/drawing/2014/main" id="{43E178A8-BA04-65F0-E190-186B805CD96D}"/>
              </a:ext>
            </a:extLst>
          </p:cNvPr>
          <p:cNvSpPr>
            <a:spLocks noGrp="1"/>
          </p:cNvSpPr>
          <p:nvPr>
            <p:ph idx="1"/>
          </p:nvPr>
        </p:nvSpPr>
        <p:spPr/>
        <p:txBody>
          <a:bodyPr/>
          <a:lstStyle/>
          <a:p>
            <a:r>
              <a:rPr lang="en-US" dirty="0">
                <a:effectLst/>
                <a:latin typeface="Arial" panose="020B0604020202020204" pitchFamily="34" charset="0"/>
              </a:rPr>
              <a:t>COMMON NETWORKING ISSUES: </a:t>
            </a:r>
          </a:p>
          <a:p>
            <a:pPr lvl="1"/>
            <a:r>
              <a:rPr lang="en-US" dirty="0">
                <a:effectLst/>
                <a:latin typeface="Arial" panose="020B0604020202020204" pitchFamily="34" charset="0"/>
              </a:rPr>
              <a:t>APPLICATION PERFORMANCE TROUBLESHOOTING</a:t>
            </a:r>
            <a:endParaRPr lang="en-US" dirty="0">
              <a:latin typeface="Arial" panose="020B0604020202020204" pitchFamily="34" charset="0"/>
            </a:endParaRPr>
          </a:p>
          <a:p>
            <a:pPr lvl="1"/>
            <a:r>
              <a:rPr lang="en-US" dirty="0">
                <a:effectLst/>
                <a:latin typeface="Arial" panose="020B0604020202020204" pitchFamily="34" charset="0"/>
              </a:rPr>
              <a:t>NETWORK ADAPTER TROUBLESHOOTING</a:t>
            </a:r>
          </a:p>
          <a:p>
            <a:pPr lvl="1"/>
            <a:endParaRPr lang="en-US" dirty="0"/>
          </a:p>
        </p:txBody>
      </p:sp>
    </p:spTree>
    <p:extLst>
      <p:ext uri="{BB962C8B-B14F-4D97-AF65-F5344CB8AC3E}">
        <p14:creationId xmlns:p14="http://schemas.microsoft.com/office/powerpoint/2010/main" val="340588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ln>
            <a:miter lim="800000"/>
            <a:headEnd/>
            <a:tailEnd/>
          </a:ln>
        </p:spPr>
        <p:txBody>
          <a:bodyPr vert="horz" wrap="square" lIns="91440" tIns="45720" rIns="91440" bIns="45720" numCol="1" rtlCol="0" anchor="ctr" anchorCtr="0" compatLnSpc="1">
            <a:prstTxWarp prst="textNoShape">
              <a:avLst/>
            </a:prstTxWarp>
            <a:normAutofit/>
          </a:bodyPr>
          <a:lstStyle/>
          <a:p>
            <a:pPr>
              <a:defRPr/>
            </a:pPr>
            <a:endParaRPr lang="en-US">
              <a:solidFill>
                <a:schemeClr val="tx2">
                  <a:satMod val="200000"/>
                </a:schemeClr>
              </a:solidFill>
            </a:endParaRPr>
          </a:p>
        </p:txBody>
      </p:sp>
      <p:sp>
        <p:nvSpPr>
          <p:cNvPr id="13315" name="Content Placeholder 2"/>
          <p:cNvSpPr>
            <a:spLocks noGrp="1"/>
          </p:cNvSpPr>
          <p:nvPr>
            <p:ph idx="1"/>
          </p:nvPr>
        </p:nvSpPr>
        <p:spPr/>
        <p:txBody>
          <a:bodyPr/>
          <a:lstStyle/>
          <a:p>
            <a:r>
              <a:rPr lang="en-GB" sz="6000" b="1" i="1"/>
              <a:t>ADDITIONAL READING IS STRONGLY RECOMMENDED</a:t>
            </a:r>
          </a:p>
          <a:p>
            <a:endParaRPr lang="en-US"/>
          </a:p>
        </p:txBody>
      </p:sp>
    </p:spTree>
    <p:extLst>
      <p:ext uri="{BB962C8B-B14F-4D97-AF65-F5344CB8AC3E}">
        <p14:creationId xmlns:p14="http://schemas.microsoft.com/office/powerpoint/2010/main" val="3088413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00F3-6CEA-C61B-FFE3-1947851399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7FB57-7F3F-7280-3EB9-0B9E42052288}"/>
              </a:ext>
            </a:extLst>
          </p:cNvPr>
          <p:cNvSpPr>
            <a:spLocks noGrp="1"/>
          </p:cNvSpPr>
          <p:nvPr>
            <p:ph idx="1"/>
          </p:nvPr>
        </p:nvSpPr>
        <p:spPr/>
        <p:txBody>
          <a:bodyPr/>
          <a:lstStyle/>
          <a:p>
            <a:r>
              <a:rPr lang="en-US" dirty="0">
                <a:effectLst/>
                <a:latin typeface="Arial" panose="020B0604020202020204" pitchFamily="34" charset="0"/>
              </a:rPr>
              <a:t>USB DEVICES</a:t>
            </a:r>
          </a:p>
          <a:p>
            <a:r>
              <a:rPr lang="en-US" dirty="0">
                <a:effectLst/>
                <a:latin typeface="Arial" panose="020B0604020202020204" pitchFamily="34" charset="0"/>
              </a:rPr>
              <a:t>WIRELESS DEVICES</a:t>
            </a:r>
            <a:endParaRPr lang="en-US" dirty="0"/>
          </a:p>
        </p:txBody>
      </p:sp>
      <p:pic>
        <p:nvPicPr>
          <p:cNvPr id="5" name="Picture 4">
            <a:extLst>
              <a:ext uri="{FF2B5EF4-FFF2-40B4-BE49-F238E27FC236}">
                <a16:creationId xmlns:a16="http://schemas.microsoft.com/office/drawing/2014/main" id="{C53F2EF6-D565-7870-557E-4BCE6587318C}"/>
              </a:ext>
            </a:extLst>
          </p:cNvPr>
          <p:cNvPicPr>
            <a:picLocks noChangeAspect="1"/>
          </p:cNvPicPr>
          <p:nvPr/>
        </p:nvPicPr>
        <p:blipFill>
          <a:blip r:embed="rId2"/>
          <a:stretch>
            <a:fillRect/>
          </a:stretch>
        </p:blipFill>
        <p:spPr>
          <a:xfrm>
            <a:off x="5161928" y="1729581"/>
            <a:ext cx="6029325" cy="4543425"/>
          </a:xfrm>
          <a:prstGeom prst="rect">
            <a:avLst/>
          </a:prstGeom>
        </p:spPr>
      </p:pic>
    </p:spTree>
    <p:extLst>
      <p:ext uri="{BB962C8B-B14F-4D97-AF65-F5344CB8AC3E}">
        <p14:creationId xmlns:p14="http://schemas.microsoft.com/office/powerpoint/2010/main" val="261629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EF9A-1580-BCF3-CB83-7134AD858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F5BFA2-BE62-A5EC-5A92-BD4EA7C4791D}"/>
              </a:ext>
            </a:extLst>
          </p:cNvPr>
          <p:cNvSpPr>
            <a:spLocks noGrp="1"/>
          </p:cNvSpPr>
          <p:nvPr>
            <p:ph idx="1"/>
          </p:nvPr>
        </p:nvSpPr>
        <p:spPr/>
        <p:txBody>
          <a:bodyPr/>
          <a:lstStyle/>
          <a:p>
            <a:r>
              <a:rPr lang="en-US" dirty="0">
                <a:effectLst/>
                <a:latin typeface="Arial" panose="020B0604020202020204" pitchFamily="34" charset="0"/>
              </a:rPr>
              <a:t>VIDEO AND AUDIO DEVICES</a:t>
            </a:r>
          </a:p>
          <a:p>
            <a:r>
              <a:rPr lang="en-US" dirty="0">
                <a:effectLst/>
                <a:latin typeface="Arial" panose="020B0604020202020204" pitchFamily="34" charset="0"/>
              </a:rPr>
              <a:t>PRINTERS</a:t>
            </a:r>
            <a:endParaRPr lang="en-US" dirty="0">
              <a:latin typeface="Arial" panose="020B0604020202020204" pitchFamily="34" charset="0"/>
            </a:endParaRPr>
          </a:p>
          <a:p>
            <a:r>
              <a:rPr lang="en-US" dirty="0">
                <a:effectLst/>
                <a:latin typeface="Arial" panose="020B0604020202020204" pitchFamily="34" charset="0"/>
              </a:rPr>
              <a:t>NETWORK ADAPTERS</a:t>
            </a:r>
          </a:p>
          <a:p>
            <a:r>
              <a:rPr lang="en-US" dirty="0">
                <a:effectLst/>
                <a:latin typeface="Arial" panose="020B0604020202020204" pitchFamily="34" charset="0"/>
              </a:rPr>
              <a:t>GPIO: General-purpose input/output (GPIO) refers to pins on a circuit board that have no</a:t>
            </a:r>
            <a:br>
              <a:rPr lang="en-US" dirty="0"/>
            </a:br>
            <a:r>
              <a:rPr lang="en-US" dirty="0">
                <a:effectLst/>
                <a:latin typeface="Arial" panose="020B0604020202020204" pitchFamily="34" charset="0"/>
              </a:rPr>
              <a:t>designated purpose, but are controllable by the user at runtime. These pins send and</a:t>
            </a:r>
            <a:br>
              <a:rPr lang="en-US" dirty="0"/>
            </a:br>
            <a:r>
              <a:rPr lang="en-US" dirty="0">
                <a:effectLst/>
                <a:latin typeface="Arial" panose="020B0604020202020204" pitchFamily="34" charset="0"/>
              </a:rPr>
              <a:t>receive digital signals and can be in an on or off state.</a:t>
            </a:r>
            <a:endParaRPr lang="en-US" dirty="0"/>
          </a:p>
        </p:txBody>
      </p:sp>
    </p:spTree>
    <p:extLst>
      <p:ext uri="{BB962C8B-B14F-4D97-AF65-F5344CB8AC3E}">
        <p14:creationId xmlns:p14="http://schemas.microsoft.com/office/powerpoint/2010/main" val="1518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2643-9F6C-A139-33E4-3AC05233A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CC8885-1604-8A2B-C882-E468A841ECB8}"/>
              </a:ext>
            </a:extLst>
          </p:cNvPr>
          <p:cNvSpPr>
            <a:spLocks noGrp="1"/>
          </p:cNvSpPr>
          <p:nvPr>
            <p:ph idx="1"/>
          </p:nvPr>
        </p:nvSpPr>
        <p:spPr/>
        <p:txBody>
          <a:bodyPr/>
          <a:lstStyle/>
          <a:p>
            <a:r>
              <a:rPr lang="en-US" dirty="0"/>
              <a:t>SATA</a:t>
            </a:r>
          </a:p>
          <a:p>
            <a:r>
              <a:rPr lang="en-US" dirty="0"/>
              <a:t>SCSI</a:t>
            </a:r>
          </a:p>
          <a:p>
            <a:r>
              <a:rPr lang="en-US" dirty="0"/>
              <a:t>HBA: </a:t>
            </a:r>
            <a:r>
              <a:rPr lang="en-US" dirty="0">
                <a:effectLst/>
                <a:latin typeface="Arial" panose="020B0604020202020204" pitchFamily="34" charset="0"/>
              </a:rPr>
              <a:t>A host bus adapter (HBA) is a hardware component that connects a host system to a</a:t>
            </a:r>
            <a:br>
              <a:rPr lang="en-US" dirty="0"/>
            </a:br>
            <a:r>
              <a:rPr lang="en-US" dirty="0">
                <a:effectLst/>
                <a:latin typeface="Arial" panose="020B0604020202020204" pitchFamily="34" charset="0"/>
              </a:rPr>
              <a:t>storage device</a:t>
            </a:r>
          </a:p>
          <a:p>
            <a:r>
              <a:rPr lang="en-US" dirty="0">
                <a:latin typeface="Arial" panose="020B0604020202020204" pitchFamily="34" charset="0"/>
              </a:rPr>
              <a:t>PCI</a:t>
            </a:r>
            <a:endParaRPr lang="en-US" dirty="0"/>
          </a:p>
          <a:p>
            <a:endParaRPr lang="en-US" dirty="0"/>
          </a:p>
        </p:txBody>
      </p:sp>
    </p:spTree>
    <p:extLst>
      <p:ext uri="{BB962C8B-B14F-4D97-AF65-F5344CB8AC3E}">
        <p14:creationId xmlns:p14="http://schemas.microsoft.com/office/powerpoint/2010/main" val="385066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C1F2-C498-F02C-2869-0025C59D58B8}"/>
              </a:ext>
            </a:extLst>
          </p:cNvPr>
          <p:cNvSpPr>
            <a:spLocks noGrp="1"/>
          </p:cNvSpPr>
          <p:nvPr>
            <p:ph type="title"/>
          </p:nvPr>
        </p:nvSpPr>
        <p:spPr/>
        <p:txBody>
          <a:bodyPr/>
          <a:lstStyle/>
          <a:p>
            <a:r>
              <a:rPr lang="en-US" dirty="0">
                <a:effectLst/>
                <a:latin typeface="Arial" panose="020B0604020202020204" pitchFamily="34" charset="0"/>
              </a:rPr>
              <a:t>Configure Devices</a:t>
            </a:r>
            <a:endParaRPr lang="en-US" dirty="0"/>
          </a:p>
        </p:txBody>
      </p:sp>
      <p:sp>
        <p:nvSpPr>
          <p:cNvPr id="3" name="Content Placeholder 2">
            <a:extLst>
              <a:ext uri="{FF2B5EF4-FFF2-40B4-BE49-F238E27FC236}">
                <a16:creationId xmlns:a16="http://schemas.microsoft.com/office/drawing/2014/main" id="{096FA86D-4EEA-47F9-068D-9E793945D1F5}"/>
              </a:ext>
            </a:extLst>
          </p:cNvPr>
          <p:cNvSpPr>
            <a:spLocks noGrp="1"/>
          </p:cNvSpPr>
          <p:nvPr>
            <p:ph idx="1"/>
          </p:nvPr>
        </p:nvSpPr>
        <p:spPr/>
        <p:txBody>
          <a:bodyPr/>
          <a:lstStyle/>
          <a:p>
            <a:r>
              <a:rPr lang="en-US" dirty="0">
                <a:effectLst/>
                <a:latin typeface="Arial" panose="020B0604020202020204" pitchFamily="34" charset="0"/>
              </a:rPr>
              <a:t>Use Linux tools to configure devices. use some</a:t>
            </a:r>
            <a:br>
              <a:rPr lang="en-US" dirty="0"/>
            </a:br>
            <a:r>
              <a:rPr lang="en-US" dirty="0">
                <a:effectLst/>
                <a:latin typeface="Arial" panose="020B0604020202020204" pitchFamily="34" charset="0"/>
              </a:rPr>
              <a:t>common services that enable you to customize how the system interacts with certain</a:t>
            </a:r>
            <a:br>
              <a:rPr lang="en-US" dirty="0"/>
            </a:br>
            <a:r>
              <a:rPr lang="en-US" dirty="0">
                <a:effectLst/>
                <a:latin typeface="Arial" panose="020B0604020202020204" pitchFamily="34" charset="0"/>
              </a:rPr>
              <a:t>hardware.</a:t>
            </a:r>
            <a:endParaRPr lang="en-US" dirty="0"/>
          </a:p>
        </p:txBody>
      </p:sp>
    </p:spTree>
    <p:extLst>
      <p:ext uri="{BB962C8B-B14F-4D97-AF65-F5344CB8AC3E}">
        <p14:creationId xmlns:p14="http://schemas.microsoft.com/office/powerpoint/2010/main" val="162522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7690-DA4F-071E-1BF0-9EE8593C79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94CE8B-B128-DC96-9337-B48AFAF9FF10}"/>
              </a:ext>
            </a:extLst>
          </p:cNvPr>
          <p:cNvSpPr>
            <a:spLocks noGrp="1"/>
          </p:cNvSpPr>
          <p:nvPr>
            <p:ph idx="1"/>
          </p:nvPr>
        </p:nvSpPr>
        <p:spPr/>
        <p:txBody>
          <a:bodyPr/>
          <a:lstStyle/>
          <a:p>
            <a:r>
              <a:rPr lang="en-US" dirty="0">
                <a:effectLst/>
                <a:latin typeface="Arial" panose="020B0604020202020204" pitchFamily="34" charset="0"/>
              </a:rPr>
              <a:t>A </a:t>
            </a:r>
            <a:r>
              <a:rPr lang="en-US" sz="4000" b="1" dirty="0" err="1">
                <a:solidFill>
                  <a:srgbClr val="FF0000"/>
                </a:solidFill>
                <a:effectLst/>
                <a:latin typeface="Arial" panose="020B0604020202020204" pitchFamily="34" charset="0"/>
              </a:rPr>
              <a:t>hotpluggable</a:t>
            </a:r>
            <a:r>
              <a:rPr lang="en-US" dirty="0">
                <a:effectLst/>
                <a:latin typeface="Arial" panose="020B0604020202020204" pitchFamily="34" charset="0"/>
              </a:rPr>
              <a:t> device can be physically added or removed from the system without</a:t>
            </a:r>
            <a:br>
              <a:rPr lang="en-US" dirty="0"/>
            </a:br>
            <a:r>
              <a:rPr lang="en-US" dirty="0">
                <a:effectLst/>
                <a:latin typeface="Arial" panose="020B0604020202020204" pitchFamily="34" charset="0"/>
              </a:rPr>
              <a:t>requiring a reboot in order to use that device. </a:t>
            </a:r>
            <a:r>
              <a:rPr lang="en-US" dirty="0" err="1">
                <a:effectLst/>
                <a:latin typeface="Arial" panose="020B0604020202020204" pitchFamily="34" charset="0"/>
              </a:rPr>
              <a:t>Hotpluggable</a:t>
            </a:r>
            <a:r>
              <a:rPr lang="en-US" dirty="0">
                <a:effectLst/>
                <a:latin typeface="Arial" panose="020B0604020202020204" pitchFamily="34" charset="0"/>
              </a:rPr>
              <a:t> devices are detected by</a:t>
            </a:r>
            <a:br>
              <a:rPr lang="en-US" dirty="0"/>
            </a:br>
            <a:r>
              <a:rPr lang="en-US" dirty="0">
                <a:effectLst/>
                <a:latin typeface="Arial" panose="020B0604020202020204" pitchFamily="34" charset="0"/>
              </a:rPr>
              <a:t>the system as they are plugged in, whereas </a:t>
            </a:r>
            <a:r>
              <a:rPr lang="en-US" sz="4000" b="1" dirty="0" err="1">
                <a:solidFill>
                  <a:srgbClr val="FF0000"/>
                </a:solidFill>
                <a:effectLst/>
                <a:latin typeface="Arial" panose="020B0604020202020204" pitchFamily="34" charset="0"/>
              </a:rPr>
              <a:t>coldpluggable</a:t>
            </a:r>
            <a:r>
              <a:rPr lang="en-US" dirty="0">
                <a:effectLst/>
                <a:latin typeface="Arial" panose="020B0604020202020204" pitchFamily="34" charset="0"/>
              </a:rPr>
              <a:t> devices, such as RAM</a:t>
            </a:r>
            <a:br>
              <a:rPr lang="en-US" dirty="0"/>
            </a:br>
            <a:r>
              <a:rPr lang="en-US" dirty="0">
                <a:effectLst/>
                <a:latin typeface="Arial" panose="020B0604020202020204" pitchFamily="34" charset="0"/>
              </a:rPr>
              <a:t>modules, CPUs, and some internal storage devices, are not sensed when connected to</a:t>
            </a:r>
            <a:br>
              <a:rPr lang="en-US" dirty="0"/>
            </a:br>
            <a:r>
              <a:rPr lang="en-US" dirty="0">
                <a:effectLst/>
                <a:latin typeface="Arial" panose="020B0604020202020204" pitchFamily="34" charset="0"/>
              </a:rPr>
              <a:t>a running system; they need a complete reboot of the system to function.</a:t>
            </a:r>
            <a:endParaRPr lang="en-US" dirty="0"/>
          </a:p>
        </p:txBody>
      </p:sp>
    </p:spTree>
    <p:extLst>
      <p:ext uri="{BB962C8B-B14F-4D97-AF65-F5344CB8AC3E}">
        <p14:creationId xmlns:p14="http://schemas.microsoft.com/office/powerpoint/2010/main" val="61786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C823-183D-B05D-EFE9-E781739C6F2C}"/>
              </a:ext>
            </a:extLst>
          </p:cNvPr>
          <p:cNvSpPr>
            <a:spLocks noGrp="1"/>
          </p:cNvSpPr>
          <p:nvPr>
            <p:ph type="title"/>
          </p:nvPr>
        </p:nvSpPr>
        <p:spPr/>
        <p:txBody>
          <a:bodyPr/>
          <a:lstStyle/>
          <a:p>
            <a:r>
              <a:rPr lang="en-US" dirty="0" err="1"/>
              <a:t>udev</a:t>
            </a:r>
            <a:endParaRPr lang="en-US" dirty="0"/>
          </a:p>
        </p:txBody>
      </p:sp>
      <p:sp>
        <p:nvSpPr>
          <p:cNvPr id="3" name="Content Placeholder 2">
            <a:extLst>
              <a:ext uri="{FF2B5EF4-FFF2-40B4-BE49-F238E27FC236}">
                <a16:creationId xmlns:a16="http://schemas.microsoft.com/office/drawing/2014/main" id="{5D8F1880-3A80-799B-EFC1-E99041579D8A}"/>
              </a:ext>
            </a:extLst>
          </p:cNvPr>
          <p:cNvSpPr>
            <a:spLocks noGrp="1"/>
          </p:cNvSpPr>
          <p:nvPr>
            <p:ph idx="1"/>
          </p:nvPr>
        </p:nvSpPr>
        <p:spPr/>
        <p:txBody>
          <a:bodyPr/>
          <a:lstStyle/>
          <a:p>
            <a:r>
              <a:rPr lang="en-US" dirty="0">
                <a:effectLst/>
                <a:latin typeface="Arial" panose="020B0604020202020204" pitchFamily="34" charset="0"/>
              </a:rPr>
              <a:t>The device manager </a:t>
            </a:r>
            <a:r>
              <a:rPr lang="en-US" dirty="0" err="1">
                <a:effectLst/>
                <a:latin typeface="Arial" panose="020B0604020202020204" pitchFamily="34" charset="0"/>
              </a:rPr>
              <a:t>udev</a:t>
            </a:r>
            <a:r>
              <a:rPr lang="en-US" dirty="0">
                <a:effectLst/>
                <a:latin typeface="Arial" panose="020B0604020202020204" pitchFamily="34" charset="0"/>
              </a:rPr>
              <a:t> manages the automatic detection and configuration of</a:t>
            </a:r>
            <a:br>
              <a:rPr lang="en-US" dirty="0"/>
            </a:br>
            <a:r>
              <a:rPr lang="en-US" dirty="0">
                <a:effectLst/>
                <a:latin typeface="Arial" panose="020B0604020202020204" pitchFamily="34" charset="0"/>
              </a:rPr>
              <a:t>hardware devices.</a:t>
            </a:r>
          </a:p>
          <a:p>
            <a:endParaRPr lang="en-US" dirty="0">
              <a:latin typeface="Arial" panose="020B0604020202020204" pitchFamily="34" charset="0"/>
            </a:endParaRPr>
          </a:p>
          <a:p>
            <a:r>
              <a:rPr lang="en-US" dirty="0">
                <a:effectLst/>
                <a:latin typeface="Arial" panose="020B0604020202020204" pitchFamily="34" charset="0"/>
              </a:rPr>
              <a:t>THE </a:t>
            </a:r>
            <a:r>
              <a:rPr lang="en-US" dirty="0" err="1">
                <a:effectLst/>
                <a:latin typeface="Arial" panose="020B0604020202020204" pitchFamily="34" charset="0"/>
              </a:rPr>
              <a:t>udevadm</a:t>
            </a:r>
            <a:r>
              <a:rPr lang="en-US" dirty="0">
                <a:effectLst/>
                <a:latin typeface="Arial" panose="020B0604020202020204" pitchFamily="34" charset="0"/>
              </a:rPr>
              <a:t> COMMAND: </a:t>
            </a:r>
            <a:br>
              <a:rPr lang="en-US" dirty="0"/>
            </a:br>
            <a:r>
              <a:rPr lang="en-US" dirty="0">
                <a:effectLst/>
                <a:latin typeface="Arial" panose="020B0604020202020204" pitchFamily="34" charset="0"/>
              </a:rPr>
              <a:t>The </a:t>
            </a:r>
            <a:r>
              <a:rPr lang="en-US" dirty="0" err="1">
                <a:effectLst/>
                <a:latin typeface="Courier New" panose="02070309020205020404" pitchFamily="49" charset="0"/>
              </a:rPr>
              <a:t>udevadm</a:t>
            </a:r>
            <a:r>
              <a:rPr lang="en-US" dirty="0">
                <a:effectLst/>
                <a:latin typeface="Courier New" panose="02070309020205020404" pitchFamily="49" charset="0"/>
              </a:rPr>
              <a:t> </a:t>
            </a:r>
            <a:r>
              <a:rPr lang="en-US" dirty="0">
                <a:effectLst/>
                <a:latin typeface="Arial" panose="020B0604020202020204" pitchFamily="34" charset="0"/>
              </a:rPr>
              <a:t>command is used to manage </a:t>
            </a:r>
            <a:r>
              <a:rPr lang="en-US" dirty="0" err="1">
                <a:effectLst/>
                <a:latin typeface="Arial" panose="020B0604020202020204" pitchFamily="34" charset="0"/>
              </a:rPr>
              <a:t>udev</a:t>
            </a:r>
            <a:r>
              <a:rPr lang="en-US" dirty="0">
                <a:effectLst/>
                <a:latin typeface="Arial" panose="020B0604020202020204" pitchFamily="34" charset="0"/>
              </a:rPr>
              <a:t>. It takes various subcommands,</a:t>
            </a:r>
            <a:br>
              <a:rPr lang="en-US" dirty="0"/>
            </a:br>
            <a:r>
              <a:rPr lang="en-US" dirty="0">
                <a:effectLst/>
                <a:latin typeface="Arial" panose="020B0604020202020204" pitchFamily="34" charset="0"/>
              </a:rPr>
              <a:t>each of which performs a certain task.</a:t>
            </a:r>
            <a:endParaRPr lang="en-US" dirty="0"/>
          </a:p>
        </p:txBody>
      </p:sp>
    </p:spTree>
    <p:extLst>
      <p:ext uri="{BB962C8B-B14F-4D97-AF65-F5344CB8AC3E}">
        <p14:creationId xmlns:p14="http://schemas.microsoft.com/office/powerpoint/2010/main" val="3865531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1486</Words>
  <Application>Microsoft Office PowerPoint</Application>
  <PresentationFormat>Widescreen</PresentationFormat>
  <Paragraphs>116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Tahoma</vt:lpstr>
      <vt:lpstr>Verdana</vt:lpstr>
      <vt:lpstr>Office Theme</vt:lpstr>
      <vt:lpstr>Unit - VI</vt:lpstr>
      <vt:lpstr>Identify the Types of Linux Devices</vt:lpstr>
      <vt:lpstr>PowerPoint Presentation</vt:lpstr>
      <vt:lpstr>PowerPoint Presentation</vt:lpstr>
      <vt:lpstr>PowerPoint Presentation</vt:lpstr>
      <vt:lpstr>PowerPoint Presentation</vt:lpstr>
      <vt:lpstr>Configure Devices</vt:lpstr>
      <vt:lpstr>PowerPoint Presentation</vt:lpstr>
      <vt:lpstr>udev</vt:lpstr>
      <vt:lpstr>CUPS</vt:lpstr>
      <vt:lpstr>THE lpr COMMAND</vt:lpstr>
      <vt:lpstr>Monitor Devices</vt:lpstr>
      <vt:lpstr>THE lsusb COMMAND</vt:lpstr>
      <vt:lpstr>THE lspci COMMAND</vt:lpstr>
      <vt:lpstr>THE lpq COMMAND</vt:lpstr>
      <vt:lpstr>Troubleshoot Hardware Issues</vt:lpstr>
      <vt:lpstr>THE lshw COMMAND</vt:lpstr>
      <vt:lpstr>THE dmidecode COMMAND</vt:lpstr>
      <vt:lpstr>ABRT</vt:lpstr>
      <vt:lpstr>TROUBLESHOOT HARDWARE ISSUES</vt:lpstr>
      <vt:lpstr>PowerPoint Presentation</vt:lpstr>
      <vt:lpstr>Managing Networking</vt:lpstr>
      <vt:lpstr>PowerPoint Presentation</vt:lpstr>
      <vt:lpstr>Identify Linux Server Roles</vt:lpstr>
      <vt:lpstr>SSH SERVICES</vt:lpstr>
      <vt:lpstr>WEB SERVICES</vt:lpstr>
      <vt:lpstr>CERTIFICATE AUTHORITY SERVICES</vt:lpstr>
      <vt:lpstr>PowerPoint Presentation</vt:lpstr>
      <vt:lpstr>Connect to a Network</vt:lpstr>
      <vt:lpstr>Configure DHCP and DNS Client Services</vt:lpstr>
      <vt:lpstr>Configure Cloud and Virtualization Technologies</vt:lpstr>
      <vt:lpstr>CLOUD AND VIRTUALIZATION</vt:lpstr>
      <vt:lpstr>Troubleshoot Networking Issues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dc:title>
  <dc:creator>MALHI</dc:creator>
  <cp:lastModifiedBy>MALHI</cp:lastModifiedBy>
  <cp:revision>49</cp:revision>
  <dcterms:created xsi:type="dcterms:W3CDTF">2023-04-26T04:41:25Z</dcterms:created>
  <dcterms:modified xsi:type="dcterms:W3CDTF">2023-05-06T07:38:46Z</dcterms:modified>
</cp:coreProperties>
</file>