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257" r:id="rId2"/>
    <p:sldId id="258" r:id="rId3"/>
    <p:sldId id="259" r:id="rId4"/>
    <p:sldId id="260" r:id="rId5"/>
    <p:sldId id="279" r:id="rId6"/>
    <p:sldId id="261" r:id="rId7"/>
    <p:sldId id="262" r:id="rId8"/>
    <p:sldId id="263" r:id="rId9"/>
    <p:sldId id="264" r:id="rId10"/>
    <p:sldId id="265" r:id="rId11"/>
    <p:sldId id="266" r:id="rId12"/>
    <p:sldId id="269" r:id="rId13"/>
    <p:sldId id="270" r:id="rId14"/>
    <p:sldId id="271" r:id="rId15"/>
    <p:sldId id="272" r:id="rId16"/>
    <p:sldId id="273" r:id="rId17"/>
    <p:sldId id="274" r:id="rId18"/>
    <p:sldId id="275" r:id="rId19"/>
    <p:sldId id="276" r:id="rId20"/>
    <p:sldId id="277" r:id="rId21"/>
    <p:sldId id="278" r:id="rId22"/>
    <p:sldId id="280" r:id="rId23"/>
    <p:sldId id="281" r:id="rId24"/>
    <p:sldId id="282" r:id="rId25"/>
    <p:sldId id="283" r:id="rId26"/>
    <p:sldId id="284" r:id="rId27"/>
    <p:sldId id="285" r:id="rId28"/>
    <p:sldId id="286" r:id="rId29"/>
    <p:sldId id="287" r:id="rId30"/>
    <p:sldId id="288" r:id="rId31"/>
    <p:sldId id="292" r:id="rId32"/>
    <p:sldId id="289" r:id="rId33"/>
    <p:sldId id="290" r:id="rId34"/>
    <p:sldId id="29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287" autoAdjust="0"/>
  </p:normalViewPr>
  <p:slideViewPr>
    <p:cSldViewPr snapToGrid="0">
      <p:cViewPr varScale="1">
        <p:scale>
          <a:sx n="82" d="100"/>
          <a:sy n="82" d="100"/>
        </p:scale>
        <p:origin x="96" y="13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729767-15B2-4CC5-84D7-DBF54A1E26AB}"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EE7BBD-2F12-44DE-AE27-754BE5056B25}" type="slidenum">
              <a:rPr lang="en-IN" smtClean="0"/>
              <a:t>‹#›</a:t>
            </a:fld>
            <a:endParaRPr lang="en-IN"/>
          </a:p>
        </p:txBody>
      </p:sp>
    </p:spTree>
    <p:extLst>
      <p:ext uri="{BB962C8B-B14F-4D97-AF65-F5344CB8AC3E}">
        <p14:creationId xmlns:p14="http://schemas.microsoft.com/office/powerpoint/2010/main" val="4006155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ahoma" panose="020B0604030504040204" pitchFamily="34" charset="0"/>
              </a:rPr>
              <a:t>The BIOS firmware comes pre-installed on a personal computer's system board, and it is the first software to run when powered on.</a:t>
            </a:r>
            <a:endParaRPr lang="en-IN" dirty="0"/>
          </a:p>
        </p:txBody>
      </p:sp>
      <p:sp>
        <p:nvSpPr>
          <p:cNvPr id="4" name="Slide Number Placeholder 3"/>
          <p:cNvSpPr>
            <a:spLocks noGrp="1"/>
          </p:cNvSpPr>
          <p:nvPr>
            <p:ph type="sldNum" sz="quarter" idx="5"/>
          </p:nvPr>
        </p:nvSpPr>
        <p:spPr/>
        <p:txBody>
          <a:bodyPr/>
          <a:lstStyle/>
          <a:p>
            <a:fld id="{F5EE7BBD-2F12-44DE-AE27-754BE5056B25}" type="slidenum">
              <a:rPr lang="en-IN" smtClean="0"/>
              <a:t>23</a:t>
            </a:fld>
            <a:endParaRPr lang="en-IN"/>
          </a:p>
        </p:txBody>
      </p:sp>
    </p:spTree>
    <p:extLst>
      <p:ext uri="{BB962C8B-B14F-4D97-AF65-F5344CB8AC3E}">
        <p14:creationId xmlns:p14="http://schemas.microsoft.com/office/powerpoint/2010/main" val="3200078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ahoma" panose="020B0604030504040204" pitchFamily="34" charset="0"/>
              </a:rPr>
              <a:t>Booting a Linux installation involves multiple stages and software components, including firmware initialization, execution of a boot loader, loading and startup of a Linux kernel image, and execution of various startup scripts</a:t>
            </a:r>
            <a:endParaRPr lang="en-IN" dirty="0"/>
          </a:p>
        </p:txBody>
      </p:sp>
      <p:sp>
        <p:nvSpPr>
          <p:cNvPr id="4" name="Slide Number Placeholder 3"/>
          <p:cNvSpPr>
            <a:spLocks noGrp="1"/>
          </p:cNvSpPr>
          <p:nvPr>
            <p:ph type="sldNum" sz="quarter" idx="5"/>
          </p:nvPr>
        </p:nvSpPr>
        <p:spPr/>
        <p:txBody>
          <a:bodyPr/>
          <a:lstStyle/>
          <a:p>
            <a:fld id="{F5EE7BBD-2F12-44DE-AE27-754BE5056B25}" type="slidenum">
              <a:rPr lang="en-IN" smtClean="0"/>
              <a:t>27</a:t>
            </a:fld>
            <a:endParaRPr lang="en-IN"/>
          </a:p>
        </p:txBody>
      </p:sp>
    </p:spTree>
    <p:extLst>
      <p:ext uri="{BB962C8B-B14F-4D97-AF65-F5344CB8AC3E}">
        <p14:creationId xmlns:p14="http://schemas.microsoft.com/office/powerpoint/2010/main" val="120307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ahoma" panose="020B0604030504040204" pitchFamily="34" charset="0"/>
              </a:rPr>
              <a:t>A panic may occur as a result of a hardware failure or a software bug in the operating system. In many cases, the operating system is capable of continued operation after an error has occurred. However, the system is in an unstable state and rather than risking security breaches and data corruption, the operating system stops to prevent further damage and facilitate diagnosis of the error and, in usual cases, restart.</a:t>
            </a:r>
            <a:endParaRPr lang="en-IN" dirty="0"/>
          </a:p>
        </p:txBody>
      </p:sp>
      <p:sp>
        <p:nvSpPr>
          <p:cNvPr id="4" name="Slide Number Placeholder 3"/>
          <p:cNvSpPr>
            <a:spLocks noGrp="1"/>
          </p:cNvSpPr>
          <p:nvPr>
            <p:ph type="sldNum" sz="quarter" idx="5"/>
          </p:nvPr>
        </p:nvSpPr>
        <p:spPr/>
        <p:txBody>
          <a:bodyPr/>
          <a:lstStyle/>
          <a:p>
            <a:fld id="{F5EE7BBD-2F12-44DE-AE27-754BE5056B25}" type="slidenum">
              <a:rPr lang="en-IN" smtClean="0"/>
              <a:t>28</a:t>
            </a:fld>
            <a:endParaRPr lang="en-IN"/>
          </a:p>
        </p:txBody>
      </p:sp>
    </p:spTree>
    <p:extLst>
      <p:ext uri="{BB962C8B-B14F-4D97-AF65-F5344CB8AC3E}">
        <p14:creationId xmlns:p14="http://schemas.microsoft.com/office/powerpoint/2010/main" val="3063700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Google Sans"/>
              </a:rPr>
              <a:t>Need of grub</a:t>
            </a:r>
          </a:p>
          <a:p>
            <a:r>
              <a:rPr lang="en-US" b="0" i="0" dirty="0">
                <a:solidFill>
                  <a:srgbClr val="202124"/>
                </a:solidFill>
                <a:effectLst/>
                <a:latin typeface="Google Sans"/>
              </a:rPr>
              <a:t>The GRUB (Grand Unified Bootloader) is </a:t>
            </a:r>
            <a:r>
              <a:rPr lang="en-US" b="0" i="0" dirty="0">
                <a:solidFill>
                  <a:srgbClr val="040C28"/>
                </a:solidFill>
                <a:effectLst/>
                <a:latin typeface="Google Sans"/>
              </a:rPr>
              <a:t>a tool for booting and loading operating system kernels and the default bootloader for systems based on the Linux kernel</a:t>
            </a:r>
            <a:r>
              <a:rPr lang="en-US" b="0" i="0" dirty="0">
                <a:solidFill>
                  <a:srgbClr val="202124"/>
                </a:solidFill>
                <a:effectLst/>
                <a:latin typeface="Google Sans"/>
              </a:rPr>
              <a:t>. Although it runs first when a machine is turned on, regular users rarely see GRUB in action.</a:t>
            </a:r>
            <a:endParaRPr lang="en-IN" dirty="0"/>
          </a:p>
        </p:txBody>
      </p:sp>
      <p:sp>
        <p:nvSpPr>
          <p:cNvPr id="4" name="Slide Number Placeholder 3"/>
          <p:cNvSpPr>
            <a:spLocks noGrp="1"/>
          </p:cNvSpPr>
          <p:nvPr>
            <p:ph type="sldNum" sz="quarter" idx="5"/>
          </p:nvPr>
        </p:nvSpPr>
        <p:spPr/>
        <p:txBody>
          <a:bodyPr/>
          <a:lstStyle/>
          <a:p>
            <a:fld id="{F5EE7BBD-2F12-44DE-AE27-754BE5056B25}" type="slidenum">
              <a:rPr lang="en-IN" smtClean="0"/>
              <a:t>29</a:t>
            </a:fld>
            <a:endParaRPr lang="en-IN"/>
          </a:p>
        </p:txBody>
      </p:sp>
    </p:spTree>
    <p:extLst>
      <p:ext uri="{BB962C8B-B14F-4D97-AF65-F5344CB8AC3E}">
        <p14:creationId xmlns:p14="http://schemas.microsoft.com/office/powerpoint/2010/main" val="3949906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621081-53EA-4545-A82E-F099CAD892AE}"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708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621081-53EA-4545-A82E-F099CAD892AE}"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168154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621081-53EA-4545-A82E-F099CAD892AE}"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71253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621081-53EA-4545-A82E-F099CAD892AE}"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555079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621081-53EA-4545-A82E-F099CAD892AE}"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4374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621081-53EA-4545-A82E-F099CAD892AE}"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01516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621081-53EA-4545-A82E-F099CAD892AE}" type="datetimeFigureOut">
              <a:rPr lang="en-US" smtClean="0"/>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73982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621081-53EA-4545-A82E-F099CAD892AE}" type="datetimeFigureOut">
              <a:rPr lang="en-US" smtClean="0"/>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1747935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B621081-53EA-4545-A82E-F099CAD892AE}" type="datetimeFigureOut">
              <a:rPr lang="en-US" smtClean="0"/>
              <a:t>4/2/2024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426926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B621081-53EA-4545-A82E-F099CAD892AE}" type="datetimeFigureOut">
              <a:rPr lang="en-US" smtClean="0"/>
              <a:t>4/2/2024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A5146F-7E80-4C81-B445-3940FBA44A78}" type="slidenum">
              <a:rPr lang="en-US" smtClean="0"/>
              <a:t>‹#›</a:t>
            </a:fld>
            <a:endParaRPr lang="en-US"/>
          </a:p>
        </p:txBody>
      </p:sp>
    </p:spTree>
    <p:extLst>
      <p:ext uri="{BB962C8B-B14F-4D97-AF65-F5344CB8AC3E}">
        <p14:creationId xmlns:p14="http://schemas.microsoft.com/office/powerpoint/2010/main" val="2012723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621081-53EA-4545-A82E-F099CAD892AE}"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1590153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DA0E755-25FD-455B-A5F4-B0DE86D4B5E2}" type="datetime1">
              <a:rPr lang="en-US" smtClean="0"/>
              <a:pPr/>
              <a:t>4/2/2024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0A5146F-7E80-4C81-B445-3940FBA44A7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2184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eng.libretexts.org/Bookshelves/Computer_Science/Operating_Systems/Linux_-_The_Penguin_Marches_On_(McClanahan)/07:_Linux_Boot_Process/1.01:_Configuring_Boot_Components"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www.gnu.org/software/grub/grub-legacy.html" TargetMode="External"/><Relationship Id="rId2" Type="http://schemas.openxmlformats.org/officeDocument/2006/relationships/hyperlink" Target="https://www.gnu.org/software/grub/manual/grub/grub.html#Changes-from-GRUB-Legacy"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Unit-5</a:t>
            </a:r>
          </a:p>
        </p:txBody>
      </p:sp>
      <p:sp>
        <p:nvSpPr>
          <p:cNvPr id="3" name="Subtitle 2"/>
          <p:cNvSpPr>
            <a:spLocks noGrp="1"/>
          </p:cNvSpPr>
          <p:nvPr>
            <p:ph type="subTitle" idx="1"/>
          </p:nvPr>
        </p:nvSpPr>
        <p:spPr/>
        <p:txBody>
          <a:bodyPr/>
          <a:lstStyle/>
          <a:p>
            <a:r>
              <a:rPr lang="en-US" dirty="0"/>
              <a:t>Managing Kernel Modules</a:t>
            </a:r>
          </a:p>
        </p:txBody>
      </p:sp>
    </p:spTree>
    <p:extLst>
      <p:ext uri="{BB962C8B-B14F-4D97-AF65-F5344CB8AC3E}">
        <p14:creationId xmlns:p14="http://schemas.microsoft.com/office/powerpoint/2010/main" val="105068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Which function is associated with the SCI layer of the kernel?</a:t>
            </a:r>
          </a:p>
        </p:txBody>
      </p:sp>
      <p:sp>
        <p:nvSpPr>
          <p:cNvPr id="3" name="Content Placeholder 2"/>
          <p:cNvSpPr>
            <a:spLocks noGrp="1"/>
          </p:cNvSpPr>
          <p:nvPr>
            <p:ph idx="1"/>
          </p:nvPr>
        </p:nvSpPr>
        <p:spPr/>
        <p:txBody>
          <a:bodyPr/>
          <a:lstStyle/>
          <a:p>
            <a:pPr marL="514350" indent="-514350">
              <a:buFont typeface="+mj-lt"/>
              <a:buAutoNum type="alphaUcPeriod"/>
            </a:pPr>
            <a:r>
              <a:rPr lang="en-IN" dirty="0"/>
              <a:t>Passing requests to device drivers.</a:t>
            </a:r>
          </a:p>
          <a:p>
            <a:pPr marL="514350" indent="-514350">
              <a:buFont typeface="+mj-lt"/>
              <a:buAutoNum type="alphaUcPeriod"/>
            </a:pPr>
            <a:r>
              <a:rPr lang="en-IN" dirty="0"/>
              <a:t>Sending service requests to the kernel.</a:t>
            </a:r>
          </a:p>
          <a:p>
            <a:pPr marL="514350" indent="-514350">
              <a:buFont typeface="+mj-lt"/>
              <a:buAutoNum type="alphaUcPeriod"/>
            </a:pPr>
            <a:r>
              <a:rPr lang="en-IN" dirty="0"/>
              <a:t>Allocating processor time for functions.</a:t>
            </a:r>
          </a:p>
          <a:p>
            <a:pPr marL="514350" indent="-514350">
              <a:buFont typeface="+mj-lt"/>
              <a:buAutoNum type="alphaUcPeriod"/>
            </a:pPr>
            <a:r>
              <a:rPr lang="en-IN" dirty="0"/>
              <a:t>Processing scheduling functions.</a:t>
            </a:r>
          </a:p>
          <a:p>
            <a:pPr marL="514350" indent="-514350">
              <a:buFont typeface="+mj-lt"/>
              <a:buAutoNum type="alphaUcPeriod"/>
            </a:pPr>
            <a:r>
              <a:rPr lang="en-IN" dirty="0"/>
              <a:t>Organizing files on the file system.</a:t>
            </a:r>
          </a:p>
        </p:txBody>
      </p:sp>
    </p:spTree>
    <p:extLst>
      <p:ext uri="{BB962C8B-B14F-4D97-AF65-F5344CB8AC3E}">
        <p14:creationId xmlns:p14="http://schemas.microsoft.com/office/powerpoint/2010/main" val="3801007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Which function is associated with the SCI layer of the kernel?</a:t>
            </a:r>
          </a:p>
        </p:txBody>
      </p:sp>
      <p:sp>
        <p:nvSpPr>
          <p:cNvPr id="3" name="Content Placeholder 2"/>
          <p:cNvSpPr>
            <a:spLocks noGrp="1"/>
          </p:cNvSpPr>
          <p:nvPr>
            <p:ph idx="1"/>
          </p:nvPr>
        </p:nvSpPr>
        <p:spPr/>
        <p:txBody>
          <a:bodyPr/>
          <a:lstStyle/>
          <a:p>
            <a:pPr marL="514350" indent="-514350">
              <a:buFont typeface="+mj-lt"/>
              <a:buAutoNum type="alphaUcPeriod"/>
            </a:pPr>
            <a:r>
              <a:rPr lang="en-IN" dirty="0"/>
              <a:t>Passing requests to device drivers.</a:t>
            </a:r>
          </a:p>
          <a:p>
            <a:pPr marL="514350" indent="-514350">
              <a:buFont typeface="+mj-lt"/>
              <a:buAutoNum type="alphaUcPeriod"/>
            </a:pPr>
            <a:r>
              <a:rPr lang="en-IN" b="1" dirty="0"/>
              <a:t>Sending service requests to the kernel</a:t>
            </a:r>
            <a:r>
              <a:rPr lang="en-IN" dirty="0"/>
              <a:t>.</a:t>
            </a:r>
          </a:p>
          <a:p>
            <a:pPr marL="514350" indent="-514350">
              <a:buFont typeface="+mj-lt"/>
              <a:buAutoNum type="alphaUcPeriod"/>
            </a:pPr>
            <a:r>
              <a:rPr lang="en-IN" dirty="0"/>
              <a:t>Allocating processor time for functions.</a:t>
            </a:r>
          </a:p>
          <a:p>
            <a:pPr marL="514350" indent="-514350">
              <a:buFont typeface="+mj-lt"/>
              <a:buAutoNum type="alphaUcPeriod"/>
            </a:pPr>
            <a:r>
              <a:rPr lang="en-IN" dirty="0"/>
              <a:t>Processing scheduling functions.</a:t>
            </a:r>
          </a:p>
          <a:p>
            <a:pPr marL="514350" indent="-514350">
              <a:buFont typeface="+mj-lt"/>
              <a:buAutoNum type="alphaUcPeriod"/>
            </a:pPr>
            <a:r>
              <a:rPr lang="en-IN" dirty="0"/>
              <a:t>Organizing files on the file system.</a:t>
            </a:r>
          </a:p>
        </p:txBody>
      </p:sp>
    </p:spTree>
    <p:extLst>
      <p:ext uri="{BB962C8B-B14F-4D97-AF65-F5344CB8AC3E}">
        <p14:creationId xmlns:p14="http://schemas.microsoft.com/office/powerpoint/2010/main" val="164425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KERNEL MODULES</a:t>
            </a:r>
          </a:p>
        </p:txBody>
      </p:sp>
      <p:sp>
        <p:nvSpPr>
          <p:cNvPr id="3" name="Content Placeholder 2"/>
          <p:cNvSpPr>
            <a:spLocks noGrp="1"/>
          </p:cNvSpPr>
          <p:nvPr>
            <p:ph idx="1"/>
          </p:nvPr>
        </p:nvSpPr>
        <p:spPr/>
        <p:txBody>
          <a:bodyPr>
            <a:normAutofit/>
          </a:bodyPr>
          <a:lstStyle/>
          <a:p>
            <a:pPr marL="0" indent="0">
              <a:buNone/>
            </a:pPr>
            <a:r>
              <a:rPr lang="en-IN" sz="2200" b="1" dirty="0"/>
              <a:t>kernel module </a:t>
            </a:r>
            <a:r>
              <a:rPr lang="en-IN" sz="2200" dirty="0"/>
              <a:t>is a system-level object that extends the functionality of the kernel. It can be dynamically loaded into the kernel or unloaded from the kernel when required.</a:t>
            </a:r>
          </a:p>
        </p:txBody>
      </p:sp>
    </p:spTree>
    <p:extLst>
      <p:ext uri="{BB962C8B-B14F-4D97-AF65-F5344CB8AC3E}">
        <p14:creationId xmlns:p14="http://schemas.microsoft.com/office/powerpoint/2010/main" val="2147060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THE /</a:t>
            </a:r>
            <a:r>
              <a:rPr lang="en-IN" sz="2800" dirty="0" err="1"/>
              <a:t>usr</a:t>
            </a:r>
            <a:r>
              <a:rPr lang="en-IN" sz="2800" dirty="0"/>
              <a:t>/lib/ DIRECTORY</a:t>
            </a:r>
          </a:p>
        </p:txBody>
      </p:sp>
      <p:sp>
        <p:nvSpPr>
          <p:cNvPr id="3" name="Content Placeholder 2"/>
          <p:cNvSpPr>
            <a:spLocks noGrp="1"/>
          </p:cNvSpPr>
          <p:nvPr>
            <p:ph idx="1"/>
          </p:nvPr>
        </p:nvSpPr>
        <p:spPr/>
        <p:txBody>
          <a:bodyPr>
            <a:normAutofit/>
          </a:bodyPr>
          <a:lstStyle/>
          <a:p>
            <a:r>
              <a:rPr lang="en-IN" sz="2000" dirty="0"/>
              <a:t>The /</a:t>
            </a:r>
            <a:r>
              <a:rPr lang="en-IN" sz="2000" dirty="0" err="1"/>
              <a:t>usr</a:t>
            </a:r>
            <a:r>
              <a:rPr lang="en-IN" sz="2000" dirty="0"/>
              <a:t>/lib/ directory contains shared libraries and binaries for general programs and software packages.</a:t>
            </a:r>
          </a:p>
          <a:p>
            <a:endParaRPr lang="en-IN" sz="2000" dirty="0"/>
          </a:p>
          <a:p>
            <a:r>
              <a:rPr lang="en-IN" sz="2000" dirty="0"/>
              <a:t>More specifically, the /</a:t>
            </a:r>
            <a:r>
              <a:rPr lang="en-IN" sz="2000" dirty="0" err="1"/>
              <a:t>usr</a:t>
            </a:r>
            <a:r>
              <a:rPr lang="en-IN" sz="2000" dirty="0"/>
              <a:t>/lib/ modules/ directory contains the modules of different kernel versions that are installed.</a:t>
            </a:r>
          </a:p>
          <a:p>
            <a:endParaRPr lang="en-IN" sz="2000" dirty="0"/>
          </a:p>
          <a:p>
            <a:r>
              <a:rPr lang="en-IN" sz="2000" dirty="0"/>
              <a:t>For example, a Bluetooth® driver may be stored in:</a:t>
            </a:r>
          </a:p>
          <a:p>
            <a:pPr lvl="1"/>
            <a:r>
              <a:rPr lang="en-IN" sz="1700" dirty="0"/>
              <a:t>/</a:t>
            </a:r>
            <a:r>
              <a:rPr lang="en-IN" sz="1700" dirty="0" err="1"/>
              <a:t>usr</a:t>
            </a:r>
            <a:r>
              <a:rPr lang="en-IN" sz="1700" dirty="0"/>
              <a:t>/lib/modules/&lt;kernel version&gt;/kernel/drivers/</a:t>
            </a:r>
            <a:r>
              <a:rPr lang="en-IN" sz="1700" dirty="0" err="1"/>
              <a:t>bluetooth</a:t>
            </a:r>
            <a:r>
              <a:rPr lang="en-IN" sz="1700" dirty="0"/>
              <a:t>/</a:t>
            </a:r>
          </a:p>
        </p:txBody>
      </p:sp>
    </p:spTree>
    <p:extLst>
      <p:ext uri="{BB962C8B-B14F-4D97-AF65-F5344CB8AC3E}">
        <p14:creationId xmlns:p14="http://schemas.microsoft.com/office/powerpoint/2010/main" val="1066773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KERNEL MODULE SUBDIRECTORIES</a:t>
            </a:r>
          </a:p>
        </p:txBody>
      </p:sp>
      <p:sp>
        <p:nvSpPr>
          <p:cNvPr id="3" name="Content Placeholder 2"/>
          <p:cNvSpPr>
            <a:spLocks noGrp="1"/>
          </p:cNvSpPr>
          <p:nvPr>
            <p:ph idx="1"/>
          </p:nvPr>
        </p:nvSpPr>
        <p:spPr/>
        <p:txBody>
          <a:bodyPr>
            <a:normAutofit/>
          </a:bodyPr>
          <a:lstStyle/>
          <a:p>
            <a:pPr marL="0" indent="0">
              <a:buNone/>
            </a:pPr>
            <a:r>
              <a:rPr lang="en-IN" sz="2000" dirty="0"/>
              <a:t>Inside /</a:t>
            </a:r>
            <a:r>
              <a:rPr lang="en-IN" sz="2000" dirty="0" err="1"/>
              <a:t>usr</a:t>
            </a:r>
            <a:r>
              <a:rPr lang="en-IN" sz="2000" dirty="0"/>
              <a:t>/lib/modules/&lt;kernel version&gt;/kernel/ are several subdirectories</a:t>
            </a:r>
          </a:p>
          <a:p>
            <a:pPr marL="457200" indent="-457200">
              <a:buAutoNum type="arabicParenR"/>
            </a:pPr>
            <a:r>
              <a:rPr lang="en-IN" sz="2000" dirty="0"/>
              <a:t>a</a:t>
            </a:r>
            <a:r>
              <a:rPr lang="en-IN" sz="2000" b="1" dirty="0"/>
              <a:t>rch --</a:t>
            </a:r>
            <a:r>
              <a:rPr lang="en-IN" sz="2000" b="1" dirty="0">
                <a:sym typeface="Wingdings" panose="05000000000000000000" pitchFamily="2" charset="2"/>
              </a:rPr>
              <a:t></a:t>
            </a:r>
            <a:r>
              <a:rPr lang="en-IN" sz="2000" dirty="0"/>
              <a:t>contain modules for Architecture-specific support.</a:t>
            </a:r>
          </a:p>
          <a:p>
            <a:pPr marL="457200" indent="-457200">
              <a:buAutoNum type="arabicParenR"/>
            </a:pPr>
            <a:r>
              <a:rPr lang="en-IN" sz="2000" dirty="0"/>
              <a:t>crypto </a:t>
            </a:r>
            <a:r>
              <a:rPr lang="en-IN" sz="2000" dirty="0">
                <a:sym typeface="Wingdings" panose="05000000000000000000" pitchFamily="2" charset="2"/>
              </a:rPr>
              <a:t></a:t>
            </a:r>
            <a:r>
              <a:rPr lang="en-IN" sz="2000" dirty="0"/>
              <a:t>Encryption and other cryptographic functions.</a:t>
            </a:r>
          </a:p>
          <a:p>
            <a:pPr marL="457200" indent="-457200">
              <a:buAutoNum type="arabicParenR"/>
            </a:pPr>
            <a:r>
              <a:rPr lang="en-IN" sz="2000" dirty="0"/>
              <a:t>drivers </a:t>
            </a:r>
            <a:r>
              <a:rPr lang="en-IN" sz="2000" dirty="0">
                <a:sym typeface="Wingdings" panose="05000000000000000000" pitchFamily="2" charset="2"/>
              </a:rPr>
              <a:t></a:t>
            </a:r>
            <a:r>
              <a:rPr lang="en-IN" sz="2000" dirty="0"/>
              <a:t>Various types of hardware.</a:t>
            </a:r>
          </a:p>
          <a:p>
            <a:pPr marL="457200" indent="-457200">
              <a:buAutoNum type="arabicParenR"/>
            </a:pPr>
            <a:r>
              <a:rPr lang="en-IN" sz="2000" dirty="0"/>
              <a:t>fs </a:t>
            </a:r>
            <a:r>
              <a:rPr lang="en-IN" sz="2000" dirty="0">
                <a:sym typeface="Wingdings" panose="05000000000000000000" pitchFamily="2" charset="2"/>
              </a:rPr>
              <a:t></a:t>
            </a:r>
            <a:r>
              <a:rPr lang="en-IN" sz="2000" dirty="0"/>
              <a:t>Various types of file systems.</a:t>
            </a:r>
          </a:p>
          <a:p>
            <a:pPr marL="457200" indent="-457200">
              <a:buAutoNum type="arabicParenR"/>
            </a:pPr>
            <a:r>
              <a:rPr lang="en-IN" sz="2000" dirty="0"/>
              <a:t>net </a:t>
            </a:r>
            <a:r>
              <a:rPr lang="en-IN" sz="2000" dirty="0">
                <a:sym typeface="Wingdings" panose="05000000000000000000" pitchFamily="2" charset="2"/>
              </a:rPr>
              <a:t></a:t>
            </a:r>
            <a:r>
              <a:rPr lang="en-IN" sz="2000" dirty="0"/>
              <a:t>Networking components such as firewalls and protocols.</a:t>
            </a:r>
          </a:p>
        </p:txBody>
      </p:sp>
    </p:spTree>
    <p:extLst>
      <p:ext uri="{BB962C8B-B14F-4D97-AF65-F5344CB8AC3E}">
        <p14:creationId xmlns:p14="http://schemas.microsoft.com/office/powerpoint/2010/main" val="147498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THE </a:t>
            </a:r>
            <a:r>
              <a:rPr lang="en-IN" sz="2800" dirty="0" err="1"/>
              <a:t>modprobe</a:t>
            </a:r>
            <a:r>
              <a:rPr lang="en-IN" sz="2800" dirty="0"/>
              <a:t> COMMAND</a:t>
            </a:r>
          </a:p>
        </p:txBody>
      </p:sp>
      <p:sp>
        <p:nvSpPr>
          <p:cNvPr id="3" name="Content Placeholder 2"/>
          <p:cNvSpPr>
            <a:spLocks noGrp="1"/>
          </p:cNvSpPr>
          <p:nvPr>
            <p:ph idx="1"/>
          </p:nvPr>
        </p:nvSpPr>
        <p:spPr/>
        <p:txBody>
          <a:bodyPr>
            <a:normAutofit/>
          </a:bodyPr>
          <a:lstStyle/>
          <a:p>
            <a:pPr algn="just"/>
            <a:r>
              <a:rPr lang="en-IN" sz="2000" dirty="0"/>
              <a:t>The </a:t>
            </a:r>
            <a:r>
              <a:rPr lang="en-IN" sz="2000" dirty="0" err="1"/>
              <a:t>modprobe</a:t>
            </a:r>
            <a:r>
              <a:rPr lang="en-IN" sz="2000" dirty="0"/>
              <a:t> command is used to </a:t>
            </a:r>
            <a:r>
              <a:rPr lang="en-IN" sz="2000" b="1" dirty="0"/>
              <a:t>add or remove modules from a kernel</a:t>
            </a:r>
            <a:r>
              <a:rPr lang="en-IN" sz="2000" dirty="0"/>
              <a:t>. This command is capable of loading all the dependent modules before inserting the specified module. It is therefore preferred over using the </a:t>
            </a:r>
            <a:r>
              <a:rPr lang="en-IN" sz="2000" b="1" dirty="0" err="1"/>
              <a:t>insmod</a:t>
            </a:r>
            <a:r>
              <a:rPr lang="en-IN" sz="2000" b="1" dirty="0"/>
              <a:t> and </a:t>
            </a:r>
            <a:r>
              <a:rPr lang="en-IN" sz="2000" b="1" dirty="0" err="1"/>
              <a:t>rmmod</a:t>
            </a:r>
            <a:r>
              <a:rPr lang="en-IN" sz="2000" b="1" dirty="0"/>
              <a:t> </a:t>
            </a:r>
            <a:r>
              <a:rPr lang="en-IN" sz="2000" dirty="0"/>
              <a:t>commands.</a:t>
            </a:r>
          </a:p>
          <a:p>
            <a:pPr algn="just"/>
            <a:r>
              <a:rPr lang="en-IN" sz="2000" dirty="0"/>
              <a:t>To add modules using </a:t>
            </a:r>
            <a:r>
              <a:rPr lang="en-IN" sz="2000" dirty="0" err="1"/>
              <a:t>modprobe</a:t>
            </a:r>
            <a:r>
              <a:rPr lang="en-IN" sz="2000" dirty="0"/>
              <a:t>, use the -a option and specify the modules you</a:t>
            </a:r>
          </a:p>
          <a:p>
            <a:pPr marL="0" indent="0" algn="just">
              <a:buNone/>
            </a:pPr>
            <a:r>
              <a:rPr lang="en-IN" sz="2000" dirty="0"/>
              <a:t> want to add. To unload a module, use the -r option and specify the modules you want to remove.</a:t>
            </a:r>
          </a:p>
          <a:p>
            <a:pPr marL="0" indent="0">
              <a:buNone/>
            </a:pPr>
            <a:endParaRPr lang="en-IN" sz="2000" dirty="0"/>
          </a:p>
          <a:p>
            <a:pPr marL="0" indent="0">
              <a:buNone/>
            </a:pPr>
            <a:r>
              <a:rPr lang="en-IN" sz="2000" b="1" dirty="0"/>
              <a:t>SYNTAX</a:t>
            </a:r>
          </a:p>
          <a:p>
            <a:pPr marL="0" indent="0">
              <a:buNone/>
            </a:pPr>
            <a:r>
              <a:rPr lang="en-IN" sz="2000" dirty="0"/>
              <a:t>	</a:t>
            </a:r>
            <a:r>
              <a:rPr lang="en-IN" sz="1800" dirty="0"/>
              <a:t>The syntax of the </a:t>
            </a:r>
            <a:r>
              <a:rPr lang="en-IN" sz="1800" dirty="0" err="1"/>
              <a:t>modprobe</a:t>
            </a:r>
            <a:r>
              <a:rPr lang="en-IN" sz="1800" dirty="0"/>
              <a:t> command is </a:t>
            </a:r>
            <a:r>
              <a:rPr lang="en-IN" sz="1800" dirty="0" err="1"/>
              <a:t>modprobe</a:t>
            </a:r>
            <a:r>
              <a:rPr lang="en-IN" sz="1800" dirty="0"/>
              <a:t> [options] [</a:t>
            </a:r>
            <a:r>
              <a:rPr lang="en-IN" sz="1800" dirty="0" err="1"/>
              <a:t>modulenames</a:t>
            </a:r>
            <a:r>
              <a:rPr lang="en-IN" sz="1800" dirty="0"/>
              <a:t>]</a:t>
            </a:r>
          </a:p>
        </p:txBody>
      </p:sp>
    </p:spTree>
    <p:extLst>
      <p:ext uri="{BB962C8B-B14F-4D97-AF65-F5344CB8AC3E}">
        <p14:creationId xmlns:p14="http://schemas.microsoft.com/office/powerpoint/2010/main" val="589094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Kernel module configuration</a:t>
            </a:r>
          </a:p>
        </p:txBody>
      </p:sp>
      <p:sp>
        <p:nvSpPr>
          <p:cNvPr id="3" name="Content Placeholder 2"/>
          <p:cNvSpPr>
            <a:spLocks noGrp="1"/>
          </p:cNvSpPr>
          <p:nvPr>
            <p:ph idx="1"/>
          </p:nvPr>
        </p:nvSpPr>
        <p:spPr/>
        <p:txBody>
          <a:bodyPr>
            <a:normAutofit/>
          </a:bodyPr>
          <a:lstStyle/>
          <a:p>
            <a:r>
              <a:rPr lang="en-IN" sz="2000" dirty="0"/>
              <a:t>The /</a:t>
            </a:r>
            <a:r>
              <a:rPr lang="en-IN" sz="2000" dirty="0" err="1"/>
              <a:t>etc</a:t>
            </a:r>
            <a:r>
              <a:rPr lang="en-IN" sz="2000" dirty="0"/>
              <a:t>/</a:t>
            </a:r>
            <a:r>
              <a:rPr lang="en-IN" sz="2000" dirty="0" err="1"/>
              <a:t>modprobe.conf</a:t>
            </a:r>
            <a:r>
              <a:rPr lang="en-IN" sz="2000" dirty="0"/>
              <a:t> file is a configuration file that contains settings that apply persistently to all the modules loaded on the system. It is used to configure modules and their dependencies and also specify module aliases. An alias is just an alternative name to use for a module.</a:t>
            </a:r>
          </a:p>
        </p:txBody>
      </p:sp>
      <p:pic>
        <p:nvPicPr>
          <p:cNvPr id="4" name="Picture 3"/>
          <p:cNvPicPr>
            <a:picLocks noChangeAspect="1"/>
          </p:cNvPicPr>
          <p:nvPr/>
        </p:nvPicPr>
        <p:blipFill>
          <a:blip r:embed="rId2"/>
          <a:stretch>
            <a:fillRect/>
          </a:stretch>
        </p:blipFill>
        <p:spPr>
          <a:xfrm>
            <a:off x="3260074" y="2968222"/>
            <a:ext cx="4351051" cy="2112000"/>
          </a:xfrm>
          <a:prstGeom prst="rect">
            <a:avLst/>
          </a:prstGeom>
        </p:spPr>
      </p:pic>
    </p:spTree>
    <p:extLst>
      <p:ext uri="{BB962C8B-B14F-4D97-AF65-F5344CB8AC3E}">
        <p14:creationId xmlns:p14="http://schemas.microsoft.com/office/powerpoint/2010/main" val="523119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THE </a:t>
            </a:r>
            <a:r>
              <a:rPr lang="en-IN" sz="2800" dirty="0" err="1"/>
              <a:t>sysctl</a:t>
            </a:r>
            <a:r>
              <a:rPr lang="en-IN" sz="2800" dirty="0"/>
              <a:t> COMMAND</a:t>
            </a:r>
          </a:p>
        </p:txBody>
      </p:sp>
      <p:sp>
        <p:nvSpPr>
          <p:cNvPr id="3" name="Content Placeholder 2"/>
          <p:cNvSpPr>
            <a:spLocks noGrp="1"/>
          </p:cNvSpPr>
          <p:nvPr>
            <p:ph idx="1"/>
          </p:nvPr>
        </p:nvSpPr>
        <p:spPr/>
        <p:txBody>
          <a:bodyPr>
            <a:normAutofit fontScale="47500" lnSpcReduction="20000"/>
          </a:bodyPr>
          <a:lstStyle/>
          <a:p>
            <a:r>
              <a:rPr lang="en-IN" sz="2000" dirty="0"/>
              <a:t>The </a:t>
            </a:r>
            <a:r>
              <a:rPr lang="en-IN" sz="2000" dirty="0" err="1"/>
              <a:t>sysctl</a:t>
            </a:r>
            <a:r>
              <a:rPr lang="en-IN" sz="2000" dirty="0"/>
              <a:t> command is used to view or set kernel parameters at runtime.</a:t>
            </a:r>
          </a:p>
          <a:p>
            <a:pPr marL="0" indent="0">
              <a:buNone/>
            </a:pPr>
            <a:endParaRPr lang="en-IN" sz="2000" dirty="0"/>
          </a:p>
          <a:p>
            <a:pPr marL="0" indent="0">
              <a:buNone/>
            </a:pPr>
            <a:r>
              <a:rPr lang="en-IN" sz="1800" b="1" dirty="0"/>
              <a:t>Option Used To</a:t>
            </a:r>
          </a:p>
          <a:p>
            <a:pPr marL="0" indent="0">
              <a:buNone/>
            </a:pPr>
            <a:r>
              <a:rPr lang="en-IN" sz="1800" dirty="0"/>
              <a:t>-a  				</a:t>
            </a:r>
            <a:r>
              <a:rPr lang="en-IN" sz="1800" dirty="0">
                <a:sym typeface="Wingdings" panose="05000000000000000000" pitchFamily="2" charset="2"/>
              </a:rPr>
              <a:t></a:t>
            </a:r>
            <a:r>
              <a:rPr lang="en-IN" sz="1800" dirty="0"/>
              <a:t>Display all parameters and their current values.</a:t>
            </a:r>
          </a:p>
          <a:p>
            <a:pPr marL="0" indent="0">
              <a:buNone/>
            </a:pPr>
            <a:r>
              <a:rPr lang="en-IN" sz="1800" dirty="0"/>
              <a:t>-w {parameter}={value} 		</a:t>
            </a:r>
            <a:r>
              <a:rPr lang="en-IN" sz="1800" dirty="0">
                <a:sym typeface="Wingdings" panose="05000000000000000000" pitchFamily="2" charset="2"/>
              </a:rPr>
              <a:t></a:t>
            </a:r>
            <a:r>
              <a:rPr lang="en-IN" sz="1800" dirty="0"/>
              <a:t>Set a parameter value.</a:t>
            </a:r>
          </a:p>
          <a:p>
            <a:pPr marL="0" indent="0">
              <a:buNone/>
            </a:pPr>
            <a:r>
              <a:rPr lang="en-IN" sz="1800" dirty="0"/>
              <a:t>-p[file name] 			</a:t>
            </a:r>
            <a:r>
              <a:rPr lang="en-IN" sz="1800" dirty="0">
                <a:sym typeface="Wingdings" panose="05000000000000000000" pitchFamily="2" charset="2"/>
              </a:rPr>
              <a:t></a:t>
            </a:r>
            <a:r>
              <a:rPr lang="en-IN" sz="1800" dirty="0"/>
              <a:t>Load </a:t>
            </a:r>
            <a:r>
              <a:rPr lang="en-IN" sz="1800" dirty="0" err="1"/>
              <a:t>sysctl</a:t>
            </a:r>
            <a:r>
              <a:rPr lang="en-IN" sz="1800" dirty="0"/>
              <a:t> settings from the specified file,</a:t>
            </a:r>
          </a:p>
          <a:p>
            <a:pPr marL="0" indent="0">
              <a:buNone/>
            </a:pPr>
            <a:r>
              <a:rPr lang="en-IN" sz="1800" dirty="0"/>
              <a:t>				    or /</a:t>
            </a:r>
            <a:r>
              <a:rPr lang="en-IN" sz="1800" dirty="0" err="1"/>
              <a:t>etc</a:t>
            </a:r>
            <a:r>
              <a:rPr lang="en-IN" sz="1800" dirty="0"/>
              <a:t>/</a:t>
            </a:r>
            <a:r>
              <a:rPr lang="en-IN" sz="1800" dirty="0" err="1"/>
              <a:t>sysctl.conf</a:t>
            </a:r>
            <a:r>
              <a:rPr lang="en-IN" sz="1800" dirty="0"/>
              <a:t> if no file name is provided.</a:t>
            </a:r>
          </a:p>
          <a:p>
            <a:pPr marL="0" indent="0">
              <a:buNone/>
            </a:pPr>
            <a:r>
              <a:rPr lang="en-IN" sz="1800" dirty="0"/>
              <a:t>-e 				</a:t>
            </a:r>
            <a:r>
              <a:rPr lang="en-IN" sz="1800" dirty="0">
                <a:sym typeface="Wingdings" panose="05000000000000000000" pitchFamily="2" charset="2"/>
              </a:rPr>
              <a:t></a:t>
            </a:r>
            <a:r>
              <a:rPr lang="en-IN" sz="1800" dirty="0"/>
              <a:t>Ignore errors about unknown keys.</a:t>
            </a:r>
          </a:p>
          <a:p>
            <a:pPr marL="0" indent="0">
              <a:buNone/>
            </a:pPr>
            <a:r>
              <a:rPr lang="en-IN" sz="1800" dirty="0"/>
              <a:t>-r {pattern} 			</a:t>
            </a:r>
            <a:r>
              <a:rPr lang="en-IN" sz="1800" dirty="0">
                <a:sym typeface="Wingdings" panose="05000000000000000000" pitchFamily="2" charset="2"/>
              </a:rPr>
              <a:t></a:t>
            </a:r>
            <a:r>
              <a:rPr lang="en-IN" sz="1800" dirty="0"/>
              <a:t>Apply a command to parameters matching a</a:t>
            </a:r>
          </a:p>
          <a:p>
            <a:pPr marL="0" indent="0">
              <a:buNone/>
            </a:pPr>
            <a:r>
              <a:rPr lang="en-IN" sz="1800" dirty="0"/>
              <a:t>				   given pattern, using extended regular expressions.</a:t>
            </a:r>
          </a:p>
          <a:p>
            <a:pPr marL="0" indent="0">
              <a:buNone/>
            </a:pPr>
            <a:r>
              <a:rPr lang="en-IN" sz="1800" b="1" dirty="0"/>
              <a:t>SYNTAX</a:t>
            </a:r>
          </a:p>
          <a:p>
            <a:pPr marL="0" indent="0">
              <a:buNone/>
            </a:pPr>
            <a:r>
              <a:rPr lang="en-IN" sz="1800" dirty="0"/>
              <a:t>	The syntax of the </a:t>
            </a:r>
            <a:r>
              <a:rPr lang="en-IN" sz="1800" dirty="0" err="1"/>
              <a:t>sysctl</a:t>
            </a:r>
            <a:r>
              <a:rPr lang="en-IN" sz="1800" dirty="0"/>
              <a:t> command is </a:t>
            </a:r>
            <a:r>
              <a:rPr lang="en-IN" sz="1800" dirty="0" err="1"/>
              <a:t>sysctl</a:t>
            </a:r>
            <a:r>
              <a:rPr lang="en-IN" sz="1800" dirty="0"/>
              <a:t> [options]</a:t>
            </a:r>
          </a:p>
          <a:p>
            <a:pPr marL="0" indent="0">
              <a:buNone/>
            </a:pPr>
            <a:r>
              <a:rPr lang="en-IN" sz="1800" b="1" dirty="0"/>
              <a:t>THE /</a:t>
            </a:r>
            <a:r>
              <a:rPr lang="en-IN" sz="1800" b="1" dirty="0" err="1"/>
              <a:t>etc</a:t>
            </a:r>
            <a:r>
              <a:rPr lang="en-IN" sz="1800" b="1" dirty="0"/>
              <a:t>/</a:t>
            </a:r>
            <a:r>
              <a:rPr lang="en-IN" sz="1800" b="1" dirty="0" err="1"/>
              <a:t>sysctl.conf</a:t>
            </a:r>
            <a:r>
              <a:rPr lang="en-IN" sz="1800" b="1" dirty="0"/>
              <a:t> FILE</a:t>
            </a:r>
          </a:p>
          <a:p>
            <a:pPr marL="0" indent="0">
              <a:buNone/>
            </a:pPr>
            <a:r>
              <a:rPr lang="en-IN" sz="1800" dirty="0"/>
              <a:t>	The /</a:t>
            </a:r>
            <a:r>
              <a:rPr lang="en-IN" sz="1800" dirty="0" err="1"/>
              <a:t>etc</a:t>
            </a:r>
            <a:r>
              <a:rPr lang="en-IN" sz="1800" dirty="0"/>
              <a:t>/</a:t>
            </a:r>
            <a:r>
              <a:rPr lang="en-IN" sz="1800" dirty="0" err="1"/>
              <a:t>sysctl.conf</a:t>
            </a:r>
            <a:r>
              <a:rPr lang="en-IN" sz="1800" dirty="0"/>
              <a:t> file enables configuration changes to a running Linux kernel. These 	changes might include improvements to networking, security configurations, or logging of 	information.</a:t>
            </a:r>
          </a:p>
        </p:txBody>
      </p:sp>
    </p:spTree>
    <p:extLst>
      <p:ext uri="{BB962C8B-B14F-4D97-AF65-F5344CB8AC3E}">
        <p14:creationId xmlns:p14="http://schemas.microsoft.com/office/powerpoint/2010/main" val="3307478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Monitoring kernel Modules</a:t>
            </a:r>
          </a:p>
        </p:txBody>
      </p:sp>
      <p:sp>
        <p:nvSpPr>
          <p:cNvPr id="3" name="Content Placeholder 2"/>
          <p:cNvSpPr>
            <a:spLocks noGrp="1"/>
          </p:cNvSpPr>
          <p:nvPr>
            <p:ph idx="1"/>
          </p:nvPr>
        </p:nvSpPr>
        <p:spPr/>
        <p:txBody>
          <a:bodyPr>
            <a:normAutofit lnSpcReduction="10000"/>
          </a:bodyPr>
          <a:lstStyle/>
          <a:p>
            <a:pPr marL="0" indent="0">
              <a:buNone/>
            </a:pPr>
            <a:r>
              <a:rPr lang="en-IN" sz="2000" b="1" dirty="0"/>
              <a:t>THE /proc/ DIRECTORY</a:t>
            </a:r>
          </a:p>
          <a:p>
            <a:pPr marL="0" indent="0">
              <a:buNone/>
            </a:pPr>
            <a:r>
              <a:rPr lang="en-IN" sz="2000" dirty="0"/>
              <a:t>The /proc/ directory is a virtual file system (VFS) that provides significant information about the kernel's running process.</a:t>
            </a:r>
          </a:p>
          <a:p>
            <a:pPr marL="246888" lvl="1" indent="0">
              <a:buNone/>
            </a:pPr>
            <a:r>
              <a:rPr lang="en-IN" sz="1700" dirty="0"/>
              <a:t>/proc/</a:t>
            </a:r>
            <a:r>
              <a:rPr lang="en-IN" sz="1700" dirty="0" err="1"/>
              <a:t>cmdline</a:t>
            </a:r>
            <a:r>
              <a:rPr lang="en-IN" sz="1700" dirty="0"/>
              <a:t> </a:t>
            </a:r>
            <a:r>
              <a:rPr lang="en-IN" sz="1700" dirty="0">
                <a:sym typeface="Wingdings" panose="05000000000000000000" pitchFamily="2" charset="2"/>
              </a:rPr>
              <a:t></a:t>
            </a:r>
            <a:r>
              <a:rPr lang="en-IN" sz="1700" dirty="0"/>
              <a:t>Options passed to the kernel by the boot loader at boot time, such as mounting the 		kernel as read-only.</a:t>
            </a:r>
          </a:p>
          <a:p>
            <a:pPr marL="246888" lvl="1" indent="0">
              <a:buNone/>
            </a:pPr>
            <a:r>
              <a:rPr lang="en-IN" sz="1700" dirty="0"/>
              <a:t>/proc/</a:t>
            </a:r>
            <a:r>
              <a:rPr lang="en-IN" sz="1700" dirty="0" err="1"/>
              <a:t>cpuinfo</a:t>
            </a:r>
            <a:r>
              <a:rPr lang="en-IN" sz="1700" dirty="0"/>
              <a:t> </a:t>
            </a:r>
            <a:r>
              <a:rPr lang="en-IN" sz="1700" dirty="0">
                <a:sym typeface="Wingdings" panose="05000000000000000000" pitchFamily="2" charset="2"/>
              </a:rPr>
              <a:t></a:t>
            </a:r>
            <a:r>
              <a:rPr lang="en-IN" sz="1700" dirty="0"/>
              <a:t> CPU information, such as its architecture, name, clock peed, cache size, and more.</a:t>
            </a:r>
          </a:p>
          <a:p>
            <a:pPr marL="246888" lvl="1" indent="0">
              <a:buNone/>
            </a:pPr>
            <a:r>
              <a:rPr lang="en-IN" sz="1700" dirty="0"/>
              <a:t>/proc/devices </a:t>
            </a:r>
            <a:r>
              <a:rPr lang="en-IN" sz="1700" dirty="0">
                <a:sym typeface="Wingdings" panose="05000000000000000000" pitchFamily="2" charset="2"/>
              </a:rPr>
              <a:t> </a:t>
            </a:r>
            <a:r>
              <a:rPr lang="en-IN" sz="1700" dirty="0"/>
              <a:t>A list of character and block device drivers loaded into the currently running kernel.</a:t>
            </a:r>
          </a:p>
          <a:p>
            <a:pPr marL="246888" lvl="1" indent="0">
              <a:buNone/>
            </a:pPr>
            <a:r>
              <a:rPr lang="en-IN" sz="1700" dirty="0"/>
              <a:t>/proc/filesystems </a:t>
            </a:r>
            <a:r>
              <a:rPr lang="en-IN" sz="1700" dirty="0">
                <a:sym typeface="Wingdings" panose="05000000000000000000" pitchFamily="2" charset="2"/>
              </a:rPr>
              <a:t> </a:t>
            </a:r>
            <a:r>
              <a:rPr lang="en-IN" sz="1700" dirty="0"/>
              <a:t>A list of file systems types that are supported by the kernel, as well as if any are 		currently mounted.</a:t>
            </a:r>
          </a:p>
          <a:p>
            <a:pPr marL="246888" lvl="1" indent="0">
              <a:buNone/>
            </a:pPr>
            <a:r>
              <a:rPr lang="en-IN" sz="1700" dirty="0"/>
              <a:t>/proc/</a:t>
            </a:r>
            <a:r>
              <a:rPr lang="en-IN" sz="1700" dirty="0" err="1"/>
              <a:t>meminfo</a:t>
            </a:r>
            <a:r>
              <a:rPr lang="en-IN" sz="1700" dirty="0"/>
              <a:t> </a:t>
            </a:r>
            <a:r>
              <a:rPr lang="en-IN" sz="1700" dirty="0">
                <a:sym typeface="Wingdings" panose="05000000000000000000" pitchFamily="2" charset="2"/>
              </a:rPr>
              <a:t> </a:t>
            </a:r>
            <a:r>
              <a:rPr lang="en-IN" sz="1700" dirty="0"/>
              <a:t>Information about RAM usage, including total memory, free memory, and much 			more.</a:t>
            </a:r>
          </a:p>
          <a:p>
            <a:pPr marL="246888" lvl="1" indent="0">
              <a:buNone/>
            </a:pPr>
            <a:r>
              <a:rPr lang="en-IN" sz="1700" dirty="0"/>
              <a:t>/proc/modules </a:t>
            </a:r>
            <a:r>
              <a:rPr lang="en-IN" sz="1700" dirty="0">
                <a:sym typeface="Wingdings" panose="05000000000000000000" pitchFamily="2" charset="2"/>
              </a:rPr>
              <a:t></a:t>
            </a:r>
            <a:r>
              <a:rPr lang="en-IN" sz="1700" dirty="0"/>
              <a:t>Information about modules currently installed on the system. An alternative to the 			</a:t>
            </a:r>
            <a:r>
              <a:rPr lang="en-IN" sz="1700" dirty="0" err="1"/>
              <a:t>lsmod</a:t>
            </a:r>
            <a:r>
              <a:rPr lang="en-IN" sz="1700" dirty="0"/>
              <a:t> command.</a:t>
            </a:r>
          </a:p>
          <a:p>
            <a:pPr marL="246888" lvl="1" indent="0">
              <a:buNone/>
            </a:pPr>
            <a:r>
              <a:rPr lang="en-IN" sz="1700" dirty="0"/>
              <a:t>/proc/stat         </a:t>
            </a:r>
            <a:r>
              <a:rPr lang="en-IN" sz="1700" dirty="0">
                <a:sym typeface="Wingdings" panose="05000000000000000000" pitchFamily="2" charset="2"/>
              </a:rPr>
              <a:t> </a:t>
            </a:r>
            <a:r>
              <a:rPr lang="en-IN" sz="1700" dirty="0"/>
              <a:t>Various statistics about the system since it was last rebooted.</a:t>
            </a:r>
          </a:p>
        </p:txBody>
      </p:sp>
    </p:spTree>
    <p:extLst>
      <p:ext uri="{BB962C8B-B14F-4D97-AF65-F5344CB8AC3E}">
        <p14:creationId xmlns:p14="http://schemas.microsoft.com/office/powerpoint/2010/main" val="1032508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/proc/version FILE</a:t>
            </a:r>
          </a:p>
        </p:txBody>
      </p:sp>
      <p:sp>
        <p:nvSpPr>
          <p:cNvPr id="3" name="Content Placeholder 2"/>
          <p:cNvSpPr>
            <a:spLocks noGrp="1"/>
          </p:cNvSpPr>
          <p:nvPr>
            <p:ph idx="1"/>
          </p:nvPr>
        </p:nvSpPr>
        <p:spPr/>
        <p:txBody>
          <a:bodyPr>
            <a:normAutofit/>
          </a:bodyPr>
          <a:lstStyle/>
          <a:p>
            <a:pPr marL="0" indent="0">
              <a:buNone/>
            </a:pPr>
            <a:r>
              <a:rPr lang="en-IN" sz="2000" dirty="0"/>
              <a:t>The /proc/version file specifies several points of information about the Linux kernel:</a:t>
            </a:r>
          </a:p>
          <a:p>
            <a:pPr marL="246888" lvl="1" indent="0">
              <a:buNone/>
            </a:pPr>
            <a:endParaRPr lang="en-IN" sz="1700" dirty="0"/>
          </a:p>
          <a:p>
            <a:pPr marL="246888" lvl="1" indent="0">
              <a:buNone/>
            </a:pPr>
            <a:r>
              <a:rPr lang="en-IN" sz="1700" dirty="0"/>
              <a:t>• The version of the Linux kernel currently running.</a:t>
            </a:r>
          </a:p>
          <a:p>
            <a:pPr marL="246888" lvl="1" indent="0">
              <a:buNone/>
            </a:pPr>
            <a:r>
              <a:rPr lang="en-IN" sz="1700" dirty="0"/>
              <a:t>• The version of the </a:t>
            </a:r>
            <a:r>
              <a:rPr lang="en-IN" sz="1700" b="1" dirty="0"/>
              <a:t>GNU Compiler Collection (GCC) </a:t>
            </a:r>
            <a:r>
              <a:rPr lang="en-IN" sz="1700" dirty="0"/>
              <a:t>used to compile the kernel.</a:t>
            </a:r>
          </a:p>
          <a:p>
            <a:pPr marL="246888" lvl="1" indent="0">
              <a:buNone/>
            </a:pPr>
            <a:r>
              <a:rPr lang="en-IN" sz="1700" dirty="0"/>
              <a:t>• The user name of the kernel compiler.</a:t>
            </a:r>
          </a:p>
          <a:p>
            <a:pPr marL="246888" lvl="1" indent="0">
              <a:buNone/>
            </a:pPr>
            <a:r>
              <a:rPr lang="en-IN" sz="1700" dirty="0"/>
              <a:t>• The time the kernel was compiled.</a:t>
            </a:r>
          </a:p>
        </p:txBody>
      </p:sp>
      <p:pic>
        <p:nvPicPr>
          <p:cNvPr id="4" name="Picture 3"/>
          <p:cNvPicPr>
            <a:picLocks noChangeAspect="1"/>
          </p:cNvPicPr>
          <p:nvPr/>
        </p:nvPicPr>
        <p:blipFill>
          <a:blip r:embed="rId2"/>
          <a:stretch>
            <a:fillRect/>
          </a:stretch>
        </p:blipFill>
        <p:spPr>
          <a:xfrm>
            <a:off x="3260074" y="3928908"/>
            <a:ext cx="4351051" cy="2112000"/>
          </a:xfrm>
          <a:prstGeom prst="rect">
            <a:avLst/>
          </a:prstGeom>
        </p:spPr>
      </p:pic>
    </p:spTree>
    <p:extLst>
      <p:ext uri="{BB962C8B-B14F-4D97-AF65-F5344CB8AC3E}">
        <p14:creationId xmlns:p14="http://schemas.microsoft.com/office/powerpoint/2010/main" val="273070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KErnel</a:t>
            </a:r>
            <a:endParaRPr lang="en-IN" dirty="0"/>
          </a:p>
        </p:txBody>
      </p:sp>
      <p:sp>
        <p:nvSpPr>
          <p:cNvPr id="3" name="Content Placeholder 2"/>
          <p:cNvSpPr>
            <a:spLocks noGrp="1"/>
          </p:cNvSpPr>
          <p:nvPr>
            <p:ph idx="1"/>
          </p:nvPr>
        </p:nvSpPr>
        <p:spPr/>
        <p:txBody>
          <a:bodyPr/>
          <a:lstStyle/>
          <a:p>
            <a:r>
              <a:rPr lang="en-IN" dirty="0"/>
              <a:t>kernel is the core of an operating system. All other components rely on it. The kernel manages file system access, memory, processes, devices, and resource allocation on a system.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5730" y="3377256"/>
            <a:ext cx="5539740" cy="3017520"/>
          </a:xfrm>
          <a:prstGeom prst="rect">
            <a:avLst/>
          </a:prstGeom>
        </p:spPr>
      </p:pic>
    </p:spTree>
    <p:extLst>
      <p:ext uri="{BB962C8B-B14F-4D97-AF65-F5344CB8AC3E}">
        <p14:creationId xmlns:p14="http://schemas.microsoft.com/office/powerpoint/2010/main" val="2042077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THE </a:t>
            </a:r>
            <a:r>
              <a:rPr lang="en-IN" sz="2800" dirty="0" err="1"/>
              <a:t>dmesg</a:t>
            </a:r>
            <a:r>
              <a:rPr lang="en-IN" sz="2800" dirty="0"/>
              <a:t> COMMAND</a:t>
            </a:r>
          </a:p>
        </p:txBody>
      </p:sp>
      <p:sp>
        <p:nvSpPr>
          <p:cNvPr id="3" name="Content Placeholder 2"/>
          <p:cNvSpPr>
            <a:spLocks noGrp="1"/>
          </p:cNvSpPr>
          <p:nvPr>
            <p:ph idx="1"/>
          </p:nvPr>
        </p:nvSpPr>
        <p:spPr/>
        <p:txBody>
          <a:bodyPr>
            <a:normAutofit fontScale="92500" lnSpcReduction="10000"/>
          </a:bodyPr>
          <a:lstStyle/>
          <a:p>
            <a:r>
              <a:rPr lang="en-IN" sz="2200" dirty="0"/>
              <a:t>The </a:t>
            </a:r>
            <a:r>
              <a:rPr lang="en-IN" sz="2200" dirty="0" err="1"/>
              <a:t>dmesg</a:t>
            </a:r>
            <a:r>
              <a:rPr lang="en-IN" sz="2200" dirty="0"/>
              <a:t> ("display message" or "driver message") command is used to print any messages that have been sent to the kernel's message buffer during and after system boot.</a:t>
            </a:r>
          </a:p>
          <a:p>
            <a:endParaRPr lang="en-IN" sz="2200" dirty="0"/>
          </a:p>
          <a:p>
            <a:endParaRPr lang="en-IN" sz="2200" dirty="0"/>
          </a:p>
          <a:p>
            <a:endParaRPr lang="en-IN" sz="2200" dirty="0"/>
          </a:p>
          <a:p>
            <a:endParaRPr lang="en-IN" sz="2200" dirty="0"/>
          </a:p>
          <a:p>
            <a:endParaRPr lang="en-IN" sz="2200" dirty="0"/>
          </a:p>
          <a:p>
            <a:endParaRPr lang="en-IN" sz="2200" dirty="0"/>
          </a:p>
          <a:p>
            <a:r>
              <a:rPr lang="en-IN" sz="2400" b="1" dirty="0"/>
              <a:t>SYNTAX</a:t>
            </a:r>
          </a:p>
          <a:p>
            <a:r>
              <a:rPr lang="en-IN" sz="2400" dirty="0"/>
              <a:t>The syntax of the </a:t>
            </a:r>
            <a:r>
              <a:rPr lang="en-IN" sz="2400" dirty="0" err="1"/>
              <a:t>dmesg</a:t>
            </a:r>
            <a:r>
              <a:rPr lang="en-IN" sz="2400" dirty="0"/>
              <a:t> command is </a:t>
            </a:r>
            <a:r>
              <a:rPr lang="en-IN" sz="2400" dirty="0" err="1"/>
              <a:t>dmesg</a:t>
            </a:r>
            <a:r>
              <a:rPr lang="en-IN" sz="2400" dirty="0"/>
              <a:t> [options]</a:t>
            </a:r>
            <a:endParaRPr lang="en-IN" sz="2200" dirty="0"/>
          </a:p>
        </p:txBody>
      </p:sp>
      <p:pic>
        <p:nvPicPr>
          <p:cNvPr id="4" name="Picture 3"/>
          <p:cNvPicPr>
            <a:picLocks noChangeAspect="1"/>
          </p:cNvPicPr>
          <p:nvPr/>
        </p:nvPicPr>
        <p:blipFill>
          <a:blip r:embed="rId2"/>
          <a:stretch>
            <a:fillRect/>
          </a:stretch>
        </p:blipFill>
        <p:spPr>
          <a:xfrm>
            <a:off x="2906391" y="2917362"/>
            <a:ext cx="5090296" cy="2387883"/>
          </a:xfrm>
          <a:prstGeom prst="rect">
            <a:avLst/>
          </a:prstGeom>
        </p:spPr>
      </p:pic>
    </p:spTree>
    <p:extLst>
      <p:ext uri="{BB962C8B-B14F-4D97-AF65-F5344CB8AC3E}">
        <p14:creationId xmlns:p14="http://schemas.microsoft.com/office/powerpoint/2010/main" val="2763601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a:solidFill>
                  <a:srgbClr val="0372A6"/>
                </a:solidFill>
                <a:effectLst/>
              </a:rPr>
              <a:t>Configuring Boot Components</a:t>
            </a:r>
            <a:endParaRPr lang="en-IN" dirty="0"/>
          </a:p>
        </p:txBody>
      </p:sp>
      <p:sp>
        <p:nvSpPr>
          <p:cNvPr id="5" name="TextBox 4">
            <a:extLst>
              <a:ext uri="{FF2B5EF4-FFF2-40B4-BE49-F238E27FC236}">
                <a16:creationId xmlns="" xmlns:a16="http://schemas.microsoft.com/office/drawing/2014/main" id="{AE2ADE79-A5F1-6D9F-9A43-95A06151BA04}"/>
              </a:ext>
            </a:extLst>
          </p:cNvPr>
          <p:cNvSpPr txBox="1"/>
          <p:nvPr/>
        </p:nvSpPr>
        <p:spPr>
          <a:xfrm>
            <a:off x="1088571" y="1992477"/>
            <a:ext cx="8560526" cy="3139321"/>
          </a:xfrm>
          <a:prstGeom prst="rect">
            <a:avLst/>
          </a:prstGeom>
          <a:noFill/>
          <a:ln>
            <a:solidFill>
              <a:schemeClr val="bg2"/>
            </a:solidFill>
          </a:ln>
        </p:spPr>
        <p:txBody>
          <a:bodyPr wrap="square">
            <a:spAutoFit/>
          </a:bodyPr>
          <a:lstStyle/>
          <a:p>
            <a:pPr algn="just"/>
            <a:r>
              <a:rPr lang="en-IN" b="1" i="0" dirty="0">
                <a:solidFill>
                  <a:srgbClr val="0372A6"/>
                </a:solidFill>
                <a:effectLst/>
                <a:latin typeface="Tahoma" panose="020B0604030504040204" pitchFamily="34" charset="0"/>
              </a:rPr>
              <a:t>The Boot Process</a:t>
            </a:r>
            <a:r>
              <a:rPr lang="en-US" b="0" i="0" dirty="0">
                <a:solidFill>
                  <a:srgbClr val="000000"/>
                </a:solidFill>
                <a:effectLst/>
                <a:latin typeface="Tahoma" panose="020B0604030504040204" pitchFamily="34" charset="0"/>
              </a:rPr>
              <a:t>The boot process can be initiated in one of a couple ways. First, if power is turned off, turning on the power will begin the boot process. If the computer is already running a local user, including root or an unprivileged user, the user can programmatically initiate the boot sequence by using the GUI or command line to initiate a reboot. A reboot will first do a shutdown and then restart the computer.</a:t>
            </a:r>
          </a:p>
          <a:p>
            <a:pPr algn="just"/>
            <a:r>
              <a:rPr lang="en-US" b="0" i="0" dirty="0">
                <a:solidFill>
                  <a:srgbClr val="000000"/>
                </a:solidFill>
                <a:effectLst/>
                <a:latin typeface="Tahoma" panose="020B0604030504040204" pitchFamily="34" charset="0"/>
              </a:rPr>
              <a:t>Booting a Linux installation involves multiple stages and software components, including firmware initialization, execution of a boot loader, loading and startup of a Linux kernel image, and execution of various startup scripts and daemons. For each of these stages and components there are different variations and approaches</a:t>
            </a:r>
          </a:p>
        </p:txBody>
      </p:sp>
    </p:spTree>
    <p:extLst>
      <p:ext uri="{BB962C8B-B14F-4D97-AF65-F5344CB8AC3E}">
        <p14:creationId xmlns:p14="http://schemas.microsoft.com/office/powerpoint/2010/main" val="2289876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0DBF1C3-7683-D133-CDE4-DF751E555EB1}"/>
              </a:ext>
            </a:extLst>
          </p:cNvPr>
          <p:cNvSpPr txBox="1"/>
          <p:nvPr/>
        </p:nvSpPr>
        <p:spPr>
          <a:xfrm>
            <a:off x="1079863" y="877780"/>
            <a:ext cx="6096000" cy="369332"/>
          </a:xfrm>
          <a:prstGeom prst="rect">
            <a:avLst/>
          </a:prstGeom>
          <a:noFill/>
          <a:ln>
            <a:solidFill>
              <a:schemeClr val="bg2"/>
            </a:solidFill>
          </a:ln>
        </p:spPr>
        <p:txBody>
          <a:bodyPr wrap="square">
            <a:spAutoFit/>
          </a:bodyPr>
          <a:lstStyle/>
          <a:p>
            <a:r>
              <a:rPr lang="en-IN" b="1" i="0" dirty="0">
                <a:solidFill>
                  <a:srgbClr val="0372A6"/>
                </a:solidFill>
                <a:effectLst/>
                <a:latin typeface="Tahoma" panose="020B0604030504040204" pitchFamily="34" charset="0"/>
              </a:rPr>
              <a:t>The Boot Loader</a:t>
            </a:r>
          </a:p>
        </p:txBody>
      </p:sp>
      <p:sp>
        <p:nvSpPr>
          <p:cNvPr id="5" name="TextBox 4">
            <a:extLst>
              <a:ext uri="{FF2B5EF4-FFF2-40B4-BE49-F238E27FC236}">
                <a16:creationId xmlns="" xmlns:a16="http://schemas.microsoft.com/office/drawing/2014/main" id="{E5B471E1-F62D-5A7C-66AE-5F9B06CCA4BA}"/>
              </a:ext>
            </a:extLst>
          </p:cNvPr>
          <p:cNvSpPr txBox="1"/>
          <p:nvPr/>
        </p:nvSpPr>
        <p:spPr>
          <a:xfrm>
            <a:off x="949233" y="2138516"/>
            <a:ext cx="8752115" cy="1754326"/>
          </a:xfrm>
          <a:prstGeom prst="rect">
            <a:avLst/>
          </a:prstGeom>
          <a:noFill/>
          <a:ln>
            <a:solidFill>
              <a:schemeClr val="bg2"/>
            </a:solidFill>
          </a:ln>
        </p:spPr>
        <p:txBody>
          <a:bodyPr wrap="square">
            <a:spAutoFit/>
          </a:bodyPr>
          <a:lstStyle/>
          <a:p>
            <a:pPr algn="just"/>
            <a:r>
              <a:rPr lang="en-US" b="0" i="0" dirty="0">
                <a:solidFill>
                  <a:srgbClr val="000000"/>
                </a:solidFill>
                <a:effectLst/>
                <a:latin typeface="Tahoma" panose="020B0604030504040204" pitchFamily="34" charset="0"/>
              </a:rPr>
              <a:t>A boot loader is a small, simple program responsible for loading the Linux kernel with optional kernel parameters and the Linux initial RAM disk, known as </a:t>
            </a:r>
            <a:r>
              <a:rPr lang="en-US" b="0" i="0" dirty="0" err="1">
                <a:solidFill>
                  <a:srgbClr val="000000"/>
                </a:solidFill>
                <a:effectLst/>
                <a:latin typeface="Tahoma" panose="020B0604030504040204" pitchFamily="34" charset="0"/>
              </a:rPr>
              <a:t>initrd</a:t>
            </a:r>
            <a:r>
              <a:rPr lang="en-US" b="0" i="0" dirty="0">
                <a:solidFill>
                  <a:srgbClr val="000000"/>
                </a:solidFill>
                <a:effectLst/>
                <a:latin typeface="Tahoma" panose="020B0604030504040204" pitchFamily="34" charset="0"/>
              </a:rPr>
              <a:t>. Linux kernel is the core of the Linux operating system, and it starts the </a:t>
            </a:r>
            <a:r>
              <a:rPr lang="en-US" b="0" i="0" dirty="0" err="1">
                <a:solidFill>
                  <a:srgbClr val="000000"/>
                </a:solidFill>
                <a:effectLst/>
                <a:latin typeface="Tahoma" panose="020B0604030504040204" pitchFamily="34" charset="0"/>
              </a:rPr>
              <a:t>init</a:t>
            </a:r>
            <a:r>
              <a:rPr lang="en-US" b="0" i="0" dirty="0">
                <a:solidFill>
                  <a:srgbClr val="000000"/>
                </a:solidFill>
                <a:effectLst/>
                <a:latin typeface="Tahoma" panose="020B0604030504040204" pitchFamily="34" charset="0"/>
              </a:rPr>
              <a:t> (short for initialization) process, or an </a:t>
            </a:r>
            <a:r>
              <a:rPr lang="en-US" b="0" i="0" dirty="0" err="1">
                <a:solidFill>
                  <a:srgbClr val="000000"/>
                </a:solidFill>
                <a:effectLst/>
                <a:latin typeface="Tahoma" panose="020B0604030504040204" pitchFamily="34" charset="0"/>
              </a:rPr>
              <a:t>init</a:t>
            </a:r>
            <a:r>
              <a:rPr lang="en-US" b="0" i="0" dirty="0">
                <a:solidFill>
                  <a:srgbClr val="000000"/>
                </a:solidFill>
                <a:effectLst/>
                <a:latin typeface="Tahoma" panose="020B0604030504040204" pitchFamily="34" charset="0"/>
              </a:rPr>
              <a:t> replacement such as </a:t>
            </a:r>
            <a:r>
              <a:rPr lang="en-US" b="0" i="0" dirty="0" err="1">
                <a:solidFill>
                  <a:srgbClr val="000000"/>
                </a:solidFill>
                <a:effectLst/>
                <a:latin typeface="Tahoma" panose="020B0604030504040204" pitchFamily="34" charset="0"/>
              </a:rPr>
              <a:t>systemd</a:t>
            </a:r>
            <a:r>
              <a:rPr lang="en-US" b="0" i="0" dirty="0">
                <a:solidFill>
                  <a:srgbClr val="000000"/>
                </a:solidFill>
                <a:effectLst/>
                <a:latin typeface="Tahoma" panose="020B0604030504040204" pitchFamily="34" charset="0"/>
              </a:rPr>
              <a:t>, immediately after being loaded. The Linux initial RAM disk provides a temporary storage space for loading critical files into memory before the real root file system can be mounted.</a:t>
            </a:r>
            <a:endParaRPr lang="en-IN" dirty="0"/>
          </a:p>
        </p:txBody>
      </p:sp>
    </p:spTree>
    <p:extLst>
      <p:ext uri="{BB962C8B-B14F-4D97-AF65-F5344CB8AC3E}">
        <p14:creationId xmlns:p14="http://schemas.microsoft.com/office/powerpoint/2010/main" val="122609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6B9E5AD-9310-3BBB-CC9F-46D3093B659B}"/>
              </a:ext>
            </a:extLst>
          </p:cNvPr>
          <p:cNvSpPr txBox="1"/>
          <p:nvPr/>
        </p:nvSpPr>
        <p:spPr>
          <a:xfrm>
            <a:off x="809897" y="898547"/>
            <a:ext cx="8874034" cy="2031325"/>
          </a:xfrm>
          <a:prstGeom prst="rect">
            <a:avLst/>
          </a:prstGeom>
          <a:noFill/>
          <a:ln>
            <a:solidFill>
              <a:schemeClr val="bg2"/>
            </a:solidFill>
          </a:ln>
        </p:spPr>
        <p:txBody>
          <a:bodyPr wrap="square">
            <a:spAutoFit/>
          </a:bodyPr>
          <a:lstStyle/>
          <a:p>
            <a:pPr algn="ctr"/>
            <a:r>
              <a:rPr lang="en-US" sz="3600" b="1" i="0" dirty="0">
                <a:solidFill>
                  <a:srgbClr val="0372A6"/>
                </a:solidFill>
                <a:effectLst/>
                <a:latin typeface="Tahoma" panose="020B0604030504040204" pitchFamily="34" charset="0"/>
              </a:rPr>
              <a:t>The BIOS</a:t>
            </a:r>
          </a:p>
          <a:p>
            <a:pPr algn="l"/>
            <a:endParaRPr lang="en-US" b="1" dirty="0">
              <a:solidFill>
                <a:srgbClr val="0372A6"/>
              </a:solidFill>
              <a:latin typeface="Tahoma" panose="020B0604030504040204" pitchFamily="34" charset="0"/>
            </a:endParaRPr>
          </a:p>
          <a:p>
            <a:pPr algn="l"/>
            <a:endParaRPr lang="en-US" b="1" i="0" dirty="0">
              <a:solidFill>
                <a:srgbClr val="0372A6"/>
              </a:solidFill>
              <a:effectLst/>
              <a:latin typeface="Tahoma" panose="020B0604030504040204" pitchFamily="34" charset="0"/>
            </a:endParaRPr>
          </a:p>
          <a:p>
            <a:pPr algn="just"/>
            <a:r>
              <a:rPr lang="en-US" b="0" i="0" dirty="0">
                <a:solidFill>
                  <a:srgbClr val="000000"/>
                </a:solidFill>
                <a:effectLst/>
                <a:latin typeface="Tahoma" panose="020B0604030504040204" pitchFamily="34" charset="0"/>
              </a:rPr>
              <a:t>BIOS is an acronym for Basic Input/Output System. It is firmware used to perform hardware initialization during the booting process (power-on startup), and to provide runtime services for operating systems and programs.</a:t>
            </a:r>
          </a:p>
        </p:txBody>
      </p:sp>
      <p:pic>
        <p:nvPicPr>
          <p:cNvPr id="2050" name="Picture 2" descr="The BIOS setup screen allows you to configure certain parameters that take effect as the computer boots up.">
            <a:extLst>
              <a:ext uri="{FF2B5EF4-FFF2-40B4-BE49-F238E27FC236}">
                <a16:creationId xmlns="" xmlns:a16="http://schemas.microsoft.com/office/drawing/2014/main" id="{1D8A78AE-DA01-0214-4E2A-88E7BDB54B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5733" y="3142842"/>
            <a:ext cx="5238750" cy="332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88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6487C09-77DA-F2C8-CC85-102948900C43}"/>
              </a:ext>
            </a:extLst>
          </p:cNvPr>
          <p:cNvSpPr txBox="1"/>
          <p:nvPr/>
        </p:nvSpPr>
        <p:spPr>
          <a:xfrm>
            <a:off x="984068" y="731078"/>
            <a:ext cx="8412480" cy="3416320"/>
          </a:xfrm>
          <a:prstGeom prst="rect">
            <a:avLst/>
          </a:prstGeom>
          <a:noFill/>
          <a:ln>
            <a:solidFill>
              <a:schemeClr val="bg2"/>
            </a:solidFill>
          </a:ln>
        </p:spPr>
        <p:txBody>
          <a:bodyPr wrap="square">
            <a:spAutoFit/>
          </a:bodyPr>
          <a:lstStyle/>
          <a:p>
            <a:pPr algn="ctr"/>
            <a:r>
              <a:rPr lang="en-US" sz="3600" b="1" i="0" dirty="0">
                <a:solidFill>
                  <a:srgbClr val="0372A6"/>
                </a:solidFill>
                <a:effectLst/>
                <a:latin typeface="Tahoma" panose="020B0604030504040204" pitchFamily="34" charset="0"/>
              </a:rPr>
              <a:t>UEFI</a:t>
            </a:r>
          </a:p>
          <a:p>
            <a:pPr algn="l"/>
            <a:endParaRPr lang="en-US" b="1" i="0" dirty="0">
              <a:solidFill>
                <a:srgbClr val="0372A6"/>
              </a:solidFill>
              <a:effectLst/>
              <a:latin typeface="Tahoma" panose="020B0604030504040204" pitchFamily="34" charset="0"/>
            </a:endParaRPr>
          </a:p>
          <a:p>
            <a:pPr algn="just"/>
            <a:r>
              <a:rPr lang="en-US" b="0" i="0" dirty="0">
                <a:solidFill>
                  <a:srgbClr val="000000"/>
                </a:solidFill>
                <a:effectLst/>
                <a:latin typeface="Tahoma" panose="020B0604030504040204" pitchFamily="34" charset="0"/>
              </a:rPr>
              <a:t>The Unified Extensible Firmware Interface (UEFI) is a specification that defines a software interface between an operating system and platform firmware. UEFI replaces the legacy Basic Input/Output System (BIOS) firmware interface originally present in all IBM PC-compatible personal computers,[1][2] with most UEFI firmware implementations providing support for legacy BIOS services. UEFI can support remote diagnostics and repair of computers, even with no operating system installed.</a:t>
            </a:r>
          </a:p>
          <a:p>
            <a:pPr algn="just"/>
            <a:r>
              <a:rPr lang="en-US" b="0" i="0" dirty="0">
                <a:solidFill>
                  <a:srgbClr val="000000"/>
                </a:solidFill>
                <a:effectLst/>
                <a:latin typeface="Tahoma" panose="020B0604030504040204" pitchFamily="34" charset="0"/>
              </a:rPr>
              <a:t>Just like the BIOS, UEFI is an environment in which to execute a boot loader, and both eventually execute the operating system.</a:t>
            </a:r>
          </a:p>
        </p:txBody>
      </p:sp>
    </p:spTree>
    <p:extLst>
      <p:ext uri="{BB962C8B-B14F-4D97-AF65-F5344CB8AC3E}">
        <p14:creationId xmlns:p14="http://schemas.microsoft.com/office/powerpoint/2010/main" val="252086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53D2FE9-F564-E4BA-FBB5-3505C896DAB0}"/>
              </a:ext>
            </a:extLst>
          </p:cNvPr>
          <p:cNvSpPr txBox="1"/>
          <p:nvPr/>
        </p:nvSpPr>
        <p:spPr>
          <a:xfrm>
            <a:off x="896983" y="817326"/>
            <a:ext cx="8891452" cy="3016210"/>
          </a:xfrm>
          <a:prstGeom prst="rect">
            <a:avLst/>
          </a:prstGeom>
          <a:noFill/>
          <a:ln>
            <a:solidFill>
              <a:schemeClr val="bg2"/>
            </a:solidFill>
          </a:ln>
        </p:spPr>
        <p:txBody>
          <a:bodyPr wrap="square">
            <a:spAutoFit/>
          </a:bodyPr>
          <a:lstStyle/>
          <a:p>
            <a:pPr algn="ctr"/>
            <a:r>
              <a:rPr lang="en-US" sz="2800" b="1" i="0" dirty="0">
                <a:solidFill>
                  <a:srgbClr val="0372A6"/>
                </a:solidFill>
                <a:effectLst/>
                <a:latin typeface="Tahoma" panose="020B0604030504040204" pitchFamily="34" charset="0"/>
              </a:rPr>
              <a:t>Server Security</a:t>
            </a:r>
          </a:p>
          <a:p>
            <a:pPr algn="l"/>
            <a:endParaRPr lang="en-US" b="1" dirty="0">
              <a:solidFill>
                <a:srgbClr val="0372A6"/>
              </a:solidFill>
              <a:latin typeface="Tahoma" panose="020B0604030504040204" pitchFamily="34" charset="0"/>
            </a:endParaRPr>
          </a:p>
          <a:p>
            <a:pPr algn="l"/>
            <a:endParaRPr lang="en-US" b="1" i="0" dirty="0">
              <a:solidFill>
                <a:srgbClr val="0372A6"/>
              </a:solidFill>
              <a:effectLst/>
              <a:latin typeface="Tahoma" panose="020B0604030504040204" pitchFamily="34" charset="0"/>
            </a:endParaRPr>
          </a:p>
          <a:p>
            <a:pPr algn="just"/>
            <a:r>
              <a:rPr lang="en-US" b="0" i="0" dirty="0">
                <a:solidFill>
                  <a:srgbClr val="000000"/>
                </a:solidFill>
                <a:effectLst/>
                <a:latin typeface="Tahoma" panose="020B0604030504040204" pitchFamily="34" charset="0"/>
              </a:rPr>
              <a:t>As long as we are discussing BIOS/UEFI, its a good time to mention the idea of password protecting the boot sequence. Many Linux system administrators make use of the capability that both BIOS and UEFI have to put a password on the boot sequence. This prevents someone from gaining access to a corporate server, simply rebooting it and taking control. Sometimes it takes a bit of searching around in the BIOS/UEFI menu to find the place to enter a password. As there is greater focus being placed on security - both hardware and software - this is something to consider.</a:t>
            </a:r>
          </a:p>
        </p:txBody>
      </p:sp>
    </p:spTree>
    <p:extLst>
      <p:ext uri="{BB962C8B-B14F-4D97-AF65-F5344CB8AC3E}">
        <p14:creationId xmlns:p14="http://schemas.microsoft.com/office/powerpoint/2010/main" val="132299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70918A6-88DE-AC36-1B6E-C44965354AE3}"/>
              </a:ext>
            </a:extLst>
          </p:cNvPr>
          <p:cNvSpPr txBox="1"/>
          <p:nvPr/>
        </p:nvSpPr>
        <p:spPr>
          <a:xfrm>
            <a:off x="870858" y="366486"/>
            <a:ext cx="8516982" cy="1292662"/>
          </a:xfrm>
          <a:prstGeom prst="rect">
            <a:avLst/>
          </a:prstGeom>
          <a:noFill/>
          <a:ln>
            <a:solidFill>
              <a:schemeClr val="bg2"/>
            </a:solidFill>
          </a:ln>
        </p:spPr>
        <p:txBody>
          <a:bodyPr wrap="square">
            <a:spAutoFit/>
          </a:bodyPr>
          <a:lstStyle/>
          <a:p>
            <a:pPr algn="ctr"/>
            <a:r>
              <a:rPr lang="en-US" sz="2400" b="1" i="0" dirty="0">
                <a:solidFill>
                  <a:srgbClr val="0372A6"/>
                </a:solidFill>
                <a:effectLst/>
                <a:latin typeface="Tahoma" panose="020B0604030504040204" pitchFamily="34" charset="0"/>
              </a:rPr>
              <a:t>Boot Source Options</a:t>
            </a:r>
          </a:p>
          <a:p>
            <a:pPr algn="l"/>
            <a:endParaRPr lang="en-US" b="1" i="0" dirty="0">
              <a:solidFill>
                <a:srgbClr val="0372A6"/>
              </a:solidFill>
              <a:effectLst/>
              <a:latin typeface="Tahoma" panose="020B0604030504040204" pitchFamily="34" charset="0"/>
            </a:endParaRPr>
          </a:p>
          <a:p>
            <a:pPr algn="l"/>
            <a:r>
              <a:rPr lang="en-US" b="0" i="0" dirty="0">
                <a:solidFill>
                  <a:srgbClr val="000000"/>
                </a:solidFill>
                <a:effectLst/>
                <a:latin typeface="Tahoma" panose="020B0604030504040204" pitchFamily="34" charset="0"/>
              </a:rPr>
              <a:t>In addition to the normal idea of booting from the system's hard drive, there are other options that are used in various situations.</a:t>
            </a:r>
          </a:p>
        </p:txBody>
      </p:sp>
      <p:graphicFrame>
        <p:nvGraphicFramePr>
          <p:cNvPr id="4" name="Table 3">
            <a:extLst>
              <a:ext uri="{FF2B5EF4-FFF2-40B4-BE49-F238E27FC236}">
                <a16:creationId xmlns="" xmlns:a16="http://schemas.microsoft.com/office/drawing/2014/main" id="{64C075E0-E48B-5DF4-74EE-9E4769E4F50E}"/>
              </a:ext>
            </a:extLst>
          </p:cNvPr>
          <p:cNvGraphicFramePr>
            <a:graphicFrameLocks noGrp="1"/>
          </p:cNvGraphicFramePr>
          <p:nvPr>
            <p:extLst>
              <p:ext uri="{D42A27DB-BD31-4B8C-83A1-F6EECF244321}">
                <p14:modId xmlns:p14="http://schemas.microsoft.com/office/powerpoint/2010/main" val="3259472710"/>
              </p:ext>
            </p:extLst>
          </p:nvPr>
        </p:nvGraphicFramePr>
        <p:xfrm>
          <a:off x="940526" y="2055020"/>
          <a:ext cx="8351519" cy="4721978"/>
        </p:xfrm>
        <a:graphic>
          <a:graphicData uri="http://schemas.openxmlformats.org/drawingml/2006/table">
            <a:tbl>
              <a:tblPr/>
              <a:tblGrid>
                <a:gridCol w="1436914">
                  <a:extLst>
                    <a:ext uri="{9D8B030D-6E8A-4147-A177-3AD203B41FA5}">
                      <a16:colId xmlns="" xmlns:a16="http://schemas.microsoft.com/office/drawing/2014/main" val="1818433716"/>
                    </a:ext>
                  </a:extLst>
                </a:gridCol>
                <a:gridCol w="6914605">
                  <a:extLst>
                    <a:ext uri="{9D8B030D-6E8A-4147-A177-3AD203B41FA5}">
                      <a16:colId xmlns="" xmlns:a16="http://schemas.microsoft.com/office/drawing/2014/main" val="3568946101"/>
                    </a:ext>
                  </a:extLst>
                </a:gridCol>
              </a:tblGrid>
              <a:tr h="173408">
                <a:tc>
                  <a:txBody>
                    <a:bodyPr/>
                    <a:lstStyle/>
                    <a:p>
                      <a:pPr algn="ctr" fontAlgn="ctr"/>
                      <a:r>
                        <a:rPr lang="en-IN" sz="1400" b="1" dirty="0">
                          <a:effectLst/>
                          <a:latin typeface="Tahoma" panose="020B0604030504040204" pitchFamily="34" charset="0"/>
                        </a:rPr>
                        <a:t>Boot source</a:t>
                      </a:r>
                      <a:endParaRPr lang="en-IN" sz="1400" b="0" dirty="0">
                        <a:effectLst/>
                        <a:latin typeface="Tahoma" panose="020B0604030504040204" pitchFamily="34" charset="0"/>
                      </a:endParaRPr>
                    </a:p>
                  </a:txBody>
                  <a:tcPr marL="43352" marR="43352" marT="21676" marB="21676" anchor="ctr">
                    <a:lnL w="12700" cap="flat" cmpd="sng" algn="ctr">
                      <a:solidFill>
                        <a:srgbClr val="30B3F6"/>
                      </a:solidFill>
                      <a:prstDash val="solid"/>
                      <a:round/>
                      <a:headEnd type="none" w="med" len="med"/>
                      <a:tailEnd type="none" w="med" len="med"/>
                    </a:lnL>
                    <a:lnR w="12700" cap="flat" cmpd="sng" algn="ctr">
                      <a:solidFill>
                        <a:srgbClr val="30B3F6"/>
                      </a:solidFill>
                      <a:prstDash val="solid"/>
                      <a:round/>
                      <a:headEnd type="none" w="med" len="med"/>
                      <a:tailEnd type="none" w="med" len="med"/>
                    </a:lnR>
                    <a:lnT w="12700" cap="flat" cmpd="sng" algn="ctr">
                      <a:solidFill>
                        <a:srgbClr val="30B3F6"/>
                      </a:solidFill>
                      <a:prstDash val="solid"/>
                      <a:round/>
                      <a:headEnd type="none" w="med" len="med"/>
                      <a:tailEnd type="none" w="med" len="med"/>
                    </a:lnT>
                    <a:lnB w="0" cap="flat" cmpd="sng" algn="ctr">
                      <a:solidFill>
                        <a:srgbClr val="30B3F6"/>
                      </a:solidFill>
                      <a:prstDash val="solid"/>
                      <a:round/>
                      <a:headEnd type="none" w="med" len="med"/>
                      <a:tailEnd type="none" w="med" len="med"/>
                    </a:lnB>
                    <a:solidFill>
                      <a:srgbClr val="E5F5FE"/>
                    </a:solidFill>
                  </a:tcPr>
                </a:tc>
                <a:tc>
                  <a:txBody>
                    <a:bodyPr/>
                    <a:lstStyle/>
                    <a:p>
                      <a:pPr algn="ctr" fontAlgn="ctr"/>
                      <a:r>
                        <a:rPr lang="en-IN" sz="1400" b="1" dirty="0">
                          <a:effectLst/>
                          <a:latin typeface="Tahoma" panose="020B0604030504040204" pitchFamily="34" charset="0"/>
                        </a:rPr>
                        <a:t>Description</a:t>
                      </a:r>
                      <a:endParaRPr lang="en-IN" sz="1400" b="0" dirty="0">
                        <a:effectLst/>
                        <a:latin typeface="Tahoma" panose="020B0604030504040204" pitchFamily="34" charset="0"/>
                      </a:endParaRPr>
                    </a:p>
                  </a:txBody>
                  <a:tcPr marL="43352" marR="43352" marT="21676" marB="21676" anchor="ctr">
                    <a:lnL w="12700" cap="flat" cmpd="sng" algn="ctr">
                      <a:solidFill>
                        <a:srgbClr val="30B3F6"/>
                      </a:solidFill>
                      <a:prstDash val="solid"/>
                      <a:round/>
                      <a:headEnd type="none" w="med" len="med"/>
                      <a:tailEnd type="none" w="med" len="med"/>
                    </a:lnL>
                    <a:lnR w="12700" cap="flat" cmpd="sng" algn="ctr">
                      <a:solidFill>
                        <a:srgbClr val="30B3F6"/>
                      </a:solidFill>
                      <a:prstDash val="solid"/>
                      <a:round/>
                      <a:headEnd type="none" w="med" len="med"/>
                      <a:tailEnd type="none" w="med" len="med"/>
                    </a:lnR>
                    <a:lnT w="12700" cap="flat" cmpd="sng" algn="ctr">
                      <a:solidFill>
                        <a:srgbClr val="30B3F6"/>
                      </a:solidFill>
                      <a:prstDash val="solid"/>
                      <a:round/>
                      <a:headEnd type="none" w="med" len="med"/>
                      <a:tailEnd type="none" w="med" len="med"/>
                    </a:lnT>
                    <a:lnB w="0" cap="flat" cmpd="sng" algn="ctr">
                      <a:solidFill>
                        <a:srgbClr val="30B3F6"/>
                      </a:solidFill>
                      <a:prstDash val="solid"/>
                      <a:round/>
                      <a:headEnd type="none" w="med" len="med"/>
                      <a:tailEnd type="none" w="med" len="med"/>
                    </a:lnB>
                    <a:solidFill>
                      <a:srgbClr val="E5F5FE"/>
                    </a:solidFill>
                  </a:tcPr>
                </a:tc>
                <a:extLst>
                  <a:ext uri="{0D108BD9-81ED-4DB2-BD59-A6C34878D82A}">
                    <a16:rowId xmlns="" xmlns:a16="http://schemas.microsoft.com/office/drawing/2014/main" val="2852382299"/>
                  </a:ext>
                </a:extLst>
              </a:tr>
              <a:tr h="953746">
                <a:tc>
                  <a:txBody>
                    <a:bodyPr/>
                    <a:lstStyle/>
                    <a:p>
                      <a:pPr algn="ctr" fontAlgn="ctr"/>
                      <a:r>
                        <a:rPr lang="en-IN" sz="1400" dirty="0">
                          <a:effectLst/>
                        </a:rPr>
                        <a:t>ISO</a:t>
                      </a:r>
                    </a:p>
                  </a:txBody>
                  <a:tcPr marL="43352" marR="43352" marT="21676" marB="21676" anchor="ctr">
                    <a:lnL>
                      <a:noFill/>
                    </a:lnL>
                    <a:lnR>
                      <a:noFill/>
                    </a:lnR>
                    <a:lnT w="0" cap="flat" cmpd="sng" algn="ctr">
                      <a:solidFill>
                        <a:srgbClr val="30B3F6"/>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just" fontAlgn="ctr"/>
                      <a:r>
                        <a:rPr lang="en-US" sz="1400" dirty="0">
                          <a:effectLst/>
                        </a:rPr>
                        <a:t>Most Linux distributions can be downloaded as an ISO image. These are images of an actual Linux system. It is possible to boot directly from an ISO file that resides on a hard disk, or on a USB device. It is also possible to view the file system found on an ISO image using an archiving utility.</a:t>
                      </a:r>
                    </a:p>
                  </a:txBody>
                  <a:tcPr marL="43352" marR="43352" marT="21676" marB="21676" anchor="ctr">
                    <a:lnL>
                      <a:noFill/>
                    </a:lnL>
                    <a:lnR>
                      <a:noFill/>
                    </a:lnR>
                    <a:lnT w="0" cap="flat" cmpd="sng" algn="ctr">
                      <a:solidFill>
                        <a:srgbClr val="30B3F6"/>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1528632432"/>
                  </a:ext>
                </a:extLst>
              </a:tr>
              <a:tr h="1343915">
                <a:tc>
                  <a:txBody>
                    <a:bodyPr/>
                    <a:lstStyle/>
                    <a:p>
                      <a:pPr algn="ctr" fontAlgn="ctr"/>
                      <a:r>
                        <a:rPr lang="en-IN" sz="1400" dirty="0">
                          <a:effectLst/>
                        </a:rPr>
                        <a:t>Network File System (NFS)</a:t>
                      </a:r>
                    </a:p>
                  </a:txBody>
                  <a:tcPr marL="43352" marR="43352" marT="21676" marB="21676"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FEFEF"/>
                    </a:solidFill>
                  </a:tcPr>
                </a:tc>
                <a:tc>
                  <a:txBody>
                    <a:bodyPr/>
                    <a:lstStyle/>
                    <a:p>
                      <a:pPr algn="just" fontAlgn="ctr"/>
                      <a:r>
                        <a:rPr lang="en-US" sz="1400" dirty="0">
                          <a:effectLst/>
                        </a:rPr>
                        <a:t>Network File Systems (NFS) can be used as a source of the boot files. This simply means that the boot files are not physically loaded on the machine being booted. The files are accessed across the network. This method must be set up both on the local system and the remote NFS server where the files are located. This boot method makes use of NFS, </a:t>
                      </a:r>
                      <a:r>
                        <a:rPr lang="en-US" sz="1400" dirty="0" err="1">
                          <a:effectLst/>
                        </a:rPr>
                        <a:t>tftp</a:t>
                      </a:r>
                      <a:r>
                        <a:rPr lang="en-US" sz="1400" dirty="0">
                          <a:effectLst/>
                        </a:rPr>
                        <a:t> or other network protocols to retrieve the necessary files.</a:t>
                      </a:r>
                    </a:p>
                  </a:txBody>
                  <a:tcPr marL="43352" marR="43352" marT="21676" marB="21676"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FEFEF"/>
                    </a:solidFill>
                  </a:tcPr>
                </a:tc>
                <a:extLst>
                  <a:ext uri="{0D108BD9-81ED-4DB2-BD59-A6C34878D82A}">
                    <a16:rowId xmlns="" xmlns:a16="http://schemas.microsoft.com/office/drawing/2014/main" val="1568820464"/>
                  </a:ext>
                </a:extLst>
              </a:tr>
              <a:tr h="1213859">
                <a:tc>
                  <a:txBody>
                    <a:bodyPr/>
                    <a:lstStyle/>
                    <a:p>
                      <a:pPr algn="ctr" fontAlgn="ctr"/>
                      <a:r>
                        <a:rPr lang="en-IN" sz="1400" dirty="0">
                          <a:effectLst/>
                        </a:rPr>
                        <a:t>HTTP/FTP</a:t>
                      </a:r>
                    </a:p>
                  </a:txBody>
                  <a:tcPr marL="43352" marR="43352" marT="21676" marB="21676"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just" fontAlgn="ctr"/>
                      <a:r>
                        <a:rPr lang="en-US" sz="1400" dirty="0">
                          <a:effectLst/>
                        </a:rPr>
                        <a:t>HTTP Boot combines DHCP, DNS, and HTTP to make it possible to boot and deploy systems over the network. HTTP Boot can be used as a high-performance replacement for PXE. HTTP Boot allows you to boot a server from a URI over HTTP, quickly transferring large files such as the Linux kernel and root file system from servers outside of your local network.</a:t>
                      </a:r>
                    </a:p>
                  </a:txBody>
                  <a:tcPr marL="43352" marR="43352" marT="21676" marB="21676"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3427998307"/>
                  </a:ext>
                </a:extLst>
              </a:tr>
              <a:tr h="953746">
                <a:tc>
                  <a:txBody>
                    <a:bodyPr/>
                    <a:lstStyle/>
                    <a:p>
                      <a:pPr algn="ctr" fontAlgn="ctr"/>
                      <a:r>
                        <a:rPr lang="en-IN" sz="1400" dirty="0">
                          <a:effectLst/>
                        </a:rPr>
                        <a:t>PXE</a:t>
                      </a:r>
                    </a:p>
                  </a:txBody>
                  <a:tcPr marL="43352" marR="43352" marT="21676" marB="21676"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FEFEF"/>
                    </a:solidFill>
                  </a:tcPr>
                </a:tc>
                <a:tc>
                  <a:txBody>
                    <a:bodyPr/>
                    <a:lstStyle/>
                    <a:p>
                      <a:pPr algn="just" fontAlgn="ctr"/>
                      <a:r>
                        <a:rPr lang="en-US" sz="1400" dirty="0">
                          <a:effectLst/>
                        </a:rPr>
                        <a:t>The </a:t>
                      </a:r>
                      <a:r>
                        <a:rPr lang="en-US" sz="1400" dirty="0" err="1">
                          <a:effectLst/>
                        </a:rPr>
                        <a:t>Preboot</a:t>
                      </a:r>
                      <a:r>
                        <a:rPr lang="en-US" sz="1400" dirty="0">
                          <a:effectLst/>
                        </a:rPr>
                        <a:t> </a:t>
                      </a:r>
                      <a:r>
                        <a:rPr lang="en-US" sz="1400" dirty="0" err="1">
                          <a:effectLst/>
                        </a:rPr>
                        <a:t>eXecution</a:t>
                      </a:r>
                      <a:r>
                        <a:rPr lang="en-US" sz="1400" dirty="0">
                          <a:effectLst/>
                        </a:rPr>
                        <a:t> Environment (PXE, also known as Pre-Execution Environment; sometimes pronounced "pixie") is an environment to boot computers using a network interface independently of data storage devices (like hard disks) or installed operating systems.</a:t>
                      </a:r>
                    </a:p>
                  </a:txBody>
                  <a:tcPr marL="43352" marR="43352" marT="21676" marB="21676"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FEFEF"/>
                    </a:solidFill>
                  </a:tcPr>
                </a:tc>
                <a:extLst>
                  <a:ext uri="{0D108BD9-81ED-4DB2-BD59-A6C34878D82A}">
                    <a16:rowId xmlns="" xmlns:a16="http://schemas.microsoft.com/office/drawing/2014/main" val="2539066520"/>
                  </a:ext>
                </a:extLst>
              </a:tr>
            </a:tbl>
          </a:graphicData>
        </a:graphic>
      </p:graphicFrame>
    </p:spTree>
    <p:extLst>
      <p:ext uri="{BB962C8B-B14F-4D97-AF65-F5344CB8AC3E}">
        <p14:creationId xmlns:p14="http://schemas.microsoft.com/office/powerpoint/2010/main" val="33629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37F6BB0D-D8E3-C732-0323-99AC4ECFA4D7}"/>
              </a:ext>
            </a:extLst>
          </p:cNvPr>
          <p:cNvSpPr txBox="1"/>
          <p:nvPr/>
        </p:nvSpPr>
        <p:spPr>
          <a:xfrm>
            <a:off x="844732" y="820170"/>
            <a:ext cx="8830491" cy="1477328"/>
          </a:xfrm>
          <a:prstGeom prst="rect">
            <a:avLst/>
          </a:prstGeom>
          <a:noFill/>
          <a:ln>
            <a:solidFill>
              <a:schemeClr val="bg2"/>
            </a:solidFill>
          </a:ln>
        </p:spPr>
        <p:txBody>
          <a:bodyPr wrap="square">
            <a:spAutoFit/>
          </a:bodyPr>
          <a:lstStyle/>
          <a:p>
            <a:pPr algn="ctr"/>
            <a:r>
              <a:rPr lang="en-US" b="1" i="0" dirty="0">
                <a:solidFill>
                  <a:srgbClr val="0372A6"/>
                </a:solidFill>
                <a:effectLst/>
                <a:latin typeface="Tahoma" panose="020B0604030504040204" pitchFamily="34" charset="0"/>
              </a:rPr>
              <a:t>The Boot Process</a:t>
            </a:r>
          </a:p>
          <a:p>
            <a:pPr algn="l"/>
            <a:endParaRPr lang="en-US" b="1" i="0" dirty="0">
              <a:solidFill>
                <a:srgbClr val="0372A6"/>
              </a:solidFill>
              <a:effectLst/>
              <a:latin typeface="Tahoma" panose="020B0604030504040204" pitchFamily="34" charset="0"/>
            </a:endParaRPr>
          </a:p>
          <a:p>
            <a:pPr algn="l"/>
            <a:r>
              <a:rPr lang="en-US" b="0" i="0" dirty="0">
                <a:solidFill>
                  <a:srgbClr val="000000"/>
                </a:solidFill>
                <a:effectLst/>
                <a:latin typeface="Tahoma" panose="020B0604030504040204" pitchFamily="34" charset="0"/>
              </a:rPr>
              <a:t>The Linux startup process is the multi-stage initialization process performed during booting a Linux installation. It is in many ways similar to the BSD(Berkeley Software Distribution) and other Unix-style boot processes, from which it derives.</a:t>
            </a:r>
          </a:p>
        </p:txBody>
      </p:sp>
      <p:sp>
        <p:nvSpPr>
          <p:cNvPr id="2" name="TextBox 1"/>
          <p:cNvSpPr txBox="1"/>
          <p:nvPr/>
        </p:nvSpPr>
        <p:spPr>
          <a:xfrm>
            <a:off x="426039" y="5029497"/>
            <a:ext cx="9667875" cy="923330"/>
          </a:xfrm>
          <a:prstGeom prst="rect">
            <a:avLst/>
          </a:prstGeom>
          <a:noFill/>
          <a:ln>
            <a:solidFill>
              <a:schemeClr val="bg2"/>
            </a:solidFill>
          </a:ln>
        </p:spPr>
        <p:txBody>
          <a:bodyPr wrap="square" rtlCol="0" anchor="ctr" anchorCtr="1">
            <a:spAutoFit/>
          </a:bodyPr>
          <a:lstStyle/>
          <a:p>
            <a:r>
              <a:rPr lang="en-IN" dirty="0">
                <a:hlinkClick r:id="rId3"/>
              </a:rPr>
              <a:t>https://eng.libretexts.org/Bookshelves/Computer_Science/Operating_Systems/Linux_-_The_Penguin_Marches_On_(McClanahan)/07%3A_Linux_Boot_Process/1.01%3A_Configuring_Boot_Components</a:t>
            </a:r>
            <a:endParaRPr lang="en-IN" dirty="0"/>
          </a:p>
        </p:txBody>
      </p:sp>
    </p:spTree>
    <p:extLst>
      <p:ext uri="{BB962C8B-B14F-4D97-AF65-F5344CB8AC3E}">
        <p14:creationId xmlns:p14="http://schemas.microsoft.com/office/powerpoint/2010/main" val="3044889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DC390B7-B04E-15F3-6346-AA7E349B4E4C}"/>
              </a:ext>
            </a:extLst>
          </p:cNvPr>
          <p:cNvSpPr txBox="1"/>
          <p:nvPr/>
        </p:nvSpPr>
        <p:spPr>
          <a:xfrm>
            <a:off x="766354" y="865389"/>
            <a:ext cx="9091749" cy="1908215"/>
          </a:xfrm>
          <a:prstGeom prst="rect">
            <a:avLst/>
          </a:prstGeom>
          <a:noFill/>
          <a:ln>
            <a:solidFill>
              <a:schemeClr val="bg2"/>
            </a:solidFill>
          </a:ln>
        </p:spPr>
        <p:txBody>
          <a:bodyPr wrap="square">
            <a:spAutoFit/>
          </a:bodyPr>
          <a:lstStyle/>
          <a:p>
            <a:pPr algn="ctr"/>
            <a:r>
              <a:rPr lang="en-US" sz="2800" b="1" i="0" dirty="0">
                <a:solidFill>
                  <a:srgbClr val="0372A6"/>
                </a:solidFill>
                <a:effectLst/>
                <a:latin typeface="Tahoma" panose="020B0604030504040204" pitchFamily="34" charset="0"/>
              </a:rPr>
              <a:t>Kernel Panic</a:t>
            </a:r>
          </a:p>
          <a:p>
            <a:pPr algn="l"/>
            <a:endParaRPr lang="en-US" b="1" i="0" dirty="0">
              <a:solidFill>
                <a:srgbClr val="0372A6"/>
              </a:solidFill>
              <a:effectLst/>
              <a:latin typeface="Tahoma" panose="020B0604030504040204" pitchFamily="34" charset="0"/>
            </a:endParaRPr>
          </a:p>
          <a:p>
            <a:pPr algn="just"/>
            <a:r>
              <a:rPr lang="en-US" b="0" i="0" dirty="0">
                <a:solidFill>
                  <a:srgbClr val="000000"/>
                </a:solidFill>
                <a:effectLst/>
                <a:latin typeface="Tahoma" panose="020B0604030504040204" pitchFamily="34" charset="0"/>
              </a:rPr>
              <a:t>A kernel panic is a safety measure taken by an operating system's kernel upon detecting an internal fatal error, in which it either is unable to safely recover or cannot have the system continue to run without having a much higher risk of major data loss. The term is largely specific to Unix and Unix-like systems.</a:t>
            </a:r>
          </a:p>
        </p:txBody>
      </p:sp>
    </p:spTree>
    <p:extLst>
      <p:ext uri="{BB962C8B-B14F-4D97-AF65-F5344CB8AC3E}">
        <p14:creationId xmlns:p14="http://schemas.microsoft.com/office/powerpoint/2010/main" val="178717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F679CD6-1213-F29B-30CC-B065B938DCC3}"/>
              </a:ext>
            </a:extLst>
          </p:cNvPr>
          <p:cNvSpPr txBox="1"/>
          <p:nvPr/>
        </p:nvSpPr>
        <p:spPr>
          <a:xfrm>
            <a:off x="783771" y="640642"/>
            <a:ext cx="8943703" cy="2523768"/>
          </a:xfrm>
          <a:prstGeom prst="rect">
            <a:avLst/>
          </a:prstGeom>
          <a:noFill/>
          <a:ln>
            <a:solidFill>
              <a:schemeClr val="bg2"/>
            </a:solidFill>
          </a:ln>
        </p:spPr>
        <p:txBody>
          <a:bodyPr wrap="square">
            <a:spAutoFit/>
          </a:bodyPr>
          <a:lstStyle/>
          <a:p>
            <a:pPr algn="ctr"/>
            <a:r>
              <a:rPr lang="en-US" sz="3200" b="1" i="0" dirty="0">
                <a:solidFill>
                  <a:srgbClr val="0372A6"/>
                </a:solidFill>
                <a:effectLst/>
                <a:latin typeface="Tahoma" panose="020B0604030504040204" pitchFamily="34" charset="0"/>
              </a:rPr>
              <a:t>GNU GRUB</a:t>
            </a:r>
          </a:p>
          <a:p>
            <a:pPr algn="l"/>
            <a:endParaRPr lang="en-US" b="1" dirty="0">
              <a:solidFill>
                <a:srgbClr val="0372A6"/>
              </a:solidFill>
              <a:latin typeface="Tahoma" panose="020B0604030504040204" pitchFamily="34" charset="0"/>
            </a:endParaRPr>
          </a:p>
          <a:p>
            <a:pPr algn="l"/>
            <a:endParaRPr lang="en-US" b="1" i="0" dirty="0">
              <a:solidFill>
                <a:srgbClr val="0372A6"/>
              </a:solidFill>
              <a:effectLst/>
              <a:latin typeface="Tahoma" panose="020B0604030504040204" pitchFamily="34" charset="0"/>
            </a:endParaRPr>
          </a:p>
          <a:p>
            <a:pPr algn="just"/>
            <a:r>
              <a:rPr lang="en-US" b="0" i="0" dirty="0">
                <a:solidFill>
                  <a:srgbClr val="000000"/>
                </a:solidFill>
                <a:effectLst/>
                <a:latin typeface="Tahoma" panose="020B0604030504040204" pitchFamily="34" charset="0"/>
              </a:rPr>
              <a:t>GNU GRUB (short for GNU </a:t>
            </a:r>
            <a:r>
              <a:rPr lang="en-US" b="0" i="0" dirty="0" err="1">
                <a:solidFill>
                  <a:srgbClr val="000000"/>
                </a:solidFill>
                <a:effectLst/>
                <a:latin typeface="Tahoma" panose="020B0604030504040204" pitchFamily="34" charset="0"/>
              </a:rPr>
              <a:t>GRand</a:t>
            </a:r>
            <a:r>
              <a:rPr lang="en-US" b="0" i="0" dirty="0">
                <a:solidFill>
                  <a:srgbClr val="000000"/>
                </a:solidFill>
                <a:effectLst/>
                <a:latin typeface="Tahoma" panose="020B0604030504040204" pitchFamily="34" charset="0"/>
              </a:rPr>
              <a:t> Unified Bootloader, commonly referred to as GRUB) is a boot loader package from the GNU Project. GRUB is the reference implementation of the Free Software Foundation's Multiboot Specification, which provides a user the choice to boot one of multiple operating systems installed on a computer or select a specific kernel configuration available on a particular operating system's partitions.</a:t>
            </a:r>
          </a:p>
        </p:txBody>
      </p:sp>
    </p:spTree>
    <p:extLst>
      <p:ext uri="{BB962C8B-B14F-4D97-AF65-F5344CB8AC3E}">
        <p14:creationId xmlns:p14="http://schemas.microsoft.com/office/powerpoint/2010/main" val="1018983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KERNEL SPACE AND USER SPACE</a:t>
            </a:r>
          </a:p>
        </p:txBody>
      </p:sp>
      <p:sp>
        <p:nvSpPr>
          <p:cNvPr id="3" name="Content Placeholder 2"/>
          <p:cNvSpPr>
            <a:spLocks noGrp="1"/>
          </p:cNvSpPr>
          <p:nvPr>
            <p:ph idx="1"/>
          </p:nvPr>
        </p:nvSpPr>
        <p:spPr/>
        <p:txBody>
          <a:bodyPr/>
          <a:lstStyle/>
          <a:p>
            <a:pPr marL="0" indent="0">
              <a:buNone/>
            </a:pPr>
            <a:r>
              <a:rPr lang="en-IN" dirty="0"/>
              <a:t>The </a:t>
            </a:r>
            <a:r>
              <a:rPr lang="en-IN" b="1" dirty="0"/>
              <a:t>kernel space </a:t>
            </a:r>
            <a:r>
              <a:rPr lang="en-IN" dirty="0"/>
              <a:t>is simply where the kernel executes the services that it provides. </a:t>
            </a:r>
          </a:p>
          <a:p>
            <a:pPr marL="0" indent="0">
              <a:buNone/>
            </a:pPr>
            <a:r>
              <a:rPr lang="en-IN" dirty="0"/>
              <a:t>The </a:t>
            </a:r>
            <a:r>
              <a:rPr lang="en-IN" b="1" dirty="0"/>
              <a:t>user space </a:t>
            </a:r>
            <a:r>
              <a:rPr lang="en-IN" dirty="0"/>
              <a:t>is the area of memory that includes everything outside of kernel space.</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9142" y="3597304"/>
            <a:ext cx="4154896" cy="2651096"/>
          </a:xfrm>
          <a:prstGeom prst="rect">
            <a:avLst/>
          </a:prstGeom>
        </p:spPr>
      </p:pic>
    </p:spTree>
    <p:extLst>
      <p:ext uri="{BB962C8B-B14F-4D97-AF65-F5344CB8AC3E}">
        <p14:creationId xmlns:p14="http://schemas.microsoft.com/office/powerpoint/2010/main" val="237909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B6B41B2-5F4B-6A1F-8FD1-11F7424AEFC1}"/>
              </a:ext>
            </a:extLst>
          </p:cNvPr>
          <p:cNvSpPr txBox="1"/>
          <p:nvPr/>
        </p:nvSpPr>
        <p:spPr>
          <a:xfrm>
            <a:off x="844730" y="822684"/>
            <a:ext cx="8456023" cy="2462213"/>
          </a:xfrm>
          <a:prstGeom prst="rect">
            <a:avLst/>
          </a:prstGeom>
          <a:noFill/>
          <a:ln>
            <a:solidFill>
              <a:schemeClr val="bg2"/>
            </a:solidFill>
          </a:ln>
        </p:spPr>
        <p:txBody>
          <a:bodyPr wrap="square">
            <a:spAutoFit/>
          </a:bodyPr>
          <a:lstStyle/>
          <a:p>
            <a:pPr algn="ctr"/>
            <a:r>
              <a:rPr lang="en-US" sz="2800" b="1" i="0" dirty="0">
                <a:solidFill>
                  <a:srgbClr val="0372A6"/>
                </a:solidFill>
                <a:effectLst/>
                <a:latin typeface="Tahoma" panose="020B0604030504040204" pitchFamily="34" charset="0"/>
              </a:rPr>
              <a:t>The </a:t>
            </a:r>
            <a:r>
              <a:rPr lang="en-US" sz="2800" b="1" i="0" dirty="0">
                <a:solidFill>
                  <a:srgbClr val="0372A6"/>
                </a:solidFill>
                <a:effectLst/>
                <a:latin typeface="courier new" panose="02070309020205020404" pitchFamily="49" charset="0"/>
              </a:rPr>
              <a:t>grub2-install</a:t>
            </a:r>
            <a:r>
              <a:rPr lang="en-US" sz="2800" b="1" i="0" dirty="0">
                <a:solidFill>
                  <a:srgbClr val="0372A6"/>
                </a:solidFill>
                <a:effectLst/>
                <a:latin typeface="Tahoma" panose="020B0604030504040204" pitchFamily="34" charset="0"/>
              </a:rPr>
              <a:t> Command</a:t>
            </a:r>
          </a:p>
          <a:p>
            <a:pPr algn="l"/>
            <a:endParaRPr lang="en-US" b="1" dirty="0">
              <a:solidFill>
                <a:srgbClr val="0372A6"/>
              </a:solidFill>
              <a:latin typeface="Tahoma" panose="020B0604030504040204" pitchFamily="34" charset="0"/>
            </a:endParaRPr>
          </a:p>
          <a:p>
            <a:pPr algn="l"/>
            <a:endParaRPr lang="en-US" b="1" i="0" dirty="0">
              <a:solidFill>
                <a:srgbClr val="0372A6"/>
              </a:solidFill>
              <a:effectLst/>
              <a:latin typeface="Tahoma" panose="020B0604030504040204" pitchFamily="34" charset="0"/>
            </a:endParaRPr>
          </a:p>
          <a:p>
            <a:pPr algn="just"/>
            <a:r>
              <a:rPr lang="en-US" b="1" i="0" dirty="0">
                <a:solidFill>
                  <a:srgbClr val="000000"/>
                </a:solidFill>
                <a:effectLst/>
                <a:latin typeface="courier new" panose="02070309020205020404" pitchFamily="49" charset="0"/>
              </a:rPr>
              <a:t>grub2-install </a:t>
            </a:r>
            <a:r>
              <a:rPr lang="en-US" b="0" i="0" dirty="0">
                <a:solidFill>
                  <a:srgbClr val="000000"/>
                </a:solidFill>
                <a:effectLst/>
                <a:latin typeface="Tahoma" panose="020B0604030504040204" pitchFamily="34" charset="0"/>
              </a:rPr>
              <a:t>installs GRUB onto a device. This includes copying GRUB images into the target directory (generally </a:t>
            </a:r>
            <a:r>
              <a:rPr lang="en-US" b="0" i="1" dirty="0">
                <a:solidFill>
                  <a:srgbClr val="000000"/>
                </a:solidFill>
                <a:effectLst/>
                <a:latin typeface="Tahoma" panose="020B0604030504040204" pitchFamily="34" charset="0"/>
              </a:rPr>
              <a:t>/boot/grub</a:t>
            </a:r>
            <a:r>
              <a:rPr lang="en-US" b="0" i="0" dirty="0">
                <a:solidFill>
                  <a:srgbClr val="000000"/>
                </a:solidFill>
                <a:effectLst/>
                <a:latin typeface="Tahoma" panose="020B0604030504040204" pitchFamily="34" charset="0"/>
              </a:rPr>
              <a:t>), and on some platforms may also include installing GRUB onto a boot sector. If grub2 is being installed on a UEFI system make sure to use the </a:t>
            </a:r>
            <a:r>
              <a:rPr lang="en-US" b="1" i="0" dirty="0">
                <a:solidFill>
                  <a:srgbClr val="000000"/>
                </a:solidFill>
                <a:effectLst/>
                <a:latin typeface="courier new" panose="02070309020205020404" pitchFamily="49" charset="0"/>
              </a:rPr>
              <a:t>--</a:t>
            </a:r>
            <a:r>
              <a:rPr lang="en-US" b="1" i="0" dirty="0" err="1">
                <a:solidFill>
                  <a:srgbClr val="000000"/>
                </a:solidFill>
                <a:effectLst/>
                <a:latin typeface="courier new" panose="02070309020205020404" pitchFamily="49" charset="0"/>
              </a:rPr>
              <a:t>efi</a:t>
            </a:r>
            <a:r>
              <a:rPr lang="en-US" b="1" i="0" dirty="0">
                <a:solidFill>
                  <a:srgbClr val="000000"/>
                </a:solidFill>
                <a:effectLst/>
                <a:latin typeface="courier new" panose="02070309020205020404" pitchFamily="49" charset="0"/>
              </a:rPr>
              <a:t>-directory</a:t>
            </a:r>
            <a:r>
              <a:rPr lang="en-US" b="0" i="0" dirty="0">
                <a:solidFill>
                  <a:srgbClr val="000000"/>
                </a:solidFill>
                <a:effectLst/>
                <a:latin typeface="Tahoma" panose="020B0604030504040204" pitchFamily="34" charset="0"/>
              </a:rPr>
              <a:t> option so the files get placed in the proper directory.</a:t>
            </a:r>
          </a:p>
        </p:txBody>
      </p:sp>
      <p:sp>
        <p:nvSpPr>
          <p:cNvPr id="5" name="TextBox 4">
            <a:extLst>
              <a:ext uri="{FF2B5EF4-FFF2-40B4-BE49-F238E27FC236}">
                <a16:creationId xmlns="" xmlns:a16="http://schemas.microsoft.com/office/drawing/2014/main" id="{2DDD6F4D-25CB-FB6E-6C2B-A3CDFB178B39}"/>
              </a:ext>
            </a:extLst>
          </p:cNvPr>
          <p:cNvSpPr txBox="1"/>
          <p:nvPr/>
        </p:nvSpPr>
        <p:spPr>
          <a:xfrm>
            <a:off x="957943" y="4076339"/>
            <a:ext cx="6096000" cy="1200329"/>
          </a:xfrm>
          <a:prstGeom prst="rect">
            <a:avLst/>
          </a:prstGeom>
          <a:noFill/>
          <a:ln>
            <a:solidFill>
              <a:schemeClr val="bg2"/>
            </a:solidFill>
          </a:ln>
        </p:spPr>
        <p:txBody>
          <a:bodyPr wrap="square">
            <a:spAutoFit/>
          </a:bodyPr>
          <a:lstStyle/>
          <a:p>
            <a:pPr algn="l"/>
            <a:r>
              <a:rPr lang="en-US" b="1" i="0" dirty="0">
                <a:solidFill>
                  <a:srgbClr val="000000"/>
                </a:solidFill>
                <a:effectLst/>
                <a:latin typeface="Tahoma" panose="020B0604030504040204" pitchFamily="34" charset="0"/>
              </a:rPr>
              <a:t>Syntax:</a:t>
            </a:r>
            <a:endParaRPr lang="en-US" b="0" i="0" dirty="0">
              <a:solidFill>
                <a:srgbClr val="000000"/>
              </a:solidFill>
              <a:effectLst/>
              <a:latin typeface="Tahoma" panose="020B0604030504040204" pitchFamily="34" charset="0"/>
            </a:endParaRPr>
          </a:p>
          <a:p>
            <a:pPr algn="l"/>
            <a:r>
              <a:rPr lang="en-US" b="0" i="0" dirty="0">
                <a:solidFill>
                  <a:srgbClr val="000000"/>
                </a:solidFill>
                <a:effectLst/>
                <a:latin typeface="Tahoma" panose="020B0604030504040204" pitchFamily="34" charset="0"/>
              </a:rPr>
              <a:t>grub-install [OPTIONS]... INSTALL_DEVICE</a:t>
            </a:r>
          </a:p>
          <a:p>
            <a:pPr algn="l"/>
            <a:r>
              <a:rPr lang="en-US" b="0" i="0" dirty="0">
                <a:solidFill>
                  <a:srgbClr val="000000"/>
                </a:solidFill>
                <a:effectLst/>
                <a:latin typeface="Tahoma" panose="020B0604030504040204" pitchFamily="34" charset="0"/>
              </a:rPr>
              <a:t>Notice the command is grub-install even though it installs grub2</a:t>
            </a:r>
          </a:p>
        </p:txBody>
      </p:sp>
    </p:spTree>
    <p:extLst>
      <p:ext uri="{BB962C8B-B14F-4D97-AF65-F5344CB8AC3E}">
        <p14:creationId xmlns:p14="http://schemas.microsoft.com/office/powerpoint/2010/main" val="48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B1F556E-525C-0C2E-F7AC-3914DC68BFD6}"/>
              </a:ext>
            </a:extLst>
          </p:cNvPr>
          <p:cNvSpPr txBox="1"/>
          <p:nvPr/>
        </p:nvSpPr>
        <p:spPr>
          <a:xfrm>
            <a:off x="3766457" y="372681"/>
            <a:ext cx="3065417" cy="461665"/>
          </a:xfrm>
          <a:prstGeom prst="rect">
            <a:avLst/>
          </a:prstGeom>
          <a:noFill/>
          <a:ln>
            <a:solidFill>
              <a:schemeClr val="bg2"/>
            </a:solidFill>
          </a:ln>
        </p:spPr>
        <p:txBody>
          <a:bodyPr wrap="square">
            <a:spAutoFit/>
          </a:bodyPr>
          <a:lstStyle/>
          <a:p>
            <a:r>
              <a:rPr lang="en-IN" sz="2400" b="1" i="0" dirty="0">
                <a:solidFill>
                  <a:srgbClr val="000000"/>
                </a:solidFill>
                <a:effectLst/>
                <a:latin typeface="Tahoma" panose="020B0604030504040204" pitchFamily="34" charset="0"/>
              </a:rPr>
              <a:t>Command Options</a:t>
            </a:r>
            <a:endParaRPr lang="en-IN" sz="2400" dirty="0"/>
          </a:p>
        </p:txBody>
      </p:sp>
      <p:graphicFrame>
        <p:nvGraphicFramePr>
          <p:cNvPr id="4" name="Table 3">
            <a:extLst>
              <a:ext uri="{FF2B5EF4-FFF2-40B4-BE49-F238E27FC236}">
                <a16:creationId xmlns="" xmlns:a16="http://schemas.microsoft.com/office/drawing/2014/main" id="{2725CC37-EBCB-B343-B236-8BD2C96564B8}"/>
              </a:ext>
            </a:extLst>
          </p:cNvPr>
          <p:cNvGraphicFramePr>
            <a:graphicFrameLocks noGrp="1"/>
          </p:cNvGraphicFramePr>
          <p:nvPr>
            <p:extLst>
              <p:ext uri="{D42A27DB-BD31-4B8C-83A1-F6EECF244321}">
                <p14:modId xmlns:p14="http://schemas.microsoft.com/office/powerpoint/2010/main" val="658907984"/>
              </p:ext>
            </p:extLst>
          </p:nvPr>
        </p:nvGraphicFramePr>
        <p:xfrm>
          <a:off x="461555" y="1119670"/>
          <a:ext cx="9675223" cy="5600780"/>
        </p:xfrm>
        <a:graphic>
          <a:graphicData uri="http://schemas.openxmlformats.org/drawingml/2006/table">
            <a:tbl>
              <a:tblPr/>
              <a:tblGrid>
                <a:gridCol w="2377440">
                  <a:extLst>
                    <a:ext uri="{9D8B030D-6E8A-4147-A177-3AD203B41FA5}">
                      <a16:colId xmlns="" xmlns:a16="http://schemas.microsoft.com/office/drawing/2014/main" val="2456021072"/>
                    </a:ext>
                  </a:extLst>
                </a:gridCol>
                <a:gridCol w="7297783">
                  <a:extLst>
                    <a:ext uri="{9D8B030D-6E8A-4147-A177-3AD203B41FA5}">
                      <a16:colId xmlns="" xmlns:a16="http://schemas.microsoft.com/office/drawing/2014/main" val="389899112"/>
                    </a:ext>
                  </a:extLst>
                </a:gridCol>
              </a:tblGrid>
              <a:tr h="106944">
                <a:tc>
                  <a:txBody>
                    <a:bodyPr/>
                    <a:lstStyle/>
                    <a:p>
                      <a:pPr fontAlgn="ctr"/>
                      <a:r>
                        <a:rPr lang="en-IN" sz="1200" b="1">
                          <a:effectLst/>
                          <a:latin typeface="Tahoma" panose="020B0604030504040204" pitchFamily="34" charset="0"/>
                        </a:rPr>
                        <a:t>Option</a:t>
                      </a:r>
                      <a:endParaRPr lang="en-IN" sz="1200" b="0">
                        <a:effectLst/>
                        <a:latin typeface="Tahoma" panose="020B0604030504040204" pitchFamily="34" charset="0"/>
                      </a:endParaRPr>
                    </a:p>
                  </a:txBody>
                  <a:tcPr marL="26736" marR="26736" marT="13368" marB="13368" anchor="ctr">
                    <a:lnL w="12700" cap="flat" cmpd="sng" algn="ctr">
                      <a:solidFill>
                        <a:srgbClr val="30B3F6"/>
                      </a:solidFill>
                      <a:prstDash val="solid"/>
                      <a:round/>
                      <a:headEnd type="none" w="med" len="med"/>
                      <a:tailEnd type="none" w="med" len="med"/>
                    </a:lnL>
                    <a:lnR w="12700" cap="flat" cmpd="sng" algn="ctr">
                      <a:solidFill>
                        <a:srgbClr val="30B3F6"/>
                      </a:solidFill>
                      <a:prstDash val="solid"/>
                      <a:round/>
                      <a:headEnd type="none" w="med" len="med"/>
                      <a:tailEnd type="none" w="med" len="med"/>
                    </a:lnR>
                    <a:lnT w="12700" cap="flat" cmpd="sng" algn="ctr">
                      <a:solidFill>
                        <a:srgbClr val="30B3F6"/>
                      </a:solidFill>
                      <a:prstDash val="solid"/>
                      <a:round/>
                      <a:headEnd type="none" w="med" len="med"/>
                      <a:tailEnd type="none" w="med" len="med"/>
                    </a:lnT>
                    <a:lnB w="0" cap="flat" cmpd="sng" algn="ctr">
                      <a:solidFill>
                        <a:srgbClr val="30B3F6"/>
                      </a:solidFill>
                      <a:prstDash val="solid"/>
                      <a:round/>
                      <a:headEnd type="none" w="med" len="med"/>
                      <a:tailEnd type="none" w="med" len="med"/>
                    </a:lnB>
                    <a:solidFill>
                      <a:srgbClr val="E5F5FE"/>
                    </a:solidFill>
                  </a:tcPr>
                </a:tc>
                <a:tc>
                  <a:txBody>
                    <a:bodyPr/>
                    <a:lstStyle/>
                    <a:p>
                      <a:pPr fontAlgn="ctr"/>
                      <a:r>
                        <a:rPr lang="en-IN" sz="1200" b="1" dirty="0">
                          <a:effectLst/>
                          <a:latin typeface="Tahoma" panose="020B0604030504040204" pitchFamily="34" charset="0"/>
                        </a:rPr>
                        <a:t>Option Meaning</a:t>
                      </a:r>
                      <a:endParaRPr lang="en-IN" sz="1200" b="0" dirty="0">
                        <a:effectLst/>
                        <a:latin typeface="Tahoma" panose="020B0604030504040204" pitchFamily="34" charset="0"/>
                      </a:endParaRPr>
                    </a:p>
                  </a:txBody>
                  <a:tcPr marL="26736" marR="26736" marT="13368" marB="13368" anchor="ctr">
                    <a:lnL w="12700" cap="flat" cmpd="sng" algn="ctr">
                      <a:solidFill>
                        <a:srgbClr val="30B3F6"/>
                      </a:solidFill>
                      <a:prstDash val="solid"/>
                      <a:round/>
                      <a:headEnd type="none" w="med" len="med"/>
                      <a:tailEnd type="none" w="med" len="med"/>
                    </a:lnL>
                    <a:lnR w="12700" cap="flat" cmpd="sng" algn="ctr">
                      <a:solidFill>
                        <a:srgbClr val="30B3F6"/>
                      </a:solidFill>
                      <a:prstDash val="solid"/>
                      <a:round/>
                      <a:headEnd type="none" w="med" len="med"/>
                      <a:tailEnd type="none" w="med" len="med"/>
                    </a:lnR>
                    <a:lnT w="12700" cap="flat" cmpd="sng" algn="ctr">
                      <a:solidFill>
                        <a:srgbClr val="30B3F6"/>
                      </a:solidFill>
                      <a:prstDash val="solid"/>
                      <a:round/>
                      <a:headEnd type="none" w="med" len="med"/>
                      <a:tailEnd type="none" w="med" len="med"/>
                    </a:lnT>
                    <a:lnB w="0" cap="flat" cmpd="sng" algn="ctr">
                      <a:solidFill>
                        <a:srgbClr val="30B3F6"/>
                      </a:solidFill>
                      <a:prstDash val="solid"/>
                      <a:round/>
                      <a:headEnd type="none" w="med" len="med"/>
                      <a:tailEnd type="none" w="med" len="med"/>
                    </a:lnB>
                    <a:solidFill>
                      <a:srgbClr val="E5F5FE"/>
                    </a:solidFill>
                  </a:tcPr>
                </a:tc>
                <a:extLst>
                  <a:ext uri="{0D108BD9-81ED-4DB2-BD59-A6C34878D82A}">
                    <a16:rowId xmlns="" xmlns:a16="http://schemas.microsoft.com/office/drawing/2014/main" val="1506342223"/>
                  </a:ext>
                </a:extLst>
              </a:tr>
              <a:tr h="106944">
                <a:tc>
                  <a:txBody>
                    <a:bodyPr/>
                    <a:lstStyle/>
                    <a:p>
                      <a:pPr algn="l" fontAlgn="ctr"/>
                      <a:r>
                        <a:rPr lang="en-IN" sz="1200">
                          <a:effectLst/>
                        </a:rPr>
                        <a:t>--modules=MODULES</a:t>
                      </a:r>
                    </a:p>
                  </a:txBody>
                  <a:tcPr marL="26736" marR="26736" marT="13368" marB="13368" anchor="ctr">
                    <a:lnL>
                      <a:noFill/>
                    </a:lnL>
                    <a:lnR>
                      <a:noFill/>
                    </a:lnR>
                    <a:lnT w="0" cap="flat" cmpd="sng" algn="ctr">
                      <a:solidFill>
                        <a:srgbClr val="30B3F6"/>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ctr"/>
                      <a:r>
                        <a:rPr lang="en-US" sz="1200" dirty="0">
                          <a:effectLst/>
                        </a:rPr>
                        <a:t>Pre-load modules specified by MODULES.</a:t>
                      </a:r>
                    </a:p>
                  </a:txBody>
                  <a:tcPr marL="26736" marR="26736" marT="13368" marB="13368" anchor="ctr">
                    <a:lnL>
                      <a:noFill/>
                    </a:lnL>
                    <a:lnR>
                      <a:noFill/>
                    </a:lnR>
                    <a:lnT w="0" cap="flat" cmpd="sng" algn="ctr">
                      <a:solidFill>
                        <a:srgbClr val="30B3F6"/>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562848003"/>
                  </a:ext>
                </a:extLst>
              </a:tr>
              <a:tr h="267359">
                <a:tc>
                  <a:txBody>
                    <a:bodyPr/>
                    <a:lstStyle/>
                    <a:p>
                      <a:pPr algn="l" fontAlgn="ctr"/>
                      <a:r>
                        <a:rPr lang="en-IN" sz="1200">
                          <a:effectLst/>
                        </a:rPr>
                        <a:t>--install-modules=MODULES</a:t>
                      </a:r>
                    </a:p>
                  </a:txBody>
                  <a:tcPr marL="26736" marR="26736" marT="13368" marB="13368"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FEFEF"/>
                    </a:solidFill>
                  </a:tcPr>
                </a:tc>
                <a:tc>
                  <a:txBody>
                    <a:bodyPr/>
                    <a:lstStyle/>
                    <a:p>
                      <a:pPr algn="l" fontAlgn="ctr"/>
                      <a:r>
                        <a:rPr lang="en-US" sz="1200">
                          <a:effectLst/>
                        </a:rPr>
                        <a:t>Install only MODULES and their dependencies. The default is to install all available modules.</a:t>
                      </a:r>
                    </a:p>
                  </a:txBody>
                  <a:tcPr marL="26736" marR="26736" marT="13368" marB="13368"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FEFEF"/>
                    </a:solidFill>
                  </a:tcPr>
                </a:tc>
                <a:extLst>
                  <a:ext uri="{0D108BD9-81ED-4DB2-BD59-A6C34878D82A}">
                    <a16:rowId xmlns="" xmlns:a16="http://schemas.microsoft.com/office/drawing/2014/main" val="3743349470"/>
                  </a:ext>
                </a:extLst>
              </a:tr>
              <a:tr h="187151">
                <a:tc>
                  <a:txBody>
                    <a:bodyPr/>
                    <a:lstStyle/>
                    <a:p>
                      <a:pPr algn="l" fontAlgn="ctr"/>
                      <a:r>
                        <a:rPr lang="en-IN" sz="1200">
                          <a:effectLst/>
                        </a:rPr>
                        <a:t>--themes=THEMES</a:t>
                      </a:r>
                    </a:p>
                  </a:txBody>
                  <a:tcPr marL="26736" marR="26736" marT="13368" marB="13368"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ctr"/>
                      <a:r>
                        <a:rPr lang="en-US" sz="1200">
                          <a:effectLst/>
                        </a:rPr>
                        <a:t>Install THEMES. The default is to install the starfield theme, if available.</a:t>
                      </a:r>
                    </a:p>
                  </a:txBody>
                  <a:tcPr marL="26736" marR="26736" marT="13368" marB="13368"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701956169"/>
                  </a:ext>
                </a:extLst>
              </a:tr>
              <a:tr h="187151">
                <a:tc>
                  <a:txBody>
                    <a:bodyPr/>
                    <a:lstStyle/>
                    <a:p>
                      <a:pPr algn="l" fontAlgn="ctr"/>
                      <a:r>
                        <a:rPr lang="en-IN" sz="1200">
                          <a:effectLst/>
                        </a:rPr>
                        <a:t>--fonts=FONTS</a:t>
                      </a:r>
                    </a:p>
                  </a:txBody>
                  <a:tcPr marL="26736" marR="26736" marT="13368" marB="13368"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FEFEF"/>
                    </a:solidFill>
                  </a:tcPr>
                </a:tc>
                <a:tc>
                  <a:txBody>
                    <a:bodyPr/>
                    <a:lstStyle/>
                    <a:p>
                      <a:pPr algn="l" fontAlgn="ctr"/>
                      <a:r>
                        <a:rPr lang="en-US" sz="1200">
                          <a:effectLst/>
                        </a:rPr>
                        <a:t>Install FONTS. The default is to install the unicode font.</a:t>
                      </a:r>
                    </a:p>
                  </a:txBody>
                  <a:tcPr marL="26736" marR="26736" marT="13368" marB="13368"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FEFEF"/>
                    </a:solidFill>
                  </a:tcPr>
                </a:tc>
                <a:extLst>
                  <a:ext uri="{0D108BD9-81ED-4DB2-BD59-A6C34878D82A}">
                    <a16:rowId xmlns="" xmlns:a16="http://schemas.microsoft.com/office/drawing/2014/main" val="4143210038"/>
                  </a:ext>
                </a:extLst>
              </a:tr>
              <a:tr h="187151">
                <a:tc>
                  <a:txBody>
                    <a:bodyPr/>
                    <a:lstStyle/>
                    <a:p>
                      <a:pPr algn="l" fontAlgn="ctr"/>
                      <a:r>
                        <a:rPr lang="en-IN" sz="1200">
                          <a:effectLst/>
                        </a:rPr>
                        <a:t>--locales=LOCALES</a:t>
                      </a:r>
                    </a:p>
                  </a:txBody>
                  <a:tcPr marL="26736" marR="26736" marT="13368" marB="13368"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ctr"/>
                      <a:r>
                        <a:rPr lang="en-US" sz="1200">
                          <a:effectLst/>
                        </a:rPr>
                        <a:t>Install only locales listed in LOCALES. The default is to install all available locales.</a:t>
                      </a:r>
                    </a:p>
                  </a:txBody>
                  <a:tcPr marL="26736" marR="26736" marT="13368" marB="13368"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1004375805"/>
                  </a:ext>
                </a:extLst>
              </a:tr>
              <a:tr h="187151">
                <a:tc>
                  <a:txBody>
                    <a:bodyPr/>
                    <a:lstStyle/>
                    <a:p>
                      <a:pPr algn="l" fontAlgn="ctr"/>
                      <a:r>
                        <a:rPr lang="pt-BR" sz="1200">
                          <a:effectLst/>
                        </a:rPr>
                        <a:t>--compress=no,xz,gz,lzo</a:t>
                      </a:r>
                    </a:p>
                  </a:txBody>
                  <a:tcPr marL="26736" marR="26736" marT="13368" marB="13368"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FEFEF"/>
                    </a:solidFill>
                  </a:tcPr>
                </a:tc>
                <a:tc>
                  <a:txBody>
                    <a:bodyPr/>
                    <a:lstStyle/>
                    <a:p>
                      <a:pPr algn="l" fontAlgn="ctr"/>
                      <a:r>
                        <a:rPr lang="en-US" sz="1200">
                          <a:effectLst/>
                        </a:rPr>
                        <a:t>Compress GRUB files using the specified compression algorithm.</a:t>
                      </a:r>
                    </a:p>
                  </a:txBody>
                  <a:tcPr marL="26736" marR="26736" marT="13368" marB="13368"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FEFEF"/>
                    </a:solidFill>
                  </a:tcPr>
                </a:tc>
                <a:extLst>
                  <a:ext uri="{0D108BD9-81ED-4DB2-BD59-A6C34878D82A}">
                    <a16:rowId xmlns="" xmlns:a16="http://schemas.microsoft.com/office/drawing/2014/main" val="476269161"/>
                  </a:ext>
                </a:extLst>
              </a:tr>
              <a:tr h="106944">
                <a:tc>
                  <a:txBody>
                    <a:bodyPr/>
                    <a:lstStyle/>
                    <a:p>
                      <a:pPr algn="l" fontAlgn="ctr"/>
                      <a:r>
                        <a:rPr lang="en-IN" sz="1200">
                          <a:effectLst/>
                        </a:rPr>
                        <a:t>--directory=DIR</a:t>
                      </a:r>
                    </a:p>
                  </a:txBody>
                  <a:tcPr marL="26736" marR="26736" marT="13368" marB="13368"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ctr"/>
                      <a:r>
                        <a:rPr lang="en-US" sz="1200">
                          <a:effectLst/>
                        </a:rPr>
                        <a:t>Use images and modules in DIR.</a:t>
                      </a:r>
                    </a:p>
                  </a:txBody>
                  <a:tcPr marL="26736" marR="26736" marT="13368" marB="13368"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3580621040"/>
                  </a:ext>
                </a:extLst>
              </a:tr>
              <a:tr h="187151">
                <a:tc>
                  <a:txBody>
                    <a:bodyPr/>
                    <a:lstStyle/>
                    <a:p>
                      <a:pPr algn="l" fontAlgn="ctr"/>
                      <a:r>
                        <a:rPr lang="en-IN" sz="1200">
                          <a:effectLst/>
                        </a:rPr>
                        <a:t>--grub-mkimage=FILE</a:t>
                      </a:r>
                    </a:p>
                  </a:txBody>
                  <a:tcPr marL="26736" marR="26736" marT="13368" marB="13368"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FEFEF"/>
                    </a:solidFill>
                  </a:tcPr>
                </a:tc>
                <a:tc>
                  <a:txBody>
                    <a:bodyPr/>
                    <a:lstStyle/>
                    <a:p>
                      <a:pPr algn="l" fontAlgn="ctr"/>
                      <a:r>
                        <a:rPr lang="en-US" sz="1200">
                          <a:effectLst/>
                        </a:rPr>
                        <a:t>Use FILE as grub-mkimage. The default is /usr/bin/grub-mkimage.</a:t>
                      </a:r>
                    </a:p>
                  </a:txBody>
                  <a:tcPr marL="26736" marR="26736" marT="13368" marB="13368"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FEFEF"/>
                    </a:solidFill>
                  </a:tcPr>
                </a:tc>
                <a:extLst>
                  <a:ext uri="{0D108BD9-81ED-4DB2-BD59-A6C34878D82A}">
                    <a16:rowId xmlns="" xmlns:a16="http://schemas.microsoft.com/office/drawing/2014/main" val="445289967"/>
                  </a:ext>
                </a:extLst>
              </a:tr>
              <a:tr h="267359">
                <a:tc>
                  <a:txBody>
                    <a:bodyPr/>
                    <a:lstStyle/>
                    <a:p>
                      <a:pPr algn="l" fontAlgn="ctr"/>
                      <a:r>
                        <a:rPr lang="en-IN" sz="1200">
                          <a:effectLst/>
                        </a:rPr>
                        <a:t>--boot-directory=DIR</a:t>
                      </a:r>
                    </a:p>
                  </a:txBody>
                  <a:tcPr marL="26736" marR="26736" marT="13368" marB="13368"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ctr"/>
                      <a:r>
                        <a:rPr lang="en-US" sz="1200">
                          <a:effectLst/>
                        </a:rPr>
                        <a:t>Use DIR as the boot directory. The default is /boot. GRUB will put its files in a subdirectory of this directory named grub.</a:t>
                      </a:r>
                    </a:p>
                  </a:txBody>
                  <a:tcPr marL="26736" marR="26736" marT="13368" marB="13368"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2457558560"/>
                  </a:ext>
                </a:extLst>
              </a:tr>
              <a:tr h="267359">
                <a:tc>
                  <a:txBody>
                    <a:bodyPr/>
                    <a:lstStyle/>
                    <a:p>
                      <a:pPr algn="l" fontAlgn="ctr"/>
                      <a:r>
                        <a:rPr lang="en-IN" sz="1200">
                          <a:effectLst/>
                        </a:rPr>
                        <a:t>--target=TARGET</a:t>
                      </a:r>
                    </a:p>
                  </a:txBody>
                  <a:tcPr marL="26736" marR="26736" marT="13368" marB="13368"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FEFEF"/>
                    </a:solidFill>
                  </a:tcPr>
                </a:tc>
                <a:tc>
                  <a:txBody>
                    <a:bodyPr/>
                    <a:lstStyle/>
                    <a:p>
                      <a:pPr algn="l" fontAlgn="ctr"/>
                      <a:r>
                        <a:rPr lang="en-US" sz="1200">
                          <a:effectLst/>
                        </a:rPr>
                        <a:t>Install GRUB for TARGET platform. The default is the platform grub-install is running on.</a:t>
                      </a:r>
                    </a:p>
                  </a:txBody>
                  <a:tcPr marL="26736" marR="26736" marT="13368" marB="13368"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FEFEF"/>
                    </a:solidFill>
                  </a:tcPr>
                </a:tc>
                <a:extLst>
                  <a:ext uri="{0D108BD9-81ED-4DB2-BD59-A6C34878D82A}">
                    <a16:rowId xmlns="" xmlns:a16="http://schemas.microsoft.com/office/drawing/2014/main" val="2010401423"/>
                  </a:ext>
                </a:extLst>
              </a:tr>
              <a:tr h="187151">
                <a:tc>
                  <a:txBody>
                    <a:bodyPr/>
                    <a:lstStyle/>
                    <a:p>
                      <a:pPr algn="l" fontAlgn="ctr"/>
                      <a:r>
                        <a:rPr lang="en-IN" sz="1200">
                          <a:effectLst/>
                        </a:rPr>
                        <a:t>--grub-setup=FILE</a:t>
                      </a:r>
                    </a:p>
                  </a:txBody>
                  <a:tcPr marL="26736" marR="26736" marT="13368" marB="13368"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ctr"/>
                      <a:r>
                        <a:rPr lang="en-US" sz="1200">
                          <a:effectLst/>
                        </a:rPr>
                        <a:t>Use FILE as grub-setup. The default is /usr/bin/grub-setup.</a:t>
                      </a:r>
                    </a:p>
                  </a:txBody>
                  <a:tcPr marL="26736" marR="26736" marT="13368" marB="13368"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2437749676"/>
                  </a:ext>
                </a:extLst>
              </a:tr>
              <a:tr h="187151">
                <a:tc>
                  <a:txBody>
                    <a:bodyPr/>
                    <a:lstStyle/>
                    <a:p>
                      <a:pPr algn="l" fontAlgn="ctr"/>
                      <a:r>
                        <a:rPr lang="en-IN" sz="1200">
                          <a:effectLst/>
                        </a:rPr>
                        <a:t>--grub-mkrelpath=FILE</a:t>
                      </a:r>
                    </a:p>
                  </a:txBody>
                  <a:tcPr marL="26736" marR="26736" marT="13368" marB="13368"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FEFEF"/>
                    </a:solidFill>
                  </a:tcPr>
                </a:tc>
                <a:tc>
                  <a:txBody>
                    <a:bodyPr/>
                    <a:lstStyle/>
                    <a:p>
                      <a:pPr algn="l" fontAlgn="ctr"/>
                      <a:r>
                        <a:rPr lang="en-US" sz="1200">
                          <a:effectLst/>
                        </a:rPr>
                        <a:t>Use FILE as grub-mkrelpath. The default is /usr/bin/grub-mkrelpath.</a:t>
                      </a:r>
                    </a:p>
                  </a:txBody>
                  <a:tcPr marL="26736" marR="26736" marT="13368" marB="13368"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FEFEF"/>
                    </a:solidFill>
                  </a:tcPr>
                </a:tc>
                <a:extLst>
                  <a:ext uri="{0D108BD9-81ED-4DB2-BD59-A6C34878D82A}">
                    <a16:rowId xmlns="" xmlns:a16="http://schemas.microsoft.com/office/drawing/2014/main" val="3530804971"/>
                  </a:ext>
                </a:extLst>
              </a:tr>
              <a:tr h="187151">
                <a:tc>
                  <a:txBody>
                    <a:bodyPr/>
                    <a:lstStyle/>
                    <a:p>
                      <a:pPr algn="l" fontAlgn="ctr"/>
                      <a:r>
                        <a:rPr lang="en-IN" sz="1200">
                          <a:effectLst/>
                        </a:rPr>
                        <a:t>--grub-probe=FILE</a:t>
                      </a:r>
                    </a:p>
                  </a:txBody>
                  <a:tcPr marL="26736" marR="26736" marT="13368" marB="13368"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ctr"/>
                      <a:r>
                        <a:rPr lang="en-US" sz="1200">
                          <a:effectLst/>
                        </a:rPr>
                        <a:t>Use FILE as grub-probe. The default is /usr/bin/grub-mkrelpath.</a:t>
                      </a:r>
                    </a:p>
                  </a:txBody>
                  <a:tcPr marL="26736" marR="26736" marT="13368" marB="13368"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1827396389"/>
                  </a:ext>
                </a:extLst>
              </a:tr>
              <a:tr h="347566">
                <a:tc>
                  <a:txBody>
                    <a:bodyPr/>
                    <a:lstStyle/>
                    <a:p>
                      <a:pPr algn="l" fontAlgn="ctr"/>
                      <a:r>
                        <a:rPr lang="en-IN" sz="1200" dirty="0">
                          <a:effectLst/>
                        </a:rPr>
                        <a:t>--allow-floppy</a:t>
                      </a:r>
                    </a:p>
                  </a:txBody>
                  <a:tcPr marL="26736" marR="26736" marT="13368" marB="13368"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FEFEF"/>
                    </a:solidFill>
                  </a:tcPr>
                </a:tc>
                <a:tc>
                  <a:txBody>
                    <a:bodyPr/>
                    <a:lstStyle/>
                    <a:p>
                      <a:pPr algn="l" fontAlgn="ctr"/>
                      <a:r>
                        <a:rPr lang="en-US" sz="1200">
                          <a:effectLst/>
                        </a:rPr>
                        <a:t>Make the device also bootable as a floppy. This option is the default for /dev/fdX devices. Some BIOSes will not boot images created with this option.</a:t>
                      </a:r>
                    </a:p>
                  </a:txBody>
                  <a:tcPr marL="26736" marR="26736" marT="13368" marB="13368"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FEFEF"/>
                    </a:solidFill>
                  </a:tcPr>
                </a:tc>
                <a:extLst>
                  <a:ext uri="{0D108BD9-81ED-4DB2-BD59-A6C34878D82A}">
                    <a16:rowId xmlns="" xmlns:a16="http://schemas.microsoft.com/office/drawing/2014/main" val="1400134084"/>
                  </a:ext>
                </a:extLst>
              </a:tr>
              <a:tr h="187151">
                <a:tc>
                  <a:txBody>
                    <a:bodyPr/>
                    <a:lstStyle/>
                    <a:p>
                      <a:pPr algn="l" fontAlgn="ctr"/>
                      <a:r>
                        <a:rPr lang="en-IN" sz="1200">
                          <a:effectLst/>
                        </a:rPr>
                        <a:t>--recheck</a:t>
                      </a:r>
                    </a:p>
                  </a:txBody>
                  <a:tcPr marL="26736" marR="26736" marT="13368" marB="13368"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ctr"/>
                      <a:r>
                        <a:rPr lang="en-US" sz="1200">
                          <a:effectLst/>
                        </a:rPr>
                        <a:t>Delete any existing device map and create a new one if necessary.</a:t>
                      </a:r>
                    </a:p>
                  </a:txBody>
                  <a:tcPr marL="26736" marR="26736" marT="13368" marB="13368"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1543445661"/>
                  </a:ext>
                </a:extLst>
              </a:tr>
              <a:tr h="120311">
                <a:tc>
                  <a:txBody>
                    <a:bodyPr/>
                    <a:lstStyle/>
                    <a:p>
                      <a:pPr algn="l" fontAlgn="ctr"/>
                      <a:r>
                        <a:rPr lang="en-IN" sz="1200">
                          <a:effectLst/>
                        </a:rPr>
                        <a:t>--force</a:t>
                      </a:r>
                    </a:p>
                  </a:txBody>
                  <a:tcPr marL="26736" marR="26736" marT="13368" marB="13368"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FEFEF"/>
                    </a:solidFill>
                  </a:tcPr>
                </a:tc>
                <a:tc>
                  <a:txBody>
                    <a:bodyPr/>
                    <a:lstStyle/>
                    <a:p>
                      <a:pPr algn="l" fontAlgn="ctr"/>
                      <a:r>
                        <a:rPr lang="en-US" sz="1200">
                          <a:effectLst/>
                        </a:rPr>
                        <a:t>Install even if problems are detected.</a:t>
                      </a:r>
                    </a:p>
                  </a:txBody>
                  <a:tcPr marL="26736" marR="26736" marT="13368" marB="13368"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FEFEF"/>
                    </a:solidFill>
                  </a:tcPr>
                </a:tc>
                <a:extLst>
                  <a:ext uri="{0D108BD9-81ED-4DB2-BD59-A6C34878D82A}">
                    <a16:rowId xmlns="" xmlns:a16="http://schemas.microsoft.com/office/drawing/2014/main" val="842067363"/>
                  </a:ext>
                </a:extLst>
              </a:tr>
              <a:tr h="106944">
                <a:tc>
                  <a:txBody>
                    <a:bodyPr/>
                    <a:lstStyle/>
                    <a:p>
                      <a:pPr algn="l" fontAlgn="ctr"/>
                      <a:r>
                        <a:rPr lang="en-IN" sz="1200">
                          <a:effectLst/>
                        </a:rPr>
                        <a:t>--force-file-id</a:t>
                      </a:r>
                    </a:p>
                  </a:txBody>
                  <a:tcPr marL="26736" marR="26736" marT="13368" marB="13368"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ctr"/>
                      <a:r>
                        <a:rPr lang="en-US" sz="1200">
                          <a:effectLst/>
                        </a:rPr>
                        <a:t>Use identifier file even if UUID is available.</a:t>
                      </a:r>
                    </a:p>
                  </a:txBody>
                  <a:tcPr marL="26736" marR="26736" marT="13368" marB="13368"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3760920483"/>
                  </a:ext>
                </a:extLst>
              </a:tr>
              <a:tr h="347566">
                <a:tc>
                  <a:txBody>
                    <a:bodyPr/>
                    <a:lstStyle/>
                    <a:p>
                      <a:pPr algn="l" fontAlgn="ctr"/>
                      <a:r>
                        <a:rPr lang="en-IN" sz="1200">
                          <a:effectLst/>
                        </a:rPr>
                        <a:t>--disk-module=</a:t>
                      </a:r>
                      <a:r>
                        <a:rPr lang="en-IN" sz="1200" i="1">
                          <a:effectLst/>
                        </a:rPr>
                        <a:t>MODULE</a:t>
                      </a:r>
                      <a:endParaRPr lang="en-IN" sz="1200">
                        <a:effectLst/>
                      </a:endParaRPr>
                    </a:p>
                  </a:txBody>
                  <a:tcPr marL="26736" marR="26736" marT="13368" marB="13368"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FEFEF"/>
                    </a:solidFill>
                  </a:tcPr>
                </a:tc>
                <a:tc>
                  <a:txBody>
                    <a:bodyPr/>
                    <a:lstStyle/>
                    <a:p>
                      <a:pPr algn="l" fontAlgn="ctr"/>
                      <a:r>
                        <a:rPr lang="en-US" sz="1200">
                          <a:effectLst/>
                        </a:rPr>
                        <a:t>Use MODULE for disk access. This allows you to manually specify either biosdisk or native disk access. This option is only available on the BIOS target platform.</a:t>
                      </a:r>
                    </a:p>
                  </a:txBody>
                  <a:tcPr marL="26736" marR="26736" marT="13368" marB="13368"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FEFEF"/>
                    </a:solidFill>
                  </a:tcPr>
                </a:tc>
                <a:extLst>
                  <a:ext uri="{0D108BD9-81ED-4DB2-BD59-A6C34878D82A}">
                    <a16:rowId xmlns="" xmlns:a16="http://schemas.microsoft.com/office/drawing/2014/main" val="1461817176"/>
                  </a:ext>
                </a:extLst>
              </a:tr>
              <a:tr h="267359">
                <a:tc>
                  <a:txBody>
                    <a:bodyPr/>
                    <a:lstStyle/>
                    <a:p>
                      <a:pPr algn="l" fontAlgn="ctr"/>
                      <a:r>
                        <a:rPr lang="en-IN" sz="1200">
                          <a:effectLst/>
                        </a:rPr>
                        <a:t>--removable</a:t>
                      </a:r>
                    </a:p>
                  </a:txBody>
                  <a:tcPr marL="26736" marR="26736" marT="13368" marB="13368"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ctr"/>
                      <a:r>
                        <a:rPr lang="en-US" sz="1200">
                          <a:effectLst/>
                        </a:rPr>
                        <a:t>Treat the target device as if it is removable. This option is only available on the EFI target platform.</a:t>
                      </a:r>
                    </a:p>
                  </a:txBody>
                  <a:tcPr marL="26736" marR="26736" marT="13368" marB="13368"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3798447808"/>
                  </a:ext>
                </a:extLst>
              </a:tr>
              <a:tr h="187151">
                <a:tc>
                  <a:txBody>
                    <a:bodyPr/>
                    <a:lstStyle/>
                    <a:p>
                      <a:pPr algn="l" fontAlgn="ctr"/>
                      <a:r>
                        <a:rPr lang="en-IN" sz="1200">
                          <a:effectLst/>
                        </a:rPr>
                        <a:t>--bootloader-id=</a:t>
                      </a:r>
                      <a:r>
                        <a:rPr lang="en-IN" sz="1200" i="1">
                          <a:effectLst/>
                        </a:rPr>
                        <a:t>ID</a:t>
                      </a:r>
                      <a:endParaRPr lang="en-IN" sz="1200">
                        <a:effectLst/>
                      </a:endParaRPr>
                    </a:p>
                  </a:txBody>
                  <a:tcPr marL="26736" marR="26736" marT="13368" marB="13368"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FEFEF"/>
                    </a:solidFill>
                  </a:tcPr>
                </a:tc>
                <a:tc>
                  <a:txBody>
                    <a:bodyPr/>
                    <a:lstStyle/>
                    <a:p>
                      <a:pPr algn="l" fontAlgn="ctr"/>
                      <a:r>
                        <a:rPr lang="en-US" sz="1200">
                          <a:effectLst/>
                        </a:rPr>
                        <a:t>Use ID as the bootloader ID. This option is only available on the EFI target platform.</a:t>
                      </a:r>
                    </a:p>
                  </a:txBody>
                  <a:tcPr marL="26736" marR="26736" marT="13368" marB="13368"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FEFEF"/>
                    </a:solidFill>
                  </a:tcPr>
                </a:tc>
                <a:extLst>
                  <a:ext uri="{0D108BD9-81ED-4DB2-BD59-A6C34878D82A}">
                    <a16:rowId xmlns="" xmlns:a16="http://schemas.microsoft.com/office/drawing/2014/main" val="2246375691"/>
                  </a:ext>
                </a:extLst>
              </a:tr>
              <a:tr h="267359">
                <a:tc>
                  <a:txBody>
                    <a:bodyPr/>
                    <a:lstStyle/>
                    <a:p>
                      <a:pPr algn="l" fontAlgn="ctr"/>
                      <a:r>
                        <a:rPr lang="en-IN" sz="1200" dirty="0">
                          <a:effectLst/>
                        </a:rPr>
                        <a:t>--</a:t>
                      </a:r>
                      <a:r>
                        <a:rPr lang="en-IN" sz="1200" dirty="0" err="1">
                          <a:effectLst/>
                        </a:rPr>
                        <a:t>efi</a:t>
                      </a:r>
                      <a:r>
                        <a:rPr lang="en-IN" sz="1200" dirty="0">
                          <a:effectLst/>
                        </a:rPr>
                        <a:t>-directory=</a:t>
                      </a:r>
                      <a:r>
                        <a:rPr lang="en-IN" sz="1200" i="1" dirty="0">
                          <a:effectLst/>
                        </a:rPr>
                        <a:t>DIR</a:t>
                      </a:r>
                      <a:endParaRPr lang="en-IN" sz="1200" dirty="0">
                        <a:effectLst/>
                      </a:endParaRPr>
                    </a:p>
                  </a:txBody>
                  <a:tcPr marL="26736" marR="26736" marT="13368" marB="13368"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ctr"/>
                      <a:r>
                        <a:rPr lang="en-US" sz="1200">
                          <a:effectLst/>
                        </a:rPr>
                        <a:t>Use DIR as the EFI System Partition root. This option is only available on the EFI target platform.</a:t>
                      </a:r>
                    </a:p>
                  </a:txBody>
                  <a:tcPr marL="26736" marR="26736" marT="13368" marB="13368"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2532655635"/>
                  </a:ext>
                </a:extLst>
              </a:tr>
              <a:tr h="187151">
                <a:tc>
                  <a:txBody>
                    <a:bodyPr/>
                    <a:lstStyle/>
                    <a:p>
                      <a:pPr algn="l" fontAlgn="ctr"/>
                      <a:r>
                        <a:rPr lang="en-IN" sz="1200" i="1">
                          <a:effectLst/>
                        </a:rPr>
                        <a:t>INSTALL_DEVICE</a:t>
                      </a:r>
                      <a:endParaRPr lang="en-IN" sz="1200">
                        <a:effectLst/>
                      </a:endParaRPr>
                    </a:p>
                  </a:txBody>
                  <a:tcPr marL="26736" marR="26736" marT="13368" marB="13368"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3FBFF"/>
                    </a:solidFill>
                  </a:tcPr>
                </a:tc>
                <a:tc>
                  <a:txBody>
                    <a:bodyPr/>
                    <a:lstStyle/>
                    <a:p>
                      <a:pPr algn="l" fontAlgn="ctr"/>
                      <a:r>
                        <a:rPr lang="en-US" sz="1200" dirty="0">
                          <a:effectLst/>
                        </a:rPr>
                        <a:t>Install GRUB to the block device INSTALL_DEVICE.</a:t>
                      </a:r>
                    </a:p>
                  </a:txBody>
                  <a:tcPr marL="26736" marR="26736" marT="13368" marB="13368"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3FBFF"/>
                    </a:solidFill>
                  </a:tcPr>
                </a:tc>
                <a:extLst>
                  <a:ext uri="{0D108BD9-81ED-4DB2-BD59-A6C34878D82A}">
                    <a16:rowId xmlns="" xmlns:a16="http://schemas.microsoft.com/office/drawing/2014/main" val="460596949"/>
                  </a:ext>
                </a:extLst>
              </a:tr>
            </a:tbl>
          </a:graphicData>
        </a:graphic>
      </p:graphicFrame>
    </p:spTree>
    <p:extLst>
      <p:ext uri="{BB962C8B-B14F-4D97-AF65-F5344CB8AC3E}">
        <p14:creationId xmlns:p14="http://schemas.microsoft.com/office/powerpoint/2010/main" val="2043359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C9A193F-8722-9E70-9F68-0F0494A1E2E0}"/>
              </a:ext>
            </a:extLst>
          </p:cNvPr>
          <p:cNvSpPr txBox="1"/>
          <p:nvPr/>
        </p:nvSpPr>
        <p:spPr>
          <a:xfrm>
            <a:off x="984068" y="1115425"/>
            <a:ext cx="8630194" cy="923330"/>
          </a:xfrm>
          <a:prstGeom prst="rect">
            <a:avLst/>
          </a:prstGeom>
          <a:noFill/>
          <a:ln>
            <a:solidFill>
              <a:schemeClr val="bg2"/>
            </a:solidFill>
          </a:ln>
        </p:spPr>
        <p:txBody>
          <a:bodyPr wrap="square">
            <a:spAutoFit/>
          </a:bodyPr>
          <a:lstStyle/>
          <a:p>
            <a:r>
              <a:rPr lang="en-US" b="0" i="0" dirty="0">
                <a:solidFill>
                  <a:srgbClr val="000000"/>
                </a:solidFill>
                <a:effectLst/>
                <a:latin typeface="Raleway" panose="020B0604020202020204" pitchFamily="2" charset="0"/>
              </a:rPr>
              <a:t>Presently,</a:t>
            </a:r>
            <a:r>
              <a:rPr lang="en-US" b="1" i="0" dirty="0">
                <a:solidFill>
                  <a:srgbClr val="000000"/>
                </a:solidFill>
                <a:effectLst/>
                <a:latin typeface="Raleway" panose="020B0604020202020204" pitchFamily="2" charset="0"/>
              </a:rPr>
              <a:t> </a:t>
            </a:r>
            <a:r>
              <a:rPr lang="en-US" b="1" i="0" u="none" strike="noStrike" dirty="0">
                <a:solidFill>
                  <a:srgbClr val="8E6FDC"/>
                </a:solidFill>
                <a:effectLst/>
                <a:latin typeface="Raleway" panose="020B0604020202020204" pitchFamily="2" charset="0"/>
                <a:hlinkClick r:id="rId2"/>
              </a:rPr>
              <a:t>GRUB2</a:t>
            </a:r>
            <a:r>
              <a:rPr lang="en-US" b="1" i="0" dirty="0">
                <a:solidFill>
                  <a:srgbClr val="000000"/>
                </a:solidFill>
                <a:effectLst/>
                <a:latin typeface="Raleway" panose="020B0604020202020204" pitchFamily="2" charset="0"/>
              </a:rPr>
              <a:t> has replaced its past version (GRUB), which is now known as </a:t>
            </a:r>
            <a:r>
              <a:rPr lang="en-US" b="1" i="0" u="none" strike="noStrike" dirty="0">
                <a:solidFill>
                  <a:srgbClr val="8E6FDC"/>
                </a:solidFill>
                <a:effectLst/>
                <a:latin typeface="Raleway" panose="020B0604020202020204" pitchFamily="2" charset="0"/>
                <a:hlinkClick r:id="rId3"/>
              </a:rPr>
              <a:t>GRUB Legacy</a:t>
            </a:r>
            <a:r>
              <a:rPr lang="en-US" b="0" i="0" dirty="0">
                <a:solidFill>
                  <a:srgbClr val="000000"/>
                </a:solidFill>
                <a:effectLst/>
                <a:latin typeface="Raleway" panose="020B0604020202020204" pitchFamily="2" charset="0"/>
              </a:rPr>
              <a:t>. Importantly, we can check for the GRUB version in our system using the following command:</a:t>
            </a:r>
            <a:endParaRPr lang="en-IN" dirty="0"/>
          </a:p>
        </p:txBody>
      </p:sp>
      <p:sp>
        <p:nvSpPr>
          <p:cNvPr id="5" name="TextBox 4">
            <a:extLst>
              <a:ext uri="{FF2B5EF4-FFF2-40B4-BE49-F238E27FC236}">
                <a16:creationId xmlns="" xmlns:a16="http://schemas.microsoft.com/office/drawing/2014/main" id="{621F9763-0564-C062-099D-D073334D97EA}"/>
              </a:ext>
            </a:extLst>
          </p:cNvPr>
          <p:cNvSpPr txBox="1"/>
          <p:nvPr/>
        </p:nvSpPr>
        <p:spPr>
          <a:xfrm>
            <a:off x="1201783" y="3059668"/>
            <a:ext cx="6096000" cy="369332"/>
          </a:xfrm>
          <a:prstGeom prst="rect">
            <a:avLst/>
          </a:prstGeom>
          <a:noFill/>
          <a:ln>
            <a:solidFill>
              <a:schemeClr val="bg2"/>
            </a:solidFill>
          </a:ln>
        </p:spPr>
        <p:txBody>
          <a:bodyPr wrap="square">
            <a:spAutoFit/>
          </a:bodyPr>
          <a:lstStyle/>
          <a:p>
            <a:r>
              <a:rPr lang="en-IN" b="0" i="0" dirty="0">
                <a:solidFill>
                  <a:srgbClr val="000000"/>
                </a:solidFill>
                <a:effectLst/>
                <a:latin typeface="Source Code Pro" panose="020B0604020202020204" pitchFamily="49" charset="0"/>
              </a:rPr>
              <a:t>$ </a:t>
            </a:r>
            <a:r>
              <a:rPr lang="en-IN" b="0" i="0" dirty="0" err="1">
                <a:solidFill>
                  <a:srgbClr val="000000"/>
                </a:solidFill>
                <a:effectLst/>
                <a:latin typeface="Source Code Pro" panose="020B0604020202020204" pitchFamily="49" charset="0"/>
              </a:rPr>
              <a:t>sudo</a:t>
            </a:r>
            <a:r>
              <a:rPr lang="en-IN" b="0" i="0" dirty="0">
                <a:solidFill>
                  <a:srgbClr val="000000"/>
                </a:solidFill>
                <a:effectLst/>
                <a:latin typeface="Source Code Pro" panose="020B0604020202020204" pitchFamily="49" charset="0"/>
              </a:rPr>
              <a:t> grub-install -V grub-install (GRUB) 2.07-2ubuntu7</a:t>
            </a:r>
            <a:endParaRPr lang="en-IN" dirty="0"/>
          </a:p>
        </p:txBody>
      </p:sp>
    </p:spTree>
    <p:extLst>
      <p:ext uri="{BB962C8B-B14F-4D97-AF65-F5344CB8AC3E}">
        <p14:creationId xmlns:p14="http://schemas.microsoft.com/office/powerpoint/2010/main" val="534570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42E8222-D601-D789-03D8-C5002AAA6985}"/>
              </a:ext>
            </a:extLst>
          </p:cNvPr>
          <p:cNvSpPr>
            <a:spLocks noChangeArrowheads="1"/>
          </p:cNvSpPr>
          <p:nvPr/>
        </p:nvSpPr>
        <p:spPr bwMode="auto">
          <a:xfrm>
            <a:off x="862149" y="1042563"/>
            <a:ext cx="8528297" cy="2726367"/>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Raleway" pitchFamily="2" charset="0"/>
              </a:rPr>
              <a:t>Now, let’s see what GRUB2 does in the boot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000000"/>
                </a:solidFill>
                <a:effectLst/>
                <a:latin typeface="Raleway" pitchFamily="2" charset="0"/>
              </a:rPr>
              <a:t>takes over from BIOS or UEFI at boot time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000000"/>
                </a:solidFill>
                <a:effectLst/>
                <a:latin typeface="Raleway" pitchFamily="2" charset="0"/>
              </a:rPr>
              <a:t>loads itself</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000000"/>
                </a:solidFill>
                <a:effectLst/>
                <a:latin typeface="Raleway" pitchFamily="2" charset="0"/>
              </a:rPr>
              <a:t>inserts the Linux kernel into memory</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000000"/>
                </a:solidFill>
                <a:effectLst/>
                <a:latin typeface="Raleway" pitchFamily="2" charset="0"/>
              </a:rPr>
              <a:t>turns over execution to the kernel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Raleway" pitchFamily="2" charset="0"/>
              </a:rPr>
              <a:t>Notably, the GRUB configuration file is located at </a:t>
            </a:r>
            <a:r>
              <a:rPr kumimoji="0" lang="en-US" altLang="en-US" sz="2000" b="0" i="1" u="none" strike="noStrike" cap="none" normalizeH="0" baseline="0" dirty="0">
                <a:ln>
                  <a:noFill/>
                </a:ln>
                <a:solidFill>
                  <a:srgbClr val="000000"/>
                </a:solidFill>
                <a:effectLst/>
                <a:latin typeface="Raleway" pitchFamily="2" charset="0"/>
              </a:rPr>
              <a:t>/boot/grub</a:t>
            </a:r>
            <a:r>
              <a:rPr kumimoji="0" lang="en-US" altLang="en-US" sz="2000" b="0" i="0" u="none" strike="noStrike" cap="none" normalizeH="0" baseline="0" dirty="0">
                <a:ln>
                  <a:noFill/>
                </a:ln>
                <a:solidFill>
                  <a:srgbClr val="000000"/>
                </a:solidFill>
                <a:effectLst/>
                <a:latin typeface="Raleway" pitchFamily="2" charset="0"/>
              </a:rPr>
              <a:t> by default:</a:t>
            </a:r>
            <a:endParaRPr kumimoji="0" lang="en-US" altLang="en-US" sz="1400" b="0" i="0" u="none" strike="noStrike" cap="none" normalizeH="0" baseline="0" dirty="0">
              <a:ln>
                <a:noFill/>
              </a:ln>
              <a:solidFill>
                <a:srgbClr val="000000"/>
              </a:solidFill>
              <a:effectLst/>
              <a:latin typeface="Source Code Pro" panose="020B050903040302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Source Code Pro" panose="020B0509030403020204" pitchFamily="49" charset="0"/>
                <a:cs typeface="Courier New" panose="02070309020205020404" pitchFamily="49" charset="0"/>
              </a:rPr>
              <a:t>$ </a:t>
            </a:r>
            <a:r>
              <a:rPr kumimoji="0" lang="en-US" altLang="en-US" sz="1400" b="0" i="0" u="none" strike="noStrike" cap="none" normalizeH="0" baseline="0" dirty="0">
                <a:ln>
                  <a:noFill/>
                </a:ln>
                <a:solidFill>
                  <a:srgbClr val="397300"/>
                </a:solidFill>
                <a:effectLst/>
                <a:latin typeface="Source Code Pro" panose="020B0509030403020204" pitchFamily="49" charset="0"/>
                <a:cs typeface="Courier New" panose="02070309020205020404" pitchFamily="49" charset="0"/>
              </a:rPr>
              <a:t>ls</a:t>
            </a:r>
            <a:r>
              <a:rPr kumimoji="0" lang="en-US" altLang="en-US" sz="1400" b="0" i="0" u="none" strike="noStrike" cap="none" normalizeH="0" baseline="0" dirty="0">
                <a:ln>
                  <a:noFill/>
                </a:ln>
                <a:solidFill>
                  <a:srgbClr val="000000"/>
                </a:solidFill>
                <a:effectLst/>
                <a:latin typeface="Source Code Pro" panose="020B0509030403020204" pitchFamily="49" charset="0"/>
                <a:cs typeface="Courier New" panose="02070309020205020404" pitchFamily="49" charset="0"/>
              </a:rPr>
              <a:t> -l /boot/grub/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Source Code Pro" panose="020B0509030403020204" pitchFamily="49" charset="0"/>
                <a:cs typeface="Courier New" panose="02070309020205020404" pitchFamily="49" charset="0"/>
              </a:rPr>
              <a:t>total 2380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Source Code Pro" panose="020B05090304030202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Source Code Pro" panose="020B0509030403020204" pitchFamily="49" charset="0"/>
                <a:cs typeface="Courier New" panose="02070309020205020404" pitchFamily="49" charset="0"/>
              </a:rPr>
              <a:t>rw</a:t>
            </a:r>
            <a:r>
              <a:rPr kumimoji="0" lang="en-US" altLang="en-US" sz="1400" b="0" i="0" u="none" strike="noStrike" cap="none" normalizeH="0" baseline="0" dirty="0">
                <a:ln>
                  <a:noFill/>
                </a:ln>
                <a:solidFill>
                  <a:srgbClr val="000000"/>
                </a:solidFill>
                <a:effectLst/>
                <a:latin typeface="Source Code Pro" panose="020B0509030403020204" pitchFamily="49" charset="0"/>
                <a:cs typeface="Courier New" panose="02070309020205020404" pitchFamily="49" charset="0"/>
              </a:rPr>
              <a:t>-r--r-- 2 root </a:t>
            </a:r>
            <a:r>
              <a:rPr kumimoji="0" lang="en-US" altLang="en-US" sz="1400" b="0" i="0" u="none" strike="noStrike" cap="none" normalizeH="0" baseline="0" dirty="0" err="1">
                <a:ln>
                  <a:noFill/>
                </a:ln>
                <a:solidFill>
                  <a:srgbClr val="000000"/>
                </a:solidFill>
                <a:effectLst/>
                <a:latin typeface="Source Code Pro" panose="020B0509030403020204" pitchFamily="49" charset="0"/>
                <a:cs typeface="Courier New" panose="02070309020205020404" pitchFamily="49" charset="0"/>
              </a:rPr>
              <a:t>root</a:t>
            </a:r>
            <a:r>
              <a:rPr kumimoji="0" lang="en-US" altLang="en-US" sz="1400" b="0" i="0" u="none" strike="noStrike" cap="none" normalizeH="0" baseline="0" dirty="0">
                <a:ln>
                  <a:noFill/>
                </a:ln>
                <a:solidFill>
                  <a:srgbClr val="000000"/>
                </a:solidFill>
                <a:effectLst/>
                <a:latin typeface="Source Code Pro" panose="020B0509030403020204" pitchFamily="49" charset="0"/>
                <a:cs typeface="Courier New" panose="02070309020205020404" pitchFamily="49" charset="0"/>
              </a:rPr>
              <a:t> 9006 SEP 30 22:14 /boot/grub/</a:t>
            </a:r>
            <a:r>
              <a:rPr kumimoji="0" lang="en-US" altLang="en-US" sz="1400" b="0" i="0" u="none" strike="noStrike" cap="none" normalizeH="0" baseline="0" dirty="0" err="1">
                <a:ln>
                  <a:noFill/>
                </a:ln>
                <a:solidFill>
                  <a:srgbClr val="000000"/>
                </a:solidFill>
                <a:effectLst/>
                <a:latin typeface="Source Code Pro" panose="020B0509030403020204" pitchFamily="49" charset="0"/>
                <a:cs typeface="Courier New" panose="02070309020205020404" pitchFamily="49" charset="0"/>
              </a:rPr>
              <a:t>grub.cfg</a:t>
            </a:r>
            <a:r>
              <a:rPr kumimoji="0" lang="en-US" altLang="en-US" sz="1400" b="0" i="0" u="none" strike="noStrike" cap="none" normalizeH="0" baseline="0" dirty="0">
                <a:ln>
                  <a:noFill/>
                </a:ln>
                <a:solidFill>
                  <a:srgbClr val="000000"/>
                </a:solidFill>
                <a:effectLst/>
                <a:latin typeface="Source Code Pro" panose="020B0509030403020204" pitchFamily="49" charset="0"/>
                <a:cs typeface="Courier New" panose="02070309020205020404" pitchFamily="49" charset="0"/>
              </a:rPr>
              <a:t> ...</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8890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0525" y="2142262"/>
            <a:ext cx="9391650" cy="1754326"/>
          </a:xfrm>
          <a:prstGeom prst="rect">
            <a:avLst/>
          </a:prstGeom>
          <a:noFill/>
          <a:ln>
            <a:solidFill>
              <a:schemeClr val="bg2"/>
            </a:solidFill>
          </a:ln>
        </p:spPr>
        <p:txBody>
          <a:bodyPr wrap="square" rtlCol="0" anchor="ctr" anchorCtr="1">
            <a:spAutoFit/>
          </a:bodyPr>
          <a:lstStyle/>
          <a:p>
            <a:r>
              <a:rPr lang="en-IN"/>
              <a:t>You are logged in to CLI as your student account.SCENARIOSome of your fellow administrators are claiming that their Linux servers aren't booting properly. You are assigned to the task of troubleshooting these issues. You find that someone has modified the settings in the boot loader because there is no password protection. After correcting the boot configuration, you decide to protect GRUB 2 with a password so that only authorized users can modify it.</a:t>
            </a:r>
            <a:endParaRPr lang="en-IN" dirty="0"/>
          </a:p>
        </p:txBody>
      </p:sp>
    </p:spTree>
    <p:extLst>
      <p:ext uri="{BB962C8B-B14F-4D97-AF65-F5344CB8AC3E}">
        <p14:creationId xmlns:p14="http://schemas.microsoft.com/office/powerpoint/2010/main" val="361395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KERNELS</a:t>
            </a:r>
          </a:p>
        </p:txBody>
      </p:sp>
      <p:sp>
        <p:nvSpPr>
          <p:cNvPr id="3" name="Content Placeholder 2"/>
          <p:cNvSpPr>
            <a:spLocks noGrp="1"/>
          </p:cNvSpPr>
          <p:nvPr>
            <p:ph idx="1"/>
          </p:nvPr>
        </p:nvSpPr>
        <p:spPr/>
        <p:txBody>
          <a:bodyPr>
            <a:normAutofit/>
          </a:bodyPr>
          <a:lstStyle/>
          <a:p>
            <a:r>
              <a:rPr lang="en-IN" dirty="0"/>
              <a:t>In a </a:t>
            </a:r>
            <a:r>
              <a:rPr lang="en-IN" b="1" dirty="0"/>
              <a:t>monolithic kernel</a:t>
            </a:r>
            <a:r>
              <a:rPr lang="en-IN" dirty="0"/>
              <a:t>, all system modules, such as device drivers or file systems, run in kernel space. As a result, a monolithic kernel can interact quickly with devices.</a:t>
            </a:r>
          </a:p>
          <a:p>
            <a:r>
              <a:rPr lang="en-IN" dirty="0"/>
              <a:t>a </a:t>
            </a:r>
            <a:r>
              <a:rPr lang="en-IN" b="1" dirty="0"/>
              <a:t>microkernel </a:t>
            </a:r>
            <a:r>
              <a:rPr lang="en-IN" dirty="0"/>
              <a:t>architecture, the kernel itself runs the minimum amount of resources necessary to actually implement a fully functional operating system.</a:t>
            </a:r>
          </a:p>
          <a:p>
            <a:r>
              <a:rPr lang="en-IN" dirty="0"/>
              <a:t>Compared to monolithic kernels, microkernels have smaller kernel spaces and instead have larger user spaces. This means microkernels are smaller in overall size and consume less memory</a:t>
            </a:r>
          </a:p>
          <a:p>
            <a:endParaRPr lang="en-IN" dirty="0"/>
          </a:p>
          <a:p>
            <a:r>
              <a:rPr lang="en-IN" b="1" dirty="0"/>
              <a:t>DEVICE DRIVERS</a:t>
            </a:r>
            <a:endParaRPr lang="en-IN" dirty="0"/>
          </a:p>
        </p:txBody>
      </p:sp>
    </p:spTree>
    <p:extLst>
      <p:ext uri="{BB962C8B-B14F-4D97-AF65-F5344CB8AC3E}">
        <p14:creationId xmlns:p14="http://schemas.microsoft.com/office/powerpoint/2010/main" val="3254376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 xmlns:a16="http://schemas.microsoft.com/office/drawing/2014/main" id="{E911AEE4-EB77-22E4-D466-0D6BD4126643}"/>
              </a:ext>
            </a:extLst>
          </p:cNvPr>
          <p:cNvGraphicFramePr>
            <a:graphicFrameLocks noGrp="1"/>
          </p:cNvGraphicFramePr>
          <p:nvPr>
            <p:extLst>
              <p:ext uri="{D42A27DB-BD31-4B8C-83A1-F6EECF244321}">
                <p14:modId xmlns:p14="http://schemas.microsoft.com/office/powerpoint/2010/main" val="3904505193"/>
              </p:ext>
            </p:extLst>
          </p:nvPr>
        </p:nvGraphicFramePr>
        <p:xfrm>
          <a:off x="940525" y="219761"/>
          <a:ext cx="8569235" cy="6418478"/>
        </p:xfrm>
        <a:graphic>
          <a:graphicData uri="http://schemas.openxmlformats.org/drawingml/2006/table">
            <a:tbl>
              <a:tblPr/>
              <a:tblGrid>
                <a:gridCol w="1441439">
                  <a:extLst>
                    <a:ext uri="{9D8B030D-6E8A-4147-A177-3AD203B41FA5}">
                      <a16:colId xmlns="" xmlns:a16="http://schemas.microsoft.com/office/drawing/2014/main" val="1577859000"/>
                    </a:ext>
                  </a:extLst>
                </a:gridCol>
                <a:gridCol w="3636237">
                  <a:extLst>
                    <a:ext uri="{9D8B030D-6E8A-4147-A177-3AD203B41FA5}">
                      <a16:colId xmlns="" xmlns:a16="http://schemas.microsoft.com/office/drawing/2014/main" val="2560299273"/>
                    </a:ext>
                  </a:extLst>
                </a:gridCol>
                <a:gridCol w="3491559">
                  <a:extLst>
                    <a:ext uri="{9D8B030D-6E8A-4147-A177-3AD203B41FA5}">
                      <a16:colId xmlns="" xmlns:a16="http://schemas.microsoft.com/office/drawing/2014/main" val="1141594572"/>
                    </a:ext>
                  </a:extLst>
                </a:gridCol>
              </a:tblGrid>
              <a:tr h="228600">
                <a:tc>
                  <a:txBody>
                    <a:bodyPr/>
                    <a:lstStyle/>
                    <a:p>
                      <a:pPr algn="l" fontAlgn="t"/>
                      <a:r>
                        <a:rPr lang="en-IN" sz="1600" dirty="0">
                          <a:solidFill>
                            <a:srgbClr val="000000"/>
                          </a:solidFill>
                          <a:effectLst/>
                          <a:latin typeface="times new roman" panose="02020603050405020304" pitchFamily="18" charset="0"/>
                        </a:rPr>
                        <a:t>Features</a:t>
                      </a:r>
                    </a:p>
                  </a:txBody>
                  <a:tcPr marL="37209" marR="37209" marT="37209" marB="37209">
                    <a:lnL w="7620" cap="flat" cmpd="sng" algn="ctr">
                      <a:solidFill>
                        <a:srgbClr val="E0F3BF"/>
                      </a:solidFill>
                      <a:prstDash val="solid"/>
                      <a:round/>
                      <a:headEnd type="none" w="med" len="med"/>
                      <a:tailEnd type="none" w="med" len="med"/>
                    </a:lnL>
                    <a:lnR w="7620" cap="flat" cmpd="sng" algn="ctr">
                      <a:solidFill>
                        <a:srgbClr val="E0F3BF"/>
                      </a:solidFill>
                      <a:prstDash val="solid"/>
                      <a:round/>
                      <a:headEnd type="none" w="med" len="med"/>
                      <a:tailEnd type="none" w="med" len="med"/>
                    </a:lnR>
                    <a:lnT w="7620" cap="flat" cmpd="sng" algn="ctr">
                      <a:solidFill>
                        <a:srgbClr val="E0F3B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panose="02020603050405020304" pitchFamily="18" charset="0"/>
                        </a:rPr>
                        <a:t>Microkernel</a:t>
                      </a:r>
                    </a:p>
                  </a:txBody>
                  <a:tcPr marL="37209" marR="37209" marT="37209" marB="37209">
                    <a:lnL w="7620" cap="flat" cmpd="sng" algn="ctr">
                      <a:solidFill>
                        <a:srgbClr val="E0F3BF"/>
                      </a:solidFill>
                      <a:prstDash val="solid"/>
                      <a:round/>
                      <a:headEnd type="none" w="med" len="med"/>
                      <a:tailEnd type="none" w="med" len="med"/>
                    </a:lnL>
                    <a:lnR w="7620" cap="flat" cmpd="sng" algn="ctr">
                      <a:solidFill>
                        <a:srgbClr val="E0F3BF"/>
                      </a:solidFill>
                      <a:prstDash val="solid"/>
                      <a:round/>
                      <a:headEnd type="none" w="med" len="med"/>
                      <a:tailEnd type="none" w="med" len="med"/>
                    </a:lnR>
                    <a:lnT w="7620" cap="flat" cmpd="sng" algn="ctr">
                      <a:solidFill>
                        <a:srgbClr val="E0F3B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panose="02020603050405020304" pitchFamily="18" charset="0"/>
                        </a:rPr>
                        <a:t>Monolithic Kernel</a:t>
                      </a:r>
                    </a:p>
                  </a:txBody>
                  <a:tcPr marL="37209" marR="37209" marT="37209" marB="37209">
                    <a:lnL w="7620" cap="flat" cmpd="sng" algn="ctr">
                      <a:solidFill>
                        <a:srgbClr val="E0F3BF"/>
                      </a:solidFill>
                      <a:prstDash val="solid"/>
                      <a:round/>
                      <a:headEnd type="none" w="med" len="med"/>
                      <a:tailEnd type="none" w="med" len="med"/>
                    </a:lnL>
                    <a:lnR w="7620" cap="flat" cmpd="sng" algn="ctr">
                      <a:solidFill>
                        <a:srgbClr val="E0F3BF"/>
                      </a:solidFill>
                      <a:prstDash val="solid"/>
                      <a:round/>
                      <a:headEnd type="none" w="med" len="med"/>
                      <a:tailEnd type="none" w="med" len="med"/>
                    </a:lnR>
                    <a:lnT w="7620" cap="flat" cmpd="sng" algn="ctr">
                      <a:solidFill>
                        <a:srgbClr val="E0F3B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1162745245"/>
                  </a:ext>
                </a:extLst>
              </a:tr>
              <a:tr h="1158240">
                <a:tc>
                  <a:txBody>
                    <a:bodyPr/>
                    <a:lstStyle/>
                    <a:p>
                      <a:pPr algn="just" fontAlgn="t"/>
                      <a:r>
                        <a:rPr lang="en-IN" sz="1600" b="1">
                          <a:solidFill>
                            <a:srgbClr val="333333"/>
                          </a:solidFill>
                          <a:effectLst/>
                          <a:latin typeface="inter-bold"/>
                        </a:rPr>
                        <a:t>Definition</a:t>
                      </a:r>
                      <a:endParaRPr lang="en-IN" sz="1600">
                        <a:solidFill>
                          <a:srgbClr val="333333"/>
                        </a:solidFill>
                        <a:effectLst/>
                        <a:latin typeface="inter-regular"/>
                      </a:endParaRPr>
                    </a:p>
                  </a:txBody>
                  <a:tcPr marL="24806" marR="24806" marT="24806" marB="248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a kernel type that implements an operating system by providing low-level address space management, IPC, and thread management.</a:t>
                      </a:r>
                    </a:p>
                  </a:txBody>
                  <a:tcPr marL="24806" marR="24806" marT="24806" marB="248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is a type of kernel in which the complete operating system runs at the kernel speed.</a:t>
                      </a:r>
                    </a:p>
                  </a:txBody>
                  <a:tcPr marL="24806" marR="24806" marT="24806" marB="248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307841955"/>
                  </a:ext>
                </a:extLst>
              </a:tr>
              <a:tr h="335280">
                <a:tc>
                  <a:txBody>
                    <a:bodyPr/>
                    <a:lstStyle/>
                    <a:p>
                      <a:pPr algn="just" fontAlgn="t"/>
                      <a:r>
                        <a:rPr lang="en-IN" sz="1600" b="1">
                          <a:solidFill>
                            <a:srgbClr val="333333"/>
                          </a:solidFill>
                          <a:effectLst/>
                          <a:latin typeface="inter-bold"/>
                        </a:rPr>
                        <a:t>Size</a:t>
                      </a:r>
                      <a:endParaRPr lang="en-IN" sz="1600">
                        <a:solidFill>
                          <a:srgbClr val="333333"/>
                        </a:solidFill>
                        <a:effectLst/>
                        <a:latin typeface="inter-regular"/>
                      </a:endParaRPr>
                    </a:p>
                  </a:txBody>
                  <a:tcPr marL="24806" marR="24806" marT="24806" marB="248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is smaller in size.</a:t>
                      </a:r>
                    </a:p>
                  </a:txBody>
                  <a:tcPr marL="24806" marR="24806" marT="24806" marB="248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is bigger than the microkernel.</a:t>
                      </a:r>
                    </a:p>
                  </a:txBody>
                  <a:tcPr marL="24806" marR="24806" marT="24806" marB="248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709711418"/>
                  </a:ext>
                </a:extLst>
              </a:tr>
              <a:tr h="335280">
                <a:tc>
                  <a:txBody>
                    <a:bodyPr/>
                    <a:lstStyle/>
                    <a:p>
                      <a:pPr algn="just" fontAlgn="t"/>
                      <a:r>
                        <a:rPr lang="en-IN" sz="1600" b="1">
                          <a:solidFill>
                            <a:srgbClr val="333333"/>
                          </a:solidFill>
                          <a:effectLst/>
                          <a:latin typeface="inter-bold"/>
                        </a:rPr>
                        <a:t>Speed</a:t>
                      </a:r>
                      <a:endParaRPr lang="en-IN" sz="1600">
                        <a:solidFill>
                          <a:srgbClr val="333333"/>
                        </a:solidFill>
                        <a:effectLst/>
                        <a:latin typeface="inter-regular"/>
                      </a:endParaRPr>
                    </a:p>
                  </a:txBody>
                  <a:tcPr marL="24806" marR="24806" marT="24806" marB="248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Its process execution is slower.</a:t>
                      </a:r>
                    </a:p>
                  </a:txBody>
                  <a:tcPr marL="24806" marR="24806" marT="24806" marB="248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Its process execution is faster.</a:t>
                      </a:r>
                    </a:p>
                  </a:txBody>
                  <a:tcPr marL="24806" marR="24806" marT="24806" marB="248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141248582"/>
                  </a:ext>
                </a:extLst>
              </a:tr>
              <a:tr h="609600">
                <a:tc>
                  <a:txBody>
                    <a:bodyPr/>
                    <a:lstStyle/>
                    <a:p>
                      <a:pPr algn="just" fontAlgn="t"/>
                      <a:r>
                        <a:rPr lang="en-IN" sz="1600" b="1" dirty="0">
                          <a:solidFill>
                            <a:srgbClr val="333333"/>
                          </a:solidFill>
                          <a:effectLst/>
                          <a:latin typeface="inter-bold"/>
                        </a:rPr>
                        <a:t>Basic</a:t>
                      </a:r>
                      <a:endParaRPr lang="en-IN" sz="1600" dirty="0">
                        <a:solidFill>
                          <a:srgbClr val="333333"/>
                        </a:solidFill>
                        <a:effectLst/>
                        <a:latin typeface="inter-regular"/>
                      </a:endParaRPr>
                    </a:p>
                  </a:txBody>
                  <a:tcPr marL="24806" marR="24806" marT="24806" marB="248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implements kernel and user services in different address spaces.</a:t>
                      </a:r>
                    </a:p>
                  </a:txBody>
                  <a:tcPr marL="24806" marR="24806" marT="24806" marB="248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implements both user and kernel services in the same address space.</a:t>
                      </a:r>
                    </a:p>
                  </a:txBody>
                  <a:tcPr marL="24806" marR="24806" marT="24806" marB="248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2544442"/>
                  </a:ext>
                </a:extLst>
              </a:tr>
              <a:tr h="472440">
                <a:tc>
                  <a:txBody>
                    <a:bodyPr/>
                    <a:lstStyle/>
                    <a:p>
                      <a:pPr algn="just" fontAlgn="t"/>
                      <a:r>
                        <a:rPr lang="en-IN" sz="1600" b="1">
                          <a:solidFill>
                            <a:srgbClr val="333333"/>
                          </a:solidFill>
                          <a:effectLst/>
                          <a:latin typeface="inter-bold"/>
                        </a:rPr>
                        <a:t>Security</a:t>
                      </a:r>
                      <a:endParaRPr lang="en-IN" sz="1600">
                        <a:solidFill>
                          <a:srgbClr val="333333"/>
                        </a:solidFill>
                        <a:effectLst/>
                        <a:latin typeface="inter-regular"/>
                      </a:endParaRPr>
                    </a:p>
                  </a:txBody>
                  <a:tcPr marL="24806" marR="24806" marT="24806" marB="248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more secure than the monolithic kernel.</a:t>
                      </a:r>
                    </a:p>
                  </a:txBody>
                  <a:tcPr marL="24806" marR="24806" marT="24806" marB="248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less secure than the microkernel.</a:t>
                      </a:r>
                    </a:p>
                  </a:txBody>
                  <a:tcPr marL="24806" marR="24806" marT="24806" marB="248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182952866"/>
                  </a:ext>
                </a:extLst>
              </a:tr>
              <a:tr h="609600">
                <a:tc>
                  <a:txBody>
                    <a:bodyPr/>
                    <a:lstStyle/>
                    <a:p>
                      <a:pPr algn="just" fontAlgn="t"/>
                      <a:r>
                        <a:rPr lang="en-IN" sz="1600" b="1" dirty="0">
                          <a:solidFill>
                            <a:srgbClr val="333333"/>
                          </a:solidFill>
                          <a:effectLst/>
                          <a:latin typeface="inter-bold"/>
                        </a:rPr>
                        <a:t>Stability</a:t>
                      </a:r>
                      <a:endParaRPr lang="en-IN" sz="1600" dirty="0">
                        <a:solidFill>
                          <a:srgbClr val="333333"/>
                        </a:solidFill>
                        <a:effectLst/>
                        <a:latin typeface="inter-regular"/>
                      </a:endParaRPr>
                    </a:p>
                  </a:txBody>
                  <a:tcPr marL="24806" marR="24806" marT="24806" marB="248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A single process failure does not affect other processes.</a:t>
                      </a:r>
                    </a:p>
                  </a:txBody>
                  <a:tcPr marL="24806" marR="24806" marT="24806" marB="248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In a monolithic kernel, if a service fails, the entire system fails.</a:t>
                      </a:r>
                    </a:p>
                  </a:txBody>
                  <a:tcPr marL="24806" marR="24806" marT="24806" marB="248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529577716"/>
                  </a:ext>
                </a:extLst>
              </a:tr>
              <a:tr h="198120">
                <a:tc>
                  <a:txBody>
                    <a:bodyPr/>
                    <a:lstStyle/>
                    <a:p>
                      <a:pPr algn="just" fontAlgn="t"/>
                      <a:r>
                        <a:rPr lang="en-IN" sz="1600" b="1">
                          <a:solidFill>
                            <a:srgbClr val="333333"/>
                          </a:solidFill>
                          <a:effectLst/>
                          <a:latin typeface="inter-bold"/>
                        </a:rPr>
                        <a:t>Extendible</a:t>
                      </a:r>
                      <a:endParaRPr lang="en-IN" sz="1600">
                        <a:solidFill>
                          <a:srgbClr val="333333"/>
                        </a:solidFill>
                        <a:effectLst/>
                        <a:latin typeface="inter-regular"/>
                      </a:endParaRPr>
                    </a:p>
                  </a:txBody>
                  <a:tcPr marL="24806" marR="24806" marT="24806" marB="248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easy to extend.</a:t>
                      </a:r>
                    </a:p>
                  </a:txBody>
                  <a:tcPr marL="24806" marR="24806" marT="24806" marB="248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hard to extend.</a:t>
                      </a:r>
                    </a:p>
                  </a:txBody>
                  <a:tcPr marL="24806" marR="24806" marT="24806" marB="248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686570922"/>
                  </a:ext>
                </a:extLst>
              </a:tr>
              <a:tr h="472440">
                <a:tc>
                  <a:txBody>
                    <a:bodyPr/>
                    <a:lstStyle/>
                    <a:p>
                      <a:pPr algn="just" fontAlgn="t"/>
                      <a:r>
                        <a:rPr lang="en-IN" sz="1600" b="1" dirty="0">
                          <a:solidFill>
                            <a:srgbClr val="333333"/>
                          </a:solidFill>
                          <a:effectLst/>
                          <a:latin typeface="inter-bold"/>
                        </a:rPr>
                        <a:t>Code</a:t>
                      </a:r>
                      <a:endParaRPr lang="en-IN" sz="1600" dirty="0">
                        <a:solidFill>
                          <a:srgbClr val="333333"/>
                        </a:solidFill>
                        <a:effectLst/>
                        <a:latin typeface="inter-regular"/>
                      </a:endParaRPr>
                    </a:p>
                  </a:txBody>
                  <a:tcPr marL="24806" marR="24806" marT="24806" marB="248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More code is necessary to write a microkernel.</a:t>
                      </a:r>
                    </a:p>
                  </a:txBody>
                  <a:tcPr marL="24806" marR="24806" marT="24806" marB="248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Less code is necessary to write a monolithic kernel.</a:t>
                      </a:r>
                    </a:p>
                  </a:txBody>
                  <a:tcPr marL="24806" marR="24806" marT="24806" marB="248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436075697"/>
                  </a:ext>
                </a:extLst>
              </a:tr>
              <a:tr h="609600">
                <a:tc>
                  <a:txBody>
                    <a:bodyPr/>
                    <a:lstStyle/>
                    <a:p>
                      <a:pPr algn="just" fontAlgn="t"/>
                      <a:r>
                        <a:rPr lang="en-IN" sz="1600" b="1">
                          <a:solidFill>
                            <a:srgbClr val="333333"/>
                          </a:solidFill>
                          <a:effectLst/>
                          <a:latin typeface="inter-bold"/>
                        </a:rPr>
                        <a:t>Inter-Process</a:t>
                      </a:r>
                      <a:endParaRPr lang="en-IN" sz="1600">
                        <a:solidFill>
                          <a:srgbClr val="333333"/>
                        </a:solidFill>
                        <a:effectLst/>
                        <a:latin typeface="inter-regular"/>
                      </a:endParaRPr>
                    </a:p>
                  </a:txBody>
                  <a:tcPr marL="24806" marR="24806" marT="24806" marB="248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Communication Microkernels use the messaging queues to achieve IPC.</a:t>
                      </a:r>
                    </a:p>
                  </a:txBody>
                  <a:tcPr marL="24806" marR="24806" marT="24806" marB="248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The monolithic kernels use signals and sockets to achieve IPC.</a:t>
                      </a:r>
                    </a:p>
                  </a:txBody>
                  <a:tcPr marL="24806" marR="24806" marT="24806" marB="248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859229425"/>
                  </a:ext>
                </a:extLst>
              </a:tr>
              <a:tr h="472440">
                <a:tc>
                  <a:txBody>
                    <a:bodyPr/>
                    <a:lstStyle/>
                    <a:p>
                      <a:pPr algn="just" fontAlgn="t"/>
                      <a:r>
                        <a:rPr lang="en-US" sz="1600" b="1">
                          <a:solidFill>
                            <a:srgbClr val="333333"/>
                          </a:solidFill>
                          <a:effectLst/>
                          <a:latin typeface="inter-bold"/>
                        </a:rPr>
                        <a:t>Maintainability It is easily maintainable.</a:t>
                      </a:r>
                      <a:endParaRPr lang="en-US" sz="1600">
                        <a:solidFill>
                          <a:srgbClr val="333333"/>
                        </a:solidFill>
                        <a:effectLst/>
                        <a:latin typeface="inter-regular"/>
                      </a:endParaRPr>
                    </a:p>
                  </a:txBody>
                  <a:tcPr marL="24806" marR="24806" marT="24806" marB="248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Maintenance takes extra time and resources.</a:t>
                      </a:r>
                    </a:p>
                  </a:txBody>
                  <a:tcPr marL="24806" marR="24806" marT="24806" marB="248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endParaRPr lang="en-IN" sz="1600"/>
                    </a:p>
                  </a:txBody>
                  <a:tcPr marL="37209" marR="37209" marT="18604" marB="18604">
                    <a:lnL w="7620" cap="flat" cmpd="sng" algn="ctr">
                      <a:solidFill>
                        <a:srgbClr val="C7CCBE"/>
                      </a:solidFill>
                      <a:prstDash val="solid"/>
                      <a:round/>
                      <a:headEnd type="none" w="med" len="med"/>
                      <a:tailEnd type="none" w="med" len="med"/>
                    </a:lnL>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 xmlns:a16="http://schemas.microsoft.com/office/drawing/2014/main" val="1160560793"/>
                  </a:ext>
                </a:extLst>
              </a:tr>
              <a:tr h="198120">
                <a:tc>
                  <a:txBody>
                    <a:bodyPr/>
                    <a:lstStyle/>
                    <a:p>
                      <a:pPr algn="just" fontAlgn="t"/>
                      <a:r>
                        <a:rPr lang="en-IN" sz="1600" b="1">
                          <a:solidFill>
                            <a:srgbClr val="333333"/>
                          </a:solidFill>
                          <a:effectLst/>
                          <a:latin typeface="inter-bold"/>
                        </a:rPr>
                        <a:t>Debug</a:t>
                      </a:r>
                      <a:endParaRPr lang="en-IN" sz="1600">
                        <a:solidFill>
                          <a:srgbClr val="333333"/>
                        </a:solidFill>
                        <a:effectLst/>
                        <a:latin typeface="inter-regular"/>
                      </a:endParaRPr>
                    </a:p>
                  </a:txBody>
                  <a:tcPr marL="24806" marR="24806" marT="24806" marB="248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easy to debug.</a:t>
                      </a:r>
                    </a:p>
                  </a:txBody>
                  <a:tcPr marL="24806" marR="24806" marT="24806" marB="248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is hard to debug.</a:t>
                      </a:r>
                    </a:p>
                  </a:txBody>
                  <a:tcPr marL="24806" marR="24806" marT="24806" marB="2480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4164631432"/>
                  </a:ext>
                </a:extLst>
              </a:tr>
            </a:tbl>
          </a:graphicData>
        </a:graphic>
      </p:graphicFrame>
    </p:spTree>
    <p:extLst>
      <p:ext uri="{BB962C8B-B14F-4D97-AF65-F5344CB8AC3E}">
        <p14:creationId xmlns:p14="http://schemas.microsoft.com/office/powerpoint/2010/main" val="1847389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LINUX KERNEL</a:t>
            </a:r>
          </a:p>
        </p:txBody>
      </p:sp>
      <p:sp>
        <p:nvSpPr>
          <p:cNvPr id="3" name="Content Placeholder 2"/>
          <p:cNvSpPr>
            <a:spLocks noGrp="1"/>
          </p:cNvSpPr>
          <p:nvPr>
            <p:ph idx="1"/>
          </p:nvPr>
        </p:nvSpPr>
        <p:spPr/>
        <p:txBody>
          <a:bodyPr/>
          <a:lstStyle/>
          <a:p>
            <a:r>
              <a:rPr lang="en-IN" dirty="0"/>
              <a:t>The </a:t>
            </a:r>
            <a:r>
              <a:rPr lang="en-IN" b="1" dirty="0"/>
              <a:t>Linux kernel </a:t>
            </a:r>
            <a:r>
              <a:rPr lang="en-IN" dirty="0"/>
              <a:t>is a free and open source monolithic kernel that manages all other resources on the operating system.</a:t>
            </a:r>
          </a:p>
        </p:txBody>
      </p:sp>
    </p:spTree>
    <p:extLst>
      <p:ext uri="{BB962C8B-B14F-4D97-AF65-F5344CB8AC3E}">
        <p14:creationId xmlns:p14="http://schemas.microsoft.com/office/powerpoint/2010/main" val="3004272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a:t>
            </a:r>
            <a:r>
              <a:rPr lang="en-IN" dirty="0" err="1"/>
              <a:t>uname</a:t>
            </a:r>
            <a:r>
              <a:rPr lang="en-IN" dirty="0"/>
              <a:t> COMMAND</a:t>
            </a:r>
          </a:p>
        </p:txBody>
      </p:sp>
      <p:sp>
        <p:nvSpPr>
          <p:cNvPr id="3" name="Content Placeholder 2"/>
          <p:cNvSpPr>
            <a:spLocks noGrp="1"/>
          </p:cNvSpPr>
          <p:nvPr>
            <p:ph idx="1"/>
          </p:nvPr>
        </p:nvSpPr>
        <p:spPr/>
        <p:txBody>
          <a:bodyPr>
            <a:normAutofit/>
          </a:bodyPr>
          <a:lstStyle/>
          <a:p>
            <a:pPr marL="0" indent="0">
              <a:buNone/>
            </a:pPr>
            <a:r>
              <a:rPr lang="en-IN" sz="2200" b="1" dirty="0" err="1"/>
              <a:t>uname</a:t>
            </a:r>
            <a:r>
              <a:rPr lang="en-IN" sz="2200" b="1" dirty="0"/>
              <a:t> </a:t>
            </a:r>
            <a:r>
              <a:rPr lang="en-IN" sz="2200" dirty="0"/>
              <a:t>prints the name of the kernel—Linux. </a:t>
            </a:r>
          </a:p>
          <a:p>
            <a:pPr marL="0" indent="0">
              <a:buNone/>
            </a:pPr>
            <a:r>
              <a:rPr lang="en-IN" sz="2200" dirty="0"/>
              <a:t>You can view the kernel version number of your current system by using the </a:t>
            </a:r>
            <a:r>
              <a:rPr lang="en-IN" sz="2200" b="1" dirty="0" err="1"/>
              <a:t>uname</a:t>
            </a:r>
            <a:r>
              <a:rPr lang="en-IN" sz="2200" b="1" dirty="0"/>
              <a:t> -r </a:t>
            </a:r>
            <a:r>
              <a:rPr lang="en-IN" sz="2200" dirty="0"/>
              <a:t>command. </a:t>
            </a:r>
          </a:p>
          <a:p>
            <a:pPr marL="0" indent="0">
              <a:buNone/>
            </a:pPr>
            <a:r>
              <a:rPr lang="en-IN" sz="2200" dirty="0"/>
              <a:t>You can also enter </a:t>
            </a:r>
            <a:r>
              <a:rPr lang="en-IN" sz="2200" b="1" dirty="0" err="1"/>
              <a:t>uname</a:t>
            </a:r>
            <a:r>
              <a:rPr lang="en-IN" sz="2200" b="1" dirty="0"/>
              <a:t> -</a:t>
            </a:r>
            <a:r>
              <a:rPr lang="en-IN" sz="2200" b="1" dirty="0" err="1"/>
              <a:t>i</a:t>
            </a:r>
            <a:r>
              <a:rPr lang="en-IN" sz="2200" b="1" dirty="0"/>
              <a:t> </a:t>
            </a:r>
            <a:r>
              <a:rPr lang="en-IN" sz="2200" dirty="0"/>
              <a:t>to view the hardware platform. </a:t>
            </a:r>
          </a:p>
          <a:p>
            <a:pPr marL="0" indent="0">
              <a:buNone/>
            </a:pPr>
            <a:r>
              <a:rPr lang="en-IN" sz="2200" dirty="0"/>
              <a:t>To print all information, enter the </a:t>
            </a:r>
            <a:r>
              <a:rPr lang="en-IN" sz="2200" b="1" dirty="0" err="1"/>
              <a:t>uname</a:t>
            </a:r>
            <a:r>
              <a:rPr lang="en-IN" sz="2200" b="1" dirty="0"/>
              <a:t> -a </a:t>
            </a:r>
            <a:r>
              <a:rPr lang="en-IN" sz="2200" dirty="0"/>
              <a:t>command.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4804" y="3629034"/>
            <a:ext cx="4821591" cy="2693695"/>
          </a:xfrm>
          <a:prstGeom prst="rect">
            <a:avLst/>
          </a:prstGeom>
        </p:spPr>
      </p:pic>
    </p:spTree>
    <p:extLst>
      <p:ext uri="{BB962C8B-B14F-4D97-AF65-F5344CB8AC3E}">
        <p14:creationId xmlns:p14="http://schemas.microsoft.com/office/powerpoint/2010/main" val="1380279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Kernel layers</a:t>
            </a:r>
          </a:p>
        </p:txBody>
      </p:sp>
      <p:sp>
        <p:nvSpPr>
          <p:cNvPr id="3" name="Content Placeholder 2"/>
          <p:cNvSpPr>
            <a:spLocks noGrp="1"/>
          </p:cNvSpPr>
          <p:nvPr>
            <p:ph idx="1"/>
          </p:nvPr>
        </p:nvSpPr>
        <p:spPr/>
        <p:txBody>
          <a:bodyPr>
            <a:normAutofit/>
          </a:bodyPr>
          <a:lstStyle/>
          <a:p>
            <a:pPr marL="0" indent="0">
              <a:buNone/>
            </a:pPr>
            <a:r>
              <a:rPr lang="en-IN" sz="2200" dirty="0"/>
              <a:t>1)</a:t>
            </a:r>
            <a:r>
              <a:rPr lang="en-IN" sz="2200" b="1" dirty="0"/>
              <a:t> </a:t>
            </a:r>
            <a:r>
              <a:rPr lang="en-IN" sz="2000" b="1" dirty="0"/>
              <a:t>System Call Interface (SCI) </a:t>
            </a:r>
            <a:r>
              <a:rPr lang="en-IN" sz="2200" b="1" dirty="0"/>
              <a:t>:- </a:t>
            </a:r>
            <a:r>
              <a:rPr lang="en-IN" sz="2000" dirty="0"/>
              <a:t>Handles system calls sent from user applications to the kernel. This enables user space applications to </a:t>
            </a:r>
            <a:r>
              <a:rPr lang="en-IN" sz="2000" b="1" dirty="0"/>
              <a:t>request services from the kernel space, like processing time and memory allocation</a:t>
            </a:r>
            <a:r>
              <a:rPr lang="en-IN" sz="2000" dirty="0"/>
              <a:t>.</a:t>
            </a:r>
          </a:p>
          <a:p>
            <a:pPr marL="0" indent="0">
              <a:buNone/>
            </a:pPr>
            <a:endParaRPr lang="en-IN" sz="2000" dirty="0"/>
          </a:p>
          <a:p>
            <a:pPr marL="0" indent="0">
              <a:buNone/>
            </a:pPr>
            <a:r>
              <a:rPr lang="en-IN" sz="2000" dirty="0"/>
              <a:t>2) </a:t>
            </a:r>
            <a:r>
              <a:rPr lang="en-IN" sz="2000" b="1" dirty="0"/>
              <a:t>Process management :- </a:t>
            </a:r>
            <a:r>
              <a:rPr lang="en-IN" sz="2000" dirty="0"/>
              <a:t>Handles different processes by allocating separate execution space on the processor and ensuring that the running of one process does not interfere with other processes.</a:t>
            </a:r>
          </a:p>
          <a:p>
            <a:pPr marL="0" indent="0">
              <a:buNone/>
            </a:pPr>
            <a:endParaRPr lang="en-IN" sz="2000" dirty="0"/>
          </a:p>
          <a:p>
            <a:pPr marL="0" indent="0">
              <a:buNone/>
            </a:pPr>
            <a:r>
              <a:rPr lang="en-IN" sz="2000" dirty="0"/>
              <a:t>3) </a:t>
            </a:r>
            <a:r>
              <a:rPr lang="en-IN" sz="2000" b="1" dirty="0"/>
              <a:t>Memory management :- </a:t>
            </a:r>
            <a:r>
              <a:rPr lang="en-IN" sz="2000" dirty="0"/>
              <a:t>Manages the computer's memory, which is one of the complex tasks performed by the kernel. Like processor sharing, the system's memory also needs to be shared among different user space resources.</a:t>
            </a:r>
          </a:p>
        </p:txBody>
      </p:sp>
    </p:spTree>
    <p:extLst>
      <p:ext uri="{BB962C8B-B14F-4D97-AF65-F5344CB8AC3E}">
        <p14:creationId xmlns:p14="http://schemas.microsoft.com/office/powerpoint/2010/main" val="3668148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2200" dirty="0"/>
              <a:t>4) </a:t>
            </a:r>
            <a:r>
              <a:rPr lang="en-IN" sz="2000" b="1" dirty="0"/>
              <a:t>File system management :- </a:t>
            </a:r>
            <a:r>
              <a:rPr lang="en-IN" sz="2000" dirty="0"/>
              <a:t>Manages the filesystem, which involves storing, organizing, and tracking files and data on a computer.</a:t>
            </a:r>
          </a:p>
          <a:p>
            <a:pPr marL="0" indent="0">
              <a:buNone/>
            </a:pPr>
            <a:endParaRPr lang="en-IN" sz="2000" dirty="0"/>
          </a:p>
          <a:p>
            <a:pPr marL="0" indent="0">
              <a:buNone/>
            </a:pPr>
            <a:r>
              <a:rPr lang="en-IN" sz="2000" dirty="0"/>
              <a:t>5) </a:t>
            </a:r>
            <a:r>
              <a:rPr lang="en-IN" sz="2000" b="1" dirty="0"/>
              <a:t>Device management :- </a:t>
            </a:r>
            <a:r>
              <a:rPr lang="en-IN" sz="2000" dirty="0"/>
              <a:t>Manages devices by controlling device access and interfacing between user applications and hardware devices of the computer.</a:t>
            </a:r>
          </a:p>
          <a:p>
            <a:pPr marL="0" indent="0">
              <a:buNone/>
            </a:pPr>
            <a:endParaRPr lang="en-IN" sz="2000" dirty="0"/>
          </a:p>
          <a:p>
            <a:pPr marL="0" indent="0">
              <a:buNone/>
            </a:pPr>
            <a:endParaRPr lang="en-IN" sz="2000" dirty="0"/>
          </a:p>
        </p:txBody>
      </p:sp>
    </p:spTree>
    <p:extLst>
      <p:ext uri="{BB962C8B-B14F-4D97-AF65-F5344CB8AC3E}">
        <p14:creationId xmlns:p14="http://schemas.microsoft.com/office/powerpoint/2010/main" val="1789537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526</TotalTime>
  <Words>2754</Words>
  <Application>Microsoft Office PowerPoint</Application>
  <PresentationFormat>Widescreen</PresentationFormat>
  <Paragraphs>260</Paragraphs>
  <Slides>34</Slides>
  <Notes>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34</vt:i4>
      </vt:variant>
    </vt:vector>
  </HeadingPairs>
  <TitlesOfParts>
    <vt:vector size="48" baseType="lpstr">
      <vt:lpstr>Arial</vt:lpstr>
      <vt:lpstr>Calibri</vt:lpstr>
      <vt:lpstr>Calibri Light</vt:lpstr>
      <vt:lpstr>courier new</vt:lpstr>
      <vt:lpstr>courier new</vt:lpstr>
      <vt:lpstr>Google Sans</vt:lpstr>
      <vt:lpstr>inter-bold</vt:lpstr>
      <vt:lpstr>inter-regular</vt:lpstr>
      <vt:lpstr>Raleway</vt:lpstr>
      <vt:lpstr>Source Code Pro</vt:lpstr>
      <vt:lpstr>Tahoma</vt:lpstr>
      <vt:lpstr>times new roman</vt:lpstr>
      <vt:lpstr>Wingdings</vt:lpstr>
      <vt:lpstr>Retrospect</vt:lpstr>
      <vt:lpstr>Unit-5</vt:lpstr>
      <vt:lpstr>KErnel</vt:lpstr>
      <vt:lpstr>KERNEL SPACE AND USER SPACE</vt:lpstr>
      <vt:lpstr>TYPES OF KERNELS</vt:lpstr>
      <vt:lpstr>PowerPoint Presentation</vt:lpstr>
      <vt:lpstr>THE LINUX KERNEL</vt:lpstr>
      <vt:lpstr>THE uname COMMAND</vt:lpstr>
      <vt:lpstr>Kernel layers</vt:lpstr>
      <vt:lpstr>PowerPoint Presentation</vt:lpstr>
      <vt:lpstr>Which function is associated with the SCI layer of the kernel?</vt:lpstr>
      <vt:lpstr>Which function is associated with the SCI layer of the kernel?</vt:lpstr>
      <vt:lpstr>KERNEL MODULES</vt:lpstr>
      <vt:lpstr>THE /usr/lib/ DIRECTORY</vt:lpstr>
      <vt:lpstr>KERNEL MODULE SUBDIRECTORIES</vt:lpstr>
      <vt:lpstr>THE modprobe COMMAND</vt:lpstr>
      <vt:lpstr>Kernel module configuration</vt:lpstr>
      <vt:lpstr>THE sysctl COMMAND</vt:lpstr>
      <vt:lpstr>Monitoring kernel Modules</vt:lpstr>
      <vt:lpstr>THE /proc/version FILE</vt:lpstr>
      <vt:lpstr>THE dmesg COMMAND</vt:lpstr>
      <vt:lpstr>Configuring Boot Components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Unit-5</dc:title>
  <dc:creator>Swati</dc:creator>
  <cp:lastModifiedBy>Swati</cp:lastModifiedBy>
  <cp:revision>30</cp:revision>
  <dcterms:created xsi:type="dcterms:W3CDTF">2023-04-10T15:31:04Z</dcterms:created>
  <dcterms:modified xsi:type="dcterms:W3CDTF">2024-04-02T17:01:58Z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74062000</vt:r8>
  </property>
  <property fmtid="{D5CDD505-2E9C-101B-9397-08002B2CF9AE}" pid="3" name="HiddenCategoryTags">
    <vt:lpwstr/>
  </property>
  <property fmtid="{D5CDD505-2E9C-101B-9397-08002B2CF9AE}" pid="4" name="InternalTags">
    <vt:lpwstr/>
  </property>
  <property fmtid="{D5CDD505-2E9C-101B-9397-08002B2CF9AE}" pid="5" name="CampaignTags">
    <vt:lpwstr/>
  </property>
  <property fmtid="{D5CDD505-2E9C-101B-9397-08002B2CF9AE}" pid="6" name="Applications">
    <vt:lpwstr/>
  </property>
  <property fmtid="{D5CDD505-2E9C-101B-9397-08002B2CF9AE}" pid="7" name="ScenarioTags">
    <vt:lpwstr/>
  </property>
  <property fmtid="{D5CDD505-2E9C-101B-9397-08002B2CF9AE}" pid="8" name="ContentTypeId">
    <vt:lpwstr>0x010100AA3F7D94069FF64A86F7DFF56D60E3BE</vt:lpwstr>
  </property>
  <property fmtid="{D5CDD505-2E9C-101B-9397-08002B2CF9AE}" pid="9" name="FeatureTags">
    <vt:lpwstr/>
  </property>
  <property fmtid="{D5CDD505-2E9C-101B-9397-08002B2CF9AE}" pid="10" name="LocalizationTags">
    <vt:lpwstr/>
  </property>
  <property fmtid="{D5CDD505-2E9C-101B-9397-08002B2CF9AE}" pid="11" name="CategoryTags">
    <vt:lpwstr/>
  </property>
</Properties>
</file>