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8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7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0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9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32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8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2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3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05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E2BA-B700-4759-8A3A-5FF65234BC8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B28C-5166-4D8C-B086-4F19E752C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Disk Preparation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55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RAID 6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RAID </a:t>
            </a:r>
            <a:r>
              <a:rPr lang="en-IN" sz="2400" b="1" dirty="0" smtClean="0"/>
              <a:t>6</a:t>
            </a:r>
            <a:r>
              <a:rPr lang="en-IN" sz="2400" dirty="0"/>
              <a:t> </a:t>
            </a:r>
            <a:r>
              <a:rPr lang="en-IN" sz="2400" dirty="0" smtClean="0"/>
              <a:t>is also known as </a:t>
            </a:r>
            <a:r>
              <a:rPr lang="en-IN" sz="2400" dirty="0"/>
              <a:t>Striping with double </a:t>
            </a:r>
            <a:r>
              <a:rPr lang="en-IN" sz="2400" dirty="0" smtClean="0"/>
              <a:t>parity.</a:t>
            </a:r>
            <a:endParaRPr lang="en-IN" sz="2400" dirty="0"/>
          </a:p>
          <a:p>
            <a:r>
              <a:rPr lang="en-IN" sz="2400" dirty="0"/>
              <a:t>RAID 6 is like RAID 5, but the parity data are written to two drives. That means it requires at least 4 drives and can withstand 2 drives dying simultaneously. The chances that two drives break down at exactly the same moment are of course very small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Like with RAID 5, read data transactions are </a:t>
            </a:r>
            <a:r>
              <a:rPr lang="en-IN" sz="2400" dirty="0">
                <a:solidFill>
                  <a:srgbClr val="FF0000"/>
                </a:solidFill>
              </a:rPr>
              <a:t>very fast</a:t>
            </a:r>
            <a:r>
              <a:rPr lang="en-IN" sz="2400" dirty="0"/>
              <a:t>.</a:t>
            </a:r>
          </a:p>
          <a:p>
            <a:r>
              <a:rPr lang="en-IN" sz="2400" dirty="0"/>
              <a:t>If two drives fail, you still have access to all data, even while the failed drives are being replaced. So RAID 6 is </a:t>
            </a:r>
            <a:r>
              <a:rPr lang="en-IN" sz="2400" dirty="0">
                <a:solidFill>
                  <a:srgbClr val="FF0000"/>
                </a:solidFill>
              </a:rPr>
              <a:t>more secure </a:t>
            </a:r>
            <a:r>
              <a:rPr lang="en-IN" sz="2400" dirty="0"/>
              <a:t>than RAID 5.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519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RAID level </a:t>
            </a:r>
            <a:r>
              <a:rPr lang="en-IN" dirty="0" smtClean="0"/>
              <a:t>10</a:t>
            </a:r>
            <a:r>
              <a:rPr lang="en-IN" dirty="0"/>
              <a:t>– combining RAID 1 &amp; RAID </a:t>
            </a:r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It is possible to combine the advantages (and disadvantages) of RAID 0 and RAID 1 in one single system. This is a nested or hybrid RAID configuration. It provides security by mirroring all data on secondary drives while using striping across each set of drives to speed up data transfers</a:t>
            </a:r>
            <a:r>
              <a:rPr lang="en-IN" sz="2200" dirty="0" smtClean="0"/>
              <a:t>.</a:t>
            </a:r>
          </a:p>
          <a:p>
            <a:endParaRPr lang="en-IN" sz="2200" dirty="0"/>
          </a:p>
          <a:p>
            <a:r>
              <a:rPr lang="en-IN" sz="2200" dirty="0"/>
              <a:t>If something goes wrong with one of the disks in a RAID 10 configuration, the rebuild time is very fast since all that is needed is copying all the data from the surviving mirror to a new drive. This can take as little as 30 minutes for drives of  1 TB</a:t>
            </a:r>
            <a:r>
              <a:rPr lang="en-IN" sz="2200" dirty="0" smtClean="0"/>
              <a:t>.</a:t>
            </a:r>
          </a:p>
          <a:p>
            <a:endParaRPr lang="en-IN" sz="2200" dirty="0"/>
          </a:p>
          <a:p>
            <a:r>
              <a:rPr lang="en-IN" sz="2200" dirty="0"/>
              <a:t>Half of the storage capacity goes to mirroring, so compared to large RAID 5  or RAID 6 arrays, this is an </a:t>
            </a:r>
            <a:r>
              <a:rPr lang="en-IN" sz="2200" dirty="0">
                <a:solidFill>
                  <a:srgbClr val="FF0000"/>
                </a:solidFill>
              </a:rPr>
              <a:t>expensive</a:t>
            </a:r>
            <a:r>
              <a:rPr lang="en-IN" sz="2200" dirty="0"/>
              <a:t> way to have redundancy.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1318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Which RAID type is also called mirroring?</a:t>
            </a:r>
          </a:p>
          <a:p>
            <a:r>
              <a:rPr lang="en-IN" b="1" dirty="0"/>
              <a:t>A. </a:t>
            </a:r>
            <a:r>
              <a:rPr lang="en-IN" dirty="0"/>
              <a:t>RAID 0</a:t>
            </a:r>
          </a:p>
          <a:p>
            <a:r>
              <a:rPr lang="en-IN" b="1" dirty="0"/>
              <a:t>B. </a:t>
            </a:r>
            <a:r>
              <a:rPr lang="en-IN" dirty="0"/>
              <a:t>RAID 1</a:t>
            </a:r>
          </a:p>
          <a:p>
            <a:r>
              <a:rPr lang="en-IN" b="1" dirty="0"/>
              <a:t>C. </a:t>
            </a:r>
            <a:r>
              <a:rPr lang="en-IN" dirty="0"/>
              <a:t>RAID 3</a:t>
            </a:r>
          </a:p>
          <a:p>
            <a:r>
              <a:rPr lang="en-IN" b="1" dirty="0"/>
              <a:t>D. </a:t>
            </a:r>
            <a:r>
              <a:rPr lang="en-IN" dirty="0"/>
              <a:t>RAID 5</a:t>
            </a:r>
          </a:p>
        </p:txBody>
      </p:sp>
    </p:spTree>
    <p:extLst>
      <p:ext uri="{BB962C8B-B14F-4D97-AF65-F5344CB8AC3E}">
        <p14:creationId xmlns:p14="http://schemas.microsoft.com/office/powerpoint/2010/main" val="169078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RAID type is also called mirroring?</a:t>
            </a:r>
          </a:p>
          <a:p>
            <a:r>
              <a:rPr lang="en-IN" dirty="0" smtClean="0"/>
              <a:t>A. RAID 0</a:t>
            </a:r>
          </a:p>
          <a:p>
            <a:r>
              <a:rPr lang="en-IN" b="1" dirty="0" smtClean="0"/>
              <a:t>B. RAID 1</a:t>
            </a:r>
          </a:p>
          <a:p>
            <a:r>
              <a:rPr lang="en-IN" dirty="0" smtClean="0"/>
              <a:t>C. RAID 3</a:t>
            </a:r>
          </a:p>
          <a:p>
            <a:r>
              <a:rPr lang="en-IN" dirty="0" smtClean="0"/>
              <a:t>D. RAID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1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This process </a:t>
            </a:r>
            <a:r>
              <a:rPr lang="en-IN" dirty="0"/>
              <a:t>includes some required tasks such as formatting the drive and creating a partition </a:t>
            </a:r>
            <a:r>
              <a:rPr lang="en-IN" dirty="0" smtClean="0"/>
              <a:t>in which </a:t>
            </a:r>
            <a:r>
              <a:rPr lang="en-IN" dirty="0"/>
              <a:t>to install the system, and, if you are implementing RAID, the setup of the RAID </a:t>
            </a:r>
            <a:r>
              <a:rPr lang="en-IN" dirty="0" smtClean="0"/>
              <a:t>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98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RAID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RAID </a:t>
            </a:r>
            <a:r>
              <a:rPr lang="en-IN" dirty="0"/>
              <a:t>stands for </a:t>
            </a:r>
            <a:r>
              <a:rPr lang="en-IN" dirty="0">
                <a:solidFill>
                  <a:srgbClr val="FF0000"/>
                </a:solidFill>
              </a:rPr>
              <a:t>Redundant Array of Independent Disks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It’s </a:t>
            </a:r>
            <a:r>
              <a:rPr lang="en-IN" dirty="0"/>
              <a:t>a way of combining the </a:t>
            </a:r>
            <a:r>
              <a:rPr lang="en-IN" dirty="0" smtClean="0"/>
              <a:t>storage power </a:t>
            </a:r>
            <a:r>
              <a:rPr lang="en-IN" dirty="0"/>
              <a:t>of more than one hard disk for a special purpose such as increased </a:t>
            </a:r>
            <a:r>
              <a:rPr lang="en-IN" dirty="0" smtClean="0"/>
              <a:t>performance or fault </a:t>
            </a:r>
            <a:r>
              <a:rPr lang="en-IN" dirty="0"/>
              <a:t>tolerance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Due </a:t>
            </a:r>
            <a:r>
              <a:rPr lang="en-IN" dirty="0"/>
              <a:t>to the methods used to provide fault tolerance, the total amount of usable space in </a:t>
            </a:r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array </a:t>
            </a:r>
            <a:r>
              <a:rPr lang="en-IN" dirty="0">
                <a:solidFill>
                  <a:srgbClr val="FF0000"/>
                </a:solidFill>
              </a:rPr>
              <a:t>will </a:t>
            </a:r>
            <a:r>
              <a:rPr lang="en-IN" dirty="0" smtClean="0">
                <a:solidFill>
                  <a:srgbClr val="FF0000"/>
                </a:solidFill>
              </a:rPr>
              <a:t>vary.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3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RAID 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RAID 0 is also known as </a:t>
            </a:r>
            <a:r>
              <a:rPr lang="en-IN" i="1" dirty="0">
                <a:solidFill>
                  <a:srgbClr val="FF0000"/>
                </a:solidFill>
              </a:rPr>
              <a:t>disk striping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This is a form of RAID that </a:t>
            </a:r>
            <a:r>
              <a:rPr lang="en-IN" dirty="0">
                <a:solidFill>
                  <a:srgbClr val="FF0000"/>
                </a:solidFill>
              </a:rPr>
              <a:t>doesn’t provide </a:t>
            </a:r>
            <a:r>
              <a:rPr lang="en-IN" dirty="0" smtClean="0">
                <a:solidFill>
                  <a:srgbClr val="FF0000"/>
                </a:solidFill>
              </a:rPr>
              <a:t>fault tolerance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Data is written across multiple drives, so one drive can be reading or writing </a:t>
            </a:r>
            <a:r>
              <a:rPr lang="en-IN" dirty="0" smtClean="0"/>
              <a:t>while the </a:t>
            </a:r>
            <a:r>
              <a:rPr lang="en-IN" dirty="0"/>
              <a:t>next drive’s read/write head is moving. This makes for faster data access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In RAID 0, since there is no fault </a:t>
            </a:r>
            <a:r>
              <a:rPr lang="en-IN" dirty="0" smtClean="0"/>
              <a:t>tolerance, the </a:t>
            </a:r>
            <a:r>
              <a:rPr lang="en-IN" dirty="0"/>
              <a:t>usable space in the drive is equal to the</a:t>
            </a:r>
            <a:r>
              <a:rPr lang="en-IN" dirty="0">
                <a:solidFill>
                  <a:srgbClr val="FF0000"/>
                </a:solidFill>
              </a:rPr>
              <a:t> total space on all the </a:t>
            </a:r>
            <a:r>
              <a:rPr lang="en-IN" dirty="0" smtClean="0">
                <a:solidFill>
                  <a:srgbClr val="FF0000"/>
                </a:solidFill>
              </a:rPr>
              <a:t>drives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3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RAID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RAID 1 is also known as </a:t>
            </a:r>
            <a:r>
              <a:rPr lang="en-IN" i="1" dirty="0">
                <a:solidFill>
                  <a:srgbClr val="FF0000"/>
                </a:solidFill>
              </a:rPr>
              <a:t>disk mirroring 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This is a method of producing fault tolerance </a:t>
            </a:r>
            <a:r>
              <a:rPr lang="en-IN" dirty="0" smtClean="0"/>
              <a:t>by writing </a:t>
            </a:r>
            <a:r>
              <a:rPr lang="en-IN" dirty="0"/>
              <a:t>all data simultaneously to </a:t>
            </a:r>
            <a:r>
              <a:rPr lang="en-IN" dirty="0">
                <a:solidFill>
                  <a:srgbClr val="FF0000"/>
                </a:solidFill>
              </a:rPr>
              <a:t>two separate drives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Disk mirroring doesn’t </a:t>
            </a:r>
            <a:r>
              <a:rPr lang="en-IN" dirty="0"/>
              <a:t>help access speed, and the cost is double that of a single drive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RAID </a:t>
            </a:r>
            <a:r>
              <a:rPr lang="en-IN" dirty="0" smtClean="0"/>
              <a:t>1 repeats </a:t>
            </a:r>
            <a:r>
              <a:rPr lang="en-IN" dirty="0"/>
              <a:t>the data on two drives, </a:t>
            </a:r>
            <a:r>
              <a:rPr lang="en-IN" dirty="0">
                <a:solidFill>
                  <a:srgbClr val="FF0000"/>
                </a:solidFill>
              </a:rPr>
              <a:t>only one half of the total drive space</a:t>
            </a:r>
            <a:r>
              <a:rPr lang="en-IN" dirty="0"/>
              <a:t> is available for data.</a:t>
            </a:r>
          </a:p>
        </p:txBody>
      </p:sp>
    </p:spTree>
    <p:extLst>
      <p:ext uri="{BB962C8B-B14F-4D97-AF65-F5344CB8AC3E}">
        <p14:creationId xmlns:p14="http://schemas.microsoft.com/office/powerpoint/2010/main" val="41473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RAID </a:t>
            </a:r>
            <a:r>
              <a:rPr lang="en-IN" b="1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</a:t>
            </a:r>
            <a:r>
              <a:rPr lang="en-IN" dirty="0"/>
              <a:t>is rarely used in practice, stripes data at the </a:t>
            </a:r>
            <a:r>
              <a:rPr lang="en-IN" dirty="0">
                <a:solidFill>
                  <a:srgbClr val="FF0000"/>
                </a:solidFill>
              </a:rPr>
              <a:t>bit</a:t>
            </a:r>
            <a:r>
              <a:rPr lang="en-IN" dirty="0"/>
              <a:t> (rather than block) level, and uses a </a:t>
            </a:r>
            <a:r>
              <a:rPr lang="en-IN" dirty="0">
                <a:solidFill>
                  <a:srgbClr val="FF0000"/>
                </a:solidFill>
              </a:rPr>
              <a:t>Hamming code</a:t>
            </a:r>
            <a:r>
              <a:rPr lang="en-IN" dirty="0"/>
              <a:t> for </a:t>
            </a:r>
            <a:r>
              <a:rPr lang="en-IN" dirty="0">
                <a:solidFill>
                  <a:srgbClr val="FF0000"/>
                </a:solidFill>
              </a:rPr>
              <a:t>error correction.</a:t>
            </a:r>
            <a:r>
              <a:rPr lang="en-IN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83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RAID </a:t>
            </a:r>
            <a:r>
              <a:rPr lang="en-IN" b="1" dirty="0" smtClean="0"/>
              <a:t>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</a:t>
            </a:r>
            <a:r>
              <a:rPr lang="en-IN" dirty="0"/>
              <a:t>is rarely used in practice, consists of </a:t>
            </a:r>
            <a:r>
              <a:rPr lang="en-IN" dirty="0">
                <a:solidFill>
                  <a:srgbClr val="FF0000"/>
                </a:solidFill>
              </a:rPr>
              <a:t>byte-level striping </a:t>
            </a:r>
            <a:r>
              <a:rPr lang="en-IN" dirty="0"/>
              <a:t>with a </a:t>
            </a:r>
            <a:r>
              <a:rPr lang="en-IN" dirty="0">
                <a:solidFill>
                  <a:srgbClr val="FF0000"/>
                </a:solidFill>
              </a:rPr>
              <a:t>dedicated parity disk</a:t>
            </a:r>
            <a:r>
              <a:rPr lang="en-IN" dirty="0"/>
              <a:t>. One of the characteristics of RAID 3 is that it generally cannot service multiple requests simultaneously,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2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RAID 4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onsists </a:t>
            </a:r>
            <a:r>
              <a:rPr lang="en-IN" dirty="0"/>
              <a:t>of </a:t>
            </a:r>
            <a:r>
              <a:rPr lang="en-IN" dirty="0">
                <a:solidFill>
                  <a:srgbClr val="FF0000"/>
                </a:solidFill>
              </a:rPr>
              <a:t>block-level striping </a:t>
            </a:r>
            <a:r>
              <a:rPr lang="en-IN" dirty="0"/>
              <a:t>with a </a:t>
            </a:r>
            <a:r>
              <a:rPr lang="en-IN" dirty="0">
                <a:solidFill>
                  <a:srgbClr val="FF0000"/>
                </a:solidFill>
              </a:rPr>
              <a:t>dedicated parity disk</a:t>
            </a:r>
            <a:r>
              <a:rPr lang="en-IN" dirty="0"/>
              <a:t>. As a result of its layout, RAID 4 provides good performance of random reads, while the performance of random writes is low due to the need to write all parity data to a single disk</a:t>
            </a:r>
            <a:r>
              <a:rPr lang="en-IN" dirty="0" smtClean="0"/>
              <a:t>,</a:t>
            </a:r>
          </a:p>
          <a:p>
            <a:endParaRPr lang="en-IN" dirty="0"/>
          </a:p>
          <a:p>
            <a:r>
              <a:rPr lang="en-IN" dirty="0"/>
              <a:t>An advantage of RAID 4 is that it can be quickly extended online, without parity </a:t>
            </a:r>
            <a:r>
              <a:rPr lang="en-IN" dirty="0" err="1"/>
              <a:t>recomputation</a:t>
            </a:r>
            <a:r>
              <a:rPr lang="en-IN" dirty="0"/>
              <a:t>, as long as the newly added disks are completely filled with 0-bytes.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24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RAID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RAID 5 combines the </a:t>
            </a:r>
            <a:r>
              <a:rPr lang="en-IN" dirty="0" smtClean="0"/>
              <a:t>benefits </a:t>
            </a:r>
            <a:r>
              <a:rPr lang="en-IN" dirty="0"/>
              <a:t>of both RAID 0 and RAID 1 </a:t>
            </a:r>
          </a:p>
          <a:p>
            <a:r>
              <a:rPr lang="en-IN" dirty="0" smtClean="0"/>
              <a:t> Is known </a:t>
            </a:r>
            <a:r>
              <a:rPr lang="en-IN" dirty="0"/>
              <a:t>as </a:t>
            </a:r>
            <a:r>
              <a:rPr lang="en-IN" i="1" dirty="0" smtClean="0">
                <a:solidFill>
                  <a:srgbClr val="FF0000"/>
                </a:solidFill>
              </a:rPr>
              <a:t>striping with </a:t>
            </a:r>
            <a:r>
              <a:rPr lang="en-IN" i="1" dirty="0">
                <a:solidFill>
                  <a:srgbClr val="FF0000"/>
                </a:solidFill>
              </a:rPr>
              <a:t>parity </a:t>
            </a:r>
            <a:r>
              <a:rPr lang="en-IN" dirty="0" smtClean="0"/>
              <a:t>.</a:t>
            </a:r>
          </a:p>
          <a:p>
            <a:r>
              <a:rPr lang="en-IN" dirty="0"/>
              <a:t>It uses a parity block distributed across all the drives in the </a:t>
            </a:r>
            <a:r>
              <a:rPr lang="en-IN" dirty="0" smtClean="0"/>
              <a:t>array.</a:t>
            </a:r>
          </a:p>
          <a:p>
            <a:r>
              <a:rPr lang="en-IN" dirty="0"/>
              <a:t>A minimum of three drives is required</a:t>
            </a:r>
            <a:r>
              <a:rPr lang="en-IN" dirty="0" smtClean="0"/>
              <a:t>.</a:t>
            </a:r>
          </a:p>
          <a:p>
            <a:r>
              <a:rPr lang="en-IN" dirty="0"/>
              <a:t>RAID 5 </a:t>
            </a:r>
            <a:r>
              <a:rPr lang="en-IN" dirty="0" smtClean="0"/>
              <a:t>uses 1</a:t>
            </a:r>
            <a:r>
              <a:rPr lang="en-IN" dirty="0"/>
              <a:t>/ </a:t>
            </a:r>
            <a:r>
              <a:rPr lang="en-IN" i="1" dirty="0"/>
              <a:t>n </a:t>
            </a:r>
            <a:r>
              <a:rPr lang="en-IN" dirty="0"/>
              <a:t>( </a:t>
            </a:r>
            <a:r>
              <a:rPr lang="en-IN" i="1" dirty="0"/>
              <a:t>n </a:t>
            </a:r>
            <a:r>
              <a:rPr lang="en-IN" dirty="0"/>
              <a:t>= the number of drives in the array) for parity information (for example, one third </a:t>
            </a:r>
            <a:r>
              <a:rPr lang="en-IN" dirty="0" smtClean="0"/>
              <a:t>of the </a:t>
            </a:r>
            <a:r>
              <a:rPr lang="en-IN" dirty="0"/>
              <a:t>space in a three-drive array), and only 1 – (1/ </a:t>
            </a:r>
            <a:r>
              <a:rPr lang="en-IN" i="1" dirty="0"/>
              <a:t>n </a:t>
            </a:r>
            <a:r>
              <a:rPr lang="en-IN" dirty="0"/>
              <a:t>) is available for data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65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533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Disk Preparation</vt:lpstr>
      <vt:lpstr>PowerPoint Presentation</vt:lpstr>
      <vt:lpstr>RAID Types</vt:lpstr>
      <vt:lpstr>RAID 0</vt:lpstr>
      <vt:lpstr>RAID 1</vt:lpstr>
      <vt:lpstr>RAID 2</vt:lpstr>
      <vt:lpstr>RAID 3</vt:lpstr>
      <vt:lpstr>RAID 4 </vt:lpstr>
      <vt:lpstr>RAID 5</vt:lpstr>
      <vt:lpstr>RAID 6 </vt:lpstr>
      <vt:lpstr>RAID level 10– combining RAID 1 &amp; RAID 0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Preparation</dc:title>
  <dc:creator>Swati</dc:creator>
  <cp:lastModifiedBy>Swati</cp:lastModifiedBy>
  <cp:revision>6</cp:revision>
  <dcterms:created xsi:type="dcterms:W3CDTF">2023-02-01T06:51:50Z</dcterms:created>
  <dcterms:modified xsi:type="dcterms:W3CDTF">2023-02-02T09:21:47Z</dcterms:modified>
</cp:coreProperties>
</file>