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4" r:id="rId6"/>
    <p:sldId id="259" r:id="rId7"/>
    <p:sldId id="260" r:id="rId8"/>
    <p:sldId id="265" r:id="rId9"/>
    <p:sldId id="266" r:id="rId10"/>
    <p:sldId id="267" r:id="rId11"/>
    <p:sldId id="268" r:id="rId12"/>
    <p:sldId id="262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4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E62F0-0A59-49C3-904E-579B24C5E97A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9433-F860-4D43-B0C3-E34479C0B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56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E62F0-0A59-49C3-904E-579B24C5E97A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9433-F860-4D43-B0C3-E34479C0B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356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E62F0-0A59-49C3-904E-579B24C5E97A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9433-F860-4D43-B0C3-E34479C0B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031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E62F0-0A59-49C3-904E-579B24C5E97A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9433-F860-4D43-B0C3-E34479C0B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121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E62F0-0A59-49C3-904E-579B24C5E97A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9433-F860-4D43-B0C3-E34479C0B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4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E62F0-0A59-49C3-904E-579B24C5E97A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9433-F860-4D43-B0C3-E34479C0B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922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E62F0-0A59-49C3-904E-579B24C5E97A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9433-F860-4D43-B0C3-E34479C0B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11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E62F0-0A59-49C3-904E-579B24C5E97A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9433-F860-4D43-B0C3-E34479C0B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251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E62F0-0A59-49C3-904E-579B24C5E97A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9433-F860-4D43-B0C3-E34479C0B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504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E62F0-0A59-49C3-904E-579B24C5E97A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9433-F860-4D43-B0C3-E34479C0B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57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E62F0-0A59-49C3-904E-579B24C5E97A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9433-F860-4D43-B0C3-E34479C0B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3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E62F0-0A59-49C3-904E-579B24C5E97A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89433-F860-4D43-B0C3-E34479C0B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094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Hardware storage solutions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983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JBOD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 </a:t>
            </a:r>
            <a:r>
              <a:rPr lang="en-IN" dirty="0"/>
              <a:t>JBOD refers to “</a:t>
            </a:r>
            <a:r>
              <a:rPr lang="en-IN" dirty="0">
                <a:solidFill>
                  <a:srgbClr val="FF0000"/>
                </a:solidFill>
              </a:rPr>
              <a:t>just a bunch of </a:t>
            </a:r>
            <a:r>
              <a:rPr lang="en-IN" dirty="0" smtClean="0">
                <a:solidFill>
                  <a:srgbClr val="FF0000"/>
                </a:solidFill>
              </a:rPr>
              <a:t>disks</a:t>
            </a:r>
            <a:r>
              <a:rPr lang="en-IN" dirty="0" smtClean="0"/>
              <a:t>”.</a:t>
            </a:r>
          </a:p>
          <a:p>
            <a:r>
              <a:rPr lang="en-IN" dirty="0" smtClean="0"/>
              <a:t> It is a </a:t>
            </a:r>
            <a:r>
              <a:rPr lang="en-IN" dirty="0"/>
              <a:t>cheaper alternative to a RAID system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JBOD uses a process called </a:t>
            </a:r>
            <a:r>
              <a:rPr lang="en-IN" i="1" dirty="0" smtClean="0"/>
              <a:t>concatenation.</a:t>
            </a:r>
          </a:p>
          <a:p>
            <a:r>
              <a:rPr lang="en-IN" dirty="0" smtClean="0"/>
              <a:t>There is </a:t>
            </a:r>
            <a:r>
              <a:rPr lang="en-IN" dirty="0">
                <a:solidFill>
                  <a:srgbClr val="FF0000"/>
                </a:solidFill>
              </a:rPr>
              <a:t>no data </a:t>
            </a:r>
            <a:r>
              <a:rPr lang="en-IN" dirty="0" smtClean="0">
                <a:solidFill>
                  <a:srgbClr val="FF0000"/>
                </a:solidFill>
              </a:rPr>
              <a:t>redundancy</a:t>
            </a:r>
            <a:r>
              <a:rPr lang="en-IN" dirty="0" smtClean="0"/>
              <a:t>, and </a:t>
            </a:r>
            <a:r>
              <a:rPr lang="en-IN" dirty="0"/>
              <a:t>regardless of the number of disks in the system, if the data is spanned </a:t>
            </a:r>
            <a:r>
              <a:rPr lang="en-IN" dirty="0" smtClean="0"/>
              <a:t>across the </a:t>
            </a:r>
            <a:r>
              <a:rPr lang="en-IN" dirty="0"/>
              <a:t>disks, the loss of a single disk means the loss of all data, making backup </a:t>
            </a:r>
            <a:r>
              <a:rPr lang="en-IN" dirty="0" smtClean="0"/>
              <a:t>extremely important</a:t>
            </a:r>
            <a:r>
              <a:rPr lang="en-IN" dirty="0"/>
              <a:t>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743" y="897490"/>
            <a:ext cx="3079450" cy="172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129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Optical </a:t>
            </a:r>
            <a:r>
              <a:rPr lang="en-IN" b="1" dirty="0" smtClean="0"/>
              <a:t>Drive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Servers </a:t>
            </a:r>
            <a:r>
              <a:rPr lang="en-IN" dirty="0"/>
              <a:t>may also have optical drives connected through SATA connections when the </a:t>
            </a:r>
            <a:r>
              <a:rPr lang="en-IN" dirty="0" smtClean="0"/>
              <a:t>drives are </a:t>
            </a:r>
            <a:r>
              <a:rPr lang="en-IN" dirty="0"/>
              <a:t>internal or integrated. Alternatively, they may be external and connected with a </a:t>
            </a:r>
            <a:r>
              <a:rPr lang="en-IN" dirty="0" smtClean="0"/>
              <a:t>USB connection.</a:t>
            </a:r>
          </a:p>
          <a:p>
            <a:r>
              <a:rPr lang="en-IN" dirty="0" smtClean="0"/>
              <a:t> </a:t>
            </a:r>
            <a:r>
              <a:rPr lang="en-IN" dirty="0"/>
              <a:t>These drives make it easy to install software on the server, transfer data </a:t>
            </a:r>
            <a:r>
              <a:rPr lang="en-IN" dirty="0" smtClean="0"/>
              <a:t>easily, and </a:t>
            </a:r>
            <a:r>
              <a:rPr lang="en-IN" dirty="0"/>
              <a:t>perform backups.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1319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Installing and Deploying Primary</a:t>
            </a:r>
            <a:br>
              <a:rPr lang="en-IN" dirty="0"/>
            </a:br>
            <a:r>
              <a:rPr lang="en-IN" dirty="0"/>
              <a:t>Storage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When anticipating the installation or deployment of primary storage devices on </a:t>
            </a:r>
            <a:r>
              <a:rPr lang="en-IN" sz="2400" dirty="0" smtClean="0"/>
              <a:t>servers, you </a:t>
            </a:r>
            <a:r>
              <a:rPr lang="en-IN" sz="2400" dirty="0"/>
              <a:t>should consider several factors before you even purchase the drives or drives.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21624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Disk Specifications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RPM</a:t>
            </a:r>
          </a:p>
          <a:p>
            <a:pPr marL="457200" lvl="1" indent="0">
              <a:buNone/>
            </a:pPr>
            <a:r>
              <a:rPr lang="en-IN" dirty="0"/>
              <a:t>Revolutions per minute (RPM) is a value that indicates how fast the drive spins. There is an inverse relationship between the RPMs and drive latency. Disk drives for servers typically have RPM values </a:t>
            </a:r>
            <a:r>
              <a:rPr lang="en-IN" dirty="0" smtClean="0"/>
              <a:t>between 7200 </a:t>
            </a:r>
            <a:r>
              <a:rPr lang="en-IN" dirty="0"/>
              <a:t>and 15000</a:t>
            </a:r>
            <a:r>
              <a:rPr lang="en-IN" dirty="0" smtClean="0"/>
              <a:t>.</a:t>
            </a:r>
            <a:endParaRPr lang="en-IN" b="1" dirty="0" smtClean="0"/>
          </a:p>
          <a:p>
            <a:r>
              <a:rPr lang="en-IN" b="1" dirty="0" smtClean="0"/>
              <a:t>Dimensions/Form Factor</a:t>
            </a:r>
          </a:p>
          <a:p>
            <a:pPr marL="457200" lvl="1" indent="0">
              <a:buNone/>
            </a:pPr>
            <a:r>
              <a:rPr lang="en-IN" dirty="0" smtClean="0"/>
              <a:t>The drive must fit into the bay in which it will be installed. The two most </a:t>
            </a:r>
            <a:r>
              <a:rPr lang="en-IN" dirty="0" err="1" smtClean="0"/>
              <a:t>commonare</a:t>
            </a:r>
            <a:r>
              <a:rPr lang="en-IN" dirty="0" smtClean="0"/>
              <a:t> the 2.5-inch small form factor (SFF) and the 3.5-inch large form factor (LFF).</a:t>
            </a:r>
            <a:endParaRPr lang="en-IN" b="1" dirty="0"/>
          </a:p>
          <a:p>
            <a:r>
              <a:rPr lang="en-IN" b="1" dirty="0" smtClean="0"/>
              <a:t>Capacity</a:t>
            </a:r>
          </a:p>
          <a:p>
            <a:pPr marL="457200" lvl="1" indent="0">
              <a:buNone/>
            </a:pPr>
            <a:r>
              <a:rPr lang="en-IN" dirty="0"/>
              <a:t>The amount of space you need will </a:t>
            </a:r>
            <a:r>
              <a:rPr lang="en-IN" dirty="0" smtClean="0"/>
              <a:t>largely depend </a:t>
            </a:r>
            <a:r>
              <a:rPr lang="en-IN" dirty="0"/>
              <a:t>on the role the server is playing.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441496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/>
          <a:lstStyle/>
          <a:p>
            <a:r>
              <a:rPr lang="en-IN" b="1" dirty="0" smtClean="0"/>
              <a:t>IOPS</a:t>
            </a:r>
          </a:p>
          <a:p>
            <a:pPr marL="457200" lvl="1" indent="0">
              <a:buNone/>
            </a:pPr>
            <a:r>
              <a:rPr lang="en-IN" dirty="0" err="1"/>
              <a:t>Input/Output</a:t>
            </a:r>
            <a:r>
              <a:rPr lang="en-IN" dirty="0"/>
              <a:t> Operations per Second (IOPS) is a value that describes how fast the </a:t>
            </a:r>
            <a:r>
              <a:rPr lang="en-IN" dirty="0" smtClean="0"/>
              <a:t>drive can </a:t>
            </a:r>
            <a:r>
              <a:rPr lang="en-IN" dirty="0"/>
              <a:t>read and write to the disk</a:t>
            </a:r>
            <a:r>
              <a:rPr lang="en-IN" dirty="0" smtClean="0"/>
              <a:t>.</a:t>
            </a:r>
          </a:p>
          <a:p>
            <a:r>
              <a:rPr lang="en-IN" b="1" dirty="0" smtClean="0"/>
              <a:t>Latency </a:t>
            </a:r>
            <a:endParaRPr lang="en-IN" b="1" dirty="0"/>
          </a:p>
          <a:p>
            <a:pPr marL="457200" lvl="1" indent="0">
              <a:buNone/>
            </a:pPr>
            <a:r>
              <a:rPr lang="en-IN" dirty="0"/>
              <a:t>Latency is a measure of the time it takes the platter to spin </a:t>
            </a:r>
            <a:r>
              <a:rPr lang="en-IN" dirty="0" smtClean="0"/>
              <a:t>the disk </a:t>
            </a:r>
            <a:r>
              <a:rPr lang="en-IN" dirty="0"/>
              <a:t>around so that the actuator arm is over the proper section. Latency is largely a function</a:t>
            </a:r>
          </a:p>
          <a:p>
            <a:pPr marL="457200" lvl="1" indent="0">
              <a:buNone/>
            </a:pPr>
            <a:r>
              <a:rPr lang="en-IN" dirty="0"/>
              <a:t>of the RPMs as a faster spinning disk will arrive at the desired location faster than </a:t>
            </a:r>
            <a:r>
              <a:rPr lang="en-IN" dirty="0" smtClean="0"/>
              <a:t>a slower </a:t>
            </a:r>
            <a:r>
              <a:rPr lang="en-IN" dirty="0"/>
              <a:t>disk</a:t>
            </a:r>
          </a:p>
        </p:txBody>
      </p:sp>
    </p:spTree>
    <p:extLst>
      <p:ext uri="{BB962C8B-B14F-4D97-AF65-F5344CB8AC3E}">
        <p14:creationId xmlns:p14="http://schemas.microsoft.com/office/powerpoint/2010/main" val="100520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Interfaces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There are five major drive interfaces you may encounter when installing or swapping </a:t>
            </a:r>
            <a:r>
              <a:rPr lang="en-IN" dirty="0" smtClean="0"/>
              <a:t>out disk drives—</a:t>
            </a:r>
          </a:p>
          <a:p>
            <a:pPr marL="0" indent="0">
              <a:buNone/>
            </a:pPr>
            <a:endParaRPr lang="en-IN" dirty="0" smtClean="0"/>
          </a:p>
          <a:p>
            <a:pPr lvl="1"/>
            <a:r>
              <a:rPr lang="en-IN" dirty="0" smtClean="0"/>
              <a:t>SAS</a:t>
            </a:r>
          </a:p>
          <a:p>
            <a:pPr lvl="1"/>
            <a:r>
              <a:rPr lang="en-IN" dirty="0" smtClean="0"/>
              <a:t>SATA</a:t>
            </a:r>
          </a:p>
          <a:p>
            <a:pPr lvl="1"/>
            <a:r>
              <a:rPr lang="en-IN" dirty="0" smtClean="0"/>
              <a:t>SCSI</a:t>
            </a:r>
          </a:p>
          <a:p>
            <a:pPr lvl="1"/>
            <a:r>
              <a:rPr lang="en-IN" dirty="0" smtClean="0"/>
              <a:t>USB</a:t>
            </a:r>
          </a:p>
          <a:p>
            <a:pPr lvl="1"/>
            <a:r>
              <a:rPr lang="en-IN" dirty="0" smtClean="0"/>
              <a:t>Fibre Channel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6208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Serial Attached SCSI (SAS)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Serial Attached SCSI (SAS) is a type of SCSI that uses </a:t>
            </a:r>
            <a:r>
              <a:rPr lang="en-IN" dirty="0">
                <a:solidFill>
                  <a:srgbClr val="FF0000"/>
                </a:solidFill>
              </a:rPr>
              <a:t>serial operation rather </a:t>
            </a:r>
            <a:r>
              <a:rPr lang="en-IN" dirty="0" smtClean="0">
                <a:solidFill>
                  <a:srgbClr val="FF0000"/>
                </a:solidFill>
              </a:rPr>
              <a:t>than parallel </a:t>
            </a:r>
            <a:r>
              <a:rPr lang="en-IN" dirty="0"/>
              <a:t>as the original SCSI </a:t>
            </a:r>
            <a:r>
              <a:rPr lang="en-IN" dirty="0" smtClean="0"/>
              <a:t>did.</a:t>
            </a:r>
          </a:p>
          <a:p>
            <a:r>
              <a:rPr lang="en-IN" dirty="0"/>
              <a:t>SAS uses </a:t>
            </a:r>
            <a:r>
              <a:rPr lang="en-IN" dirty="0">
                <a:solidFill>
                  <a:srgbClr val="FF0000"/>
                </a:solidFill>
              </a:rPr>
              <a:t>point-to-point</a:t>
            </a:r>
            <a:r>
              <a:rPr lang="en-IN" dirty="0"/>
              <a:t> communication</a:t>
            </a:r>
            <a:r>
              <a:rPr lang="en-IN" dirty="0" smtClean="0"/>
              <a:t>.</a:t>
            </a:r>
          </a:p>
          <a:p>
            <a:r>
              <a:rPr lang="en-IN" dirty="0"/>
              <a:t>SAS </a:t>
            </a:r>
            <a:r>
              <a:rPr lang="en-IN" dirty="0" smtClean="0"/>
              <a:t>requires </a:t>
            </a:r>
            <a:r>
              <a:rPr lang="en-IN" dirty="0" smtClean="0">
                <a:solidFill>
                  <a:srgbClr val="FF0000"/>
                </a:solidFill>
              </a:rPr>
              <a:t>no </a:t>
            </a:r>
            <a:r>
              <a:rPr lang="en-IN" dirty="0">
                <a:solidFill>
                  <a:srgbClr val="FF0000"/>
                </a:solidFill>
              </a:rPr>
              <a:t>termination </a:t>
            </a:r>
            <a:r>
              <a:rPr lang="en-IN" dirty="0"/>
              <a:t>as in parallel SCSI.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98943" y="6311900"/>
            <a:ext cx="2467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solidFill>
                  <a:srgbClr val="FF0000"/>
                </a:solidFill>
              </a:rPr>
              <a:t>SAS Cabling</a:t>
            </a:r>
            <a:endParaRPr lang="en-IN" sz="16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200" y="3340924"/>
            <a:ext cx="3959329" cy="290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130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Serial ATA (SATA)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Serial ATA (SATA) is also a </a:t>
            </a:r>
            <a:r>
              <a:rPr lang="en-IN" dirty="0">
                <a:solidFill>
                  <a:srgbClr val="FF0000"/>
                </a:solidFill>
              </a:rPr>
              <a:t>serial communication </a:t>
            </a:r>
            <a:r>
              <a:rPr lang="en-IN" dirty="0"/>
              <a:t>method and began as an </a:t>
            </a:r>
            <a:r>
              <a:rPr lang="en-IN" dirty="0" smtClean="0"/>
              <a:t>enhancement to </a:t>
            </a:r>
            <a:r>
              <a:rPr lang="en-IN" dirty="0"/>
              <a:t>the original ATA specifications, also known as IDE and, today, </a:t>
            </a:r>
            <a:r>
              <a:rPr lang="en-IN" dirty="0" smtClean="0"/>
              <a:t>PATA.</a:t>
            </a:r>
          </a:p>
          <a:p>
            <a:r>
              <a:rPr lang="en-IN" dirty="0"/>
              <a:t>P</a:t>
            </a:r>
            <a:r>
              <a:rPr lang="en-IN" dirty="0" smtClean="0"/>
              <a:t>lacing </a:t>
            </a:r>
            <a:r>
              <a:rPr lang="en-IN" dirty="0"/>
              <a:t>multiple bits of data </a:t>
            </a:r>
            <a:r>
              <a:rPr lang="en-IN" dirty="0" smtClean="0"/>
              <a:t>in </a:t>
            </a:r>
            <a:r>
              <a:rPr lang="en-IN" dirty="0" smtClean="0">
                <a:solidFill>
                  <a:srgbClr val="FF0000"/>
                </a:solidFill>
              </a:rPr>
              <a:t>parallel </a:t>
            </a:r>
            <a:r>
              <a:rPr lang="en-IN" dirty="0">
                <a:solidFill>
                  <a:srgbClr val="FF0000"/>
                </a:solidFill>
              </a:rPr>
              <a:t>and trying to synchronize their </a:t>
            </a:r>
            <a:r>
              <a:rPr lang="en-IN" dirty="0" smtClean="0">
                <a:solidFill>
                  <a:srgbClr val="FF0000"/>
                </a:solidFill>
              </a:rPr>
              <a:t>transmission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1442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SCSI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There are many versions of SCSI that differ in the </a:t>
            </a:r>
            <a:r>
              <a:rPr lang="en-IN" dirty="0" smtClean="0"/>
              <a:t>width of </a:t>
            </a:r>
            <a:r>
              <a:rPr lang="en-IN" dirty="0"/>
              <a:t>the bus and the allowable length of the cables</a:t>
            </a:r>
            <a:r>
              <a:rPr lang="en-IN" dirty="0" smtClean="0"/>
              <a:t>.</a:t>
            </a:r>
          </a:p>
          <a:p>
            <a:r>
              <a:rPr lang="en-IN" dirty="0"/>
              <a:t>Internal parallel SCSI cables have two </a:t>
            </a:r>
            <a:r>
              <a:rPr lang="en-IN" dirty="0" smtClean="0"/>
              <a:t>or more </a:t>
            </a:r>
            <a:r>
              <a:rPr lang="en-IN" dirty="0"/>
              <a:t>50-, 68-, or 80-pin connectors attached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External cables have 50- or 68-pin </a:t>
            </a:r>
            <a:r>
              <a:rPr lang="en-IN" dirty="0" smtClean="0"/>
              <a:t>connectors at </a:t>
            </a:r>
            <a:r>
              <a:rPr lang="en-IN" dirty="0"/>
              <a:t>each end, depending on the specific SCSI bus width supported</a:t>
            </a:r>
            <a:r>
              <a:rPr lang="en-IN" dirty="0" smtClean="0"/>
              <a:t>.</a:t>
            </a:r>
          </a:p>
          <a:p>
            <a:r>
              <a:rPr lang="en-IN" dirty="0"/>
              <a:t>The latest </a:t>
            </a:r>
            <a:r>
              <a:rPr lang="en-IN" dirty="0" smtClean="0"/>
              <a:t>version, Ultra </a:t>
            </a:r>
            <a:r>
              <a:rPr lang="en-IN" dirty="0"/>
              <a:t>640 SCSI, can have only 16 devices on the bus and the cable cannot exceed 10 </a:t>
            </a:r>
            <a:r>
              <a:rPr lang="en-IN" dirty="0" smtClean="0"/>
              <a:t>meters in </a:t>
            </a:r>
            <a:r>
              <a:rPr lang="en-IN" dirty="0"/>
              <a:t>length, but it can achieve 640 </a:t>
            </a:r>
            <a:r>
              <a:rPr lang="en-IN" dirty="0" err="1"/>
              <a:t>MBps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7727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USB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USB can provide an interface to practically any type of device, </a:t>
            </a:r>
            <a:r>
              <a:rPr lang="en-IN" dirty="0" smtClean="0"/>
              <a:t>including storage </a:t>
            </a:r>
            <a:r>
              <a:rPr lang="en-IN" dirty="0"/>
              <a:t>devices. This includes the ability to use special adapter cables to connect a </a:t>
            </a:r>
            <a:r>
              <a:rPr lang="en-IN" dirty="0" smtClean="0"/>
              <a:t>SCSI drive </a:t>
            </a:r>
            <a:r>
              <a:rPr lang="en-IN" dirty="0"/>
              <a:t>to a USB 3.0 </a:t>
            </a:r>
            <a:r>
              <a:rPr lang="en-IN" dirty="0" smtClean="0"/>
              <a:t>port.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2738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Direct Attached Storage (DAS)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Direct-attached storage (DAS) </a:t>
            </a:r>
            <a:r>
              <a:rPr lang="en-IN" sz="2400" dirty="0"/>
              <a:t>is a type of storage that is attached directly to a computer without going through </a:t>
            </a:r>
            <a:r>
              <a:rPr lang="en-IN" sz="2400" dirty="0" smtClean="0"/>
              <a:t>a</a:t>
            </a:r>
            <a:r>
              <a:rPr lang="en-IN" sz="2400" dirty="0"/>
              <a:t> network</a:t>
            </a:r>
            <a:r>
              <a:rPr lang="en-IN" sz="2400" dirty="0" smtClean="0"/>
              <a:t>.</a:t>
            </a:r>
          </a:p>
          <a:p>
            <a:r>
              <a:rPr lang="en-IN" sz="2400" dirty="0"/>
              <a:t>The storage might be connected </a:t>
            </a:r>
            <a:r>
              <a:rPr lang="en-IN" sz="2400" dirty="0">
                <a:solidFill>
                  <a:srgbClr val="FF0000"/>
                </a:solidFill>
              </a:rPr>
              <a:t>internally or externally</a:t>
            </a:r>
            <a:r>
              <a:rPr lang="en-IN" sz="2400" dirty="0"/>
              <a:t>. </a:t>
            </a:r>
            <a:endParaRPr lang="en-IN" sz="2400" dirty="0" smtClean="0"/>
          </a:p>
          <a:p>
            <a:r>
              <a:rPr lang="en-IN" sz="2400" dirty="0" smtClean="0"/>
              <a:t>Only </a:t>
            </a:r>
            <a:r>
              <a:rPr lang="en-IN" sz="2400" dirty="0"/>
              <a:t>the host computer can access the </a:t>
            </a:r>
            <a:r>
              <a:rPr lang="en-IN" sz="2400" dirty="0">
                <a:solidFill>
                  <a:srgbClr val="FF0000"/>
                </a:solidFill>
              </a:rPr>
              <a:t>data directly</a:t>
            </a:r>
            <a:r>
              <a:rPr lang="en-IN" sz="2400" dirty="0"/>
              <a:t>. Other devices must go through the host computer to work with the data</a:t>
            </a:r>
            <a:r>
              <a:rPr lang="en-IN" sz="2400" dirty="0" smtClean="0"/>
              <a:t>.</a:t>
            </a:r>
          </a:p>
          <a:p>
            <a:r>
              <a:rPr lang="en-IN" sz="2400" dirty="0"/>
              <a:t>A direct-attached storage device is </a:t>
            </a:r>
            <a:r>
              <a:rPr lang="en-IN" sz="2400" dirty="0">
                <a:solidFill>
                  <a:srgbClr val="FF0000"/>
                </a:solidFill>
              </a:rPr>
              <a:t>not networked</a:t>
            </a:r>
            <a:r>
              <a:rPr lang="en-IN" sz="2400" dirty="0" smtClean="0"/>
              <a:t>.</a:t>
            </a:r>
          </a:p>
          <a:p>
            <a:r>
              <a:rPr lang="en-IN" sz="2400" dirty="0"/>
              <a:t>An external DAS device connects directly to a computer through an interface such as </a:t>
            </a:r>
            <a:r>
              <a:rPr lang="en-IN" sz="2400" dirty="0">
                <a:solidFill>
                  <a:srgbClr val="FF0000"/>
                </a:solidFill>
              </a:rPr>
              <a:t>Small Computer System Interface</a:t>
            </a:r>
            <a:r>
              <a:rPr lang="en-IN" sz="2400" dirty="0"/>
              <a:t> (</a:t>
            </a:r>
            <a:r>
              <a:rPr lang="en-IN" sz="2400" u="sng" dirty="0"/>
              <a:t>SCSI</a:t>
            </a:r>
            <a:r>
              <a:rPr lang="en-IN" sz="2400" dirty="0"/>
              <a:t>), </a:t>
            </a:r>
            <a:r>
              <a:rPr lang="en-IN" sz="2400" dirty="0">
                <a:solidFill>
                  <a:srgbClr val="FF0000"/>
                </a:solidFill>
              </a:rPr>
              <a:t>Serial Advanced Technology Attachment </a:t>
            </a:r>
            <a:r>
              <a:rPr lang="en-IN" sz="2400" dirty="0"/>
              <a:t>(</a:t>
            </a:r>
            <a:r>
              <a:rPr lang="en-IN" sz="2400" u="sng" dirty="0"/>
              <a:t>SATA</a:t>
            </a:r>
            <a:r>
              <a:rPr lang="en-IN" sz="2400" dirty="0"/>
              <a:t>), </a:t>
            </a:r>
            <a:r>
              <a:rPr lang="en-IN" sz="2400" dirty="0">
                <a:solidFill>
                  <a:srgbClr val="FF0000"/>
                </a:solidFill>
              </a:rPr>
              <a:t>Serial-Attached SCSI </a:t>
            </a:r>
            <a:r>
              <a:rPr lang="en-IN" sz="2400" dirty="0"/>
              <a:t>(</a:t>
            </a:r>
            <a:r>
              <a:rPr lang="en-IN" sz="2400" u="sng" dirty="0"/>
              <a:t>SAS</a:t>
            </a:r>
            <a:r>
              <a:rPr lang="en-IN" sz="2400" dirty="0"/>
              <a:t>), FC or Internet SCSI (iSCSI).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83731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Fibre Channel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These are </a:t>
            </a:r>
            <a:r>
              <a:rPr lang="en-IN" dirty="0" smtClean="0"/>
              <a:t>used to </a:t>
            </a:r>
            <a:r>
              <a:rPr lang="en-IN" dirty="0"/>
              <a:t>connect devices in a high-speed </a:t>
            </a:r>
            <a:r>
              <a:rPr lang="en-IN" dirty="0" err="1"/>
              <a:t>fiber</a:t>
            </a:r>
            <a:r>
              <a:rPr lang="en-IN" dirty="0"/>
              <a:t> storage network</a:t>
            </a:r>
            <a:r>
              <a:rPr lang="en-IN" dirty="0" smtClean="0"/>
              <a:t>.</a:t>
            </a:r>
          </a:p>
          <a:p>
            <a:r>
              <a:rPr lang="en-IN" dirty="0"/>
              <a:t>These networks typically use </a:t>
            </a:r>
            <a:r>
              <a:rPr lang="en-IN" dirty="0" smtClean="0"/>
              <a:t>a </a:t>
            </a:r>
            <a:r>
              <a:rPr lang="en-IN" dirty="0" err="1" smtClean="0"/>
              <a:t>fiber</a:t>
            </a:r>
            <a:r>
              <a:rPr lang="en-IN" dirty="0" smtClean="0"/>
              <a:t> </a:t>
            </a:r>
            <a:r>
              <a:rPr lang="en-IN" dirty="0"/>
              <a:t>switch with devices connected to the switch using Fibre Channel </a:t>
            </a:r>
            <a:r>
              <a:rPr lang="en-IN" dirty="0" smtClean="0"/>
              <a:t>interfaces.</a:t>
            </a:r>
          </a:p>
          <a:p>
            <a:r>
              <a:rPr lang="en-IN" dirty="0"/>
              <a:t>Servers </a:t>
            </a:r>
            <a:r>
              <a:rPr lang="en-IN" dirty="0" smtClean="0"/>
              <a:t>will require </a:t>
            </a:r>
            <a:r>
              <a:rPr lang="en-IN" dirty="0"/>
              <a:t>some implementation of a </a:t>
            </a:r>
            <a:r>
              <a:rPr lang="en-IN" dirty="0" err="1"/>
              <a:t>fiber</a:t>
            </a:r>
            <a:r>
              <a:rPr lang="en-IN" dirty="0"/>
              <a:t> HBA. Each HBA has a unique World Wide </a:t>
            </a:r>
            <a:r>
              <a:rPr lang="en-IN" dirty="0" smtClean="0"/>
              <a:t>Name (WWN</a:t>
            </a:r>
            <a:r>
              <a:rPr lang="en-IN" dirty="0"/>
              <a:t>), which like a MAC address uses an Organizationally Unique Identifier (</a:t>
            </a:r>
            <a:r>
              <a:rPr lang="en-IN" dirty="0" smtClean="0"/>
              <a:t>OUI) assigned </a:t>
            </a:r>
            <a:r>
              <a:rPr lang="en-IN" dirty="0"/>
              <a:t>by the IEEE.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5107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In which storage technology are all storages devices attached locally</a:t>
            </a:r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A</a:t>
            </a:r>
            <a:r>
              <a:rPr lang="en-IN" b="1" dirty="0"/>
              <a:t>. </a:t>
            </a:r>
            <a:r>
              <a:rPr lang="en-IN" dirty="0"/>
              <a:t>NAS</a:t>
            </a:r>
          </a:p>
          <a:p>
            <a:r>
              <a:rPr lang="en-IN" b="1" dirty="0"/>
              <a:t>B. </a:t>
            </a:r>
            <a:r>
              <a:rPr lang="en-IN" dirty="0"/>
              <a:t>SAN</a:t>
            </a:r>
          </a:p>
          <a:p>
            <a:r>
              <a:rPr lang="en-IN" b="1" dirty="0"/>
              <a:t>C. </a:t>
            </a:r>
            <a:r>
              <a:rPr lang="en-IN" dirty="0"/>
              <a:t>DAS</a:t>
            </a:r>
          </a:p>
          <a:p>
            <a:r>
              <a:rPr lang="en-IN" b="1" dirty="0"/>
              <a:t>D. </a:t>
            </a:r>
            <a:r>
              <a:rPr lang="en-IN" dirty="0"/>
              <a:t>PAS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3319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In which storage technology are all storages devices attached locally</a:t>
            </a:r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A. </a:t>
            </a:r>
            <a:r>
              <a:rPr lang="en-IN" dirty="0" smtClean="0"/>
              <a:t>NAS</a:t>
            </a:r>
          </a:p>
          <a:p>
            <a:r>
              <a:rPr lang="en-IN" b="1" dirty="0" smtClean="0"/>
              <a:t>B. </a:t>
            </a:r>
            <a:r>
              <a:rPr lang="en-IN" dirty="0" smtClean="0"/>
              <a:t>SAN</a:t>
            </a:r>
          </a:p>
          <a:p>
            <a:r>
              <a:rPr lang="en-IN" b="1" dirty="0" smtClean="0"/>
              <a:t>C. DAS</a:t>
            </a:r>
          </a:p>
          <a:p>
            <a:r>
              <a:rPr lang="en-IN" b="1" dirty="0" smtClean="0"/>
              <a:t>D. </a:t>
            </a:r>
            <a:r>
              <a:rPr lang="en-IN" dirty="0" smtClean="0"/>
              <a:t>PAS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sz="2400" dirty="0" smtClean="0">
                <a:solidFill>
                  <a:srgbClr val="FF0000"/>
                </a:solidFill>
              </a:rPr>
              <a:t>Answer :--One </a:t>
            </a:r>
            <a:r>
              <a:rPr lang="en-IN" sz="2400" dirty="0">
                <a:solidFill>
                  <a:srgbClr val="FF0000"/>
                </a:solidFill>
              </a:rPr>
              <a:t>of the key features of DAS is that there is no network connection standing </a:t>
            </a:r>
            <a:r>
              <a:rPr lang="en-IN" sz="2400" dirty="0" smtClean="0">
                <a:solidFill>
                  <a:srgbClr val="FF0000"/>
                </a:solidFill>
              </a:rPr>
              <a:t>between the </a:t>
            </a:r>
            <a:r>
              <a:rPr lang="en-IN" sz="2400" dirty="0">
                <a:solidFill>
                  <a:srgbClr val="FF0000"/>
                </a:solidFill>
              </a:rPr>
              <a:t>server and the storage, as is the case with SAN and NAS.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911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Which of the following is used as identifiers for host bus adapters</a:t>
            </a:r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b="1" dirty="0" smtClean="0"/>
          </a:p>
          <a:p>
            <a:r>
              <a:rPr lang="en-IN" b="1" dirty="0" smtClean="0"/>
              <a:t>A</a:t>
            </a:r>
            <a:r>
              <a:rPr lang="en-IN" b="1" dirty="0"/>
              <a:t>. </a:t>
            </a:r>
            <a:r>
              <a:rPr lang="en-IN" dirty="0"/>
              <a:t>MAC addresses</a:t>
            </a:r>
            <a:br>
              <a:rPr lang="en-IN" dirty="0"/>
            </a:br>
            <a:r>
              <a:rPr lang="en-IN" b="1" dirty="0"/>
              <a:t>B. </a:t>
            </a:r>
            <a:r>
              <a:rPr lang="en-IN" dirty="0"/>
              <a:t>World Wide </a:t>
            </a:r>
            <a:r>
              <a:rPr lang="en-IN" dirty="0" smtClean="0"/>
              <a:t>Names</a:t>
            </a:r>
          </a:p>
          <a:p>
            <a:r>
              <a:rPr lang="en-IN" b="1" dirty="0"/>
              <a:t>C. </a:t>
            </a:r>
            <a:r>
              <a:rPr lang="en-IN" dirty="0"/>
              <a:t>IP addresses</a:t>
            </a:r>
          </a:p>
          <a:p>
            <a:r>
              <a:rPr lang="en-IN" b="1" dirty="0"/>
              <a:t>D. </a:t>
            </a:r>
            <a:r>
              <a:rPr lang="en-IN" dirty="0"/>
              <a:t>LUNs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0668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Which of the following is used as identifiers for host bus adapters</a:t>
            </a:r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b="1" dirty="0" smtClean="0"/>
          </a:p>
          <a:p>
            <a:r>
              <a:rPr lang="en-IN" b="1" dirty="0" smtClean="0"/>
              <a:t>A</a:t>
            </a:r>
            <a:r>
              <a:rPr lang="en-IN" b="1" dirty="0"/>
              <a:t>. </a:t>
            </a:r>
            <a:r>
              <a:rPr lang="en-IN" dirty="0"/>
              <a:t>MAC addresses</a:t>
            </a:r>
            <a:br>
              <a:rPr lang="en-IN" dirty="0"/>
            </a:br>
            <a:r>
              <a:rPr lang="en-IN" b="1" dirty="0"/>
              <a:t>B. World Wide </a:t>
            </a:r>
            <a:r>
              <a:rPr lang="en-IN" b="1" dirty="0" smtClean="0"/>
              <a:t>Names</a:t>
            </a:r>
          </a:p>
          <a:p>
            <a:r>
              <a:rPr lang="en-IN" b="1" dirty="0"/>
              <a:t>C. </a:t>
            </a:r>
            <a:r>
              <a:rPr lang="en-IN" dirty="0"/>
              <a:t>IP addresses</a:t>
            </a:r>
          </a:p>
          <a:p>
            <a:r>
              <a:rPr lang="en-IN" b="1" dirty="0"/>
              <a:t>D. </a:t>
            </a:r>
            <a:r>
              <a:rPr lang="en-IN" dirty="0" smtClean="0"/>
              <a:t>LUNs</a:t>
            </a:r>
          </a:p>
          <a:p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r>
              <a:rPr lang="en-IN" sz="2400" dirty="0" smtClean="0">
                <a:solidFill>
                  <a:srgbClr val="FF0000"/>
                </a:solidFill>
              </a:rPr>
              <a:t>Answer--</a:t>
            </a:r>
            <a:r>
              <a:rPr lang="en-IN" sz="2400" dirty="0">
                <a:solidFill>
                  <a:srgbClr val="FF0000"/>
                </a:solidFill>
              </a:rPr>
              <a:t>B. HBAs have World Wide Names (WWNs) that identify them, much like MAC addresses.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1825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500" dirty="0" smtClean="0"/>
              <a:t>Which of the following is an IP-based networking storage standard method of encapsulating SCSI commands?</a:t>
            </a:r>
            <a:endParaRPr lang="en-IN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A</a:t>
            </a:r>
            <a:r>
              <a:rPr lang="en-IN" b="1" dirty="0"/>
              <a:t>. </a:t>
            </a:r>
            <a:r>
              <a:rPr lang="en-IN" dirty="0"/>
              <a:t>HBA</a:t>
            </a:r>
          </a:p>
          <a:p>
            <a:r>
              <a:rPr lang="en-IN" b="1" dirty="0"/>
              <a:t>B. </a:t>
            </a:r>
            <a:r>
              <a:rPr lang="en-IN" dirty="0"/>
              <a:t>iSCSI</a:t>
            </a:r>
          </a:p>
          <a:p>
            <a:r>
              <a:rPr lang="en-IN" b="1" dirty="0"/>
              <a:t>C. </a:t>
            </a:r>
            <a:r>
              <a:rPr lang="en-IN" dirty="0" err="1"/>
              <a:t>FCoE</a:t>
            </a:r>
            <a:endParaRPr lang="en-IN" dirty="0"/>
          </a:p>
          <a:p>
            <a:r>
              <a:rPr lang="en-IN" b="1" dirty="0"/>
              <a:t>D. </a:t>
            </a:r>
            <a:r>
              <a:rPr lang="en-IN" dirty="0"/>
              <a:t>Fibre Channel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03233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500" dirty="0" smtClean="0"/>
              <a:t>Which of the following is an IP-based networking storage standard method of encapsulating SCSI commands?</a:t>
            </a:r>
            <a:endParaRPr lang="en-IN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b="1" dirty="0" smtClean="0"/>
              <a:t>A</a:t>
            </a:r>
            <a:r>
              <a:rPr lang="en-IN" b="1" dirty="0"/>
              <a:t>. </a:t>
            </a:r>
            <a:r>
              <a:rPr lang="en-IN" dirty="0"/>
              <a:t>HBA</a:t>
            </a:r>
          </a:p>
          <a:p>
            <a:r>
              <a:rPr lang="en-IN" b="1" dirty="0"/>
              <a:t>B. iSCSI</a:t>
            </a:r>
          </a:p>
          <a:p>
            <a:r>
              <a:rPr lang="en-IN" b="1" dirty="0"/>
              <a:t>C. </a:t>
            </a:r>
            <a:r>
              <a:rPr lang="en-IN" dirty="0" err="1"/>
              <a:t>FCoE</a:t>
            </a:r>
            <a:endParaRPr lang="en-IN" dirty="0"/>
          </a:p>
          <a:p>
            <a:r>
              <a:rPr lang="en-IN" b="1" dirty="0"/>
              <a:t>D. </a:t>
            </a:r>
            <a:r>
              <a:rPr lang="en-IN" dirty="0"/>
              <a:t>Fibre </a:t>
            </a:r>
            <a:r>
              <a:rPr lang="en-IN" dirty="0" smtClean="0"/>
              <a:t>Channel</a:t>
            </a:r>
          </a:p>
          <a:p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r>
              <a:rPr lang="en-IN" sz="2600" dirty="0" smtClean="0">
                <a:solidFill>
                  <a:srgbClr val="FF0000"/>
                </a:solidFill>
              </a:rPr>
              <a:t>Answer--</a:t>
            </a:r>
            <a:r>
              <a:rPr lang="en-IN" sz="2600" dirty="0">
                <a:solidFill>
                  <a:srgbClr val="FF0000"/>
                </a:solidFill>
              </a:rPr>
              <a:t>B. Internet Small Computer Systems Interface (iSCSI) is an IP-based networking </a:t>
            </a:r>
            <a:r>
              <a:rPr lang="en-IN" sz="2600" dirty="0" smtClean="0">
                <a:solidFill>
                  <a:srgbClr val="FF0000"/>
                </a:solidFill>
              </a:rPr>
              <a:t>storage standard </a:t>
            </a:r>
            <a:r>
              <a:rPr lang="en-IN" sz="2600" dirty="0">
                <a:solidFill>
                  <a:srgbClr val="FF0000"/>
                </a:solidFill>
              </a:rPr>
              <a:t>method of encapsulating SCSI commands (which are used with storage area </a:t>
            </a:r>
            <a:r>
              <a:rPr lang="en-IN" sz="2600" dirty="0" smtClean="0">
                <a:solidFill>
                  <a:srgbClr val="FF0000"/>
                </a:solidFill>
              </a:rPr>
              <a:t>networks) within </a:t>
            </a:r>
            <a:r>
              <a:rPr lang="en-IN" sz="2600" dirty="0">
                <a:solidFill>
                  <a:srgbClr val="FF0000"/>
                </a:solidFill>
              </a:rPr>
              <a:t>IP packets. This allows the use of the same network for storage as is used </a:t>
            </a:r>
            <a:r>
              <a:rPr lang="en-IN" sz="2600" dirty="0" smtClean="0">
                <a:solidFill>
                  <a:srgbClr val="FF0000"/>
                </a:solidFill>
              </a:rPr>
              <a:t>for the </a:t>
            </a:r>
            <a:r>
              <a:rPr lang="en-IN" sz="2600" dirty="0">
                <a:solidFill>
                  <a:srgbClr val="FF0000"/>
                </a:solidFill>
              </a:rPr>
              <a:t>balance of the network.</a:t>
            </a:r>
            <a:endParaRPr lang="en-IN" sz="2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240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500" dirty="0"/>
              <a:t>Which of the following is the time it takes for the actuator arm to arrive at the proper location where the read or write will occur</a:t>
            </a:r>
            <a:r>
              <a:rPr lang="en-IN" sz="3500" dirty="0" smtClean="0"/>
              <a:t>?</a:t>
            </a:r>
            <a:endParaRPr lang="en-IN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b="1" dirty="0" smtClean="0"/>
          </a:p>
          <a:p>
            <a:r>
              <a:rPr lang="en-IN" b="1" dirty="0" smtClean="0"/>
              <a:t>A</a:t>
            </a:r>
            <a:r>
              <a:rPr lang="en-IN" b="1" dirty="0"/>
              <a:t>. </a:t>
            </a:r>
            <a:r>
              <a:rPr lang="en-IN" dirty="0"/>
              <a:t>IOPS</a:t>
            </a:r>
          </a:p>
          <a:p>
            <a:r>
              <a:rPr lang="en-IN" b="1" dirty="0"/>
              <a:t>B. </a:t>
            </a:r>
            <a:r>
              <a:rPr lang="en-IN" dirty="0"/>
              <a:t>RPMs</a:t>
            </a:r>
          </a:p>
          <a:p>
            <a:r>
              <a:rPr lang="en-IN" b="1" dirty="0"/>
              <a:t>C. </a:t>
            </a:r>
            <a:r>
              <a:rPr lang="en-IN" dirty="0"/>
              <a:t>Seek time</a:t>
            </a:r>
          </a:p>
          <a:p>
            <a:r>
              <a:rPr lang="en-IN" b="1" dirty="0"/>
              <a:t>D. </a:t>
            </a:r>
            <a:r>
              <a:rPr lang="en-IN" dirty="0"/>
              <a:t>Form factor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71103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500" dirty="0"/>
              <a:t>Which of the following is the time it takes for the actuator arm to arrive at the proper location where the read or write will occur</a:t>
            </a:r>
            <a:r>
              <a:rPr lang="en-IN" sz="3500" dirty="0" smtClean="0"/>
              <a:t>?</a:t>
            </a:r>
            <a:endParaRPr lang="en-IN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b="1" dirty="0" smtClean="0"/>
          </a:p>
          <a:p>
            <a:r>
              <a:rPr lang="en-IN" b="1" dirty="0" smtClean="0"/>
              <a:t>A</a:t>
            </a:r>
            <a:r>
              <a:rPr lang="en-IN" b="1" dirty="0"/>
              <a:t>. </a:t>
            </a:r>
            <a:r>
              <a:rPr lang="en-IN" dirty="0"/>
              <a:t>IOPS</a:t>
            </a:r>
          </a:p>
          <a:p>
            <a:r>
              <a:rPr lang="en-IN" b="1" dirty="0"/>
              <a:t>B. </a:t>
            </a:r>
            <a:r>
              <a:rPr lang="en-IN" dirty="0"/>
              <a:t>RPMs</a:t>
            </a:r>
          </a:p>
          <a:p>
            <a:r>
              <a:rPr lang="en-IN" b="1" dirty="0"/>
              <a:t>C. Seek time</a:t>
            </a:r>
          </a:p>
          <a:p>
            <a:r>
              <a:rPr lang="en-IN" b="1" dirty="0"/>
              <a:t>D. </a:t>
            </a:r>
            <a:r>
              <a:rPr lang="en-IN" dirty="0"/>
              <a:t>Form </a:t>
            </a:r>
            <a:r>
              <a:rPr lang="en-IN" dirty="0" smtClean="0"/>
              <a:t>factor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sz="2400" dirty="0" smtClean="0">
                <a:solidFill>
                  <a:srgbClr val="FF0000"/>
                </a:solidFill>
              </a:rPr>
              <a:t>Answer--</a:t>
            </a:r>
            <a:r>
              <a:rPr lang="en-IN" sz="2400" dirty="0">
                <a:solidFill>
                  <a:srgbClr val="FF0000"/>
                </a:solidFill>
              </a:rPr>
              <a:t>C. Seek time is the time it takes for the actuator arm to arrive at the proper location </a:t>
            </a:r>
            <a:r>
              <a:rPr lang="en-IN" sz="2400" dirty="0" smtClean="0">
                <a:solidFill>
                  <a:srgbClr val="FF0000"/>
                </a:solidFill>
              </a:rPr>
              <a:t>where the </a:t>
            </a:r>
            <a:r>
              <a:rPr lang="en-IN" sz="2400" dirty="0">
                <a:solidFill>
                  <a:srgbClr val="FF0000"/>
                </a:solidFill>
              </a:rPr>
              <a:t>read or write will occur.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048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500" dirty="0"/>
              <a:t>Which of the following is the time it takes for the platter to spin the disk around so the actuator arm is over the proper section</a:t>
            </a:r>
            <a:r>
              <a:rPr lang="en-IN" sz="3500" dirty="0" smtClean="0"/>
              <a:t>?</a:t>
            </a:r>
            <a:endParaRPr lang="en-IN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A</a:t>
            </a:r>
            <a:r>
              <a:rPr lang="en-IN" b="1" dirty="0"/>
              <a:t>. </a:t>
            </a:r>
            <a:r>
              <a:rPr lang="en-IN" dirty="0"/>
              <a:t>IOPS</a:t>
            </a:r>
          </a:p>
          <a:p>
            <a:r>
              <a:rPr lang="en-IN" b="1" dirty="0"/>
              <a:t>B. </a:t>
            </a:r>
            <a:r>
              <a:rPr lang="en-IN" dirty="0"/>
              <a:t>RPMs</a:t>
            </a:r>
          </a:p>
          <a:p>
            <a:r>
              <a:rPr lang="en-IN" b="1" dirty="0"/>
              <a:t>C. </a:t>
            </a:r>
            <a:r>
              <a:rPr lang="en-IN" dirty="0"/>
              <a:t>Seek time</a:t>
            </a:r>
          </a:p>
          <a:p>
            <a:r>
              <a:rPr lang="en-IN" b="1" dirty="0"/>
              <a:t>D. </a:t>
            </a:r>
            <a:r>
              <a:rPr lang="en-IN" dirty="0"/>
              <a:t>Latency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4406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Direct-attached storage pros and </a:t>
            </a:r>
            <a:r>
              <a:rPr lang="en-IN" b="1" dirty="0" smtClean="0"/>
              <a:t>cons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631" y="1972274"/>
            <a:ext cx="4155169" cy="4255998"/>
          </a:xfrm>
        </p:spPr>
      </p:pic>
      <p:sp>
        <p:nvSpPr>
          <p:cNvPr id="5" name="TextBox 4"/>
          <p:cNvSpPr txBox="1"/>
          <p:nvPr/>
        </p:nvSpPr>
        <p:spPr>
          <a:xfrm>
            <a:off x="741872" y="2094631"/>
            <a:ext cx="62714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DAS can provide users with </a:t>
            </a:r>
            <a:r>
              <a:rPr lang="en-IN" sz="2000" dirty="0">
                <a:solidFill>
                  <a:srgbClr val="FF0000"/>
                </a:solidFill>
              </a:rPr>
              <a:t>better performance </a:t>
            </a:r>
            <a:r>
              <a:rPr lang="en-IN" sz="2000" dirty="0"/>
              <a:t>than networked storage because the server does not have to traverse a network to read and write </a:t>
            </a:r>
            <a:r>
              <a:rPr lang="en-IN" sz="2000" dirty="0" smtClean="0"/>
              <a:t>data.</a:t>
            </a: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DAS is also </a:t>
            </a:r>
            <a:r>
              <a:rPr lang="en-IN" sz="2000" dirty="0">
                <a:solidFill>
                  <a:srgbClr val="FF0000"/>
                </a:solidFill>
              </a:rPr>
              <a:t>less complex </a:t>
            </a:r>
            <a:r>
              <a:rPr lang="en-IN" sz="2000" dirty="0"/>
              <a:t>than network-based storage </a:t>
            </a:r>
            <a:r>
              <a:rPr lang="en-IN" sz="2000" dirty="0" smtClean="0"/>
              <a:t>systems.</a:t>
            </a:r>
          </a:p>
          <a:p>
            <a:endParaRPr lang="en-IN" sz="2000" dirty="0"/>
          </a:p>
          <a:p>
            <a:endParaRPr lang="en-I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It has limited </a:t>
            </a:r>
            <a:r>
              <a:rPr lang="en-IN" sz="2000" dirty="0">
                <a:solidFill>
                  <a:srgbClr val="FF0000"/>
                </a:solidFill>
              </a:rPr>
              <a:t>scalability </a:t>
            </a:r>
            <a:r>
              <a:rPr lang="en-IN" sz="2000" dirty="0"/>
              <a:t>and lacks the type of centralized management and </a:t>
            </a:r>
            <a:r>
              <a:rPr lang="en-IN" sz="2000" dirty="0">
                <a:solidFill>
                  <a:srgbClr val="FF0000"/>
                </a:solidFill>
              </a:rPr>
              <a:t>backup</a:t>
            </a:r>
            <a:r>
              <a:rPr lang="en-IN" sz="2000" dirty="0"/>
              <a:t> capabilities available to other storage </a:t>
            </a:r>
            <a:r>
              <a:rPr lang="en-IN" sz="2000" dirty="0" smtClean="0"/>
              <a:t>platforms.</a:t>
            </a: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I</a:t>
            </a:r>
            <a:r>
              <a:rPr lang="en-IN" sz="2000" dirty="0" smtClean="0"/>
              <a:t>t </a:t>
            </a:r>
            <a:r>
              <a:rPr lang="en-IN" sz="2000" dirty="0">
                <a:solidFill>
                  <a:srgbClr val="FF0000"/>
                </a:solidFill>
              </a:rPr>
              <a:t>can't be easily shared </a:t>
            </a:r>
            <a:r>
              <a:rPr lang="en-IN" sz="2000" dirty="0"/>
              <a:t>and </a:t>
            </a:r>
            <a:r>
              <a:rPr lang="en-IN" sz="2000" dirty="0">
                <a:solidFill>
                  <a:srgbClr val="FF0000"/>
                </a:solidFill>
              </a:rPr>
              <a:t>doesn't facilitate failover </a:t>
            </a:r>
            <a:r>
              <a:rPr lang="en-IN" sz="2000" dirty="0"/>
              <a:t>should the server crash.</a:t>
            </a:r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val="34732057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500" dirty="0"/>
              <a:t>Which of the following is the time it takes for the platter to spin the disk around so the actuator arm is over the proper section</a:t>
            </a:r>
            <a:r>
              <a:rPr lang="en-IN" sz="3500" dirty="0" smtClean="0"/>
              <a:t>?</a:t>
            </a:r>
            <a:endParaRPr lang="en-IN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 smtClean="0"/>
              <a:t>A</a:t>
            </a:r>
            <a:r>
              <a:rPr lang="en-IN" b="1" dirty="0"/>
              <a:t>. </a:t>
            </a:r>
            <a:r>
              <a:rPr lang="en-IN" dirty="0"/>
              <a:t>IOPS</a:t>
            </a:r>
          </a:p>
          <a:p>
            <a:r>
              <a:rPr lang="en-IN" b="1" dirty="0"/>
              <a:t>B. </a:t>
            </a:r>
            <a:r>
              <a:rPr lang="en-IN" dirty="0"/>
              <a:t>RPMs</a:t>
            </a:r>
          </a:p>
          <a:p>
            <a:r>
              <a:rPr lang="en-IN" b="1" dirty="0"/>
              <a:t>C. </a:t>
            </a:r>
            <a:r>
              <a:rPr lang="en-IN" dirty="0"/>
              <a:t>Seek time</a:t>
            </a:r>
          </a:p>
          <a:p>
            <a:r>
              <a:rPr lang="en-IN" b="1" dirty="0"/>
              <a:t>D. </a:t>
            </a:r>
            <a:r>
              <a:rPr lang="en-IN" b="1" dirty="0" smtClean="0"/>
              <a:t>Latency</a:t>
            </a:r>
          </a:p>
          <a:p>
            <a:endParaRPr lang="en-IN" b="1" dirty="0"/>
          </a:p>
          <a:p>
            <a:endParaRPr lang="en-IN" b="1" dirty="0" smtClean="0"/>
          </a:p>
          <a:p>
            <a:pPr marL="0" indent="0">
              <a:buNone/>
            </a:pPr>
            <a:r>
              <a:rPr lang="en-IN" sz="2400" dirty="0" smtClean="0">
                <a:solidFill>
                  <a:srgbClr val="FF0000"/>
                </a:solidFill>
              </a:rPr>
              <a:t>Answer--</a:t>
            </a:r>
            <a:r>
              <a:rPr lang="en-IN" sz="2400" dirty="0">
                <a:solidFill>
                  <a:srgbClr val="FF0000"/>
                </a:solidFill>
              </a:rPr>
              <a:t>D. Latency is a measure of the time it takes the platter to spin the disk around so the </a:t>
            </a:r>
            <a:r>
              <a:rPr lang="en-IN" sz="2400" dirty="0" smtClean="0">
                <a:solidFill>
                  <a:srgbClr val="FF0000"/>
                </a:solidFill>
              </a:rPr>
              <a:t>actuator arm </a:t>
            </a:r>
            <a:r>
              <a:rPr lang="en-IN" sz="2400" dirty="0">
                <a:solidFill>
                  <a:srgbClr val="FF0000"/>
                </a:solidFill>
              </a:rPr>
              <a:t>is over the proper section. Latency is largely a function of the RPMs since a </a:t>
            </a:r>
            <a:r>
              <a:rPr lang="en-IN" sz="2400" dirty="0" smtClean="0">
                <a:solidFill>
                  <a:srgbClr val="FF0000"/>
                </a:solidFill>
              </a:rPr>
              <a:t>faster spinning </a:t>
            </a:r>
            <a:r>
              <a:rPr lang="en-IN" sz="2400" dirty="0">
                <a:solidFill>
                  <a:srgbClr val="FF0000"/>
                </a:solidFill>
              </a:rPr>
              <a:t>disk will arrive at the desired location faster than a slower disk.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381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Network-Attached Storage (NAS)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Network-attached storage (NAS</a:t>
            </a:r>
            <a:r>
              <a:rPr lang="en-IN" sz="2400" dirty="0"/>
              <a:t>) is dedicated file storage that enables multiple users and </a:t>
            </a:r>
            <a:r>
              <a:rPr lang="en-IN" sz="2400" dirty="0" smtClean="0"/>
              <a:t>client </a:t>
            </a:r>
            <a:r>
              <a:rPr lang="en-IN" sz="2400" dirty="0"/>
              <a:t>devices to retrieve data from </a:t>
            </a:r>
            <a:r>
              <a:rPr lang="en-IN" sz="2400" dirty="0">
                <a:solidFill>
                  <a:srgbClr val="FF0000"/>
                </a:solidFill>
              </a:rPr>
              <a:t>centralized disk </a:t>
            </a:r>
            <a:r>
              <a:rPr lang="en-IN" sz="2400" dirty="0"/>
              <a:t>capacity</a:t>
            </a:r>
            <a:r>
              <a:rPr lang="en-IN" sz="2400" dirty="0" smtClean="0"/>
              <a:t>.</a:t>
            </a:r>
          </a:p>
          <a:p>
            <a:r>
              <a:rPr lang="en-IN" sz="2400" dirty="0"/>
              <a:t>Each NAS resides on the LAN as an </a:t>
            </a:r>
            <a:r>
              <a:rPr lang="en-IN" sz="2400" dirty="0">
                <a:solidFill>
                  <a:srgbClr val="FF0000"/>
                </a:solidFill>
              </a:rPr>
              <a:t>independent network node</a:t>
            </a:r>
            <a:r>
              <a:rPr lang="en-IN" sz="2400" dirty="0"/>
              <a:t>, defined by </a:t>
            </a:r>
            <a:r>
              <a:rPr lang="en-IN" sz="2400" dirty="0">
                <a:solidFill>
                  <a:srgbClr val="FF0000"/>
                </a:solidFill>
              </a:rPr>
              <a:t>its own unique IP address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It can also serve emails, multimedia files, databases and printing jobs.</a:t>
            </a:r>
          </a:p>
          <a:p>
            <a:r>
              <a:rPr lang="en-IN" sz="2400" dirty="0"/>
              <a:t>NAS stands out for its ease of access, high capacity and low cost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NAS performance can be severely impacted if users overwhelm the system and the disk competes for input and output resources.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88905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/>
              <a:t>Organizations commonly deploy a NAS environment as a </a:t>
            </a:r>
            <a:r>
              <a:rPr lang="en-IN" sz="2400" dirty="0">
                <a:solidFill>
                  <a:srgbClr val="FF0000"/>
                </a:solidFill>
              </a:rPr>
              <a:t>storage</a:t>
            </a:r>
            <a:r>
              <a:rPr lang="en-IN" sz="2400" u="sng" dirty="0">
                <a:solidFill>
                  <a:srgbClr val="FF0000"/>
                </a:solidFill>
              </a:rPr>
              <a:t> </a:t>
            </a:r>
            <a:r>
              <a:rPr lang="en-IN" sz="2400" dirty="0">
                <a:solidFill>
                  <a:srgbClr val="FF0000"/>
                </a:solidFill>
              </a:rPr>
              <a:t>filer </a:t>
            </a:r>
            <a:r>
              <a:rPr lang="en-IN" sz="2400" dirty="0"/>
              <a:t>or the foundation for a personal or private cloud</a:t>
            </a:r>
            <a:r>
              <a:rPr lang="en-IN" sz="2400" dirty="0" smtClean="0"/>
              <a:t>.</a:t>
            </a:r>
          </a:p>
          <a:p>
            <a:r>
              <a:rPr lang="en-IN" sz="2400" dirty="0"/>
              <a:t>Some NAS products are designed for use in large enterprises. Others are for home offices or small businesses. </a:t>
            </a:r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pPr lvl="1"/>
            <a:r>
              <a:rPr lang="en-IN" sz="2000" dirty="0" smtClean="0"/>
              <a:t>manage </a:t>
            </a:r>
            <a:r>
              <a:rPr lang="en-IN" sz="2000" dirty="0"/>
              <a:t>smart TV storage;</a:t>
            </a:r>
          </a:p>
          <a:p>
            <a:pPr lvl="1"/>
            <a:r>
              <a:rPr lang="en-IN" sz="2000" dirty="0"/>
              <a:t>manage security systems and security updates;</a:t>
            </a:r>
          </a:p>
          <a:p>
            <a:pPr lvl="1"/>
            <a:r>
              <a:rPr lang="en-IN" sz="2000" dirty="0"/>
              <a:t>manage consumer-based </a:t>
            </a:r>
            <a:r>
              <a:rPr lang="en-IN" sz="2000" dirty="0" err="1"/>
              <a:t>IoT</a:t>
            </a:r>
            <a:r>
              <a:rPr lang="en-IN" sz="2000" dirty="0"/>
              <a:t> components;</a:t>
            </a:r>
          </a:p>
          <a:p>
            <a:pPr lvl="1"/>
            <a:r>
              <a:rPr lang="en-IN" sz="2000" dirty="0"/>
              <a:t>create a media streaming service;</a:t>
            </a:r>
          </a:p>
          <a:p>
            <a:pPr lvl="1"/>
            <a:r>
              <a:rPr lang="en-IN" sz="2000" dirty="0"/>
              <a:t>manage torrent files;</a:t>
            </a:r>
          </a:p>
          <a:p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672" y="3045124"/>
            <a:ext cx="4211128" cy="34569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8686" y="3372928"/>
            <a:ext cx="5857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/>
              <a:t>At home, people use a NAS system to </a:t>
            </a:r>
            <a:r>
              <a:rPr lang="en-IN" dirty="0">
                <a:solidFill>
                  <a:srgbClr val="FF0000"/>
                </a:solidFill>
              </a:rPr>
              <a:t>store and serve </a:t>
            </a:r>
            <a:r>
              <a:rPr lang="en-IN" dirty="0" smtClean="0">
                <a:solidFill>
                  <a:srgbClr val="FF0000"/>
                </a:solidFill>
              </a:rPr>
              <a:t>multimedia </a:t>
            </a:r>
            <a:r>
              <a:rPr lang="en-IN" dirty="0">
                <a:solidFill>
                  <a:srgbClr val="FF0000"/>
                </a:solidFill>
              </a:rPr>
              <a:t>files </a:t>
            </a:r>
            <a:r>
              <a:rPr lang="en-IN" dirty="0"/>
              <a:t>and to </a:t>
            </a:r>
            <a:r>
              <a:rPr lang="en-IN" dirty="0">
                <a:solidFill>
                  <a:srgbClr val="FF0000"/>
                </a:solidFill>
              </a:rPr>
              <a:t>automate backups</a:t>
            </a:r>
            <a:r>
              <a:rPr lang="en-IN" dirty="0"/>
              <a:t>. Home users rely on </a:t>
            </a:r>
            <a:r>
              <a:rPr lang="en-IN" dirty="0" smtClean="0"/>
              <a:t>network-attached </a:t>
            </a:r>
            <a:r>
              <a:rPr lang="en-IN" dirty="0"/>
              <a:t>storage to do the following: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7840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155" y="2461838"/>
            <a:ext cx="8439689" cy="3490388"/>
          </a:xfrm>
        </p:spPr>
      </p:pic>
    </p:spTree>
    <p:extLst>
      <p:ext uri="{BB962C8B-B14F-4D97-AF65-F5344CB8AC3E}">
        <p14:creationId xmlns:p14="http://schemas.microsoft.com/office/powerpoint/2010/main" val="1378226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Storage Area Networks (SANs)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Classic storage area networks (SANs) consist of </a:t>
            </a:r>
            <a:r>
              <a:rPr lang="en-IN" sz="2400" dirty="0">
                <a:solidFill>
                  <a:srgbClr val="FF0000"/>
                </a:solidFill>
              </a:rPr>
              <a:t>high-capacity storage </a:t>
            </a:r>
            <a:r>
              <a:rPr lang="en-IN" sz="2400" dirty="0"/>
              <a:t>devices that </a:t>
            </a:r>
            <a:r>
              <a:rPr lang="en-IN" sz="2400" dirty="0" smtClean="0"/>
              <a:t>are connected </a:t>
            </a:r>
            <a:r>
              <a:rPr lang="en-IN" sz="2400" dirty="0"/>
              <a:t>by a high-speed private network (separate from the LAN) using a </a:t>
            </a:r>
            <a:r>
              <a:rPr lang="en-IN" sz="2400" dirty="0" smtClean="0"/>
              <a:t>storage-specific switch</a:t>
            </a:r>
            <a:r>
              <a:rPr lang="en-IN" sz="2400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706" y="2932981"/>
            <a:ext cx="4998094" cy="352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680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Pros and Cons.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81" y="2020999"/>
            <a:ext cx="10593238" cy="401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065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Using iSCSI and </a:t>
            </a:r>
            <a:r>
              <a:rPr lang="en-IN" b="1" dirty="0" err="1"/>
              <a:t>FCoE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SANs can also be implemented in such a way that devices that cannot normally </a:t>
            </a:r>
            <a:r>
              <a:rPr lang="en-IN" sz="2400" dirty="0" smtClean="0"/>
              <a:t>communicate by </a:t>
            </a:r>
            <a:r>
              <a:rPr lang="en-IN" sz="2400" dirty="0"/>
              <a:t>using the </a:t>
            </a:r>
            <a:r>
              <a:rPr lang="en-IN" sz="2400" dirty="0">
                <a:solidFill>
                  <a:srgbClr val="FF0000"/>
                </a:solidFill>
              </a:rPr>
              <a:t>Fibre Channel protocol or SCSI commands </a:t>
            </a:r>
            <a:r>
              <a:rPr lang="en-IN" sz="2400" dirty="0"/>
              <a:t>can access the storage </a:t>
            </a:r>
            <a:r>
              <a:rPr lang="en-IN" sz="2400" dirty="0" smtClean="0"/>
              <a:t>devices. Two </a:t>
            </a:r>
            <a:r>
              <a:rPr lang="en-IN" sz="2400" dirty="0"/>
              <a:t>technologies that make this possible </a:t>
            </a:r>
            <a:r>
              <a:rPr lang="en-IN" sz="2400" dirty="0" smtClean="0"/>
              <a:t>are:-</a:t>
            </a:r>
          </a:p>
          <a:p>
            <a:pPr lvl="1"/>
            <a:r>
              <a:rPr lang="en-IN" sz="2200" b="1" dirty="0"/>
              <a:t>iSCSI </a:t>
            </a:r>
            <a:endParaRPr lang="en-IN" sz="2200" b="1" dirty="0" smtClean="0"/>
          </a:p>
          <a:p>
            <a:pPr marL="914400" lvl="2" indent="0">
              <a:buNone/>
            </a:pPr>
            <a:r>
              <a:rPr lang="en-IN" dirty="0" smtClean="0"/>
              <a:t>Internet </a:t>
            </a:r>
            <a:r>
              <a:rPr lang="en-IN" dirty="0"/>
              <a:t>Small Computer Systems Interface (iSCSI) is an IP-based networking </a:t>
            </a:r>
            <a:r>
              <a:rPr lang="en-IN" dirty="0" smtClean="0"/>
              <a:t>storage standard method of encapsulating SCSI commands (which are used with SANs) within IP packets</a:t>
            </a:r>
            <a:r>
              <a:rPr lang="en-IN" b="1" dirty="0" smtClean="0"/>
              <a:t>.</a:t>
            </a:r>
          </a:p>
          <a:p>
            <a:pPr lvl="2"/>
            <a:endParaRPr lang="en-IN" sz="1400" b="1" dirty="0" smtClean="0"/>
          </a:p>
          <a:p>
            <a:pPr lvl="1"/>
            <a:r>
              <a:rPr lang="en-IN" sz="2200" b="1" dirty="0" err="1" smtClean="0"/>
              <a:t>FCoE</a:t>
            </a:r>
            <a:endParaRPr lang="en-IN" sz="2200" b="1" dirty="0" smtClean="0"/>
          </a:p>
          <a:p>
            <a:pPr lvl="2"/>
            <a:r>
              <a:rPr lang="en-IN" sz="1800" dirty="0"/>
              <a:t>Fibre Channel over Ethernet (</a:t>
            </a:r>
            <a:r>
              <a:rPr lang="en-IN" sz="1800" dirty="0" err="1"/>
              <a:t>FCoE</a:t>
            </a:r>
            <a:r>
              <a:rPr lang="en-IN" sz="1800" dirty="0"/>
              <a:t>) encapsulates Fibre Channel traffic </a:t>
            </a:r>
            <a:r>
              <a:rPr lang="en-IN" sz="1800" dirty="0" smtClean="0">
                <a:solidFill>
                  <a:srgbClr val="FF0000"/>
                </a:solidFill>
              </a:rPr>
              <a:t>within Ethernet </a:t>
            </a:r>
            <a:r>
              <a:rPr lang="en-IN" sz="1800" dirty="0">
                <a:solidFill>
                  <a:srgbClr val="FF0000"/>
                </a:solidFill>
              </a:rPr>
              <a:t>frames </a:t>
            </a:r>
            <a:r>
              <a:rPr lang="en-IN" sz="1800" dirty="0"/>
              <a:t>much as iSCSI encapsulates SCSI commands in IP packets.</a:t>
            </a:r>
          </a:p>
        </p:txBody>
      </p:sp>
    </p:spTree>
    <p:extLst>
      <p:ext uri="{BB962C8B-B14F-4D97-AF65-F5344CB8AC3E}">
        <p14:creationId xmlns:p14="http://schemas.microsoft.com/office/powerpoint/2010/main" val="1773795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1471</Words>
  <Application>Microsoft Office PowerPoint</Application>
  <PresentationFormat>Widescreen</PresentationFormat>
  <Paragraphs>155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Hardware storage solutions</vt:lpstr>
      <vt:lpstr>Direct Attached Storage (DAS)</vt:lpstr>
      <vt:lpstr>Direct-attached storage pros and cons</vt:lpstr>
      <vt:lpstr>Network-Attached Storage (NAS)</vt:lpstr>
      <vt:lpstr>PowerPoint Presentation</vt:lpstr>
      <vt:lpstr>PowerPoint Presentation</vt:lpstr>
      <vt:lpstr>Storage Area Networks (SANs)</vt:lpstr>
      <vt:lpstr>Pros and Cons.</vt:lpstr>
      <vt:lpstr>Using iSCSI and FCoE</vt:lpstr>
      <vt:lpstr>JBOD</vt:lpstr>
      <vt:lpstr>Optical Drive</vt:lpstr>
      <vt:lpstr>Installing and Deploying Primary Storage Devices</vt:lpstr>
      <vt:lpstr>Disk Specifications</vt:lpstr>
      <vt:lpstr>PowerPoint Presentation</vt:lpstr>
      <vt:lpstr>Interfaces</vt:lpstr>
      <vt:lpstr>Serial Attached SCSI (SAS)</vt:lpstr>
      <vt:lpstr>Serial ATA (SATA)</vt:lpstr>
      <vt:lpstr>SCSI</vt:lpstr>
      <vt:lpstr>USB</vt:lpstr>
      <vt:lpstr>Fibre Channel</vt:lpstr>
      <vt:lpstr>In which storage technology are all storages devices attached locally?</vt:lpstr>
      <vt:lpstr>In which storage technology are all storages devices attached locally?</vt:lpstr>
      <vt:lpstr>Which of the following is used as identifiers for host bus adapters?</vt:lpstr>
      <vt:lpstr>Which of the following is used as identifiers for host bus adapters?</vt:lpstr>
      <vt:lpstr>Which of the following is an IP-based networking storage standard method of encapsulating SCSI commands?</vt:lpstr>
      <vt:lpstr>Which of the following is an IP-based networking storage standard method of encapsulating SCSI commands?</vt:lpstr>
      <vt:lpstr>Which of the following is the time it takes for the actuator arm to arrive at the proper location where the read or write will occur?</vt:lpstr>
      <vt:lpstr>Which of the following is the time it takes for the actuator arm to arrive at the proper location where the read or write will occur?</vt:lpstr>
      <vt:lpstr>Which of the following is the time it takes for the platter to spin the disk around so the actuator arm is over the proper section?</vt:lpstr>
      <vt:lpstr>Which of the following is the time it takes for the platter to spin the disk around so the actuator arm is over the proper section?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Swati</dc:creator>
  <cp:lastModifiedBy>Swati</cp:lastModifiedBy>
  <cp:revision>18</cp:revision>
  <dcterms:created xsi:type="dcterms:W3CDTF">2023-02-08T09:25:00Z</dcterms:created>
  <dcterms:modified xsi:type="dcterms:W3CDTF">2023-02-09T18:06:30Z</dcterms:modified>
</cp:coreProperties>
</file>