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2"/>
  </p:notesMasterIdLst>
  <p:handoutMasterIdLst>
    <p:handoutMasterId r:id="rId3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061" autoAdjust="0"/>
  </p:normalViewPr>
  <p:slideViewPr>
    <p:cSldViewPr snapToGrid="0">
      <p:cViewPr varScale="1">
        <p:scale>
          <a:sx n="77" d="100"/>
          <a:sy n="77" d="100"/>
        </p:scale>
        <p:origin x="912" y="6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4/29/2024</a:t>
            </a:fld>
            <a:endParaRPr lang="en-US"/>
          </a:p>
        </p:txBody>
      </p:sp>
      <p:sp>
        <p:nvSpPr>
          <p:cNvPr id="4" name="Footer Placeholder 3">
            <a:extLst>
              <a:ext uri="{FF2B5EF4-FFF2-40B4-BE49-F238E27FC236}">
                <a16:creationId xmlns=""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2042590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No matter what the device is that you're trying to use, you need to make sure it has proper driver support under Linux, and that your Linux system actually has those drivers. Otherwise, you may be unable to use that device, or use it well</a:t>
            </a:r>
            <a:endParaRPr lang="en-IN"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1040250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A thin client will typically have fundamental I/O devices like a keyboard, mouse, and monitor connected to it. It may or may not be running Linux, and if it is, it will typically be a lightweight distribution with very few features available or permissible to the user. The server the client connects to will usually construct a virtual environment so that the user can work in a sandbox, segmented from other portions of the server or network. The server, like the client, may be running Linux or another operating system.</a:t>
            </a:r>
            <a:endParaRPr lang="en-IN"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730151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USB also incorporates plug-and-play technologies that enable devices to self-configure as soon as a connection is made.</a:t>
            </a:r>
            <a:endParaRPr lang="en-IN"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46027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400" b="0" i="0" u="none" strike="noStrike" kern="1200" baseline="0" dirty="0" err="1" smtClean="0">
                <a:solidFill>
                  <a:schemeClr val="tx1"/>
                </a:solidFill>
                <a:latin typeface="+mn-lt"/>
                <a:ea typeface="+mn-ea"/>
                <a:cs typeface="+mn-cs"/>
              </a:rPr>
              <a:t>Hotpluggable</a:t>
            </a:r>
            <a:r>
              <a:rPr lang="en-IN" sz="1400" b="0" i="0" u="none" strike="noStrike" kern="1200" baseline="0" dirty="0" smtClean="0">
                <a:solidFill>
                  <a:schemeClr val="tx1"/>
                </a:solidFill>
                <a:latin typeface="+mn-lt"/>
                <a:ea typeface="+mn-ea"/>
                <a:cs typeface="+mn-cs"/>
              </a:rPr>
              <a:t> devices are detected by the system as they are plugged in, whereas cold pluggable devices, such as RAM modules, CPUs, and some internal storage devices, are not sensed when connected to a running system; they need a complete reboot of the system to function. </a:t>
            </a:r>
          </a:p>
          <a:p>
            <a:r>
              <a:rPr lang="en-IN" sz="1400" b="0" i="0" u="none" strike="noStrike" kern="1200" baseline="0" dirty="0" smtClean="0">
                <a:solidFill>
                  <a:schemeClr val="tx1"/>
                </a:solidFill>
                <a:latin typeface="+mn-lt"/>
                <a:ea typeface="+mn-ea"/>
                <a:cs typeface="+mn-cs"/>
              </a:rPr>
              <a:t>In fact, for internal devices like RAM modules, it is highly recommended that the system is powered off before attempting to plug the device in.</a:t>
            </a:r>
            <a:endParaRPr lang="en-IN" sz="1400" dirty="0"/>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810543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loads the modules for </a:t>
            </a:r>
            <a:r>
              <a:rPr lang="en-IN" sz="1200" b="0" i="0" u="none" strike="noStrike" kern="1200" baseline="0" dirty="0" err="1" smtClean="0">
                <a:solidFill>
                  <a:schemeClr val="tx1"/>
                </a:solidFill>
                <a:latin typeface="+mn-lt"/>
                <a:ea typeface="+mn-ea"/>
                <a:cs typeface="+mn-cs"/>
              </a:rPr>
              <a:t>coldpluggable</a:t>
            </a:r>
            <a:r>
              <a:rPr lang="en-IN" sz="1200" b="0" i="0" u="none" strike="noStrike" kern="1200" baseline="0" dirty="0" smtClean="0">
                <a:solidFill>
                  <a:schemeClr val="tx1"/>
                </a:solidFill>
                <a:latin typeface="+mn-lt"/>
                <a:ea typeface="+mn-ea"/>
                <a:cs typeface="+mn-cs"/>
              </a:rPr>
              <a:t> devices when the system is booted. The modules for </a:t>
            </a:r>
            <a:r>
              <a:rPr lang="en-IN" sz="1200" b="0" i="0" u="none" strike="noStrike" kern="1200" baseline="0" dirty="0" err="1" smtClean="0">
                <a:solidFill>
                  <a:schemeClr val="tx1"/>
                </a:solidFill>
                <a:latin typeface="+mn-lt"/>
                <a:ea typeface="+mn-ea"/>
                <a:cs typeface="+mn-cs"/>
              </a:rPr>
              <a:t>hotpluggable</a:t>
            </a:r>
            <a:r>
              <a:rPr lang="en-IN" sz="1200" b="0" i="0" u="none" strike="noStrike" kern="1200" baseline="0" dirty="0" smtClean="0">
                <a:solidFill>
                  <a:schemeClr val="tx1"/>
                </a:solidFill>
                <a:latin typeface="+mn-lt"/>
                <a:ea typeface="+mn-ea"/>
                <a:cs typeface="+mn-cs"/>
              </a:rPr>
              <a:t> devices are loaded by </a:t>
            </a:r>
            <a:r>
              <a:rPr lang="en-IN" sz="1200" b="0" i="0" u="none" strike="noStrike" kern="1200" baseline="0" dirty="0" err="1" smtClean="0">
                <a:solidFill>
                  <a:schemeClr val="tx1"/>
                </a:solidFill>
                <a:latin typeface="+mn-lt"/>
                <a:ea typeface="+mn-ea"/>
                <a:cs typeface="+mn-cs"/>
              </a:rPr>
              <a:t>udev</a:t>
            </a:r>
            <a:r>
              <a:rPr lang="en-IN" sz="1200" b="0" i="0" u="none" strike="noStrike" kern="1200" baseline="0" dirty="0" smtClean="0">
                <a:solidFill>
                  <a:schemeClr val="tx1"/>
                </a:solidFill>
                <a:latin typeface="+mn-lt"/>
                <a:ea typeface="+mn-ea"/>
                <a:cs typeface="+mn-cs"/>
              </a:rPr>
              <a:t> dynamically during system run time.</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err="1" smtClean="0">
                <a:solidFill>
                  <a:schemeClr val="tx1"/>
                </a:solidFill>
                <a:latin typeface="+mn-lt"/>
                <a:ea typeface="+mn-ea"/>
                <a:cs typeface="+mn-cs"/>
              </a:rPr>
              <a:t>Udev</a:t>
            </a:r>
            <a:r>
              <a:rPr lang="en-IN" sz="1200" b="0" i="0" u="none" strike="noStrike" kern="1200" baseline="0" dirty="0" smtClean="0">
                <a:solidFill>
                  <a:schemeClr val="tx1"/>
                </a:solidFill>
                <a:latin typeface="+mn-lt"/>
                <a:ea typeface="+mn-ea"/>
                <a:cs typeface="+mn-cs"/>
              </a:rPr>
              <a:t> rules</a:t>
            </a:r>
          </a:p>
          <a:p>
            <a:r>
              <a:rPr lang="en-IN" sz="1200" b="0" i="0" u="none" strike="noStrike" kern="1200" baseline="0" dirty="0" smtClean="0">
                <a:solidFill>
                  <a:schemeClr val="tx1"/>
                </a:solidFill>
                <a:latin typeface="+mn-lt"/>
                <a:ea typeface="+mn-ea"/>
                <a:cs typeface="+mn-cs"/>
              </a:rPr>
              <a:t>You can create files in this directory that tell </a:t>
            </a:r>
            <a:r>
              <a:rPr lang="en-IN" sz="1200" b="0" i="0" u="none" strike="noStrike" kern="1200" baseline="0" dirty="0" err="1" smtClean="0">
                <a:solidFill>
                  <a:schemeClr val="tx1"/>
                </a:solidFill>
                <a:latin typeface="+mn-lt"/>
                <a:ea typeface="+mn-ea"/>
                <a:cs typeface="+mn-cs"/>
              </a:rPr>
              <a:t>udev</a:t>
            </a:r>
            <a:r>
              <a:rPr lang="en-IN" sz="1200" b="0" i="0" u="none" strike="noStrike" kern="1200" baseline="0" dirty="0" smtClean="0">
                <a:solidFill>
                  <a:schemeClr val="tx1"/>
                </a:solidFill>
                <a:latin typeface="+mn-lt"/>
                <a:ea typeface="+mn-ea"/>
                <a:cs typeface="+mn-cs"/>
              </a:rPr>
              <a:t> to configure a device in a certain way or run a certain command when a device is plugged in.</a:t>
            </a:r>
            <a:endParaRPr lang="en-IN"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4107093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717866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The total available memory on the system is quickly exhausted. This can lead to general performance degradation and system instability because other software is unable to access the memory it needs</a:t>
            </a:r>
            <a:endParaRPr lang="en-IN" dirty="0"/>
          </a:p>
        </p:txBody>
      </p:sp>
      <p:sp>
        <p:nvSpPr>
          <p:cNvPr id="4" name="Slide Number Placeholder 3"/>
          <p:cNvSpPr>
            <a:spLocks noGrp="1"/>
          </p:cNvSpPr>
          <p:nvPr>
            <p:ph type="sldNum" sz="quarter" idx="10"/>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598405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Some of these issues can be addressed by ensuring that monitors and other display devices are properly connected and are compatible with the system and user software.</a:t>
            </a:r>
            <a:endParaRPr lang="en-IN" dirty="0"/>
          </a:p>
        </p:txBody>
      </p:sp>
      <p:sp>
        <p:nvSpPr>
          <p:cNvPr id="4" name="Slide Number Placeholder 3"/>
          <p:cNvSpPr>
            <a:spLocks noGrp="1"/>
          </p:cNvSpPr>
          <p:nvPr>
            <p:ph type="sldNum" sz="quarter" idx="10"/>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2358556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4/29/2024</a:t>
            </a:fld>
            <a:endParaRPr lang="en-US" dirty="0"/>
          </a:p>
        </p:txBody>
      </p:sp>
      <p:sp>
        <p:nvSpPr>
          <p:cNvPr id="5" name="Footer Placeholder 4">
            <a:extLst>
              <a:ext uri="{FF2B5EF4-FFF2-40B4-BE49-F238E27FC236}">
                <a16:creationId xmlns=""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2189B82E-4CA1-47A5-B133-FBD4D8A83983}"/>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4/29/2024</a:t>
            </a:fld>
            <a:endParaRPr lang="en-US" dirty="0"/>
          </a:p>
        </p:txBody>
      </p:sp>
      <p:sp>
        <p:nvSpPr>
          <p:cNvPr id="5" name="Footer Placeholder 4">
            <a:extLst>
              <a:ext uri="{FF2B5EF4-FFF2-40B4-BE49-F238E27FC236}">
                <a16:creationId xmlns=""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4/29/2024</a:t>
            </a:fld>
            <a:endParaRPr lang="en-US" dirty="0"/>
          </a:p>
        </p:txBody>
      </p:sp>
      <p:sp>
        <p:nvSpPr>
          <p:cNvPr id="5" name="Footer Placeholder 4">
            <a:extLst>
              <a:ext uri="{FF2B5EF4-FFF2-40B4-BE49-F238E27FC236}">
                <a16:creationId xmlns=""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AF795016-AF78-4708-9C5F-21110C197B03}"/>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4/29/2024</a:t>
            </a:fld>
            <a:endParaRPr lang="en-US" dirty="0"/>
          </a:p>
        </p:txBody>
      </p:sp>
      <p:sp>
        <p:nvSpPr>
          <p:cNvPr id="5" name="Footer Placeholder 4">
            <a:extLst>
              <a:ext uri="{FF2B5EF4-FFF2-40B4-BE49-F238E27FC236}">
                <a16:creationId xmlns=""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4/29/2024</a:t>
            </a:fld>
            <a:endParaRPr lang="en-US" dirty="0"/>
          </a:p>
        </p:txBody>
      </p:sp>
      <p:sp>
        <p:nvSpPr>
          <p:cNvPr id="5" name="Footer Placeholder 4">
            <a:extLst>
              <a:ext uri="{FF2B5EF4-FFF2-40B4-BE49-F238E27FC236}">
                <a16:creationId xmlns=""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4/29/2024</a:t>
            </a:fld>
            <a:endParaRPr lang="en-US" dirty="0"/>
          </a:p>
        </p:txBody>
      </p:sp>
      <p:sp>
        <p:nvSpPr>
          <p:cNvPr id="6" name="Footer Placeholder 5">
            <a:extLst>
              <a:ext uri="{FF2B5EF4-FFF2-40B4-BE49-F238E27FC236}">
                <a16:creationId xmlns=""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4/29/2024</a:t>
            </a:fld>
            <a:endParaRPr lang="en-US" dirty="0"/>
          </a:p>
        </p:txBody>
      </p:sp>
      <p:sp>
        <p:nvSpPr>
          <p:cNvPr id="8" name="Footer Placeholder 7">
            <a:extLst>
              <a:ext uri="{FF2B5EF4-FFF2-40B4-BE49-F238E27FC236}">
                <a16:creationId xmlns=""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4/29/2024</a:t>
            </a:fld>
            <a:endParaRPr lang="en-US" dirty="0"/>
          </a:p>
        </p:txBody>
      </p:sp>
      <p:sp>
        <p:nvSpPr>
          <p:cNvPr id="4" name="Footer Placeholder 3">
            <a:extLst>
              <a:ext uri="{FF2B5EF4-FFF2-40B4-BE49-F238E27FC236}">
                <a16:creationId xmlns=""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4/29/2024</a:t>
            </a:fld>
            <a:endParaRPr lang="en-US" dirty="0"/>
          </a:p>
        </p:txBody>
      </p:sp>
      <p:sp>
        <p:nvSpPr>
          <p:cNvPr id="3" name="Footer Placeholder 2">
            <a:extLst>
              <a:ext uri="{FF2B5EF4-FFF2-40B4-BE49-F238E27FC236}">
                <a16:creationId xmlns=""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4/29/2024</a:t>
            </a:fld>
            <a:endParaRPr lang="en-US" dirty="0"/>
          </a:p>
        </p:txBody>
      </p:sp>
      <p:sp>
        <p:nvSpPr>
          <p:cNvPr id="6" name="Footer Placeholder 5">
            <a:extLst>
              <a:ext uri="{FF2B5EF4-FFF2-40B4-BE49-F238E27FC236}">
                <a16:creationId xmlns=""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4/29/2024</a:t>
            </a:fld>
            <a:endParaRPr lang="en-US" dirty="0"/>
          </a:p>
        </p:txBody>
      </p:sp>
      <p:sp>
        <p:nvSpPr>
          <p:cNvPr id="6" name="Footer Placeholder 5">
            <a:extLst>
              <a:ext uri="{FF2B5EF4-FFF2-40B4-BE49-F238E27FC236}">
                <a16:creationId xmlns=""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4/29/2024</a:t>
            </a:fld>
            <a:endParaRPr lang="en-US" dirty="0"/>
          </a:p>
        </p:txBody>
      </p:sp>
      <p:sp>
        <p:nvSpPr>
          <p:cNvPr id="5" name="Footer Placeholder 4">
            <a:extLst>
              <a:ext uri="{FF2B5EF4-FFF2-40B4-BE49-F238E27FC236}">
                <a16:creationId xmlns=""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2.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smtClean="0">
                <a:latin typeface="Franklin Gothic Book" panose="020B0503020102020204" pitchFamily="34" charset="0"/>
                <a:cs typeface="Segoe UI" panose="020B0502040204020203" pitchFamily="34" charset="0"/>
              </a:rPr>
              <a:t>Managing Devices and networking</a:t>
            </a:r>
            <a:endParaRPr lang="en-US" sz="44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smtClean="0">
                <a:latin typeface="Franklin Gothic Book" panose="020B0503020102020204" pitchFamily="34" charset="0"/>
              </a:rPr>
              <a:t>Unit 6</a:t>
            </a:r>
            <a:endParaRPr lang="en-US" sz="2000" dirty="0">
              <a:latin typeface="Franklin Gothic Book" panose="020B0503020102020204" pitchFamily="34" charset="0"/>
            </a:endParaRPr>
          </a:p>
        </p:txBody>
      </p:sp>
      <p:sp>
        <p:nvSpPr>
          <p:cNvPr id="29" name="Freeform: Shape 28">
            <a:extLst>
              <a:ext uri="{FF2B5EF4-FFF2-40B4-BE49-F238E27FC236}">
                <a16:creationId xmlns="" xmlns:a16="http://schemas.microsoft.com/office/drawing/2014/main" id="{F6E384F5-137A-40B1-97F0-694CC6ECD5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 xmlns:a16="http://schemas.microsoft.com/office/drawing/2014/main" id="{EBA87361-6D30-46E4-834B-719CF5905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 xmlns:a16="http://schemas.microsoft.com/office/drawing/2014/main" id="{9DBC4630-03DA-474F-BBCB-BA3AE6B31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 xmlns:a16="http://schemas.microsoft.com/office/drawing/2014/main" id="{D89DB1C0-FEEC-4CB6-88B2-F9C5562E09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 xmlns:a16="http://schemas.microsoft.com/office/drawing/2014/main" id="{78418A25-6EAC-4140-BFE6-284E1925B5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 xmlns:a16="http://schemas.microsoft.com/office/drawing/2014/main" id="{08163D1C-ED91-4D5F-A33B-CF1256B270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 xmlns:a16="http://schemas.microsoft.com/office/drawing/2014/main" id="{31103AB2-C090-458F-B752-294F23AFA8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 xmlns:a16="http://schemas.microsoft.com/office/drawing/2014/main" id="{83D471F3-782A-4BA1-9CAB-FF5CDF0A75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Configure Devices</a:t>
            </a:r>
            <a:endParaRPr lang="en-IN" dirty="0"/>
          </a:p>
        </p:txBody>
      </p:sp>
      <p:sp>
        <p:nvSpPr>
          <p:cNvPr id="3" name="Content Placeholder 2"/>
          <p:cNvSpPr>
            <a:spLocks noGrp="1"/>
          </p:cNvSpPr>
          <p:nvPr>
            <p:ph idx="1"/>
          </p:nvPr>
        </p:nvSpPr>
        <p:spPr>
          <a:xfrm>
            <a:off x="838200" y="1491797"/>
            <a:ext cx="10515600" cy="4351338"/>
          </a:xfrm>
        </p:spPr>
        <p:txBody>
          <a:bodyPr/>
          <a:lstStyle/>
          <a:p>
            <a:pPr marL="0" indent="0">
              <a:buNone/>
            </a:pPr>
            <a:r>
              <a:rPr lang="en-IN" b="1" dirty="0"/>
              <a:t>DEVICE FILE LOCATIONS</a:t>
            </a:r>
          </a:p>
          <a:p>
            <a:pPr marL="0" indent="0">
              <a:buNone/>
            </a:pPr>
            <a:r>
              <a:rPr lang="en-IN" dirty="0"/>
              <a:t>Device files represent information about hardware devices, and in some cases, </a:t>
            </a:r>
            <a:r>
              <a:rPr lang="en-IN" dirty="0" smtClean="0"/>
              <a:t>define settings </a:t>
            </a:r>
            <a:r>
              <a:rPr lang="en-IN" dirty="0"/>
              <a:t>about those devices that you can </a:t>
            </a:r>
            <a:r>
              <a:rPr lang="en-IN" dirty="0" smtClean="0"/>
              <a:t>customize.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059" y="2946400"/>
            <a:ext cx="8163741" cy="3643086"/>
          </a:xfrm>
          <a:prstGeom prst="rect">
            <a:avLst/>
          </a:prstGeom>
        </p:spPr>
      </p:pic>
    </p:spTree>
    <p:extLst>
      <p:ext uri="{BB962C8B-B14F-4D97-AF65-F5344CB8AC3E}">
        <p14:creationId xmlns:p14="http://schemas.microsoft.com/office/powerpoint/2010/main" val="787349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 </a:t>
            </a:r>
            <a:r>
              <a:rPr lang="en-IN" b="1" dirty="0" err="1"/>
              <a:t>hotpluggable</a:t>
            </a:r>
            <a:r>
              <a:rPr lang="en-IN" b="1" dirty="0"/>
              <a:t> device </a:t>
            </a:r>
            <a:r>
              <a:rPr lang="en-IN" dirty="0"/>
              <a:t>can be physically added or removed from the system </a:t>
            </a:r>
            <a:r>
              <a:rPr lang="en-IN" dirty="0" smtClean="0"/>
              <a:t>without requiring </a:t>
            </a:r>
            <a:r>
              <a:rPr lang="en-IN" dirty="0"/>
              <a:t>a reboot in order to use that device</a:t>
            </a:r>
            <a:r>
              <a:rPr lang="en-IN" dirty="0" smtClean="0"/>
              <a:t>.</a:t>
            </a:r>
          </a:p>
          <a:p>
            <a:endParaRPr lang="en-IN" dirty="0"/>
          </a:p>
          <a:p>
            <a:endParaRPr lang="en-IN" dirty="0" smtClean="0"/>
          </a:p>
          <a:p>
            <a:endParaRPr lang="en-IN" dirty="0" smtClean="0"/>
          </a:p>
          <a:p>
            <a:r>
              <a:rPr lang="en-IN" dirty="0" smtClean="0"/>
              <a:t>Modern </a:t>
            </a:r>
            <a:r>
              <a:rPr lang="en-IN" dirty="0"/>
              <a:t>Linux distributions </a:t>
            </a:r>
            <a:r>
              <a:rPr lang="en-IN" dirty="0">
                <a:solidFill>
                  <a:srgbClr val="FF0000"/>
                </a:solidFill>
              </a:rPr>
              <a:t>support </a:t>
            </a:r>
            <a:r>
              <a:rPr lang="en-IN" dirty="0" err="1">
                <a:solidFill>
                  <a:srgbClr val="FF0000"/>
                </a:solidFill>
              </a:rPr>
              <a:t>hotplugging</a:t>
            </a:r>
            <a:r>
              <a:rPr lang="en-IN" dirty="0">
                <a:solidFill>
                  <a:srgbClr val="FF0000"/>
                </a:solidFill>
              </a:rPr>
              <a:t> </a:t>
            </a:r>
            <a:r>
              <a:rPr lang="en-IN" dirty="0"/>
              <a:t>for many standard bus </a:t>
            </a:r>
            <a:r>
              <a:rPr lang="en-IN" dirty="0" smtClean="0"/>
              <a:t>types, particular </a:t>
            </a:r>
            <a:r>
              <a:rPr lang="en-IN" dirty="0"/>
              <a:t>for USB, FireWire, SATA, and other related technologies. </a:t>
            </a:r>
          </a:p>
        </p:txBody>
      </p:sp>
    </p:spTree>
    <p:extLst>
      <p:ext uri="{BB962C8B-B14F-4D97-AF65-F5344CB8AC3E}">
        <p14:creationId xmlns:p14="http://schemas.microsoft.com/office/powerpoint/2010/main" val="2526382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u</a:t>
            </a:r>
            <a:r>
              <a:rPr lang="en-IN" dirty="0" err="1" smtClean="0"/>
              <a:t>dev</a:t>
            </a:r>
            <a:r>
              <a:rPr lang="en-IN" dirty="0" smtClean="0"/>
              <a:t> </a:t>
            </a:r>
            <a:endParaRPr lang="en-IN" dirty="0"/>
          </a:p>
        </p:txBody>
      </p:sp>
      <p:sp>
        <p:nvSpPr>
          <p:cNvPr id="3" name="Content Placeholder 2"/>
          <p:cNvSpPr>
            <a:spLocks noGrp="1"/>
          </p:cNvSpPr>
          <p:nvPr>
            <p:ph idx="1"/>
          </p:nvPr>
        </p:nvSpPr>
        <p:spPr/>
        <p:txBody>
          <a:bodyPr/>
          <a:lstStyle/>
          <a:p>
            <a:r>
              <a:rPr lang="en-IN" dirty="0"/>
              <a:t>The device manager </a:t>
            </a:r>
            <a:r>
              <a:rPr lang="en-IN" b="1" dirty="0" err="1"/>
              <a:t>udev</a:t>
            </a:r>
            <a:r>
              <a:rPr lang="en-IN" b="1" dirty="0"/>
              <a:t> </a:t>
            </a:r>
            <a:r>
              <a:rPr lang="en-IN" dirty="0"/>
              <a:t>manages the automatic detection and configuration </a:t>
            </a:r>
            <a:r>
              <a:rPr lang="en-IN" dirty="0" smtClean="0"/>
              <a:t>of hardware </a:t>
            </a:r>
            <a:r>
              <a:rPr lang="en-IN" dirty="0"/>
              <a:t>devices</a:t>
            </a:r>
            <a:r>
              <a:rPr lang="en-IN" dirty="0" smtClean="0"/>
              <a:t>.</a:t>
            </a:r>
            <a:r>
              <a:rPr lang="en-IN" dirty="0"/>
              <a:t> </a:t>
            </a:r>
            <a:r>
              <a:rPr lang="en-IN" dirty="0" err="1"/>
              <a:t>udev</a:t>
            </a:r>
            <a:r>
              <a:rPr lang="en-IN" dirty="0"/>
              <a:t> is an </a:t>
            </a:r>
            <a:r>
              <a:rPr lang="en-IN" dirty="0">
                <a:solidFill>
                  <a:srgbClr val="FF0000"/>
                </a:solidFill>
              </a:rPr>
              <a:t>integral part of the kernel</a:t>
            </a:r>
            <a:r>
              <a:rPr lang="en-IN" dirty="0"/>
              <a:t> that </a:t>
            </a:r>
            <a:r>
              <a:rPr lang="en-IN" dirty="0" smtClean="0"/>
              <a:t>is initialized </a:t>
            </a:r>
            <a:r>
              <a:rPr lang="en-IN" dirty="0"/>
              <a:t>during boot time. </a:t>
            </a:r>
            <a:r>
              <a:rPr lang="en-IN" dirty="0" smtClean="0"/>
              <a:t>The </a:t>
            </a:r>
            <a:r>
              <a:rPr lang="en-IN" dirty="0" err="1"/>
              <a:t>udev</a:t>
            </a:r>
            <a:r>
              <a:rPr lang="en-IN" dirty="0"/>
              <a:t> utility handles module loading for </a:t>
            </a:r>
            <a:r>
              <a:rPr lang="en-IN" dirty="0" smtClean="0"/>
              <a:t>both </a:t>
            </a:r>
            <a:r>
              <a:rPr lang="en-IN" dirty="0" err="1" smtClean="0">
                <a:solidFill>
                  <a:srgbClr val="FF0000"/>
                </a:solidFill>
              </a:rPr>
              <a:t>coldpluggable</a:t>
            </a:r>
            <a:r>
              <a:rPr lang="en-IN" dirty="0" smtClean="0">
                <a:solidFill>
                  <a:srgbClr val="FF0000"/>
                </a:solidFill>
              </a:rPr>
              <a:t> </a:t>
            </a:r>
            <a:r>
              <a:rPr lang="en-IN" dirty="0">
                <a:solidFill>
                  <a:srgbClr val="FF0000"/>
                </a:solidFill>
              </a:rPr>
              <a:t>and </a:t>
            </a:r>
            <a:r>
              <a:rPr lang="en-IN" dirty="0" err="1">
                <a:solidFill>
                  <a:srgbClr val="FF0000"/>
                </a:solidFill>
              </a:rPr>
              <a:t>hotpluggable</a:t>
            </a:r>
            <a:r>
              <a:rPr lang="en-IN" dirty="0">
                <a:solidFill>
                  <a:srgbClr val="FF0000"/>
                </a:solidFill>
              </a:rPr>
              <a:t> </a:t>
            </a:r>
            <a:r>
              <a:rPr lang="en-IN" dirty="0"/>
              <a:t>devices</a:t>
            </a:r>
            <a:r>
              <a:rPr lang="en-IN" dirty="0" smtClean="0"/>
              <a:t>.</a:t>
            </a:r>
          </a:p>
          <a:p>
            <a:endParaRPr lang="en-IN" dirty="0"/>
          </a:p>
          <a:p>
            <a:r>
              <a:rPr lang="en-IN" b="1" dirty="0" err="1"/>
              <a:t>udev</a:t>
            </a:r>
            <a:r>
              <a:rPr lang="en-IN" b="1" dirty="0"/>
              <a:t> </a:t>
            </a:r>
            <a:r>
              <a:rPr lang="en-IN" b="1" dirty="0" smtClean="0"/>
              <a:t>RULES</a:t>
            </a:r>
          </a:p>
          <a:p>
            <a:pPr lvl="1"/>
            <a:r>
              <a:rPr lang="en-IN" dirty="0"/>
              <a:t>The /</a:t>
            </a:r>
            <a:r>
              <a:rPr lang="en-IN" dirty="0" err="1"/>
              <a:t>etc</a:t>
            </a:r>
            <a:r>
              <a:rPr lang="en-IN" dirty="0"/>
              <a:t>/</a:t>
            </a:r>
            <a:r>
              <a:rPr lang="en-IN" dirty="0" err="1"/>
              <a:t>udev</a:t>
            </a:r>
            <a:r>
              <a:rPr lang="en-IN" dirty="0"/>
              <a:t>/</a:t>
            </a:r>
            <a:r>
              <a:rPr lang="en-IN" dirty="0" err="1"/>
              <a:t>rules.d</a:t>
            </a:r>
            <a:r>
              <a:rPr lang="en-IN" dirty="0"/>
              <a:t>/ directory is used to configure rules for how </a:t>
            </a:r>
            <a:r>
              <a:rPr lang="en-IN" dirty="0" err="1" smtClean="0"/>
              <a:t>udev</a:t>
            </a:r>
            <a:r>
              <a:rPr lang="en-IN" dirty="0" smtClean="0"/>
              <a:t> functions</a:t>
            </a:r>
            <a:r>
              <a:rPr lang="en-IN" dirty="0"/>
              <a:t>.</a:t>
            </a:r>
          </a:p>
        </p:txBody>
      </p:sp>
    </p:spTree>
    <p:extLst>
      <p:ext uri="{BB962C8B-B14F-4D97-AF65-F5344CB8AC3E}">
        <p14:creationId xmlns:p14="http://schemas.microsoft.com/office/powerpoint/2010/main" val="840764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a:t>
            </a:r>
            <a:r>
              <a:rPr lang="en-IN" b="1" dirty="0" err="1"/>
              <a:t>udevadm</a:t>
            </a:r>
            <a:r>
              <a:rPr lang="en-IN" b="1" dirty="0"/>
              <a:t> COMMAND</a:t>
            </a:r>
            <a:endParaRPr lang="en-IN" dirty="0"/>
          </a:p>
        </p:txBody>
      </p:sp>
      <p:sp>
        <p:nvSpPr>
          <p:cNvPr id="3" name="Content Placeholder 2"/>
          <p:cNvSpPr>
            <a:spLocks noGrp="1"/>
          </p:cNvSpPr>
          <p:nvPr>
            <p:ph idx="1"/>
          </p:nvPr>
        </p:nvSpPr>
        <p:spPr/>
        <p:txBody>
          <a:bodyPr>
            <a:normAutofit fontScale="85000" lnSpcReduction="20000"/>
          </a:bodyPr>
          <a:lstStyle/>
          <a:p>
            <a:r>
              <a:rPr lang="en-IN" dirty="0"/>
              <a:t>The </a:t>
            </a:r>
            <a:r>
              <a:rPr lang="en-IN" dirty="0" err="1"/>
              <a:t>udevadm</a:t>
            </a:r>
            <a:r>
              <a:rPr lang="en-IN" dirty="0"/>
              <a:t> command is used to manage </a:t>
            </a:r>
            <a:r>
              <a:rPr lang="en-IN" dirty="0" err="1"/>
              <a:t>udev</a:t>
            </a:r>
            <a:r>
              <a:rPr lang="en-IN" dirty="0"/>
              <a:t>. It takes various </a:t>
            </a:r>
            <a:r>
              <a:rPr lang="en-IN" dirty="0" smtClean="0"/>
              <a:t>subcommands, each </a:t>
            </a:r>
            <a:r>
              <a:rPr lang="en-IN" dirty="0"/>
              <a:t>of which performs a certain task to modify the </a:t>
            </a:r>
            <a:r>
              <a:rPr lang="en-IN" dirty="0" err="1"/>
              <a:t>behavior</a:t>
            </a:r>
            <a:r>
              <a:rPr lang="en-IN" dirty="0"/>
              <a:t> of the </a:t>
            </a:r>
            <a:r>
              <a:rPr lang="en-IN" dirty="0" err="1" smtClean="0"/>
              <a:t>systemd-</a:t>
            </a:r>
            <a:r>
              <a:rPr lang="en-IN" dirty="0" err="1"/>
              <a:t>udevd</a:t>
            </a:r>
            <a:r>
              <a:rPr lang="en-IN" dirty="0"/>
              <a:t> daemon and related components</a:t>
            </a:r>
            <a:r>
              <a:rPr lang="en-IN" dirty="0" smtClean="0"/>
              <a:t>.</a:t>
            </a:r>
          </a:p>
          <a:p>
            <a:pPr marL="914400" lvl="1" indent="-457200">
              <a:buFont typeface="+mj-lt"/>
              <a:buAutoNum type="arabicPeriod"/>
            </a:pPr>
            <a:r>
              <a:rPr lang="en-IN" dirty="0" smtClean="0"/>
              <a:t>Info	</a:t>
            </a:r>
            <a:r>
              <a:rPr lang="en-IN" dirty="0" smtClean="0">
                <a:sym typeface="Wingdings" panose="05000000000000000000" pitchFamily="2" charset="2"/>
              </a:rPr>
              <a:t> 	r</a:t>
            </a:r>
            <a:r>
              <a:rPr lang="en-IN" dirty="0" smtClean="0"/>
              <a:t>etrieve </a:t>
            </a:r>
            <a:r>
              <a:rPr lang="en-IN" dirty="0"/>
              <a:t>device information stored in the </a:t>
            </a:r>
            <a:r>
              <a:rPr lang="en-IN" dirty="0" err="1"/>
              <a:t>udev</a:t>
            </a:r>
            <a:r>
              <a:rPr lang="en-IN" dirty="0"/>
              <a:t> </a:t>
            </a:r>
            <a:r>
              <a:rPr lang="en-IN" dirty="0" smtClean="0"/>
              <a:t>database or 			</a:t>
            </a:r>
            <a:r>
              <a:rPr lang="en-IN" dirty="0" smtClean="0"/>
              <a:t>	example</a:t>
            </a:r>
            <a:r>
              <a:rPr lang="en-IN" dirty="0"/>
              <a:t>, you can view a device's vendor </a:t>
            </a:r>
            <a:r>
              <a:rPr lang="en-IN" dirty="0" smtClean="0"/>
              <a:t>ID, product </a:t>
            </a:r>
            <a:r>
              <a:rPr lang="en-IN" dirty="0"/>
              <a:t>ID, </a:t>
            </a:r>
            <a:r>
              <a:rPr lang="en-IN" dirty="0" smtClean="0"/>
              <a:t>			</a:t>
            </a:r>
            <a:r>
              <a:rPr lang="en-IN" dirty="0" smtClean="0"/>
              <a:t>	serial </a:t>
            </a:r>
            <a:r>
              <a:rPr lang="en-IN" dirty="0"/>
              <a:t>number, and much more</a:t>
            </a:r>
            <a:r>
              <a:rPr lang="en-IN" dirty="0" smtClean="0"/>
              <a:t>.</a:t>
            </a:r>
          </a:p>
          <a:p>
            <a:pPr marL="914400" lvl="1" indent="-457200">
              <a:buFont typeface="+mj-lt"/>
              <a:buAutoNum type="arabicPeriod"/>
            </a:pPr>
            <a:r>
              <a:rPr lang="en-IN" dirty="0" smtClean="0"/>
              <a:t>Control	     </a:t>
            </a:r>
            <a:r>
              <a:rPr lang="en-IN" dirty="0" smtClean="0">
                <a:sym typeface="Wingdings" panose="05000000000000000000" pitchFamily="2" charset="2"/>
              </a:rPr>
              <a:t></a:t>
            </a:r>
            <a:r>
              <a:rPr lang="en-IN" dirty="0">
                <a:sym typeface="Wingdings" panose="05000000000000000000" pitchFamily="2" charset="2"/>
              </a:rPr>
              <a:t>	</a:t>
            </a:r>
            <a:r>
              <a:rPr lang="en-IN" dirty="0" smtClean="0"/>
              <a:t>Modify </a:t>
            </a:r>
            <a:r>
              <a:rPr lang="en-IN" dirty="0"/>
              <a:t>the running state of </a:t>
            </a:r>
            <a:r>
              <a:rPr lang="en-IN" dirty="0" err="1"/>
              <a:t>udev</a:t>
            </a:r>
            <a:r>
              <a:rPr lang="en-IN" dirty="0"/>
              <a:t>. For example, </a:t>
            </a:r>
            <a:r>
              <a:rPr lang="en-IN" dirty="0" smtClean="0"/>
              <a:t>providing the 		</a:t>
            </a:r>
            <a:r>
              <a:rPr lang="en-IN" dirty="0" smtClean="0"/>
              <a:t>--		reload-rules </a:t>
            </a:r>
            <a:r>
              <a:rPr lang="en-IN" dirty="0"/>
              <a:t>option will ensure that </a:t>
            </a:r>
            <a:r>
              <a:rPr lang="en-IN" dirty="0" err="1"/>
              <a:t>udev</a:t>
            </a:r>
            <a:r>
              <a:rPr lang="en-IN" dirty="0"/>
              <a:t> </a:t>
            </a:r>
            <a:r>
              <a:rPr lang="en-IN" dirty="0" smtClean="0"/>
              <a:t>is</a:t>
            </a:r>
            <a:r>
              <a:rPr lang="en-IN" dirty="0"/>
              <a:t> </a:t>
            </a:r>
            <a:r>
              <a:rPr lang="en-IN" dirty="0" smtClean="0"/>
              <a:t>reading from any </a:t>
            </a:r>
            <a:r>
              <a:rPr lang="en-IN" dirty="0"/>
              <a:t>new rules </a:t>
            </a:r>
            <a:r>
              <a:rPr lang="en-IN" dirty="0" smtClean="0"/>
              <a:t>		files </a:t>
            </a:r>
            <a:r>
              <a:rPr lang="en-IN" dirty="0"/>
              <a:t>you've added</a:t>
            </a:r>
            <a:r>
              <a:rPr lang="en-IN" dirty="0" smtClean="0"/>
              <a:t>.</a:t>
            </a:r>
          </a:p>
          <a:p>
            <a:pPr marL="914400" lvl="1" indent="-457200">
              <a:buFont typeface="+mj-lt"/>
              <a:buAutoNum type="arabicPeriod"/>
            </a:pPr>
            <a:r>
              <a:rPr lang="en-IN" dirty="0"/>
              <a:t>monitor </a:t>
            </a:r>
            <a:r>
              <a:rPr lang="en-IN" dirty="0" smtClean="0"/>
              <a:t>    </a:t>
            </a:r>
            <a:r>
              <a:rPr lang="en-IN" dirty="0" smtClean="0">
                <a:sym typeface="Wingdings" panose="05000000000000000000" pitchFamily="2" charset="2"/>
              </a:rPr>
              <a:t>	</a:t>
            </a:r>
            <a:r>
              <a:rPr lang="en-IN" dirty="0" smtClean="0"/>
              <a:t>Watch </a:t>
            </a:r>
            <a:r>
              <a:rPr lang="en-IN" dirty="0"/>
              <a:t>for events sent by the kernel or by a </a:t>
            </a:r>
            <a:r>
              <a:rPr lang="en-IN" dirty="0" err="1"/>
              <a:t>udev</a:t>
            </a:r>
            <a:r>
              <a:rPr lang="en-IN" dirty="0"/>
              <a:t> rule.</a:t>
            </a:r>
          </a:p>
          <a:p>
            <a:pPr marL="914400" lvl="1" indent="-457200">
              <a:buFont typeface="+mj-lt"/>
              <a:buAutoNum type="arabicPeriod"/>
            </a:pPr>
            <a:r>
              <a:rPr lang="en-IN" dirty="0"/>
              <a:t>test </a:t>
            </a:r>
            <a:r>
              <a:rPr lang="en-IN" dirty="0" smtClean="0"/>
              <a:t>	      </a:t>
            </a:r>
            <a:r>
              <a:rPr lang="en-IN" dirty="0" smtClean="0">
                <a:sym typeface="Wingdings" panose="05000000000000000000" pitchFamily="2" charset="2"/>
              </a:rPr>
              <a:t>   </a:t>
            </a:r>
            <a:r>
              <a:rPr lang="en-IN" dirty="0" smtClean="0">
                <a:sym typeface="Wingdings" panose="05000000000000000000" pitchFamily="2" charset="2"/>
              </a:rPr>
              <a:t>	</a:t>
            </a:r>
            <a:r>
              <a:rPr lang="en-IN" dirty="0" smtClean="0"/>
              <a:t>Simulate </a:t>
            </a:r>
            <a:r>
              <a:rPr lang="en-IN" dirty="0"/>
              <a:t>a </a:t>
            </a:r>
            <a:r>
              <a:rPr lang="en-IN" dirty="0" err="1"/>
              <a:t>udev</a:t>
            </a:r>
            <a:r>
              <a:rPr lang="en-IN" dirty="0"/>
              <a:t> event running for a device, with results </a:t>
            </a:r>
            <a:r>
              <a:rPr lang="en-IN" dirty="0" smtClean="0"/>
              <a:t>on 			</a:t>
            </a:r>
            <a:r>
              <a:rPr lang="en-IN" dirty="0" smtClean="0"/>
              <a:t>	output</a:t>
            </a:r>
            <a:r>
              <a:rPr lang="en-IN" dirty="0" smtClean="0"/>
              <a:t>.</a:t>
            </a:r>
          </a:p>
          <a:p>
            <a:pPr marL="914400" lvl="1" indent="-457200">
              <a:buFont typeface="+mj-lt"/>
              <a:buAutoNum type="arabicPeriod"/>
            </a:pPr>
            <a:endParaRPr lang="en-IN" dirty="0"/>
          </a:p>
          <a:p>
            <a:r>
              <a:rPr lang="en-IN" b="1" dirty="0"/>
              <a:t>SYNTAX</a:t>
            </a:r>
          </a:p>
          <a:p>
            <a:pPr lvl="1"/>
            <a:r>
              <a:rPr lang="en-IN" dirty="0"/>
              <a:t>The syntax of the </a:t>
            </a:r>
            <a:r>
              <a:rPr lang="en-IN" sz="3600" dirty="0" err="1"/>
              <a:t>udevadm</a:t>
            </a:r>
            <a:r>
              <a:rPr lang="en-IN" sz="3600" dirty="0"/>
              <a:t> </a:t>
            </a:r>
            <a:r>
              <a:rPr lang="en-IN" dirty="0"/>
              <a:t>command is </a:t>
            </a:r>
            <a:r>
              <a:rPr lang="en-IN" sz="3600" dirty="0" err="1"/>
              <a:t>udevadm</a:t>
            </a:r>
            <a:r>
              <a:rPr lang="en-IN" sz="3600" dirty="0"/>
              <a:t> [options</a:t>
            </a:r>
            <a:r>
              <a:rPr lang="en-IN" sz="3600" dirty="0" smtClean="0"/>
              <a:t>] </a:t>
            </a:r>
            <a:r>
              <a:rPr lang="en-IN" dirty="0" smtClean="0"/>
              <a:t>[</a:t>
            </a:r>
            <a:r>
              <a:rPr lang="en-IN" dirty="0"/>
              <a:t>subcommand] [arguments]</a:t>
            </a:r>
          </a:p>
        </p:txBody>
      </p:sp>
    </p:spTree>
    <p:extLst>
      <p:ext uri="{BB962C8B-B14F-4D97-AF65-F5344CB8AC3E}">
        <p14:creationId xmlns:p14="http://schemas.microsoft.com/office/powerpoint/2010/main" val="2021900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PRINTING SOFTWARE</a:t>
            </a:r>
            <a:endParaRPr lang="en-IN" dirty="0"/>
          </a:p>
        </p:txBody>
      </p:sp>
      <p:sp>
        <p:nvSpPr>
          <p:cNvPr id="3" name="Content Placeholder 2"/>
          <p:cNvSpPr>
            <a:spLocks noGrp="1"/>
          </p:cNvSpPr>
          <p:nvPr>
            <p:ph idx="1"/>
          </p:nvPr>
        </p:nvSpPr>
        <p:spPr/>
        <p:txBody>
          <a:bodyPr/>
          <a:lstStyle/>
          <a:p>
            <a:r>
              <a:rPr lang="en-IN" dirty="0"/>
              <a:t>Printers are typically bundled with software utilities that enable you to </a:t>
            </a:r>
            <a:r>
              <a:rPr lang="en-IN" dirty="0" smtClean="0"/>
              <a:t>configure settings </a:t>
            </a:r>
            <a:r>
              <a:rPr lang="en-IN" dirty="0"/>
              <a:t>for the printer. These utilities may target a specific operating system, so </a:t>
            </a:r>
            <a:r>
              <a:rPr lang="en-IN" dirty="0" smtClean="0"/>
              <a:t>you need </a:t>
            </a:r>
            <a:r>
              <a:rPr lang="en-IN" dirty="0"/>
              <a:t>to confirm whether or not they were designed to run on </a:t>
            </a:r>
            <a:r>
              <a:rPr lang="en-IN" dirty="0" smtClean="0"/>
              <a:t>Linux.</a:t>
            </a:r>
          </a:p>
          <a:p>
            <a:endParaRPr lang="en-IN" dirty="0"/>
          </a:p>
        </p:txBody>
      </p:sp>
    </p:spTree>
    <p:extLst>
      <p:ext uri="{BB962C8B-B14F-4D97-AF65-F5344CB8AC3E}">
        <p14:creationId xmlns:p14="http://schemas.microsoft.com/office/powerpoint/2010/main" val="7037083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CUPS</a:t>
            </a:r>
            <a:endParaRPr lang="en-IN" dirty="0"/>
          </a:p>
        </p:txBody>
      </p:sp>
      <p:sp>
        <p:nvSpPr>
          <p:cNvPr id="3" name="Content Placeholder 2"/>
          <p:cNvSpPr>
            <a:spLocks noGrp="1"/>
          </p:cNvSpPr>
          <p:nvPr>
            <p:ph idx="1"/>
          </p:nvPr>
        </p:nvSpPr>
        <p:spPr/>
        <p:txBody>
          <a:bodyPr>
            <a:normAutofit lnSpcReduction="10000"/>
          </a:bodyPr>
          <a:lstStyle/>
          <a:p>
            <a:r>
              <a:rPr lang="en-IN" b="1" dirty="0"/>
              <a:t>CUPS </a:t>
            </a:r>
            <a:r>
              <a:rPr lang="en-IN" b="1" dirty="0" smtClean="0"/>
              <a:t>(Common Unix Printing System)</a:t>
            </a:r>
            <a:r>
              <a:rPr lang="en-IN" dirty="0" smtClean="0"/>
              <a:t>is </a:t>
            </a:r>
            <a:r>
              <a:rPr lang="en-IN" dirty="0"/>
              <a:t>a print management system for Linux that enables a computer to </a:t>
            </a:r>
            <a:r>
              <a:rPr lang="en-IN" dirty="0">
                <a:solidFill>
                  <a:srgbClr val="FF0000"/>
                </a:solidFill>
              </a:rPr>
              <a:t>function as </a:t>
            </a:r>
            <a:r>
              <a:rPr lang="en-IN" dirty="0" smtClean="0">
                <a:solidFill>
                  <a:srgbClr val="FF0000"/>
                </a:solidFill>
              </a:rPr>
              <a:t>a print </a:t>
            </a:r>
            <a:r>
              <a:rPr lang="en-IN" dirty="0">
                <a:solidFill>
                  <a:srgbClr val="FF0000"/>
                </a:solidFill>
              </a:rPr>
              <a:t>server</a:t>
            </a:r>
            <a:r>
              <a:rPr lang="en-IN" dirty="0"/>
              <a:t>. A system running CUPS is a host that can initiate print jobs from </a:t>
            </a:r>
            <a:r>
              <a:rPr lang="en-IN" dirty="0" smtClean="0"/>
              <a:t>client systems.</a:t>
            </a:r>
          </a:p>
          <a:p>
            <a:r>
              <a:rPr lang="en-IN" dirty="0"/>
              <a:t>CUPS is designed for scheduling </a:t>
            </a:r>
            <a:r>
              <a:rPr lang="en-IN" dirty="0">
                <a:solidFill>
                  <a:srgbClr val="FF0000"/>
                </a:solidFill>
              </a:rPr>
              <a:t>print jobs, processing administrative commands, </a:t>
            </a:r>
            <a:r>
              <a:rPr lang="en-IN" dirty="0" smtClean="0">
                <a:solidFill>
                  <a:srgbClr val="FF0000"/>
                </a:solidFill>
              </a:rPr>
              <a:t>and providing </a:t>
            </a:r>
            <a:r>
              <a:rPr lang="en-IN" dirty="0">
                <a:solidFill>
                  <a:srgbClr val="FF0000"/>
                </a:solidFill>
              </a:rPr>
              <a:t>printer status information to local and remote programs</a:t>
            </a:r>
            <a:r>
              <a:rPr lang="en-IN" dirty="0"/>
              <a:t>. CUPS provides </a:t>
            </a:r>
            <a:r>
              <a:rPr lang="en-IN" dirty="0" smtClean="0"/>
              <a:t>a web-based </a:t>
            </a:r>
            <a:r>
              <a:rPr lang="en-IN" dirty="0"/>
              <a:t>interface for configuring the </a:t>
            </a:r>
            <a:r>
              <a:rPr lang="en-IN" dirty="0" smtClean="0"/>
              <a:t>service.</a:t>
            </a:r>
          </a:p>
          <a:p>
            <a:endParaRPr lang="en-IN" dirty="0"/>
          </a:p>
          <a:p>
            <a:r>
              <a:rPr lang="en-IN" dirty="0"/>
              <a:t>Changes made through this </a:t>
            </a:r>
            <a:r>
              <a:rPr lang="en-IN" dirty="0" smtClean="0"/>
              <a:t>interface modify </a:t>
            </a:r>
            <a:r>
              <a:rPr lang="en-IN" dirty="0"/>
              <a:t>the </a:t>
            </a:r>
            <a:r>
              <a:rPr lang="en-IN" dirty="0">
                <a:solidFill>
                  <a:srgbClr val="FF0000"/>
                </a:solidFill>
              </a:rPr>
              <a:t>/</a:t>
            </a:r>
            <a:r>
              <a:rPr lang="en-IN" dirty="0" err="1">
                <a:solidFill>
                  <a:srgbClr val="FF0000"/>
                </a:solidFill>
              </a:rPr>
              <a:t>etc</a:t>
            </a:r>
            <a:r>
              <a:rPr lang="en-IN" dirty="0">
                <a:solidFill>
                  <a:srgbClr val="FF0000"/>
                </a:solidFill>
              </a:rPr>
              <a:t>/cups/</a:t>
            </a:r>
            <a:r>
              <a:rPr lang="en-IN" dirty="0" err="1">
                <a:solidFill>
                  <a:srgbClr val="FF0000"/>
                </a:solidFill>
              </a:rPr>
              <a:t>cupsd.conf</a:t>
            </a:r>
            <a:r>
              <a:rPr lang="en-IN" dirty="0">
                <a:solidFill>
                  <a:srgbClr val="FF0000"/>
                </a:solidFill>
              </a:rPr>
              <a:t> and /</a:t>
            </a:r>
            <a:r>
              <a:rPr lang="en-IN" dirty="0" err="1" smtClean="0">
                <a:solidFill>
                  <a:srgbClr val="FF0000"/>
                </a:solidFill>
              </a:rPr>
              <a:t>etc</a:t>
            </a:r>
            <a:r>
              <a:rPr lang="en-IN" dirty="0" smtClean="0">
                <a:solidFill>
                  <a:srgbClr val="FF0000"/>
                </a:solidFill>
              </a:rPr>
              <a:t>/cups/cups-</a:t>
            </a:r>
            <a:r>
              <a:rPr lang="en-IN" dirty="0" err="1" smtClean="0">
                <a:solidFill>
                  <a:srgbClr val="FF0000"/>
                </a:solidFill>
              </a:rPr>
              <a:t>files.conf</a:t>
            </a:r>
            <a:r>
              <a:rPr lang="en-IN" dirty="0" smtClean="0">
                <a:solidFill>
                  <a:srgbClr val="FF0000"/>
                </a:solidFill>
              </a:rPr>
              <a:t> files</a:t>
            </a:r>
            <a:r>
              <a:rPr lang="en-IN" dirty="0">
                <a:solidFill>
                  <a:srgbClr val="FF0000"/>
                </a:solidFill>
              </a:rPr>
              <a:t>.</a:t>
            </a:r>
          </a:p>
        </p:txBody>
      </p:sp>
    </p:spTree>
    <p:extLst>
      <p:ext uri="{BB962C8B-B14F-4D97-AF65-F5344CB8AC3E}">
        <p14:creationId xmlns:p14="http://schemas.microsoft.com/office/powerpoint/2010/main" val="1782989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a:t>
            </a:r>
            <a:r>
              <a:rPr lang="en-IN" b="1" dirty="0" err="1"/>
              <a:t>lpr</a:t>
            </a:r>
            <a:r>
              <a:rPr lang="en-IN" b="1" dirty="0"/>
              <a:t> COMMAND</a:t>
            </a:r>
            <a:endParaRPr lang="en-IN" dirty="0"/>
          </a:p>
        </p:txBody>
      </p:sp>
      <p:sp>
        <p:nvSpPr>
          <p:cNvPr id="3" name="Content Placeholder 2"/>
          <p:cNvSpPr>
            <a:spLocks noGrp="1"/>
          </p:cNvSpPr>
          <p:nvPr>
            <p:ph idx="1"/>
          </p:nvPr>
        </p:nvSpPr>
        <p:spPr/>
        <p:txBody>
          <a:bodyPr>
            <a:normAutofit lnSpcReduction="10000"/>
          </a:bodyPr>
          <a:lstStyle/>
          <a:p>
            <a:r>
              <a:rPr lang="en-IN" dirty="0"/>
              <a:t>The </a:t>
            </a:r>
            <a:r>
              <a:rPr lang="en-IN" dirty="0" err="1"/>
              <a:t>lpr</a:t>
            </a:r>
            <a:r>
              <a:rPr lang="en-IN" dirty="0"/>
              <a:t> command </a:t>
            </a:r>
            <a:r>
              <a:rPr lang="en-IN" dirty="0">
                <a:solidFill>
                  <a:srgbClr val="FF0000"/>
                </a:solidFill>
              </a:rPr>
              <a:t>submits files for printing</a:t>
            </a:r>
            <a:r>
              <a:rPr lang="en-IN" dirty="0"/>
              <a:t>. Files supplied at the command-line </a:t>
            </a:r>
            <a:r>
              <a:rPr lang="en-IN" dirty="0" smtClean="0"/>
              <a:t>are sent </a:t>
            </a:r>
            <a:r>
              <a:rPr lang="en-IN" dirty="0"/>
              <a:t>to the specified printer or to the print queue if the printer is busy</a:t>
            </a:r>
            <a:r>
              <a:rPr lang="en-IN" dirty="0" smtClean="0"/>
              <a:t>.</a:t>
            </a:r>
          </a:p>
          <a:p>
            <a:r>
              <a:rPr lang="en-IN" dirty="0" smtClean="0"/>
              <a:t>Without specifying </a:t>
            </a:r>
            <a:r>
              <a:rPr lang="en-IN" dirty="0"/>
              <a:t>the printer to use, the command will send the print job to </a:t>
            </a:r>
            <a:r>
              <a:rPr lang="en-IN" dirty="0">
                <a:solidFill>
                  <a:srgbClr val="FF0000"/>
                </a:solidFill>
              </a:rPr>
              <a:t>the </a:t>
            </a:r>
            <a:r>
              <a:rPr lang="en-IN" dirty="0" smtClean="0">
                <a:solidFill>
                  <a:srgbClr val="FF0000"/>
                </a:solidFill>
              </a:rPr>
              <a:t>default printer</a:t>
            </a:r>
            <a:r>
              <a:rPr lang="en-IN" dirty="0"/>
              <a:t>, which you can configure with CUPS. </a:t>
            </a:r>
            <a:endParaRPr lang="en-IN" dirty="0" smtClean="0"/>
          </a:p>
          <a:p>
            <a:r>
              <a:rPr lang="en-IN" dirty="0" smtClean="0"/>
              <a:t>The </a:t>
            </a:r>
            <a:r>
              <a:rPr lang="en-IN" dirty="0" err="1"/>
              <a:t>lpr</a:t>
            </a:r>
            <a:r>
              <a:rPr lang="en-IN" dirty="0"/>
              <a:t> command </a:t>
            </a:r>
            <a:r>
              <a:rPr lang="en-IN" dirty="0">
                <a:solidFill>
                  <a:srgbClr val="FF0000"/>
                </a:solidFill>
              </a:rPr>
              <a:t>reads the print </a:t>
            </a:r>
            <a:r>
              <a:rPr lang="en-IN" dirty="0" smtClean="0">
                <a:solidFill>
                  <a:srgbClr val="FF0000"/>
                </a:solidFill>
              </a:rPr>
              <a:t>file from </a:t>
            </a:r>
            <a:r>
              <a:rPr lang="en-IN" dirty="0">
                <a:solidFill>
                  <a:srgbClr val="FF0000"/>
                </a:solidFill>
              </a:rPr>
              <a:t>standard input if no files are supplied</a:t>
            </a:r>
            <a:r>
              <a:rPr lang="en-IN" dirty="0"/>
              <a:t> at the command-line</a:t>
            </a:r>
            <a:r>
              <a:rPr lang="en-IN" dirty="0" smtClean="0"/>
              <a:t>.</a:t>
            </a:r>
          </a:p>
          <a:p>
            <a:endParaRPr lang="en-IN" dirty="0"/>
          </a:p>
          <a:p>
            <a:r>
              <a:rPr lang="en-IN" b="1" dirty="0"/>
              <a:t>SYNTAX</a:t>
            </a:r>
          </a:p>
          <a:p>
            <a:pPr lvl="1"/>
            <a:r>
              <a:rPr lang="en-IN" dirty="0"/>
              <a:t>The syntax of the </a:t>
            </a:r>
            <a:r>
              <a:rPr lang="en-IN" dirty="0" err="1"/>
              <a:t>lpr</a:t>
            </a:r>
            <a:r>
              <a:rPr lang="en-IN" dirty="0"/>
              <a:t> command is </a:t>
            </a:r>
            <a:r>
              <a:rPr lang="en-IN" dirty="0" err="1"/>
              <a:t>lpr</a:t>
            </a:r>
            <a:r>
              <a:rPr lang="en-IN" dirty="0"/>
              <a:t> [options] [file names]</a:t>
            </a:r>
          </a:p>
        </p:txBody>
      </p:sp>
    </p:spTree>
    <p:extLst>
      <p:ext uri="{BB962C8B-B14F-4D97-AF65-F5344CB8AC3E}">
        <p14:creationId xmlns:p14="http://schemas.microsoft.com/office/powerpoint/2010/main" val="861328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Monitor Devices</a:t>
            </a:r>
            <a:endParaRPr lang="en-IN" dirty="0"/>
          </a:p>
        </p:txBody>
      </p:sp>
      <p:sp>
        <p:nvSpPr>
          <p:cNvPr id="3" name="Content Placeholder 2"/>
          <p:cNvSpPr>
            <a:spLocks noGrp="1"/>
          </p:cNvSpPr>
          <p:nvPr>
            <p:ph idx="1"/>
          </p:nvPr>
        </p:nvSpPr>
        <p:spPr/>
        <p:txBody>
          <a:bodyPr/>
          <a:lstStyle/>
          <a:p>
            <a:r>
              <a:rPr lang="en-IN" b="1" dirty="0"/>
              <a:t>THE </a:t>
            </a:r>
            <a:r>
              <a:rPr lang="en-IN" b="1" dirty="0" err="1"/>
              <a:t>lsdev</a:t>
            </a:r>
            <a:r>
              <a:rPr lang="en-IN" b="1" dirty="0"/>
              <a:t> </a:t>
            </a:r>
            <a:r>
              <a:rPr lang="en-IN" b="1" dirty="0" smtClean="0"/>
              <a:t>COMMAND</a:t>
            </a:r>
          </a:p>
          <a:p>
            <a:r>
              <a:rPr lang="en-IN" dirty="0"/>
              <a:t>The </a:t>
            </a:r>
            <a:r>
              <a:rPr lang="en-IN" dirty="0" err="1"/>
              <a:t>lsdev</a:t>
            </a:r>
            <a:r>
              <a:rPr lang="en-IN" dirty="0"/>
              <a:t> command displays various information about a system's hardware </a:t>
            </a:r>
            <a:r>
              <a:rPr lang="en-IN" dirty="0" smtClean="0"/>
              <a:t>as reported </a:t>
            </a:r>
            <a:r>
              <a:rPr lang="en-IN" dirty="0"/>
              <a:t>by the kernel. It compiles this information from three files in the /</a:t>
            </a:r>
            <a:r>
              <a:rPr lang="en-IN" dirty="0" smtClean="0"/>
              <a:t>proc/directory:</a:t>
            </a:r>
          </a:p>
          <a:p>
            <a:pPr lvl="2"/>
            <a:r>
              <a:rPr lang="en-IN" dirty="0"/>
              <a:t>/proc/interrupts —This file lists each logical CPU core and its </a:t>
            </a:r>
            <a:r>
              <a:rPr lang="en-IN" dirty="0" smtClean="0"/>
              <a:t>associated interrupt </a:t>
            </a:r>
            <a:r>
              <a:rPr lang="en-IN" dirty="0"/>
              <a:t>requests (IRQ). An IRQ is a signal sent by a device to the processor so </a:t>
            </a:r>
            <a:r>
              <a:rPr lang="en-IN" dirty="0" smtClean="0"/>
              <a:t>that the </a:t>
            </a:r>
            <a:r>
              <a:rPr lang="en-IN" dirty="0"/>
              <a:t>processor can stop what it is doing and handle some task that the </a:t>
            </a:r>
            <a:r>
              <a:rPr lang="en-IN" dirty="0" smtClean="0"/>
              <a:t>hardware needs </a:t>
            </a:r>
            <a:r>
              <a:rPr lang="en-IN" dirty="0"/>
              <a:t>to perform, like pressing a keystroke or moving the </a:t>
            </a:r>
            <a:r>
              <a:rPr lang="en-IN" dirty="0" smtClean="0"/>
              <a:t>mouse.</a:t>
            </a:r>
          </a:p>
          <a:p>
            <a:pPr lvl="2"/>
            <a:r>
              <a:rPr lang="en-IN" dirty="0"/>
              <a:t>/proc/</a:t>
            </a:r>
            <a:r>
              <a:rPr lang="en-IN" dirty="0" err="1"/>
              <a:t>ioports</a:t>
            </a:r>
            <a:r>
              <a:rPr lang="en-IN" dirty="0"/>
              <a:t> —This file lists I/O ports and the hardware devices that </a:t>
            </a:r>
            <a:r>
              <a:rPr lang="en-IN" dirty="0" smtClean="0"/>
              <a:t>are mapped </a:t>
            </a:r>
            <a:r>
              <a:rPr lang="en-IN" dirty="0"/>
              <a:t>to them.</a:t>
            </a:r>
          </a:p>
        </p:txBody>
      </p:sp>
    </p:spTree>
    <p:extLst>
      <p:ext uri="{BB962C8B-B14F-4D97-AF65-F5344CB8AC3E}">
        <p14:creationId xmlns:p14="http://schemas.microsoft.com/office/powerpoint/2010/main" val="29031389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a:t>
            </a:r>
            <a:r>
              <a:rPr lang="en-IN" b="1" dirty="0" err="1"/>
              <a:t>lsusb</a:t>
            </a:r>
            <a:r>
              <a:rPr lang="en-IN" b="1" dirty="0"/>
              <a:t> COMMAND</a:t>
            </a:r>
            <a:endParaRPr lang="en-IN" dirty="0"/>
          </a:p>
        </p:txBody>
      </p:sp>
      <p:sp>
        <p:nvSpPr>
          <p:cNvPr id="3" name="Content Placeholder 2"/>
          <p:cNvSpPr>
            <a:spLocks noGrp="1"/>
          </p:cNvSpPr>
          <p:nvPr>
            <p:ph idx="1"/>
          </p:nvPr>
        </p:nvSpPr>
        <p:spPr/>
        <p:txBody>
          <a:bodyPr>
            <a:normAutofit lnSpcReduction="10000"/>
          </a:bodyPr>
          <a:lstStyle/>
          <a:p>
            <a:r>
              <a:rPr lang="en-IN" sz="2400" dirty="0" smtClean="0"/>
              <a:t>The </a:t>
            </a:r>
            <a:r>
              <a:rPr lang="en-IN" sz="2400" dirty="0" err="1" smtClean="0"/>
              <a:t>lsusb</a:t>
            </a:r>
            <a:r>
              <a:rPr lang="en-IN" sz="2400" dirty="0" smtClean="0"/>
              <a:t> command is used to display information about devices that are connected to </a:t>
            </a:r>
            <a:r>
              <a:rPr lang="en-IN" sz="2400" dirty="0" smtClean="0">
                <a:solidFill>
                  <a:srgbClr val="FF0000"/>
                </a:solidFill>
              </a:rPr>
              <a:t>the system's USB buses</a:t>
            </a:r>
            <a:r>
              <a:rPr lang="en-IN" sz="2400" dirty="0" smtClean="0"/>
              <a:t>. This command scans the /dev/bus/</a:t>
            </a:r>
            <a:r>
              <a:rPr lang="en-IN" sz="2400" dirty="0" err="1" smtClean="0"/>
              <a:t>usb</a:t>
            </a:r>
            <a:r>
              <a:rPr lang="en-IN" sz="2400" dirty="0" smtClean="0"/>
              <a:t>/ directory for information.</a:t>
            </a:r>
          </a:p>
          <a:p>
            <a:r>
              <a:rPr lang="en-IN" sz="2400" dirty="0"/>
              <a:t>By default, the command will print the number of the bus and </a:t>
            </a:r>
            <a:r>
              <a:rPr lang="en-IN" sz="2400" dirty="0" smtClean="0"/>
              <a:t>the connected </a:t>
            </a:r>
            <a:r>
              <a:rPr lang="en-IN" sz="2400" dirty="0"/>
              <a:t>device, the ID of the device, and the name of the vendor and </a:t>
            </a:r>
            <a:r>
              <a:rPr lang="en-IN" sz="2400" dirty="0" smtClean="0"/>
              <a:t>product matching </a:t>
            </a:r>
            <a:r>
              <a:rPr lang="en-IN" sz="2400" dirty="0"/>
              <a:t>that device</a:t>
            </a:r>
            <a:r>
              <a:rPr lang="en-IN" sz="2400" dirty="0" smtClean="0"/>
              <a:t>.</a:t>
            </a:r>
            <a:endParaRPr lang="en-IN" sz="2400" dirty="0"/>
          </a:p>
          <a:p>
            <a:r>
              <a:rPr lang="en-IN" sz="2400" dirty="0"/>
              <a:t>You can use the -</a:t>
            </a:r>
            <a:r>
              <a:rPr lang="en-IN" sz="2400" dirty="0">
                <a:solidFill>
                  <a:srgbClr val="FF0000"/>
                </a:solidFill>
              </a:rPr>
              <a:t>v flag </a:t>
            </a:r>
            <a:r>
              <a:rPr lang="en-IN" sz="2400" dirty="0"/>
              <a:t>to see detailed information about each device, similar to </a:t>
            </a:r>
            <a:r>
              <a:rPr lang="en-IN" sz="2400" dirty="0" smtClean="0"/>
              <a:t>using the </a:t>
            </a:r>
            <a:r>
              <a:rPr lang="en-IN" sz="2400" dirty="0" err="1"/>
              <a:t>udevadm</a:t>
            </a:r>
            <a:r>
              <a:rPr lang="en-IN" sz="2400" dirty="0"/>
              <a:t> info command. You can also filter results by </a:t>
            </a:r>
            <a:r>
              <a:rPr lang="en-IN" sz="2400" dirty="0">
                <a:solidFill>
                  <a:srgbClr val="FF0000"/>
                </a:solidFill>
              </a:rPr>
              <a:t>bus (-s) and </a:t>
            </a:r>
            <a:r>
              <a:rPr lang="en-IN" sz="2400" dirty="0" smtClean="0">
                <a:solidFill>
                  <a:srgbClr val="FF0000"/>
                </a:solidFill>
              </a:rPr>
              <a:t>by vendor/product </a:t>
            </a:r>
            <a:r>
              <a:rPr lang="en-IN" sz="2400" dirty="0">
                <a:solidFill>
                  <a:srgbClr val="FF0000"/>
                </a:solidFill>
              </a:rPr>
              <a:t>(-d</a:t>
            </a:r>
            <a:r>
              <a:rPr lang="en-IN" sz="2400" dirty="0" smtClean="0">
                <a:solidFill>
                  <a:srgbClr val="FF0000"/>
                </a:solidFill>
              </a:rPr>
              <a:t>).</a:t>
            </a:r>
          </a:p>
          <a:p>
            <a:endParaRPr lang="en-IN" sz="2400" dirty="0">
              <a:solidFill>
                <a:srgbClr val="FF0000"/>
              </a:solidFill>
            </a:endParaRPr>
          </a:p>
          <a:p>
            <a:r>
              <a:rPr lang="en-IN" sz="2400" b="1" dirty="0"/>
              <a:t>SYNTAX</a:t>
            </a:r>
          </a:p>
          <a:p>
            <a:pPr lvl="1"/>
            <a:r>
              <a:rPr lang="en-IN" sz="2000" dirty="0"/>
              <a:t>The syntax of the </a:t>
            </a:r>
            <a:r>
              <a:rPr lang="en-IN" sz="2000" dirty="0" err="1"/>
              <a:t>lsusb</a:t>
            </a:r>
            <a:r>
              <a:rPr lang="en-IN" sz="2000" dirty="0"/>
              <a:t> command is </a:t>
            </a:r>
            <a:r>
              <a:rPr lang="en-IN" sz="2000" dirty="0" err="1"/>
              <a:t>lsusb</a:t>
            </a:r>
            <a:r>
              <a:rPr lang="en-IN" sz="2000" dirty="0"/>
              <a:t> [options]</a:t>
            </a:r>
            <a:endParaRPr lang="en-IN" sz="2000" dirty="0">
              <a:solidFill>
                <a:srgbClr val="FF0000"/>
              </a:solidFill>
            </a:endParaRPr>
          </a:p>
        </p:txBody>
      </p:sp>
    </p:spTree>
    <p:extLst>
      <p:ext uri="{BB962C8B-B14F-4D97-AF65-F5344CB8AC3E}">
        <p14:creationId xmlns:p14="http://schemas.microsoft.com/office/powerpoint/2010/main" val="2070797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a:t>
            </a:r>
            <a:r>
              <a:rPr lang="en-IN" b="1" dirty="0" err="1"/>
              <a:t>lpq</a:t>
            </a:r>
            <a:r>
              <a:rPr lang="en-IN" b="1" dirty="0"/>
              <a:t> COMMAND</a:t>
            </a:r>
            <a:endParaRPr lang="en-IN" dirty="0"/>
          </a:p>
        </p:txBody>
      </p:sp>
      <p:sp>
        <p:nvSpPr>
          <p:cNvPr id="3" name="Content Placeholder 2"/>
          <p:cNvSpPr>
            <a:spLocks noGrp="1"/>
          </p:cNvSpPr>
          <p:nvPr>
            <p:ph idx="1"/>
          </p:nvPr>
        </p:nvSpPr>
        <p:spPr/>
        <p:txBody>
          <a:bodyPr/>
          <a:lstStyle/>
          <a:p>
            <a:r>
              <a:rPr lang="en-IN" dirty="0"/>
              <a:t>The </a:t>
            </a:r>
            <a:r>
              <a:rPr lang="en-IN" dirty="0" err="1"/>
              <a:t>lpq</a:t>
            </a:r>
            <a:r>
              <a:rPr lang="en-IN" dirty="0"/>
              <a:t> command shows the </a:t>
            </a:r>
            <a:r>
              <a:rPr lang="en-IN" dirty="0">
                <a:solidFill>
                  <a:srgbClr val="FF0000"/>
                </a:solidFill>
              </a:rPr>
              <a:t>status of the printer queue</a:t>
            </a:r>
            <a:r>
              <a:rPr lang="en-IN" dirty="0"/>
              <a:t>. By default, it will </a:t>
            </a:r>
            <a:r>
              <a:rPr lang="en-IN" dirty="0" smtClean="0"/>
              <a:t>report each </a:t>
            </a:r>
            <a:r>
              <a:rPr lang="en-IN" dirty="0"/>
              <a:t>print job's rank in the queue, who owns the job, the job number, the files in </a:t>
            </a:r>
            <a:r>
              <a:rPr lang="en-IN" dirty="0" smtClean="0"/>
              <a:t>the job</a:t>
            </a:r>
            <a:r>
              <a:rPr lang="en-IN" dirty="0"/>
              <a:t>, </a:t>
            </a:r>
            <a:r>
              <a:rPr lang="en-IN" dirty="0" smtClean="0"/>
              <a:t>and </a:t>
            </a:r>
            <a:r>
              <a:rPr lang="en-IN" dirty="0"/>
              <a:t>the size of the job</a:t>
            </a:r>
            <a:r>
              <a:rPr lang="en-IN" dirty="0" smtClean="0"/>
              <a:t>.</a:t>
            </a:r>
          </a:p>
          <a:p>
            <a:endParaRPr lang="en-IN" dirty="0" smtClean="0"/>
          </a:p>
          <a:p>
            <a:endParaRPr lang="en-IN" dirty="0"/>
          </a:p>
          <a:p>
            <a:endParaRPr lang="en-IN" dirty="0" smtClean="0"/>
          </a:p>
          <a:p>
            <a:endParaRPr lang="en-IN" dirty="0"/>
          </a:p>
          <a:p>
            <a:r>
              <a:rPr lang="en-IN" b="1" dirty="0"/>
              <a:t>SYNTAX</a:t>
            </a:r>
          </a:p>
          <a:p>
            <a:pPr lvl="1"/>
            <a:r>
              <a:rPr lang="en-IN" dirty="0"/>
              <a:t>The syntax of the </a:t>
            </a:r>
            <a:r>
              <a:rPr lang="en-IN" dirty="0" err="1"/>
              <a:t>lpq</a:t>
            </a:r>
            <a:r>
              <a:rPr lang="en-IN" dirty="0"/>
              <a:t> command is </a:t>
            </a:r>
            <a:r>
              <a:rPr lang="en-IN" dirty="0" err="1"/>
              <a:t>lpq</a:t>
            </a:r>
            <a:r>
              <a:rPr lang="en-IN" dirty="0"/>
              <a:t> [options]</a:t>
            </a:r>
          </a:p>
          <a:p>
            <a:endParaRPr lang="en-IN" dirty="0"/>
          </a:p>
        </p:txBody>
      </p:sp>
      <p:pic>
        <p:nvPicPr>
          <p:cNvPr id="4" name="Picture 3"/>
          <p:cNvPicPr>
            <a:picLocks noChangeAspect="1"/>
          </p:cNvPicPr>
          <p:nvPr/>
        </p:nvPicPr>
        <p:blipFill>
          <a:blip r:embed="rId2"/>
          <a:stretch>
            <a:fillRect/>
          </a:stretch>
        </p:blipFill>
        <p:spPr>
          <a:xfrm>
            <a:off x="3689188" y="2973484"/>
            <a:ext cx="4813623" cy="2659023"/>
          </a:xfrm>
          <a:prstGeom prst="rect">
            <a:avLst/>
          </a:prstGeom>
        </p:spPr>
      </p:pic>
    </p:spTree>
    <p:extLst>
      <p:ext uri="{BB962C8B-B14F-4D97-AF65-F5344CB8AC3E}">
        <p14:creationId xmlns:p14="http://schemas.microsoft.com/office/powerpoint/2010/main" val="231090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THE IMPORTANCE OF DEVICE DRIVERS</a:t>
            </a:r>
            <a:endParaRPr lang="en-IN"/>
          </a:p>
        </p:txBody>
      </p:sp>
      <p:sp>
        <p:nvSpPr>
          <p:cNvPr id="3" name="Content Placeholder 2"/>
          <p:cNvSpPr>
            <a:spLocks noGrp="1"/>
          </p:cNvSpPr>
          <p:nvPr>
            <p:ph idx="1"/>
          </p:nvPr>
        </p:nvSpPr>
        <p:spPr/>
        <p:txBody>
          <a:bodyPr/>
          <a:lstStyle/>
          <a:p>
            <a:pPr marL="0" indent="0">
              <a:buNone/>
            </a:pPr>
            <a:r>
              <a:rPr lang="en-IN" dirty="0" smtClean="0"/>
              <a:t>Device </a:t>
            </a:r>
            <a:r>
              <a:rPr lang="en-IN" dirty="0"/>
              <a:t>drivers </a:t>
            </a:r>
            <a:r>
              <a:rPr lang="en-IN" dirty="0">
                <a:solidFill>
                  <a:srgbClr val="FF0000"/>
                </a:solidFill>
              </a:rPr>
              <a:t>act as an interface </a:t>
            </a:r>
            <a:r>
              <a:rPr lang="en-IN" dirty="0"/>
              <a:t>between the operating system </a:t>
            </a:r>
            <a:r>
              <a:rPr lang="en-IN" dirty="0" smtClean="0"/>
              <a:t>and hardware </a:t>
            </a:r>
            <a:r>
              <a:rPr lang="en-IN" dirty="0"/>
              <a:t>devices. Drivers are crucial for devices to function properly, or to </a:t>
            </a:r>
            <a:r>
              <a:rPr lang="en-IN" dirty="0" smtClean="0"/>
              <a:t>even function </a:t>
            </a:r>
            <a:r>
              <a:rPr lang="en-IN" dirty="0"/>
              <a:t>at all within the Linux </a:t>
            </a:r>
            <a:r>
              <a:rPr lang="en-IN" dirty="0" smtClean="0"/>
              <a:t>environment.</a:t>
            </a:r>
            <a:endParaRPr lang="en-IN" dirty="0"/>
          </a:p>
        </p:txBody>
      </p:sp>
    </p:spTree>
    <p:extLst>
      <p:ext uri="{BB962C8B-B14F-4D97-AF65-F5344CB8AC3E}">
        <p14:creationId xmlns:p14="http://schemas.microsoft.com/office/powerpoint/2010/main" val="2413062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Troubleshoot Hardware Issues</a:t>
            </a:r>
            <a:endParaRPr lang="en-IN" dirty="0"/>
          </a:p>
        </p:txBody>
      </p:sp>
      <p:sp>
        <p:nvSpPr>
          <p:cNvPr id="3" name="Content Placeholder 2"/>
          <p:cNvSpPr>
            <a:spLocks noGrp="1"/>
          </p:cNvSpPr>
          <p:nvPr>
            <p:ph idx="1"/>
          </p:nvPr>
        </p:nvSpPr>
        <p:spPr/>
        <p:txBody>
          <a:bodyPr>
            <a:normAutofit lnSpcReduction="10000"/>
          </a:bodyPr>
          <a:lstStyle/>
          <a:p>
            <a:r>
              <a:rPr lang="en-IN" b="1" dirty="0"/>
              <a:t>COMMON HARDWARE </a:t>
            </a:r>
            <a:r>
              <a:rPr lang="en-IN" b="1" dirty="0" smtClean="0"/>
              <a:t>ISSUES</a:t>
            </a:r>
          </a:p>
          <a:p>
            <a:pPr lvl="1"/>
            <a:r>
              <a:rPr lang="en-IN" dirty="0"/>
              <a:t>Problems can affect a wide array of different hardware devices. Missing or </a:t>
            </a:r>
            <a:r>
              <a:rPr lang="en-IN" dirty="0" smtClean="0"/>
              <a:t>poorly configured </a:t>
            </a:r>
            <a:r>
              <a:rPr lang="en-IN" dirty="0"/>
              <a:t>drivers are a common source of these problems, as is user space </a:t>
            </a:r>
            <a:r>
              <a:rPr lang="en-IN" dirty="0" smtClean="0"/>
              <a:t>software that </a:t>
            </a:r>
            <a:r>
              <a:rPr lang="en-IN" dirty="0"/>
              <a:t>is incompatible with certain hardware</a:t>
            </a:r>
            <a:r>
              <a:rPr lang="en-IN" dirty="0" smtClean="0"/>
              <a:t>.</a:t>
            </a:r>
          </a:p>
          <a:p>
            <a:pPr lvl="1"/>
            <a:endParaRPr lang="en-IN" dirty="0"/>
          </a:p>
          <a:p>
            <a:pPr marL="457200" lvl="1" indent="0">
              <a:buNone/>
            </a:pPr>
            <a:r>
              <a:rPr lang="en-IN" dirty="0"/>
              <a:t>In general, hardware issues can be </a:t>
            </a:r>
            <a:r>
              <a:rPr lang="en-IN" dirty="0" smtClean="0"/>
              <a:t>categorized as </a:t>
            </a:r>
            <a:r>
              <a:rPr lang="en-IN" dirty="0"/>
              <a:t>follows:</a:t>
            </a:r>
          </a:p>
          <a:p>
            <a:pPr marL="457200" lvl="1" indent="0">
              <a:buNone/>
            </a:pPr>
            <a:r>
              <a:rPr lang="en-IN" dirty="0"/>
              <a:t>• Keyboard mapping issues.</a:t>
            </a:r>
          </a:p>
          <a:p>
            <a:pPr marL="457200" lvl="1" indent="0">
              <a:buNone/>
            </a:pPr>
            <a:r>
              <a:rPr lang="en-IN" dirty="0"/>
              <a:t>• Communications port issues.</a:t>
            </a:r>
          </a:p>
          <a:p>
            <a:pPr marL="457200" lvl="1" indent="0">
              <a:buNone/>
            </a:pPr>
            <a:r>
              <a:rPr lang="en-IN" dirty="0"/>
              <a:t>• Printer issues.</a:t>
            </a:r>
          </a:p>
          <a:p>
            <a:pPr marL="457200" lvl="1" indent="0">
              <a:buNone/>
            </a:pPr>
            <a:r>
              <a:rPr lang="en-IN" dirty="0"/>
              <a:t>• Memory issues.</a:t>
            </a:r>
          </a:p>
          <a:p>
            <a:pPr marL="457200" lvl="1" indent="0">
              <a:buNone/>
            </a:pPr>
            <a:r>
              <a:rPr lang="en-IN" dirty="0"/>
              <a:t>• Video issues.</a:t>
            </a:r>
          </a:p>
          <a:p>
            <a:pPr marL="457200" lvl="1" indent="0">
              <a:buNone/>
            </a:pPr>
            <a:r>
              <a:rPr lang="en-IN" dirty="0"/>
              <a:t>• Storage adapter issues.</a:t>
            </a:r>
          </a:p>
        </p:txBody>
      </p:sp>
    </p:spTree>
    <p:extLst>
      <p:ext uri="{BB962C8B-B14F-4D97-AF65-F5344CB8AC3E}">
        <p14:creationId xmlns:p14="http://schemas.microsoft.com/office/powerpoint/2010/main" val="4136754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KEYBOARD MAPPING ISSUES</a:t>
            </a:r>
            <a:endParaRPr lang="en-IN" dirty="0"/>
          </a:p>
        </p:txBody>
      </p:sp>
      <p:sp>
        <p:nvSpPr>
          <p:cNvPr id="3" name="Content Placeholder 2"/>
          <p:cNvSpPr>
            <a:spLocks noGrp="1"/>
          </p:cNvSpPr>
          <p:nvPr>
            <p:ph idx="1"/>
          </p:nvPr>
        </p:nvSpPr>
        <p:spPr/>
        <p:txBody>
          <a:bodyPr/>
          <a:lstStyle/>
          <a:p>
            <a:r>
              <a:rPr lang="en-IN" dirty="0"/>
              <a:t>Certain keyboard keys, when pressed, may produce an unexpected character on </a:t>
            </a:r>
            <a:r>
              <a:rPr lang="en-IN" dirty="0" smtClean="0"/>
              <a:t>the screen</a:t>
            </a:r>
            <a:r>
              <a:rPr lang="en-IN" dirty="0"/>
              <a:t>, or no character at all. This is the most common and overt symptom of </a:t>
            </a:r>
            <a:r>
              <a:rPr lang="en-IN" dirty="0" smtClean="0"/>
              <a:t>a keyboard </a:t>
            </a:r>
            <a:r>
              <a:rPr lang="en-IN" dirty="0"/>
              <a:t>mapping issue</a:t>
            </a:r>
            <a:r>
              <a:rPr lang="en-IN" dirty="0" smtClean="0"/>
              <a:t>.</a:t>
            </a:r>
          </a:p>
          <a:p>
            <a:endParaRPr lang="en-IN" dirty="0"/>
          </a:p>
          <a:p>
            <a:r>
              <a:rPr lang="en-IN" dirty="0"/>
              <a:t>To address the problem, make sure you can correctly identify the layout of the </a:t>
            </a:r>
            <a:r>
              <a:rPr lang="en-IN" dirty="0" smtClean="0"/>
              <a:t>physical keyboard—not </a:t>
            </a:r>
            <a:r>
              <a:rPr lang="en-IN" dirty="0"/>
              <a:t>just its overall design type (e.g., QWERTY vs. Dvorak), but its </a:t>
            </a:r>
            <a:r>
              <a:rPr lang="en-IN" dirty="0" smtClean="0"/>
              <a:t>specific regional </a:t>
            </a:r>
            <a:r>
              <a:rPr lang="en-IN" dirty="0"/>
              <a:t>layout.</a:t>
            </a:r>
          </a:p>
        </p:txBody>
      </p:sp>
    </p:spTree>
    <p:extLst>
      <p:ext uri="{BB962C8B-B14F-4D97-AF65-F5344CB8AC3E}">
        <p14:creationId xmlns:p14="http://schemas.microsoft.com/office/powerpoint/2010/main" val="3488781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PRINTER ISSUES</a:t>
            </a:r>
            <a:endParaRPr lang="en-IN" dirty="0"/>
          </a:p>
        </p:txBody>
      </p:sp>
      <p:sp>
        <p:nvSpPr>
          <p:cNvPr id="3" name="Content Placeholder 2"/>
          <p:cNvSpPr>
            <a:spLocks noGrp="1"/>
          </p:cNvSpPr>
          <p:nvPr>
            <p:ph idx="1"/>
          </p:nvPr>
        </p:nvSpPr>
        <p:spPr/>
        <p:txBody>
          <a:bodyPr/>
          <a:lstStyle/>
          <a:p>
            <a:pPr marL="0" indent="0">
              <a:buNone/>
            </a:pPr>
            <a:r>
              <a:rPr lang="en-IN" dirty="0"/>
              <a:t>Printers are a very common source of issues. In many cases, the printer itself will be </a:t>
            </a:r>
            <a:r>
              <a:rPr lang="en-IN" dirty="0" smtClean="0"/>
              <a:t>at fault</a:t>
            </a:r>
            <a:r>
              <a:rPr lang="en-IN" dirty="0"/>
              <a:t>:</a:t>
            </a:r>
          </a:p>
          <a:p>
            <a:pPr marL="0" indent="0">
              <a:buNone/>
            </a:pPr>
            <a:r>
              <a:rPr lang="en-IN" dirty="0"/>
              <a:t>• It may be out of ink or paper.</a:t>
            </a:r>
          </a:p>
          <a:p>
            <a:pPr marL="0" indent="0">
              <a:buNone/>
            </a:pPr>
            <a:r>
              <a:rPr lang="en-IN" dirty="0"/>
              <a:t>• There may be a paper jam.</a:t>
            </a:r>
          </a:p>
          <a:p>
            <a:pPr marL="0" indent="0">
              <a:buNone/>
            </a:pPr>
            <a:r>
              <a:rPr lang="en-IN" dirty="0"/>
              <a:t>• The mechanical components may be damaged or misaligned.</a:t>
            </a:r>
          </a:p>
          <a:p>
            <a:pPr marL="0" indent="0">
              <a:buNone/>
            </a:pPr>
            <a:r>
              <a:rPr lang="en-IN" dirty="0"/>
              <a:t>• And many more issues.</a:t>
            </a:r>
          </a:p>
        </p:txBody>
      </p:sp>
    </p:spTree>
    <p:extLst>
      <p:ext uri="{BB962C8B-B14F-4D97-AF65-F5344CB8AC3E}">
        <p14:creationId xmlns:p14="http://schemas.microsoft.com/office/powerpoint/2010/main" val="3711450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MEMORY </a:t>
            </a:r>
            <a:r>
              <a:rPr lang="en-IN" b="1" dirty="0" smtClean="0"/>
              <a:t>ISSUES 	</a:t>
            </a:r>
            <a:endParaRPr lang="en-IN" dirty="0"/>
          </a:p>
        </p:txBody>
      </p:sp>
      <p:sp>
        <p:nvSpPr>
          <p:cNvPr id="3" name="Content Placeholder 2"/>
          <p:cNvSpPr>
            <a:spLocks noGrp="1"/>
          </p:cNvSpPr>
          <p:nvPr>
            <p:ph idx="1"/>
          </p:nvPr>
        </p:nvSpPr>
        <p:spPr/>
        <p:txBody>
          <a:bodyPr/>
          <a:lstStyle/>
          <a:p>
            <a:r>
              <a:rPr lang="en-IN" dirty="0" smtClean="0"/>
              <a:t>From a software perspective, memory can "leak" when a process fails to free up allocated memory when it is no longer needed.</a:t>
            </a:r>
          </a:p>
          <a:p>
            <a:endParaRPr lang="en-IN" dirty="0"/>
          </a:p>
          <a:p>
            <a:endParaRPr lang="en-IN" dirty="0" smtClean="0"/>
          </a:p>
          <a:p>
            <a:endParaRPr lang="en-IN" dirty="0"/>
          </a:p>
          <a:p>
            <a:pPr lvl="1"/>
            <a:r>
              <a:rPr lang="en-IN" dirty="0" smtClean="0"/>
              <a:t>In these </a:t>
            </a:r>
            <a:r>
              <a:rPr lang="en-IN" dirty="0"/>
              <a:t>cases, you can use memory monitoring tools like</a:t>
            </a:r>
            <a:r>
              <a:rPr lang="en-IN" dirty="0">
                <a:solidFill>
                  <a:srgbClr val="FF0000"/>
                </a:solidFill>
              </a:rPr>
              <a:t> free </a:t>
            </a:r>
            <a:r>
              <a:rPr lang="en-IN" dirty="0"/>
              <a:t>as well as </a:t>
            </a:r>
            <a:r>
              <a:rPr lang="en-IN" dirty="0" smtClean="0"/>
              <a:t>process monitoring </a:t>
            </a:r>
            <a:r>
              <a:rPr lang="en-IN" dirty="0"/>
              <a:t>tools like</a:t>
            </a:r>
            <a:r>
              <a:rPr lang="en-IN" dirty="0">
                <a:solidFill>
                  <a:srgbClr val="FF0000"/>
                </a:solidFill>
              </a:rPr>
              <a:t> top </a:t>
            </a:r>
            <a:r>
              <a:rPr lang="en-IN" dirty="0"/>
              <a:t>to identify the problem, then deal with the </a:t>
            </a:r>
            <a:r>
              <a:rPr lang="en-IN" dirty="0" smtClean="0"/>
              <a:t>offending process </a:t>
            </a:r>
            <a:r>
              <a:rPr lang="en-IN" dirty="0"/>
              <a:t>(e.g., by killing it).</a:t>
            </a:r>
          </a:p>
        </p:txBody>
      </p:sp>
    </p:spTree>
    <p:extLst>
      <p:ext uri="{BB962C8B-B14F-4D97-AF65-F5344CB8AC3E}">
        <p14:creationId xmlns:p14="http://schemas.microsoft.com/office/powerpoint/2010/main" val="3285926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VIDEO ISSUES</a:t>
            </a:r>
            <a:endParaRPr lang="en-IN" dirty="0"/>
          </a:p>
        </p:txBody>
      </p:sp>
      <p:sp>
        <p:nvSpPr>
          <p:cNvPr id="3" name="Content Placeholder 2"/>
          <p:cNvSpPr>
            <a:spLocks noGrp="1"/>
          </p:cNvSpPr>
          <p:nvPr>
            <p:ph idx="1"/>
          </p:nvPr>
        </p:nvSpPr>
        <p:spPr/>
        <p:txBody>
          <a:bodyPr/>
          <a:lstStyle/>
          <a:p>
            <a:pPr marL="0" indent="0">
              <a:buNone/>
            </a:pPr>
            <a:r>
              <a:rPr lang="en-IN" dirty="0"/>
              <a:t>Common video-related issues include:</a:t>
            </a:r>
          </a:p>
          <a:p>
            <a:pPr marL="0" indent="0">
              <a:buNone/>
            </a:pPr>
            <a:r>
              <a:rPr lang="en-IN" dirty="0"/>
              <a:t>• Consistent or intermittent blank screens.</a:t>
            </a:r>
          </a:p>
          <a:p>
            <a:pPr marL="0" indent="0">
              <a:buNone/>
            </a:pPr>
            <a:r>
              <a:rPr lang="en-IN" dirty="0"/>
              <a:t>• Incorrectly displayed </a:t>
            </a:r>
            <a:r>
              <a:rPr lang="en-IN" dirty="0" err="1"/>
              <a:t>colors</a:t>
            </a:r>
            <a:r>
              <a:rPr lang="en-IN" dirty="0"/>
              <a:t>.</a:t>
            </a:r>
          </a:p>
          <a:p>
            <a:pPr marL="0" indent="0">
              <a:buNone/>
            </a:pPr>
            <a:r>
              <a:rPr lang="en-IN" dirty="0"/>
              <a:t>• Multiple monitors not being detected.</a:t>
            </a:r>
          </a:p>
          <a:p>
            <a:pPr marL="0" indent="0">
              <a:buNone/>
            </a:pPr>
            <a:r>
              <a:rPr lang="en-IN" dirty="0"/>
              <a:t>• Sluggish performance in video-intensive applications.</a:t>
            </a:r>
          </a:p>
          <a:p>
            <a:pPr marL="0" indent="0">
              <a:buNone/>
            </a:pPr>
            <a:r>
              <a:rPr lang="en-IN" dirty="0"/>
              <a:t>• And more.</a:t>
            </a:r>
          </a:p>
        </p:txBody>
      </p:sp>
    </p:spTree>
    <p:extLst>
      <p:ext uri="{BB962C8B-B14F-4D97-AF65-F5344CB8AC3E}">
        <p14:creationId xmlns:p14="http://schemas.microsoft.com/office/powerpoint/2010/main" val="1528258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STORAGE ADAPTER ISSUES</a:t>
            </a:r>
            <a:endParaRPr lang="en-IN" dirty="0"/>
          </a:p>
        </p:txBody>
      </p:sp>
      <p:sp>
        <p:nvSpPr>
          <p:cNvPr id="3" name="Content Placeholder 2"/>
          <p:cNvSpPr>
            <a:spLocks noGrp="1"/>
          </p:cNvSpPr>
          <p:nvPr>
            <p:ph idx="1"/>
          </p:nvPr>
        </p:nvSpPr>
        <p:spPr/>
        <p:txBody>
          <a:bodyPr/>
          <a:lstStyle/>
          <a:p>
            <a:pPr marL="0" indent="0">
              <a:buNone/>
            </a:pPr>
            <a:r>
              <a:rPr lang="en-IN" dirty="0" smtClean="0"/>
              <a:t>There </a:t>
            </a:r>
            <a:r>
              <a:rPr lang="en-IN" dirty="0"/>
              <a:t>are several possible indicators of a faulty bus adapter, including:</a:t>
            </a:r>
          </a:p>
          <a:p>
            <a:pPr marL="0" indent="0">
              <a:buNone/>
            </a:pPr>
            <a:r>
              <a:rPr lang="en-IN" dirty="0"/>
              <a:t>• Poor data transfer speeds.</a:t>
            </a:r>
          </a:p>
          <a:p>
            <a:pPr marL="0" indent="0">
              <a:buNone/>
            </a:pPr>
            <a:r>
              <a:rPr lang="en-IN" dirty="0"/>
              <a:t>• Less total space available than expected.</a:t>
            </a:r>
          </a:p>
          <a:p>
            <a:pPr marL="0" indent="0">
              <a:buNone/>
            </a:pPr>
            <a:r>
              <a:rPr lang="en-IN" dirty="0"/>
              <a:t>• Excessive read/write errors.</a:t>
            </a:r>
          </a:p>
          <a:p>
            <a:pPr marL="0" indent="0">
              <a:buNone/>
            </a:pPr>
            <a:r>
              <a:rPr lang="en-IN" dirty="0"/>
              <a:t>• Inability to read/write at all.</a:t>
            </a:r>
          </a:p>
          <a:p>
            <a:pPr marL="0" indent="0">
              <a:buNone/>
            </a:pPr>
            <a:r>
              <a:rPr lang="en-IN" dirty="0"/>
              <a:t>• The system cannot detect devices at all.</a:t>
            </a:r>
          </a:p>
          <a:p>
            <a:pPr marL="0" indent="0">
              <a:buNone/>
            </a:pPr>
            <a:r>
              <a:rPr lang="en-IN" dirty="0"/>
              <a:t>• And more.</a:t>
            </a:r>
          </a:p>
        </p:txBody>
      </p:sp>
    </p:spTree>
    <p:extLst>
      <p:ext uri="{BB962C8B-B14F-4D97-AF65-F5344CB8AC3E}">
        <p14:creationId xmlns:p14="http://schemas.microsoft.com/office/powerpoint/2010/main" val="346893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a:t>
            </a:r>
            <a:r>
              <a:rPr lang="en-IN" b="1" dirty="0" err="1"/>
              <a:t>lshw</a:t>
            </a:r>
            <a:r>
              <a:rPr lang="en-IN" b="1" dirty="0"/>
              <a:t> COMMAND</a:t>
            </a:r>
            <a:endParaRPr lang="en-IN" dirty="0"/>
          </a:p>
        </p:txBody>
      </p:sp>
      <p:sp>
        <p:nvSpPr>
          <p:cNvPr id="3" name="Content Placeholder 2"/>
          <p:cNvSpPr>
            <a:spLocks noGrp="1"/>
          </p:cNvSpPr>
          <p:nvPr>
            <p:ph idx="1"/>
          </p:nvPr>
        </p:nvSpPr>
        <p:spPr/>
        <p:txBody>
          <a:bodyPr>
            <a:normAutofit lnSpcReduction="10000"/>
          </a:bodyPr>
          <a:lstStyle/>
          <a:p>
            <a:r>
              <a:rPr lang="en-IN" sz="2400" dirty="0"/>
              <a:t>The </a:t>
            </a:r>
            <a:r>
              <a:rPr lang="en-IN" sz="2400" dirty="0" err="1">
                <a:solidFill>
                  <a:srgbClr val="FF0000"/>
                </a:solidFill>
              </a:rPr>
              <a:t>lshw</a:t>
            </a:r>
            <a:r>
              <a:rPr lang="en-IN" sz="2400" dirty="0">
                <a:solidFill>
                  <a:srgbClr val="FF0000"/>
                </a:solidFill>
              </a:rPr>
              <a:t> command </a:t>
            </a:r>
            <a:r>
              <a:rPr lang="en-IN" sz="2400" dirty="0"/>
              <a:t>lists each detected hardware component on the system </a:t>
            </a:r>
            <a:r>
              <a:rPr lang="en-IN" sz="2400" dirty="0" smtClean="0"/>
              <a:t>and provides </a:t>
            </a:r>
            <a:r>
              <a:rPr lang="en-IN" sz="2400" dirty="0"/>
              <a:t>details about each device. The command pulls information from </a:t>
            </a:r>
            <a:r>
              <a:rPr lang="en-IN" sz="2400" dirty="0" smtClean="0"/>
              <a:t>many different </a:t>
            </a:r>
            <a:r>
              <a:rPr lang="en-IN" sz="2400" dirty="0"/>
              <a:t>files in multiple device file locations like /proc/ and outputs in </a:t>
            </a:r>
            <a:r>
              <a:rPr lang="en-IN" sz="2400" dirty="0" smtClean="0"/>
              <a:t>a hierarchical </a:t>
            </a:r>
            <a:r>
              <a:rPr lang="en-IN" sz="2400" dirty="0"/>
              <a:t>format</a:t>
            </a:r>
            <a:r>
              <a:rPr lang="en-IN" sz="2400" dirty="0" smtClean="0"/>
              <a:t>.</a:t>
            </a:r>
          </a:p>
          <a:p>
            <a:endParaRPr lang="en-IN" sz="2400" dirty="0"/>
          </a:p>
          <a:p>
            <a:endParaRPr lang="en-IN" sz="2400" dirty="0" smtClean="0"/>
          </a:p>
          <a:p>
            <a:endParaRPr lang="en-IN" sz="2400" dirty="0"/>
          </a:p>
          <a:p>
            <a:endParaRPr lang="en-IN" sz="2400" dirty="0" smtClean="0"/>
          </a:p>
          <a:p>
            <a:endParaRPr lang="en-IN" sz="2400" dirty="0"/>
          </a:p>
          <a:p>
            <a:r>
              <a:rPr lang="en-IN" sz="2400" b="1" dirty="0"/>
              <a:t>SYNTAX</a:t>
            </a:r>
          </a:p>
          <a:p>
            <a:pPr lvl="1"/>
            <a:r>
              <a:rPr lang="en-IN" sz="2000" dirty="0"/>
              <a:t>The syntax of the </a:t>
            </a:r>
            <a:r>
              <a:rPr lang="en-IN" sz="2000" dirty="0" err="1"/>
              <a:t>lshw</a:t>
            </a:r>
            <a:r>
              <a:rPr lang="en-IN" sz="2000" dirty="0"/>
              <a:t> command is </a:t>
            </a:r>
            <a:r>
              <a:rPr lang="en-IN" sz="2000" dirty="0" err="1"/>
              <a:t>lshw</a:t>
            </a:r>
            <a:r>
              <a:rPr lang="en-IN" sz="2000" dirty="0"/>
              <a:t> [options]</a:t>
            </a:r>
          </a:p>
        </p:txBody>
      </p:sp>
      <p:pic>
        <p:nvPicPr>
          <p:cNvPr id="4" name="Picture 3"/>
          <p:cNvPicPr>
            <a:picLocks noChangeAspect="1"/>
          </p:cNvPicPr>
          <p:nvPr/>
        </p:nvPicPr>
        <p:blipFill>
          <a:blip r:embed="rId2"/>
          <a:stretch>
            <a:fillRect/>
          </a:stretch>
        </p:blipFill>
        <p:spPr>
          <a:xfrm>
            <a:off x="2932387" y="3215222"/>
            <a:ext cx="7798675" cy="2403500"/>
          </a:xfrm>
          <a:prstGeom prst="rect">
            <a:avLst/>
          </a:prstGeom>
        </p:spPr>
      </p:pic>
    </p:spTree>
    <p:extLst>
      <p:ext uri="{BB962C8B-B14F-4D97-AF65-F5344CB8AC3E}">
        <p14:creationId xmlns:p14="http://schemas.microsoft.com/office/powerpoint/2010/main" val="593780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ABRT</a:t>
            </a:r>
            <a:endParaRPr lang="en-IN" dirty="0"/>
          </a:p>
        </p:txBody>
      </p:sp>
      <p:sp>
        <p:nvSpPr>
          <p:cNvPr id="3" name="Content Placeholder 2"/>
          <p:cNvSpPr>
            <a:spLocks noGrp="1"/>
          </p:cNvSpPr>
          <p:nvPr>
            <p:ph idx="1"/>
          </p:nvPr>
        </p:nvSpPr>
        <p:spPr/>
        <p:txBody>
          <a:bodyPr>
            <a:normAutofit/>
          </a:bodyPr>
          <a:lstStyle/>
          <a:p>
            <a:r>
              <a:rPr lang="en-IN" sz="2400" dirty="0"/>
              <a:t>The </a:t>
            </a:r>
            <a:r>
              <a:rPr lang="en-IN" sz="2400" b="1" dirty="0"/>
              <a:t>Automatic Bug Reporting Tool (ABRT) </a:t>
            </a:r>
            <a:r>
              <a:rPr lang="en-IN" sz="2400" dirty="0"/>
              <a:t>is a utility, typically used on Fedora- </a:t>
            </a:r>
            <a:r>
              <a:rPr lang="en-IN" sz="2400" dirty="0" smtClean="0"/>
              <a:t>and RHEL-based </a:t>
            </a:r>
            <a:r>
              <a:rPr lang="en-IN" sz="2400" dirty="0"/>
              <a:t>distros, that </a:t>
            </a:r>
            <a:r>
              <a:rPr lang="en-IN" sz="2400" dirty="0" err="1"/>
              <a:t>analyzes</a:t>
            </a:r>
            <a:r>
              <a:rPr lang="en-IN" sz="2400" dirty="0"/>
              <a:t> and reports on problems detected during </a:t>
            </a:r>
            <a:r>
              <a:rPr lang="en-IN" sz="2400" dirty="0" smtClean="0"/>
              <a:t>system runtime</a:t>
            </a:r>
            <a:r>
              <a:rPr lang="en-IN" sz="2400" dirty="0"/>
              <a:t>. ABRT collects data like memory dumps from crashed applications to </a:t>
            </a:r>
            <a:r>
              <a:rPr lang="en-IN" sz="2400" dirty="0" smtClean="0"/>
              <a:t>help administrators </a:t>
            </a:r>
            <a:r>
              <a:rPr lang="en-IN" sz="2400" dirty="0"/>
              <a:t>diagnose and troubleshoot issues. It can also report on problems </a:t>
            </a:r>
            <a:r>
              <a:rPr lang="en-IN" sz="2400" dirty="0" smtClean="0"/>
              <a:t>with various </a:t>
            </a:r>
            <a:r>
              <a:rPr lang="en-IN" sz="2400" dirty="0"/>
              <a:t>devices, such as MCEs that typically indicate hardware failure.</a:t>
            </a:r>
          </a:p>
        </p:txBody>
      </p:sp>
    </p:spTree>
    <p:extLst>
      <p:ext uri="{BB962C8B-B14F-4D97-AF65-F5344CB8AC3E}">
        <p14:creationId xmlns:p14="http://schemas.microsoft.com/office/powerpoint/2010/main" val="3877739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THIN CLIENTS</a:t>
            </a:r>
            <a:endParaRPr lang="en-IN" dirty="0"/>
          </a:p>
        </p:txBody>
      </p:sp>
      <p:sp>
        <p:nvSpPr>
          <p:cNvPr id="3" name="Content Placeholder 2"/>
          <p:cNvSpPr>
            <a:spLocks noGrp="1"/>
          </p:cNvSpPr>
          <p:nvPr>
            <p:ph idx="1"/>
          </p:nvPr>
        </p:nvSpPr>
        <p:spPr/>
        <p:txBody>
          <a:bodyPr/>
          <a:lstStyle/>
          <a:p>
            <a:r>
              <a:rPr lang="en-IN" dirty="0"/>
              <a:t>A client device, typically referred to as a </a:t>
            </a:r>
            <a:r>
              <a:rPr lang="en-IN" dirty="0">
                <a:solidFill>
                  <a:srgbClr val="FF0000"/>
                </a:solidFill>
              </a:rPr>
              <a:t>thin client</a:t>
            </a:r>
            <a:r>
              <a:rPr lang="en-IN" dirty="0"/>
              <a:t>, is any lightweight </a:t>
            </a:r>
            <a:r>
              <a:rPr lang="en-IN" dirty="0" smtClean="0"/>
              <a:t>computing device </a:t>
            </a:r>
            <a:r>
              <a:rPr lang="en-IN" dirty="0"/>
              <a:t>that connects to a more powerful server for doing work. The server does </a:t>
            </a:r>
            <a:r>
              <a:rPr lang="en-IN" dirty="0" smtClean="0"/>
              <a:t>most of </a:t>
            </a:r>
            <a:r>
              <a:rPr lang="en-IN" dirty="0"/>
              <a:t>the heavy lifting, including processing and storing data, while the thin client acts </a:t>
            </a:r>
            <a:r>
              <a:rPr lang="en-IN" dirty="0" smtClean="0"/>
              <a:t>as little </a:t>
            </a:r>
            <a:r>
              <a:rPr lang="en-IN" dirty="0"/>
              <a:t>more than a user interface.</a:t>
            </a:r>
          </a:p>
        </p:txBody>
      </p:sp>
      <p:pic>
        <p:nvPicPr>
          <p:cNvPr id="4" name="Picture 3"/>
          <p:cNvPicPr>
            <a:picLocks noChangeAspect="1"/>
          </p:cNvPicPr>
          <p:nvPr/>
        </p:nvPicPr>
        <p:blipFill>
          <a:blip r:embed="rId3"/>
          <a:stretch>
            <a:fillRect/>
          </a:stretch>
        </p:blipFill>
        <p:spPr>
          <a:xfrm>
            <a:off x="4470401" y="3905287"/>
            <a:ext cx="3255007" cy="2041219"/>
          </a:xfrm>
          <a:prstGeom prst="rect">
            <a:avLst/>
          </a:prstGeom>
        </p:spPr>
      </p:pic>
    </p:spTree>
    <p:extLst>
      <p:ext uri="{BB962C8B-B14F-4D97-AF65-F5344CB8AC3E}">
        <p14:creationId xmlns:p14="http://schemas.microsoft.com/office/powerpoint/2010/main" val="2357153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USB DEVICES</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a:t>A wide range of USB device types are supported in Linux, including, but not limited to:</a:t>
            </a:r>
          </a:p>
          <a:p>
            <a:pPr marL="0" indent="0">
              <a:buNone/>
            </a:pPr>
            <a:r>
              <a:rPr lang="en-IN" dirty="0"/>
              <a:t>• Thumb drives</a:t>
            </a:r>
          </a:p>
          <a:p>
            <a:pPr marL="0" indent="0">
              <a:buNone/>
            </a:pPr>
            <a:r>
              <a:rPr lang="en-IN" dirty="0"/>
              <a:t>• External HDDs and SSDs</a:t>
            </a:r>
          </a:p>
          <a:p>
            <a:pPr marL="0" indent="0">
              <a:buNone/>
            </a:pPr>
            <a:r>
              <a:rPr lang="en-IN" dirty="0"/>
              <a:t>• Digital cameras</a:t>
            </a:r>
          </a:p>
          <a:p>
            <a:pPr marL="0" indent="0">
              <a:buNone/>
            </a:pPr>
            <a:r>
              <a:rPr lang="en-IN" dirty="0"/>
              <a:t>• Smartphones and tablets</a:t>
            </a:r>
          </a:p>
          <a:p>
            <a:pPr marL="0" indent="0">
              <a:buNone/>
            </a:pPr>
            <a:r>
              <a:rPr lang="en-IN" dirty="0"/>
              <a:t>• Printers and scanners</a:t>
            </a:r>
          </a:p>
          <a:p>
            <a:pPr marL="0" indent="0">
              <a:buNone/>
            </a:pPr>
            <a:r>
              <a:rPr lang="en-IN" dirty="0"/>
              <a:t>• Keyboards and mice</a:t>
            </a:r>
          </a:p>
          <a:p>
            <a:pPr marL="0" indent="0">
              <a:buNone/>
            </a:pPr>
            <a:r>
              <a:rPr lang="en-IN" dirty="0"/>
              <a:t>• Microphones and webcams</a:t>
            </a:r>
          </a:p>
          <a:p>
            <a:pPr marL="0" indent="0">
              <a:buNone/>
            </a:pPr>
            <a:r>
              <a:rPr lang="en-IN" dirty="0"/>
              <a:t>• Game controllers</a:t>
            </a:r>
          </a:p>
        </p:txBody>
      </p:sp>
    </p:spTree>
    <p:extLst>
      <p:ext uri="{BB962C8B-B14F-4D97-AF65-F5344CB8AC3E}">
        <p14:creationId xmlns:p14="http://schemas.microsoft.com/office/powerpoint/2010/main" val="3142289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WIRELESS DEVICES</a:t>
            </a:r>
          </a:p>
        </p:txBody>
      </p:sp>
      <p:sp>
        <p:nvSpPr>
          <p:cNvPr id="3" name="Content Placeholder 2"/>
          <p:cNvSpPr>
            <a:spLocks noGrp="1"/>
          </p:cNvSpPr>
          <p:nvPr>
            <p:ph idx="1"/>
          </p:nvPr>
        </p:nvSpPr>
        <p:spPr/>
        <p:txBody>
          <a:bodyPr/>
          <a:lstStyle/>
          <a:p>
            <a:r>
              <a:rPr lang="en-IN" b="1" dirty="0"/>
              <a:t>Wi-Fi</a:t>
            </a:r>
            <a:r>
              <a:rPr lang="en-IN" dirty="0"/>
              <a:t>: A technology used primarily in establishing a wireless local area </a:t>
            </a:r>
            <a:r>
              <a:rPr lang="en-IN" dirty="0" smtClean="0"/>
              <a:t>connection (WLAN</a:t>
            </a:r>
            <a:r>
              <a:rPr lang="en-IN" dirty="0"/>
              <a:t>) in home and office </a:t>
            </a:r>
            <a:r>
              <a:rPr lang="en-IN" dirty="0" smtClean="0"/>
              <a:t>environments.</a:t>
            </a:r>
          </a:p>
          <a:p>
            <a:r>
              <a:rPr lang="en-IN" b="1" dirty="0"/>
              <a:t>Bluetooth</a:t>
            </a:r>
            <a:r>
              <a:rPr lang="en-IN" dirty="0"/>
              <a:t>: A technology used primarily for establishing a personal area </a:t>
            </a:r>
            <a:r>
              <a:rPr lang="en-IN" dirty="0" smtClean="0"/>
              <a:t>network (PAN</a:t>
            </a:r>
            <a:r>
              <a:rPr lang="en-IN" dirty="0"/>
              <a:t>) in which devices communicate wirelessly within a few feet of each other</a:t>
            </a:r>
            <a:r>
              <a:rPr lang="en-IN" dirty="0" smtClean="0"/>
              <a:t>.</a:t>
            </a:r>
          </a:p>
          <a:p>
            <a:r>
              <a:rPr lang="en-IN" b="1" dirty="0"/>
              <a:t>Near Field Communication (NFC)</a:t>
            </a:r>
            <a:r>
              <a:rPr lang="en-IN" dirty="0"/>
              <a:t>: A communications protocol used by </a:t>
            </a:r>
            <a:r>
              <a:rPr lang="en-IN" dirty="0" smtClean="0"/>
              <a:t>mobile devices </a:t>
            </a:r>
            <a:r>
              <a:rPr lang="en-IN" dirty="0"/>
              <a:t>and peripherals that are either touching or only inches apart.</a:t>
            </a:r>
          </a:p>
        </p:txBody>
      </p:sp>
    </p:spTree>
    <p:extLst>
      <p:ext uri="{BB962C8B-B14F-4D97-AF65-F5344CB8AC3E}">
        <p14:creationId xmlns:p14="http://schemas.microsoft.com/office/powerpoint/2010/main" val="4139531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A </a:t>
            </a:r>
            <a:r>
              <a:rPr lang="en-IN" b="1" dirty="0"/>
              <a:t>network adapter</a:t>
            </a:r>
            <a:r>
              <a:rPr lang="en-IN" dirty="0"/>
              <a:t>, also known as a </a:t>
            </a:r>
            <a:r>
              <a:rPr lang="en-IN" b="1" dirty="0"/>
              <a:t>network interface card (NIC)</a:t>
            </a:r>
            <a:r>
              <a:rPr lang="en-IN" dirty="0"/>
              <a:t>, is a device </a:t>
            </a:r>
            <a:r>
              <a:rPr lang="en-IN" dirty="0" smtClean="0"/>
              <a:t>that provides </a:t>
            </a:r>
            <a:r>
              <a:rPr lang="en-IN" dirty="0"/>
              <a:t>an interface with which hosts exchange data over a network</a:t>
            </a:r>
            <a:r>
              <a:rPr lang="en-IN" dirty="0" smtClean="0"/>
              <a:t>.</a:t>
            </a:r>
          </a:p>
          <a:p>
            <a:r>
              <a:rPr lang="en-IN" b="1" dirty="0"/>
              <a:t>Serial AT Attachment (SATA) </a:t>
            </a:r>
            <a:r>
              <a:rPr lang="en-IN" dirty="0"/>
              <a:t>is a computer bus interface standard for </a:t>
            </a:r>
            <a:r>
              <a:rPr lang="en-IN" dirty="0" smtClean="0"/>
              <a:t>attaching storage </a:t>
            </a:r>
            <a:r>
              <a:rPr lang="en-IN" dirty="0"/>
              <a:t>devices to traditional computers. In modern PCs, SATA has largely </a:t>
            </a:r>
            <a:r>
              <a:rPr lang="en-IN" dirty="0" smtClean="0"/>
              <a:t>replaced earlier </a:t>
            </a:r>
            <a:r>
              <a:rPr lang="en-IN" dirty="0"/>
              <a:t>standards like Parallel ATA (PATA) and Integrated Drive Electronics (IDE) as </a:t>
            </a:r>
            <a:r>
              <a:rPr lang="en-IN" dirty="0" smtClean="0"/>
              <a:t>one of </a:t>
            </a:r>
            <a:r>
              <a:rPr lang="en-IN" dirty="0"/>
              <a:t>the dominant standards in storage connection technology</a:t>
            </a:r>
            <a:r>
              <a:rPr lang="en-IN" dirty="0" smtClean="0"/>
              <a:t>.</a:t>
            </a:r>
          </a:p>
          <a:p>
            <a:r>
              <a:rPr lang="en-IN" b="1" dirty="0"/>
              <a:t>Small Computer System Interface (SCSI) </a:t>
            </a:r>
            <a:r>
              <a:rPr lang="en-IN" dirty="0"/>
              <a:t>is a computer bus interface for </a:t>
            </a:r>
            <a:r>
              <a:rPr lang="en-IN" dirty="0" smtClean="0"/>
              <a:t>connecting peripheral </a:t>
            </a:r>
            <a:r>
              <a:rPr lang="en-IN" dirty="0"/>
              <a:t>devices to traditional computers.</a:t>
            </a:r>
          </a:p>
        </p:txBody>
      </p:sp>
    </p:spTree>
    <p:extLst>
      <p:ext uri="{BB962C8B-B14F-4D97-AF65-F5344CB8AC3E}">
        <p14:creationId xmlns:p14="http://schemas.microsoft.com/office/powerpoint/2010/main" val="2101607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 </a:t>
            </a:r>
            <a:r>
              <a:rPr lang="en-IN" b="1" dirty="0"/>
              <a:t>host bus adapter (HBA) </a:t>
            </a:r>
            <a:r>
              <a:rPr lang="en-IN" dirty="0"/>
              <a:t>is a hardware component that connects a host system to </a:t>
            </a:r>
            <a:r>
              <a:rPr lang="en-IN" dirty="0" smtClean="0"/>
              <a:t>a storage </a:t>
            </a:r>
            <a:r>
              <a:rPr lang="en-IN" dirty="0"/>
              <a:t>device, like in a storage area network (SAN), in order to facilitate the input </a:t>
            </a:r>
            <a:r>
              <a:rPr lang="en-IN" dirty="0" smtClean="0"/>
              <a:t>and output </a:t>
            </a:r>
            <a:r>
              <a:rPr lang="en-IN" dirty="0"/>
              <a:t>of data</a:t>
            </a:r>
            <a:r>
              <a:rPr lang="en-IN" dirty="0" smtClean="0"/>
              <a:t>.</a:t>
            </a:r>
          </a:p>
          <a:p>
            <a:endParaRPr lang="en-IN" dirty="0"/>
          </a:p>
          <a:p>
            <a:r>
              <a:rPr lang="en-IN" b="1" dirty="0"/>
              <a:t>Peripheral Component Interconnect (PCI) </a:t>
            </a:r>
            <a:r>
              <a:rPr lang="en-IN" dirty="0"/>
              <a:t>is a connection interface standard that </a:t>
            </a:r>
            <a:r>
              <a:rPr lang="en-IN" dirty="0" smtClean="0"/>
              <a:t>is primarily </a:t>
            </a:r>
            <a:r>
              <a:rPr lang="en-IN" dirty="0"/>
              <a:t>used as an expansion bus for attaching peripheral devices</a:t>
            </a:r>
            <a:r>
              <a:rPr lang="en-IN" dirty="0" smtClean="0"/>
              <a:t>.</a:t>
            </a:r>
            <a:endParaRPr lang="en-IN" dirty="0"/>
          </a:p>
        </p:txBody>
      </p:sp>
    </p:spTree>
    <p:extLst>
      <p:ext uri="{BB962C8B-B14F-4D97-AF65-F5344CB8AC3E}">
        <p14:creationId xmlns:p14="http://schemas.microsoft.com/office/powerpoint/2010/main" val="1285478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5003"/>
            <a:ext cx="10515600" cy="1325563"/>
          </a:xfrm>
        </p:spPr>
        <p:txBody>
          <a:bodyPr>
            <a:noAutofit/>
          </a:bodyPr>
          <a:lstStyle/>
          <a:p>
            <a:r>
              <a:rPr lang="en-IN" sz="3000" b="1" dirty="0"/>
              <a:t>Which of the following wireless connection standards is primarily used </a:t>
            </a:r>
            <a:r>
              <a:rPr lang="en-IN" sz="3000" b="1" dirty="0" smtClean="0"/>
              <a:t>to create </a:t>
            </a:r>
            <a:r>
              <a:rPr lang="en-IN" sz="3000" b="1" dirty="0"/>
              <a:t>a local area network (LAN) for home and office computing?</a:t>
            </a:r>
            <a:br>
              <a:rPr lang="en-IN" sz="3000" b="1" dirty="0"/>
            </a:br>
            <a:endParaRPr lang="en-IN" sz="3000" dirty="0"/>
          </a:p>
        </p:txBody>
      </p:sp>
      <p:sp>
        <p:nvSpPr>
          <p:cNvPr id="3" name="Content Placeholder 2"/>
          <p:cNvSpPr>
            <a:spLocks noGrp="1"/>
          </p:cNvSpPr>
          <p:nvPr>
            <p:ph idx="1"/>
          </p:nvPr>
        </p:nvSpPr>
        <p:spPr/>
        <p:txBody>
          <a:bodyPr/>
          <a:lstStyle/>
          <a:p>
            <a:r>
              <a:rPr lang="en-IN" dirty="0" smtClean="0"/>
              <a:t>NFC</a:t>
            </a:r>
            <a:endParaRPr lang="en-IN" dirty="0"/>
          </a:p>
          <a:p>
            <a:r>
              <a:rPr lang="en-IN" dirty="0"/>
              <a:t>Bluetooth</a:t>
            </a:r>
          </a:p>
          <a:p>
            <a:r>
              <a:rPr lang="en-IN" dirty="0"/>
              <a:t>Wi-Fi</a:t>
            </a:r>
          </a:p>
          <a:p>
            <a:r>
              <a:rPr lang="en-IN" dirty="0"/>
              <a:t>RFID</a:t>
            </a:r>
          </a:p>
        </p:txBody>
      </p:sp>
    </p:spTree>
    <p:extLst>
      <p:ext uri="{BB962C8B-B14F-4D97-AF65-F5344CB8AC3E}">
        <p14:creationId xmlns:p14="http://schemas.microsoft.com/office/powerpoint/2010/main" val="3874998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000" b="1" dirty="0"/>
              <a:t>Which of the following hardware interfaces carries audio and video signals and is used to connect devices like monitors</a:t>
            </a:r>
            <a:r>
              <a:rPr lang="en-IN" sz="3000" b="1" dirty="0" smtClean="0"/>
              <a:t>?</a:t>
            </a:r>
            <a:endParaRPr lang="en-IN" sz="3000" dirty="0"/>
          </a:p>
        </p:txBody>
      </p:sp>
      <p:sp>
        <p:nvSpPr>
          <p:cNvPr id="3" name="Content Placeholder 2"/>
          <p:cNvSpPr>
            <a:spLocks noGrp="1"/>
          </p:cNvSpPr>
          <p:nvPr>
            <p:ph idx="1"/>
          </p:nvPr>
        </p:nvSpPr>
        <p:spPr/>
        <p:txBody>
          <a:bodyPr/>
          <a:lstStyle/>
          <a:p>
            <a:r>
              <a:rPr lang="en-IN" dirty="0" smtClean="0"/>
              <a:t>USB</a:t>
            </a:r>
            <a:endParaRPr lang="en-IN" dirty="0"/>
          </a:p>
          <a:p>
            <a:r>
              <a:rPr lang="en-IN" dirty="0"/>
              <a:t>HDMI</a:t>
            </a:r>
          </a:p>
          <a:p>
            <a:r>
              <a:rPr lang="en-IN" dirty="0"/>
              <a:t>Wi-Fi</a:t>
            </a:r>
          </a:p>
          <a:p>
            <a:r>
              <a:rPr lang="en-IN" dirty="0"/>
              <a:t>VGA</a:t>
            </a:r>
          </a:p>
        </p:txBody>
      </p:sp>
    </p:spTree>
    <p:extLst>
      <p:ext uri="{BB962C8B-B14F-4D97-AF65-F5344CB8AC3E}">
        <p14:creationId xmlns:p14="http://schemas.microsoft.com/office/powerpoint/2010/main" val="3702699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openxmlformats.org/package/2006/metadata/core-properties"/>
    <ds:schemaRef ds:uri="http://purl.org/dc/terms/"/>
    <ds:schemaRef ds:uri="http://schemas.microsoft.com/office/infopath/2007/PartnerControls"/>
    <ds:schemaRef ds:uri="http://purl.org/dc/dcmitype/"/>
    <ds:schemaRef ds:uri="71af3243-3dd4-4a8d-8c0d-dd76da1f02a5"/>
    <ds:schemaRef ds:uri="http://purl.org/dc/elements/1.1/"/>
    <ds:schemaRef ds:uri="http://schemas.microsoft.com/office/2006/documentManagement/types"/>
    <ds:schemaRef ds:uri="16c05727-aa75-4e4a-9b5f-8a80a116589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2014</Words>
  <Application>Microsoft Office PowerPoint</Application>
  <PresentationFormat>Widescreen</PresentationFormat>
  <Paragraphs>165</Paragraphs>
  <Slides>27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Franklin Gothic Book</vt:lpstr>
      <vt:lpstr>Segoe UI</vt:lpstr>
      <vt:lpstr>Wingdings</vt:lpstr>
      <vt:lpstr>Office Theme</vt:lpstr>
      <vt:lpstr>Managing Devices and networking</vt:lpstr>
      <vt:lpstr>THE IMPORTANCE OF DEVICE DRIVERS</vt:lpstr>
      <vt:lpstr>THIN CLIENTS</vt:lpstr>
      <vt:lpstr>USB DEVICES</vt:lpstr>
      <vt:lpstr>WIRELESS DEVICES</vt:lpstr>
      <vt:lpstr>PowerPoint Presentation</vt:lpstr>
      <vt:lpstr>PowerPoint Presentation</vt:lpstr>
      <vt:lpstr>Which of the following wireless connection standards is primarily used to create a local area network (LAN) for home and office computing? </vt:lpstr>
      <vt:lpstr>Which of the following hardware interfaces carries audio and video signals and is used to connect devices like monitors?</vt:lpstr>
      <vt:lpstr>Configure Devices</vt:lpstr>
      <vt:lpstr>PowerPoint Presentation</vt:lpstr>
      <vt:lpstr>udev </vt:lpstr>
      <vt:lpstr>THE udevadm COMMAND</vt:lpstr>
      <vt:lpstr>PRINTING SOFTWARE</vt:lpstr>
      <vt:lpstr>CUPS</vt:lpstr>
      <vt:lpstr>THE lpr COMMAND</vt:lpstr>
      <vt:lpstr>Monitor Devices</vt:lpstr>
      <vt:lpstr>THE lsusb COMMAND</vt:lpstr>
      <vt:lpstr>THE lpq COMMAND</vt:lpstr>
      <vt:lpstr>Troubleshoot Hardware Issues</vt:lpstr>
      <vt:lpstr>KEYBOARD MAPPING ISSUES</vt:lpstr>
      <vt:lpstr>PRINTER ISSUES</vt:lpstr>
      <vt:lpstr>MEMORY ISSUES  </vt:lpstr>
      <vt:lpstr>VIDEO ISSUES</vt:lpstr>
      <vt:lpstr>STORAGE ADAPTER ISSUES</vt:lpstr>
      <vt:lpstr>THE lshw COMMAND</vt:lpstr>
      <vt:lpstr>ABRT</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2023-04-17T16:53:19Z</dcterms:created>
  <dcterms:modified xsi:type="dcterms:W3CDTF">2024-04-29T09:09:36Z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