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4" r:id="rId9"/>
    <p:sldId id="268" r:id="rId10"/>
    <p:sldId id="266" r:id="rId11"/>
    <p:sldId id="270" r:id="rId12"/>
    <p:sldId id="271" r:id="rId13"/>
    <p:sldId id="269" r:id="rId14"/>
    <p:sldId id="265" r:id="rId15"/>
    <p:sldId id="263"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7/5/2014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7/5/2014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a:t>7/5/2014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a:t>7/5/2014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7/5/2014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7/5/2014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a:t>7/5/2014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OpenCL Framework</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5023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model</a:t>
            </a:r>
            <a:endParaRPr lang="en-US"/>
          </a:p>
        </p:txBody>
      </p:sp>
      <p:sp>
        <p:nvSpPr>
          <p:cNvPr id="3" name="Content Placeholder 2"/>
          <p:cNvSpPr>
            <a:spLocks noGrp="1"/>
          </p:cNvSpPr>
          <p:nvPr>
            <p:ph idx="1"/>
          </p:nvPr>
        </p:nvSpPr>
        <p:spPr/>
        <p:txBody>
          <a:bodyPr/>
          <a:lstStyle/>
          <a:p>
            <a:r>
              <a:rPr lang="en-US" smtClean="0"/>
              <a:t>Execution model tạo nên sự phân biệt rỏ ràng giữa host và compute devices. Kernel là 1 đoạn chương trình được thực thi trên 1 hoặc nhiều compute devices dưới sự điều khiển của host program trên host.</a:t>
            </a:r>
          </a:p>
          <a:p>
            <a:r>
              <a:rPr lang="en-US" smtClean="0"/>
              <a:t>Mổi instance (PE) thực thi 1 phần công việc của kernel gọi là work-item, khi thực thi chương trình host sẽ tính toán số lượng instance cần thiết để hoàn thành kernel đó trên tập dữ liệu, OpenCL tạo 1 không gian chỉ mục (index space) để quản lý các work-item và dữ liệu.</a:t>
            </a:r>
          </a:p>
          <a:p>
            <a:r>
              <a:rPr lang="en-US" smtClean="0"/>
              <a:t>Các work-item có thể group lại thành nhóm gọi là work-group, OpenCL hổ trợ đồng bộ trong các work-group</a:t>
            </a:r>
          </a:p>
          <a:p>
            <a:r>
              <a:rPr lang="en-US" smtClean="0"/>
              <a:t>Mổi work-item trong chương trình có 1 global ID duy nhất để truy xuất toàn cục; tương tự, ta cũng có work-group ID và local ID </a:t>
            </a:r>
            <a:endParaRPr lang="en-US"/>
          </a:p>
        </p:txBody>
      </p:sp>
    </p:spTree>
    <p:extLst>
      <p:ext uri="{BB962C8B-B14F-4D97-AF65-F5344CB8AC3E}">
        <p14:creationId xmlns:p14="http://schemas.microsoft.com/office/powerpoint/2010/main" val="147283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model</a:t>
            </a:r>
            <a:endParaRPr lang="en-US"/>
          </a:p>
        </p:txBody>
      </p:sp>
      <p:sp>
        <p:nvSpPr>
          <p:cNvPr id="3" name="Content Placeholder 2"/>
          <p:cNvSpPr>
            <a:spLocks noGrp="1"/>
          </p:cNvSpPr>
          <p:nvPr>
            <p:ph idx="1"/>
          </p:nvPr>
        </p:nvSpPr>
        <p:spPr/>
        <p:txBody>
          <a:bodyPr/>
          <a:lstStyle/>
          <a:p>
            <a:r>
              <a:rPr lang="en-US" smtClean="0"/>
              <a:t>Cung cấp Memory object: Là 1 handle đến vùng nhớ global dùng để lấy dữ liệu từ vùng nhớ ứng dụng lưu vào vùng nhớ compute devices để xử lý.</a:t>
            </a:r>
          </a:p>
          <a:p>
            <a:r>
              <a:rPr lang="en-US" smtClean="0"/>
              <a:t>Có 2 loại Memory object chính: buffer object và image object</a:t>
            </a:r>
          </a:p>
          <a:p>
            <a:r>
              <a:rPr lang="en-US" smtClean="0"/>
              <a:t>Việc đọc ghi dữ liệu của Memory object được thực hiện bởi host.</a:t>
            </a:r>
            <a:endParaRPr lang="en-US"/>
          </a:p>
        </p:txBody>
      </p:sp>
    </p:spTree>
    <p:extLst>
      <p:ext uri="{BB962C8B-B14F-4D97-AF65-F5344CB8AC3E}">
        <p14:creationId xmlns:p14="http://schemas.microsoft.com/office/powerpoint/2010/main" val="2918011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model</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5564" y="1853248"/>
            <a:ext cx="5909927" cy="4195762"/>
          </a:xfrm>
        </p:spPr>
      </p:pic>
    </p:spTree>
    <p:extLst>
      <p:ext uri="{BB962C8B-B14F-4D97-AF65-F5344CB8AC3E}">
        <p14:creationId xmlns:p14="http://schemas.microsoft.com/office/powerpoint/2010/main" val="1124487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model</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8280" y="1700011"/>
            <a:ext cx="5667687" cy="4632588"/>
          </a:xfrm>
        </p:spPr>
      </p:pic>
    </p:spTree>
    <p:extLst>
      <p:ext uri="{BB962C8B-B14F-4D97-AF65-F5344CB8AC3E}">
        <p14:creationId xmlns:p14="http://schemas.microsoft.com/office/powerpoint/2010/main" val="95754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Programming model</a:t>
            </a:r>
            <a:endParaRPr lang="en-US"/>
          </a:p>
        </p:txBody>
      </p:sp>
      <p:sp>
        <p:nvSpPr>
          <p:cNvPr id="3" name="Content Placeholder 2"/>
          <p:cNvSpPr>
            <a:spLocks noGrp="1"/>
          </p:cNvSpPr>
          <p:nvPr>
            <p:ph idx="1"/>
          </p:nvPr>
        </p:nvSpPr>
        <p:spPr/>
        <p:txBody>
          <a:bodyPr/>
          <a:lstStyle/>
          <a:p>
            <a:pPr marL="0" indent="0">
              <a:buNone/>
            </a:pPr>
            <a:r>
              <a:rPr lang="en-US" smtClean="0"/>
              <a:t>OpenCL hổ trợ 2 mô hình song song phổ biến:</a:t>
            </a:r>
          </a:p>
          <a:p>
            <a:r>
              <a:rPr lang="en-US" smtClean="0"/>
              <a:t>Song song dữ liệu (Data parallel): 1 kernel được thực thi song song trên nhiều compute device khác nhau với tập dữ liệu là khác nhau. Các tập dữ liệu này liên kết với 1 điểm trong không gian chỉ mục</a:t>
            </a:r>
          </a:p>
          <a:p>
            <a:r>
              <a:rPr lang="en-US" smtClean="0"/>
              <a:t>Song song tác vụ (Task parallel): Thực thi các kernels riêng biệt trên các compute device khác nhau.</a:t>
            </a:r>
            <a:endParaRPr lang="en-US"/>
          </a:p>
        </p:txBody>
      </p:sp>
    </p:spTree>
    <p:extLst>
      <p:ext uri="{BB962C8B-B14F-4D97-AF65-F5344CB8AC3E}">
        <p14:creationId xmlns:p14="http://schemas.microsoft.com/office/powerpoint/2010/main" val="2096789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viết 1 chương trình cụ thể</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564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Tham khảo</a:t>
            </a:r>
            <a:endParaRPr lang="en-US"/>
          </a:p>
        </p:txBody>
      </p:sp>
      <p:sp>
        <p:nvSpPr>
          <p:cNvPr id="3" name="Content Placeholder 2"/>
          <p:cNvSpPr>
            <a:spLocks noGrp="1"/>
          </p:cNvSpPr>
          <p:nvPr>
            <p:ph idx="1"/>
          </p:nvPr>
        </p:nvSpPr>
        <p:spPr/>
        <p:txBody>
          <a:bodyPr/>
          <a:lstStyle/>
          <a:p>
            <a:r>
              <a:rPr lang="en-US"/>
              <a:t>The OpenCL Specification version 2.0, Khronos OpenCL Working Group</a:t>
            </a:r>
          </a:p>
        </p:txBody>
      </p:sp>
    </p:spTree>
    <p:extLst>
      <p:ext uri="{BB962C8B-B14F-4D97-AF65-F5344CB8AC3E}">
        <p14:creationId xmlns:p14="http://schemas.microsoft.com/office/powerpoint/2010/main" val="3485887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207" y="3298949"/>
            <a:ext cx="9404723" cy="1400530"/>
          </a:xfrm>
        </p:spPr>
        <p:txBody>
          <a:bodyPr/>
          <a:lstStyle/>
          <a:p>
            <a:pPr algn="ctr"/>
            <a:r>
              <a:rPr lang="en-US" smtClean="0"/>
              <a:t>THE END.</a:t>
            </a:r>
            <a:endParaRPr lang="en-US"/>
          </a:p>
        </p:txBody>
      </p:sp>
    </p:spTree>
    <p:extLst>
      <p:ext uri="{BB962C8B-B14F-4D97-AF65-F5344CB8AC3E}">
        <p14:creationId xmlns:p14="http://schemas.microsoft.com/office/powerpoint/2010/main" val="3533468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smtClean="0"/>
              <a:t>Sơ lược về OpenCL</a:t>
            </a:r>
          </a:p>
          <a:p>
            <a:r>
              <a:rPr lang="en-US" smtClean="0"/>
              <a:t>Kiến trúc OpenCL</a:t>
            </a:r>
          </a:p>
          <a:p>
            <a:r>
              <a:rPr lang="en-US" smtClean="0"/>
              <a:t>Giới thiệu quy trình viết 1 chương trình cụ thể với OpenCL-C</a:t>
            </a:r>
            <a:endParaRPr lang="en-US"/>
          </a:p>
        </p:txBody>
      </p:sp>
    </p:spTree>
    <p:extLst>
      <p:ext uri="{BB962C8B-B14F-4D97-AF65-F5344CB8AC3E}">
        <p14:creationId xmlns:p14="http://schemas.microsoft.com/office/powerpoint/2010/main" val="2117157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Sơ</a:t>
            </a:r>
            <a:r>
              <a:rPr lang="en-US" smtClean="0"/>
              <a:t> </a:t>
            </a:r>
            <a:r>
              <a:rPr lang="en-US" err="1" smtClean="0"/>
              <a:t>lược</a:t>
            </a:r>
            <a:r>
              <a:rPr lang="en-US" smtClean="0"/>
              <a:t> </a:t>
            </a:r>
            <a:r>
              <a:rPr lang="en-US" err="1" smtClean="0"/>
              <a:t>về</a:t>
            </a:r>
            <a:r>
              <a:rPr lang="en-US" smtClean="0"/>
              <a:t> </a:t>
            </a:r>
            <a:r>
              <a:rPr lang="en-US" err="1" smtClean="0"/>
              <a:t>OpenCL</a:t>
            </a:r>
            <a:endParaRPr lang="en-US"/>
          </a:p>
        </p:txBody>
      </p:sp>
      <p:sp>
        <p:nvSpPr>
          <p:cNvPr id="3" name="Content Placeholder 2"/>
          <p:cNvSpPr>
            <a:spLocks noGrp="1"/>
          </p:cNvSpPr>
          <p:nvPr>
            <p:ph idx="1"/>
          </p:nvPr>
        </p:nvSpPr>
        <p:spPr/>
        <p:txBody>
          <a:bodyPr/>
          <a:lstStyle/>
          <a:p>
            <a:r>
              <a:rPr lang="en-US" err="1" smtClean="0"/>
              <a:t>OpenCL</a:t>
            </a:r>
            <a:r>
              <a:rPr lang="en-US" smtClean="0"/>
              <a:t> </a:t>
            </a:r>
            <a:r>
              <a:rPr lang="en-US" err="1" smtClean="0"/>
              <a:t>là</a:t>
            </a:r>
            <a:r>
              <a:rPr lang="en-US" smtClean="0"/>
              <a:t> </a:t>
            </a:r>
            <a:r>
              <a:rPr lang="en-US" err="1" smtClean="0"/>
              <a:t>gì</a:t>
            </a:r>
            <a:r>
              <a:rPr lang="en-US" smtClean="0"/>
              <a:t>?</a:t>
            </a:r>
          </a:p>
          <a:p>
            <a:r>
              <a:rPr lang="en-US" err="1" smtClean="0"/>
              <a:t>Lịch</a:t>
            </a:r>
            <a:r>
              <a:rPr lang="en-US" smtClean="0"/>
              <a:t> </a:t>
            </a:r>
            <a:r>
              <a:rPr lang="en-US" err="1" smtClean="0"/>
              <a:t>sử</a:t>
            </a:r>
            <a:r>
              <a:rPr lang="en-US" smtClean="0"/>
              <a:t> </a:t>
            </a:r>
            <a:r>
              <a:rPr lang="en-US" err="1" smtClean="0"/>
              <a:t>phát</a:t>
            </a:r>
            <a:r>
              <a:rPr lang="en-US" smtClean="0"/>
              <a:t> </a:t>
            </a:r>
            <a:r>
              <a:rPr lang="en-US" err="1" smtClean="0"/>
              <a:t>triển</a:t>
            </a:r>
            <a:endParaRPr lang="en-US" smtClean="0"/>
          </a:p>
          <a:p>
            <a:r>
              <a:rPr lang="en-US" err="1" smtClean="0"/>
              <a:t>Triển</a:t>
            </a:r>
            <a:r>
              <a:rPr lang="en-US" smtClean="0"/>
              <a:t> </a:t>
            </a:r>
            <a:r>
              <a:rPr lang="en-US" err="1" smtClean="0"/>
              <a:t>vọng</a:t>
            </a:r>
            <a:r>
              <a:rPr lang="en-US" smtClean="0"/>
              <a:t> </a:t>
            </a:r>
            <a:r>
              <a:rPr lang="en-US" err="1" smtClean="0"/>
              <a:t>trong</a:t>
            </a:r>
            <a:r>
              <a:rPr lang="en-US" smtClean="0"/>
              <a:t> </a:t>
            </a:r>
            <a:r>
              <a:rPr lang="en-US" err="1" smtClean="0"/>
              <a:t>tương</a:t>
            </a:r>
            <a:r>
              <a:rPr lang="en-US" smtClean="0"/>
              <a:t> </a:t>
            </a:r>
            <a:r>
              <a:rPr lang="en-US" err="1" smtClean="0"/>
              <a:t>lai</a:t>
            </a:r>
            <a:endParaRPr lang="en-US" smtClean="0"/>
          </a:p>
        </p:txBody>
      </p:sp>
    </p:spTree>
    <p:extLst>
      <p:ext uri="{BB962C8B-B14F-4D97-AF65-F5344CB8AC3E}">
        <p14:creationId xmlns:p14="http://schemas.microsoft.com/office/powerpoint/2010/main" val="2038457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OpenCL</a:t>
            </a:r>
            <a:r>
              <a:rPr lang="en-US" smtClean="0"/>
              <a:t> </a:t>
            </a:r>
            <a:r>
              <a:rPr lang="en-US" err="1" smtClean="0"/>
              <a:t>là</a:t>
            </a:r>
            <a:r>
              <a:rPr lang="en-US" smtClean="0"/>
              <a:t> </a:t>
            </a:r>
            <a:r>
              <a:rPr lang="en-US" err="1" smtClean="0"/>
              <a:t>gì</a:t>
            </a:r>
            <a:r>
              <a:rPr lang="en-US" smtClean="0"/>
              <a:t>?</a:t>
            </a:r>
            <a:endParaRPr lang="en-US"/>
          </a:p>
        </p:txBody>
      </p:sp>
      <p:sp>
        <p:nvSpPr>
          <p:cNvPr id="3" name="Content Placeholder 2"/>
          <p:cNvSpPr>
            <a:spLocks noGrp="1"/>
          </p:cNvSpPr>
          <p:nvPr>
            <p:ph idx="1"/>
          </p:nvPr>
        </p:nvSpPr>
        <p:spPr/>
        <p:txBody>
          <a:bodyPr/>
          <a:lstStyle/>
          <a:p>
            <a:r>
              <a:rPr lang="en-US"/>
              <a:t>OpenCL là 1 chuẩn mở hổ trợ lập trình song song trên các thiết bị tính toán (</a:t>
            </a:r>
            <a:r>
              <a:rPr lang="en-US" smtClean="0"/>
              <a:t>CPUs, GPUs, Embedded devices…) </a:t>
            </a:r>
            <a:r>
              <a:rPr lang="en-US"/>
              <a:t>được đề xuất bởi Apple và được nhượng lại cho Khronos </a:t>
            </a:r>
            <a:r>
              <a:rPr lang="en-US" smtClean="0"/>
              <a:t>Group.</a:t>
            </a:r>
          </a:p>
          <a:p>
            <a:r>
              <a:rPr lang="en-US" smtClean="0"/>
              <a:t>OpenCL framework hổ trợ lập trình viên song song bao gồm cả ngôn ngữ lập trình (C99), API, Library và runtime để họ có thể sử dụng kết hợp với các thư viện khác như DirectX, OpenGL,….</a:t>
            </a:r>
          </a:p>
          <a:p>
            <a:r>
              <a:rPr lang="en-US" smtClean="0"/>
              <a:t>OpenCL cung cấp khả năng lập trình low-level hardward nên sẽ tận dụng được khả năng của phần cứng. </a:t>
            </a:r>
          </a:p>
          <a:p>
            <a:r>
              <a:rPr lang="en-US" smtClean="0"/>
              <a:t>Hổ trợ nhiều vendor khác nhau: Apple, Nvidia, AMD, IBM,…</a:t>
            </a:r>
          </a:p>
          <a:p>
            <a:pPr marL="0" indent="0">
              <a:buNone/>
            </a:pPr>
            <a:endParaRPr lang="en-US" smtClean="0"/>
          </a:p>
          <a:p>
            <a:pPr marL="0" indent="0">
              <a:buNone/>
            </a:pPr>
            <a:endParaRPr lang="en-US"/>
          </a:p>
        </p:txBody>
      </p:sp>
    </p:spTree>
    <p:extLst>
      <p:ext uri="{BB962C8B-B14F-4D97-AF65-F5344CB8AC3E}">
        <p14:creationId xmlns:p14="http://schemas.microsoft.com/office/powerpoint/2010/main" val="645490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Lịch</a:t>
            </a:r>
            <a:r>
              <a:rPr lang="en-US" smtClean="0"/>
              <a:t> </a:t>
            </a:r>
            <a:r>
              <a:rPr lang="en-US" err="1" smtClean="0"/>
              <a:t>sử</a:t>
            </a:r>
            <a:r>
              <a:rPr lang="en-US" smtClean="0"/>
              <a:t> </a:t>
            </a:r>
            <a:r>
              <a:rPr lang="en-US" err="1" smtClean="0"/>
              <a:t>phát</a:t>
            </a:r>
            <a:r>
              <a:rPr lang="en-US" smtClean="0"/>
              <a:t> triển của OpenCL</a:t>
            </a:r>
            <a:endParaRPr lang="en-US"/>
          </a:p>
        </p:txBody>
      </p:sp>
      <p:sp>
        <p:nvSpPr>
          <p:cNvPr id="3" name="Content Placeholder 2"/>
          <p:cNvSpPr>
            <a:spLocks noGrp="1"/>
          </p:cNvSpPr>
          <p:nvPr>
            <p:ph idx="1"/>
          </p:nvPr>
        </p:nvSpPr>
        <p:spPr/>
        <p:txBody>
          <a:bodyPr/>
          <a:lstStyle/>
          <a:p>
            <a:r>
              <a:rPr lang="en-US" smtClean="0"/>
              <a:t>06/2008</a:t>
            </a:r>
            <a:r>
              <a:rPr lang="en-US"/>
              <a:t>: Nhóm Khronos Compute </a:t>
            </a:r>
            <a:r>
              <a:rPr lang="en-US" smtClean="0"/>
              <a:t>Working được thành lập</a:t>
            </a:r>
          </a:p>
          <a:p>
            <a:r>
              <a:rPr lang="en-US" smtClean="0"/>
              <a:t>11/2008: Khronos group đưa ra bản đặc tả OpenCL 1.0</a:t>
            </a:r>
          </a:p>
          <a:p>
            <a:r>
              <a:rPr lang="en-US" smtClean="0"/>
              <a:t>12/2008: OpenCL 1.0 chính thức phát hành</a:t>
            </a:r>
          </a:p>
          <a:p>
            <a:r>
              <a:rPr lang="en-US" smtClean="0"/>
              <a:t>04/2009: Nvidia ra mắt OpenCL driver và bộ SDK của õ hổ trợ OpenCL</a:t>
            </a:r>
          </a:p>
          <a:p>
            <a:r>
              <a:rPr lang="en-US"/>
              <a:t>08/2009: AMD giới thiệu công cụ phát triển trên nền tảng OpenCL của họ như 1 phần của ATI Stream SDK </a:t>
            </a:r>
            <a:r>
              <a:rPr lang="en-US" smtClean="0"/>
              <a:t>v2.0</a:t>
            </a:r>
          </a:p>
          <a:p>
            <a:r>
              <a:rPr lang="en-US" smtClean="0"/>
              <a:t>Về sau Intel cũng phát hành bộ SDK riêng, tính đến nay OpenCL đã có phiên bản mới nhất là 2.0 có khả năng tính toán tương đối tốt so với CUDA, nhưng có lợi thế hơn là có thể hoạt động trên nhiều nền tảng thiết bị khác nhau.</a:t>
            </a:r>
            <a:endParaRPr lang="en-US"/>
          </a:p>
        </p:txBody>
      </p:sp>
    </p:spTree>
    <p:extLst>
      <p:ext uri="{BB962C8B-B14F-4D97-AF65-F5344CB8AC3E}">
        <p14:creationId xmlns:p14="http://schemas.microsoft.com/office/powerpoint/2010/main" val="3170070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Triển</a:t>
            </a:r>
            <a:r>
              <a:rPr lang="en-US" smtClean="0"/>
              <a:t> </a:t>
            </a:r>
            <a:r>
              <a:rPr lang="en-US" err="1" smtClean="0"/>
              <a:t>vọng</a:t>
            </a:r>
            <a:r>
              <a:rPr lang="en-US" smtClean="0"/>
              <a:t> </a:t>
            </a:r>
            <a:r>
              <a:rPr lang="en-US" err="1" smtClean="0"/>
              <a:t>trong</a:t>
            </a:r>
            <a:r>
              <a:rPr lang="en-US" smtClean="0"/>
              <a:t> </a:t>
            </a:r>
            <a:r>
              <a:rPr lang="en-US" err="1" smtClean="0"/>
              <a:t>tương</a:t>
            </a:r>
            <a:r>
              <a:rPr lang="en-US" smtClean="0"/>
              <a:t> lai của OpenCL</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946" y="1648496"/>
            <a:ext cx="9839460" cy="5209504"/>
          </a:xfrm>
        </p:spPr>
      </p:pic>
    </p:spTree>
    <p:extLst>
      <p:ext uri="{BB962C8B-B14F-4D97-AF65-F5344CB8AC3E}">
        <p14:creationId xmlns:p14="http://schemas.microsoft.com/office/powerpoint/2010/main" val="3716143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của OpenCL</a:t>
            </a:r>
            <a:endParaRPr lang="en-US"/>
          </a:p>
        </p:txBody>
      </p:sp>
      <p:sp>
        <p:nvSpPr>
          <p:cNvPr id="3" name="Content Placeholder 2"/>
          <p:cNvSpPr>
            <a:spLocks noGrp="1"/>
          </p:cNvSpPr>
          <p:nvPr>
            <p:ph idx="1"/>
          </p:nvPr>
        </p:nvSpPr>
        <p:spPr/>
        <p:txBody>
          <a:bodyPr/>
          <a:lstStyle/>
          <a:p>
            <a:pPr marL="0" indent="0">
              <a:buNone/>
            </a:pPr>
            <a:r>
              <a:rPr lang="en-US" smtClean="0"/>
              <a:t>OpenCL được tổ chức dưới dạng hệ thống các model:</a:t>
            </a:r>
            <a:endParaRPr lang="en-US" smtClean="0"/>
          </a:p>
          <a:p>
            <a:r>
              <a:rPr lang="en-US" smtClean="0"/>
              <a:t>Platform model</a:t>
            </a:r>
          </a:p>
          <a:p>
            <a:r>
              <a:rPr lang="en-US" smtClean="0"/>
              <a:t>Memory model</a:t>
            </a:r>
          </a:p>
          <a:p>
            <a:r>
              <a:rPr lang="en-US" smtClean="0"/>
              <a:t>Execution model</a:t>
            </a:r>
          </a:p>
          <a:p>
            <a:r>
              <a:rPr lang="en-US" smtClean="0"/>
              <a:t>Programming model</a:t>
            </a:r>
            <a:endParaRPr lang="en-US"/>
          </a:p>
        </p:txBody>
      </p:sp>
    </p:spTree>
    <p:extLst>
      <p:ext uri="{BB962C8B-B14F-4D97-AF65-F5344CB8AC3E}">
        <p14:creationId xmlns:p14="http://schemas.microsoft.com/office/powerpoint/2010/main" val="1366576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Platform model</a:t>
            </a:r>
            <a:endParaRPr lang="en-US"/>
          </a:p>
        </p:txBody>
      </p:sp>
      <p:sp>
        <p:nvSpPr>
          <p:cNvPr id="3" name="Content Placeholder 2"/>
          <p:cNvSpPr>
            <a:spLocks noGrp="1"/>
          </p:cNvSpPr>
          <p:nvPr>
            <p:ph idx="1"/>
          </p:nvPr>
        </p:nvSpPr>
        <p:spPr/>
        <p:txBody>
          <a:bodyPr/>
          <a:lstStyle/>
          <a:p>
            <a:r>
              <a:rPr lang="en-US" smtClean="0"/>
              <a:t>OpenCL xây dựng 1 lớp phần cứng trừu tượng để độc </a:t>
            </a:r>
            <a:r>
              <a:rPr lang="en-US" smtClean="0"/>
              <a:t>lập khi sử dụng chương trình (crossform) </a:t>
            </a:r>
            <a:r>
              <a:rPr lang="en-US" smtClean="0"/>
              <a:t>với các loại thiết bị có vender khác nhau:</a:t>
            </a: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709" y="2961432"/>
            <a:ext cx="5877745" cy="3486637"/>
          </a:xfrm>
          <a:prstGeom prst="rect">
            <a:avLst/>
          </a:prstGeom>
        </p:spPr>
      </p:pic>
    </p:spTree>
    <p:extLst>
      <p:ext uri="{BB962C8B-B14F-4D97-AF65-F5344CB8AC3E}">
        <p14:creationId xmlns:p14="http://schemas.microsoft.com/office/powerpoint/2010/main" val="108095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Platform model</a:t>
            </a:r>
            <a:endParaRPr lang="en-US"/>
          </a:p>
        </p:txBody>
      </p:sp>
      <p:sp>
        <p:nvSpPr>
          <p:cNvPr id="3" name="Content Placeholder 2"/>
          <p:cNvSpPr>
            <a:spLocks noGrp="1"/>
          </p:cNvSpPr>
          <p:nvPr>
            <p:ph idx="1"/>
          </p:nvPr>
        </p:nvSpPr>
        <p:spPr/>
        <p:txBody>
          <a:bodyPr/>
          <a:lstStyle/>
          <a:p>
            <a:pPr marL="0" indent="0">
              <a:buNone/>
            </a:pPr>
            <a:endParaRPr lang="en-US" smtClean="0"/>
          </a:p>
          <a:p>
            <a:pPr marL="0" indent="0">
              <a:buNone/>
            </a:pPr>
            <a:r>
              <a:rPr lang="en-US" smtClean="0"/>
              <a:t>Trong sơ đồ trên:</a:t>
            </a:r>
          </a:p>
          <a:p>
            <a:r>
              <a:rPr lang="en-US" smtClean="0"/>
              <a:t>Host giữ nhiệm vụ điều khiển chương trình hoạt động thông qua OpenCL api phân phối việc tính toán cho các compute device trong context của nó, một host cũng có thể là 1 compute device</a:t>
            </a:r>
          </a:p>
          <a:p>
            <a:r>
              <a:rPr lang="en-US" smtClean="0"/>
              <a:t>Một chương trình song song thường gồm 2 phần: host code và device kernels code. Host sẽ thực thi host code và gửi các kernels với dạng lệnh vào command queue, các lệnh này sẽ thực thi trên compute device được chỉ định trên PE của nó</a:t>
            </a:r>
          </a:p>
          <a:p>
            <a:pPr marL="0" indent="0">
              <a:buNone/>
            </a:pPr>
            <a:endParaRPr lang="en-US"/>
          </a:p>
        </p:txBody>
      </p:sp>
    </p:spTree>
    <p:extLst>
      <p:ext uri="{BB962C8B-B14F-4D97-AF65-F5344CB8AC3E}">
        <p14:creationId xmlns:p14="http://schemas.microsoft.com/office/powerpoint/2010/main" val="2232611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180</TotalTime>
  <Words>755</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OpenCL Framework</vt:lpstr>
      <vt:lpstr>Agenda</vt:lpstr>
      <vt:lpstr>Sơ lược về OpenCL</vt:lpstr>
      <vt:lpstr>OpenCL là gì?</vt:lpstr>
      <vt:lpstr>Lịch sử phát triển của OpenCL</vt:lpstr>
      <vt:lpstr>Triển vọng trong tương lai của OpenCL</vt:lpstr>
      <vt:lpstr>Kiến trúc của OpenCL</vt:lpstr>
      <vt:lpstr>Platform model</vt:lpstr>
      <vt:lpstr>Platform model</vt:lpstr>
      <vt:lpstr>Execution model</vt:lpstr>
      <vt:lpstr>Execution model</vt:lpstr>
      <vt:lpstr>Execution model</vt:lpstr>
      <vt:lpstr>Memory model</vt:lpstr>
      <vt:lpstr>Programming model</vt:lpstr>
      <vt:lpstr>Quy trình viết 1 chương trình cụ thể</vt:lpstr>
      <vt:lpstr>Tham khảo</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OpenCL Frameworks</dc:title>
  <dc:creator>Hải Lâm Chí</dc:creator>
  <cp:lastModifiedBy>Hải Lâm Chí</cp:lastModifiedBy>
  <cp:revision>22</cp:revision>
  <dcterms:created xsi:type="dcterms:W3CDTF">2014-05-07T06:24:37Z</dcterms:created>
  <dcterms:modified xsi:type="dcterms:W3CDTF">2014-05-07T14:39:58Z</dcterms:modified>
</cp:coreProperties>
</file>