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0" r:id="rId3"/>
    <p:sldMasterId id="2147483652" r:id="rId4"/>
  </p:sldMasterIdLst>
  <p:notesMasterIdLst>
    <p:notesMasterId r:id="rId13"/>
  </p:notesMasterIdLst>
  <p:handoutMasterIdLst>
    <p:handoutMasterId r:id="rId14"/>
  </p:handoutMasterIdLst>
  <p:sldIdLst>
    <p:sldId id="256" r:id="rId5"/>
    <p:sldId id="257" r:id="rId6"/>
    <p:sldId id="258" r:id="rId7"/>
    <p:sldId id="267" r:id="rId8"/>
    <p:sldId id="265" r:id="rId9"/>
    <p:sldId id="266" r:id="rId10"/>
    <p:sldId id="264" r:id="rId11"/>
    <p:sldId id="263" r:id="rId12"/>
  </p:sldIdLst>
  <p:sldSz cx="12192000" cy="6858000"/>
  <p:notesSz cx="6797675" cy="992632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Robinson" initials="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B5574"/>
    <a:srgbClr val="BCCFEC"/>
    <a:srgbClr val="ADD1D7"/>
    <a:srgbClr val="F6F6F6"/>
    <a:srgbClr val="E47874"/>
    <a:srgbClr val="BEB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60"/>
      </p:cViewPr>
      <p:guideLst>
        <p:guide orient="horz" pos="2190"/>
        <p:guide pos="3824"/>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26BC3862-9A0E-8D45-8851-D3D1E9E79E35}" type="datetimeFigureOut">
              <a:rPr lang="en-GB" smtClean="0"/>
            </a:fld>
            <a:endParaRPr lang="en-GB"/>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9389D33C-CC47-D941-BA46-9DC756C74826}" type="slidenum">
              <a:rPr lang="en-GB" smtClean="0"/>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F219FAC-6822-5D45-B6D7-159040EBDA1D}" type="datetimeFigureOut">
              <a:rPr lang="en-US" smtClean="0"/>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370E1B22-2DBE-1B42-9AD7-8EA3C1BAF1F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ABBA Confident Blue)">
    <p:bg>
      <p:bgPr>
        <a:solidFill>
          <a:srgbClr val="0B5574"/>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gradFill>
            <a:gsLst>
              <a:gs pos="0">
                <a:schemeClr val="accent1">
                  <a:lumMod val="5000"/>
                  <a:lumOff val="95000"/>
                  <a:alpha val="14550"/>
                </a:schemeClr>
              </a:gs>
              <a:gs pos="100000">
                <a:schemeClr val="bg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2781300" y="2619351"/>
            <a:ext cx="6629400" cy="2387600"/>
          </a:xfrm>
        </p:spPr>
        <p:txBody>
          <a:bodyPr anchor="ctr">
            <a:normAutofit/>
          </a:bodyPr>
          <a:lstStyle>
            <a:lvl1pPr algn="ctr">
              <a:defRPr sz="4800" cap="all" baseline="0">
                <a:ln w="22225">
                  <a:solidFill>
                    <a:schemeClr val="tx1"/>
                  </a:solidFill>
                </a:ln>
              </a:defRPr>
            </a:lvl1pPr>
          </a:lstStyle>
          <a:p>
            <a:r>
              <a:rPr lang="en-GB"/>
              <a:t>CLICK TO EDIT MASTER TITLE STYLE</a:t>
            </a:r>
            <a:endParaRPr lang="en-US"/>
          </a:p>
        </p:txBody>
      </p:sp>
      <p:sp>
        <p:nvSpPr>
          <p:cNvPr id="3" name="Subtitle 2"/>
          <p:cNvSpPr>
            <a:spLocks noGrp="1"/>
          </p:cNvSpPr>
          <p:nvPr>
            <p:ph type="subTitle" idx="1" hasCustomPrompt="1"/>
          </p:nvPr>
        </p:nvSpPr>
        <p:spPr>
          <a:xfrm>
            <a:off x="1524000" y="5264622"/>
            <a:ext cx="9144000" cy="870483"/>
          </a:xfrm>
        </p:spPr>
        <p:txBody>
          <a:bodyPr anchor="ctr">
            <a:normAutofit/>
          </a:bodyPr>
          <a:lstStyle>
            <a:lvl1pPr marL="0" indent="0" algn="ctr">
              <a:buNone/>
              <a:defRPr sz="1600"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8" name="Picture 7" descr="Shape, rectangle&#10;&#10;Description automatically generated"/>
          <p:cNvPicPr>
            <a:picLocks noChangeAspect="1"/>
          </p:cNvPicPr>
          <p:nvPr userDrawn="1"/>
        </p:nvPicPr>
        <p:blipFill>
          <a:blip r:embed="rId2"/>
          <a:stretch>
            <a:fillRect/>
          </a:stretch>
        </p:blipFill>
        <p:spPr>
          <a:xfrm>
            <a:off x="5293068" y="858819"/>
            <a:ext cx="1605864" cy="399469"/>
          </a:xfrm>
          <a:prstGeom prst="rect">
            <a:avLst/>
          </a:prstGeom>
        </p:spPr>
      </p:pic>
      <p:sp>
        <p:nvSpPr>
          <p:cNvPr id="9" name="Text Placeholder 19"/>
          <p:cNvSpPr>
            <a:spLocks noGrp="1"/>
          </p:cNvSpPr>
          <p:nvPr>
            <p:ph type="body" sz="quarter" idx="10"/>
          </p:nvPr>
        </p:nvSpPr>
        <p:spPr>
          <a:xfrm>
            <a:off x="1524000" y="6230124"/>
            <a:ext cx="9144000" cy="275781"/>
          </a:xfrm>
        </p:spPr>
        <p:txBody>
          <a:bodyPr anchor="ctr">
            <a:spAutoFit/>
          </a:bodyPr>
          <a:lstStyle>
            <a:lvl1pPr marL="0" indent="0" algn="ctr">
              <a:buNone/>
              <a:defRPr sz="900" spc="150" baseline="0">
                <a:solidFill>
                  <a:schemeClr val="tx1"/>
                </a:solidFill>
              </a:defRPr>
            </a:lvl1pPr>
          </a:lstStyle>
          <a:p>
            <a:pPr lvl="0"/>
            <a:r>
              <a:rPr lang="en-GB" dirty="0"/>
              <a:t>Click to edit Master text styles</a:t>
            </a:r>
            <a:endParaRPr lang="en-GB" dirty="0"/>
          </a:p>
        </p:txBody>
      </p:sp>
      <p:sp>
        <p:nvSpPr>
          <p:cNvPr id="5" name="Text Placeholder 19"/>
          <p:cNvSpPr>
            <a:spLocks noGrp="1"/>
          </p:cNvSpPr>
          <p:nvPr>
            <p:ph type="body" sz="quarter" idx="11" hasCustomPrompt="1"/>
          </p:nvPr>
        </p:nvSpPr>
        <p:spPr>
          <a:xfrm>
            <a:off x="1338470" y="291519"/>
            <a:ext cx="9144000" cy="275781"/>
          </a:xfrm>
        </p:spPr>
        <p:txBody>
          <a:bodyPr anchor="ctr">
            <a:spAutoFit/>
          </a:bodyPr>
          <a:lstStyle>
            <a:lvl1pPr marL="0" indent="0" algn="ctr">
              <a:buNone/>
              <a:defRPr sz="1100" spc="150" baseline="0">
                <a:solidFill>
                  <a:schemeClr val="tx1"/>
                </a:solidFill>
              </a:defRPr>
            </a:lvl1pPr>
          </a:lstStyle>
          <a:p>
            <a:pPr lvl="0"/>
            <a:r>
              <a:rPr lang="en-GB" dirty="0"/>
              <a:t>FOR PURPOSES OF FORAGE VIRTUAL WORK EXPERIENCE PROGRAM</a:t>
            </a:r>
            <a:endParaRPr lang="en-GB"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CBD1D9E-D27F-4554-BE6E-550908FE1FBE}" type="datetime1">
              <a:rPr lang="en-GB" smtClean="0"/>
            </a:fld>
            <a:endParaRPr lang="en-GB"/>
          </a:p>
        </p:txBody>
      </p:sp>
      <p:sp>
        <p:nvSpPr>
          <p:cNvPr id="4" name="Content Placeholder 2"/>
          <p:cNvSpPr>
            <a:spLocks noGrp="1"/>
          </p:cNvSpPr>
          <p:nvPr>
            <p:ph idx="11" hasCustomPrompt="1"/>
          </p:nvPr>
        </p:nvSpPr>
        <p:spPr>
          <a:xfrm>
            <a:off x="447675" y="1676401"/>
            <a:ext cx="10749412" cy="4429124"/>
          </a:xfrm>
          <a:prstGeom prst="rect">
            <a:avLst/>
          </a:prstGeom>
        </p:spPr>
        <p:txBody>
          <a:bodyPr/>
          <a:lstStyle>
            <a:lvl1pPr marL="0" indent="0">
              <a:lnSpc>
                <a:spcPct val="100000"/>
              </a:lnSpc>
              <a:buNone/>
              <a:defRPr sz="1600" b="1"/>
            </a:lvl1pPr>
            <a:lvl2pPr marL="8255" indent="0">
              <a:buNone/>
              <a:defRPr sz="1400"/>
            </a:lvl2pPr>
            <a:lvl3pPr marL="447675" indent="-189230">
              <a:defRPr sz="1200"/>
            </a:lvl3pPr>
            <a:lvl4pPr marL="716280" indent="-233680">
              <a:defRPr sz="1100"/>
            </a:lvl4pPr>
            <a:lvl5pPr marL="984250" indent="-233680">
              <a:defRPr sz="1100"/>
            </a:lvl5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CBD1D9E-D27F-4554-BE6E-550908FE1FBE}" type="datetime1">
              <a:rPr lang="en-GB" smtClean="0"/>
            </a:fld>
            <a:endParaRPr lang="en-GB"/>
          </a:p>
        </p:txBody>
      </p:sp>
      <p:sp>
        <p:nvSpPr>
          <p:cNvPr id="4" name="Content Placeholder 2"/>
          <p:cNvSpPr>
            <a:spLocks noGrp="1"/>
          </p:cNvSpPr>
          <p:nvPr>
            <p:ph idx="11" hasCustomPrompt="1"/>
          </p:nvPr>
        </p:nvSpPr>
        <p:spPr>
          <a:xfrm>
            <a:off x="447675" y="1676401"/>
            <a:ext cx="10749412" cy="4429124"/>
          </a:xfrm>
          <a:prstGeom prst="rect">
            <a:avLst/>
          </a:prstGeom>
        </p:spPr>
        <p:txBody>
          <a:bodyPr/>
          <a:lstStyle>
            <a:lvl1pPr marL="0" indent="0">
              <a:lnSpc>
                <a:spcPct val="100000"/>
              </a:lnSpc>
              <a:buNone/>
              <a:defRPr sz="1600" b="1"/>
            </a:lvl1pPr>
            <a:lvl2pPr marL="8255" indent="0">
              <a:buNone/>
              <a:defRPr sz="1400"/>
            </a:lvl2pPr>
            <a:lvl3pPr marL="447675" indent="-189230">
              <a:defRPr sz="1200"/>
            </a:lvl3pPr>
            <a:lvl4pPr marL="716280" indent="-233680">
              <a:defRPr sz="1100"/>
            </a:lvl4pPr>
            <a:lvl5pPr marL="984250" indent="-233680">
              <a:defRPr sz="1100"/>
            </a:lvl5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CBD1D9E-D27F-4554-BE6E-550908FE1FBE}" type="datetime1">
              <a:rPr lang="en-GB" smtClean="0"/>
            </a:fld>
            <a:endParaRPr lang="en-GB"/>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a:xfrm>
            <a:off x="8610600" y="6356350"/>
            <a:ext cx="2743200" cy="365125"/>
          </a:xfrm>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1.png"/><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47874"/>
        </a:solidFill>
        <a:effectLst/>
      </p:bgPr>
    </p:bg>
    <p:spTree>
      <p:nvGrpSpPr>
        <p:cNvPr id="1" name=""/>
        <p:cNvGrpSpPr/>
        <p:nvPr/>
      </p:nvGrpSpPr>
      <p:grpSpPr>
        <a:xfrm>
          <a:off x="0" y="0"/>
          <a:ext cx="0" cy="0"/>
          <a:chOff x="0" y="0"/>
          <a:chExt cx="0" cy="0"/>
        </a:xfrm>
      </p:grpSpPr>
      <p:sp>
        <p:nvSpPr>
          <p:cNvPr id="2" name="Text Placeholder 19"/>
          <p:cNvSpPr txBox="1"/>
          <p:nvPr userDrawn="1"/>
        </p:nvSpPr>
        <p:spPr>
          <a:xfrm>
            <a:off x="1338470" y="291519"/>
            <a:ext cx="9144000" cy="275781"/>
          </a:xfrm>
        </p:spPr>
        <p:txBody>
          <a:bodyPr anchor="ctr">
            <a:spAutoFit/>
          </a:bodyPr>
          <a:lstStyle>
            <a:lvl1pPr marL="0" indent="0" algn="ctr" defTabSz="914400" rtl="0" eaLnBrk="1" latinLnBrk="0" hangingPunct="1">
              <a:lnSpc>
                <a:spcPct val="150000"/>
              </a:lnSpc>
              <a:spcBef>
                <a:spcPts val="1000"/>
              </a:spcBef>
              <a:buFont typeface="Arial" panose="020B0604020202020204" pitchFamily="34" charset="0"/>
              <a:buNone/>
              <a:defRPr sz="1100" b="0" i="0" kern="1200" spc="150" baseline="0">
                <a:solidFill>
                  <a:schemeClr val="tx1"/>
                </a:solidFill>
                <a:latin typeface="Mylius Modern" panose="020B0504020202020204"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b="0" i="0" kern="1200">
                <a:solidFill>
                  <a:schemeClr val="bg1"/>
                </a:solidFill>
                <a:latin typeface="Mylius Modern" panose="020B0504020202020204"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b="0" i="0" kern="1200">
                <a:solidFill>
                  <a:schemeClr val="bg1"/>
                </a:solidFill>
                <a:latin typeface="Mylius Modern" panose="020B0504020202020204"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FOR PURPOSES OF FORAGE VIRTUAL WORK EXPERIENCE PROGRAM</a:t>
            </a:r>
            <a:endParaRPr lang="en-GB" dirty="0"/>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lnSpc>
          <a:spcPct val="90000"/>
        </a:lnSpc>
        <a:spcBef>
          <a:spcPct val="0"/>
        </a:spcBef>
        <a:buNone/>
        <a:defRPr sz="4400" b="1" i="0" kern="1200" spc="600">
          <a:ln w="19050">
            <a:solidFill>
              <a:schemeClr val="bg1"/>
            </a:solidFill>
          </a:ln>
          <a:noFill/>
          <a:latin typeface="Mylius Modern" panose="020B0504020202020204" pitchFamily="34" charset="0"/>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b="0" i="0" kern="1200">
          <a:solidFill>
            <a:schemeClr val="bg1"/>
          </a:solidFill>
          <a:latin typeface="Mylius Modern" panose="020B0504020202020204"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b="0" i="0" kern="1200">
          <a:solidFill>
            <a:schemeClr val="bg1"/>
          </a:solidFill>
          <a:latin typeface="Mylius Modern" panose="020B0504020202020204"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b="0" i="0" kern="1200">
          <a:solidFill>
            <a:schemeClr val="bg1"/>
          </a:solidFill>
          <a:latin typeface="Mylius Modern" panose="020B0504020202020204"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12192000" cy="1045029"/>
          </a:xfrm>
          <a:prstGeom prst="rect">
            <a:avLst/>
          </a:prstGeom>
          <a:solidFill>
            <a:srgbClr val="ADD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userDrawn="1"/>
        </p:nvSpPr>
        <p:spPr>
          <a:xfrm>
            <a:off x="256583" y="6591386"/>
            <a:ext cx="4550546" cy="184666"/>
          </a:xfrm>
          <a:prstGeom prst="rect">
            <a:avLst/>
          </a:prstGeom>
          <a:noFill/>
        </p:spPr>
        <p:txBody>
          <a:bodyPr wrap="square" rtlCol="0">
            <a:spAutoFit/>
          </a:bodyPr>
          <a:lstStyle/>
          <a:p>
            <a:r>
              <a:rPr lang="en-US" sz="600" b="0" i="0" spc="0" dirty="0">
                <a:solidFill>
                  <a:srgbClr val="BEB3B2"/>
                </a:solidFill>
                <a:latin typeface="Mylius Modern" panose="020B0504020202020204" pitchFamily="34" charset="0"/>
              </a:rPr>
              <a:t>FOR PURPOSES OF FORAGE VIRTUAL WORK EXPERIENCE PROGRAM</a:t>
            </a:r>
            <a:endParaRPr lang="en-US" sz="600" b="0" i="0" spc="0" dirty="0">
              <a:solidFill>
                <a:srgbClr val="BEB3B2"/>
              </a:solidFill>
              <a:latin typeface="Mylius Modern" panose="020B0504020202020204" pitchFamily="34" charset="0"/>
            </a:endParaRPr>
          </a:p>
        </p:txBody>
      </p:sp>
      <p:sp>
        <p:nvSpPr>
          <p:cNvPr id="13" name="Slide Number Placeholder 5"/>
          <p:cNvSpPr txBox="1"/>
          <p:nvPr userDrawn="1"/>
        </p:nvSpPr>
        <p:spPr>
          <a:xfrm>
            <a:off x="11251474" y="6583692"/>
            <a:ext cx="710068" cy="18466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1BACC82-5A65-4E43-B4FE-801ED5E2C88E}" type="slidenum">
              <a:rPr lang="en-GB" sz="700" b="0" i="0" smtClean="0">
                <a:solidFill>
                  <a:srgbClr val="BEB3B2"/>
                </a:solidFill>
                <a:latin typeface="Mylius Modern" panose="020B0504020202020204" pitchFamily="34" charset="0"/>
              </a:rPr>
            </a:fld>
            <a:endParaRPr lang="en-GB" sz="1000" b="0" i="0">
              <a:solidFill>
                <a:srgbClr val="BEB3B2"/>
              </a:solidFill>
              <a:latin typeface="Mylius Modern" panose="020B0504020202020204" pitchFamily="34" charset="0"/>
            </a:endParaRPr>
          </a:p>
        </p:txBody>
      </p:sp>
      <p:sp>
        <p:nvSpPr>
          <p:cNvPr id="6" name="Title Placeholder 1"/>
          <p:cNvSpPr>
            <a:spLocks noGrp="1"/>
          </p:cNvSpPr>
          <p:nvPr>
            <p:ph type="title"/>
          </p:nvPr>
        </p:nvSpPr>
        <p:spPr>
          <a:xfrm>
            <a:off x="343672" y="323488"/>
            <a:ext cx="8797438" cy="442867"/>
          </a:xfrm>
          <a:prstGeom prst="rect">
            <a:avLst/>
          </a:prstGeom>
        </p:spPr>
        <p:txBody>
          <a:bodyPr vert="horz" wrap="square" lIns="0" tIns="0" rIns="0" bIns="0" rtlCol="0" anchor="ctr" anchorCtr="0">
            <a:noAutofit/>
          </a:bodyPr>
          <a:lstStyle/>
          <a:p>
            <a:r>
              <a:rPr lang="en-GB"/>
              <a:t>CLICK TO EDIT MASTER TITLE STYLE</a:t>
            </a:r>
            <a:endParaRPr lang="en-GB"/>
          </a:p>
        </p:txBody>
      </p:sp>
      <p:pic>
        <p:nvPicPr>
          <p:cNvPr id="8" name="Picture 7" descr="Shape, rectangle&#10;&#10;Description automatically generated"/>
          <p:cNvPicPr>
            <a:picLocks noChangeAspect="1"/>
          </p:cNvPicPr>
          <p:nvPr userDrawn="1"/>
        </p:nvPicPr>
        <p:blipFill>
          <a:blip r:embed="rId2"/>
          <a:stretch>
            <a:fillRect/>
          </a:stretch>
        </p:blipFill>
        <p:spPr>
          <a:xfrm>
            <a:off x="10810753" y="368300"/>
            <a:ext cx="1046285" cy="260270"/>
          </a:xfrm>
          <a:prstGeom prst="rect">
            <a:avLst/>
          </a:prstGeom>
        </p:spPr>
      </p:pic>
      <p:sp>
        <p:nvSpPr>
          <p:cNvPr id="9" name="Date Placeholder 3"/>
          <p:cNvSpPr>
            <a:spLocks noGrp="1"/>
          </p:cNvSpPr>
          <p:nvPr>
            <p:ph type="dt" sz="half" idx="2"/>
          </p:nvPr>
        </p:nvSpPr>
        <p:spPr>
          <a:xfrm>
            <a:off x="8592159" y="6622164"/>
            <a:ext cx="2741736" cy="107722"/>
          </a:xfrm>
          <a:prstGeom prst="rect">
            <a:avLst/>
          </a:prstGeom>
        </p:spPr>
        <p:txBody>
          <a:bodyPr vert="horz" wrap="square" lIns="0" tIns="0" rIns="0" bIns="0" rtlCol="0" anchor="ctr">
            <a:spAutoFit/>
          </a:bodyPr>
          <a:lstStyle>
            <a:lvl1pPr algn="r">
              <a:defRPr lang="en-GB" sz="700" b="0" i="0" cap="all" spc="110" baseline="0" smtClean="0">
                <a:solidFill>
                  <a:srgbClr val="BEB3B2"/>
                </a:solidFill>
                <a:latin typeface="Mylius Modern" panose="020B0504020202020204" pitchFamily="34" charset="0"/>
              </a:defRPr>
            </a:lvl1pPr>
          </a:lstStyle>
          <a:p>
            <a:fld id="{0CBD1D9E-D27F-4554-BE6E-550908FE1FBE}" type="datetime1">
              <a:rPr lang="en-GB" smtClean="0"/>
            </a:fld>
            <a:endParaRPr lang="en-GB"/>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2800" b="0" i="0" kern="1200" cap="all" spc="600" baseline="0">
          <a:solidFill>
            <a:schemeClr val="bg1"/>
          </a:solidFill>
          <a:latin typeface="Mylius Modern" panose="020B0504020202020204" pitchFamily="34" charset="0"/>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000" b="0" i="0" kern="1200">
          <a:solidFill>
            <a:srgbClr val="0B5574"/>
          </a:solidFill>
          <a:latin typeface="Mylius Modern" panose="020B0504020202020204"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b="0" i="0" kern="1200">
          <a:solidFill>
            <a:srgbClr val="0B5574"/>
          </a:solidFill>
          <a:latin typeface="Mylius Modern" panose="020B0504020202020204"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b="0" i="0" kern="1200">
          <a:solidFill>
            <a:srgbClr val="0B5574"/>
          </a:solidFill>
          <a:latin typeface="Mylius Modern" panose="020B0504020202020204"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b="0" i="0" kern="1200">
          <a:solidFill>
            <a:srgbClr val="0B5574"/>
          </a:solidFill>
          <a:latin typeface="Mylius Modern" panose="020B0504020202020204"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12192000" cy="1045029"/>
          </a:xfrm>
          <a:prstGeom prst="rect">
            <a:avLst/>
          </a:prstGeom>
          <a:solidFill>
            <a:srgbClr val="ADD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userDrawn="1"/>
        </p:nvSpPr>
        <p:spPr>
          <a:xfrm>
            <a:off x="256583" y="6591386"/>
            <a:ext cx="4550546" cy="184666"/>
          </a:xfrm>
          <a:prstGeom prst="rect">
            <a:avLst/>
          </a:prstGeom>
          <a:noFill/>
        </p:spPr>
        <p:txBody>
          <a:bodyPr wrap="square" rtlCol="0">
            <a:spAutoFit/>
          </a:bodyPr>
          <a:lstStyle/>
          <a:p>
            <a:r>
              <a:rPr lang="en-US" sz="600" b="0" i="0" spc="0" dirty="0">
                <a:solidFill>
                  <a:srgbClr val="BEB3B2"/>
                </a:solidFill>
                <a:latin typeface="Mylius Modern" panose="020B0504020202020204" pitchFamily="34" charset="0"/>
              </a:rPr>
              <a:t>FOR PURPOSES OF FORAGE VIRTUAL WORK EXPERIENCE PROGRAM</a:t>
            </a:r>
            <a:endParaRPr lang="en-US" sz="600" b="0" i="0" spc="0" dirty="0">
              <a:solidFill>
                <a:srgbClr val="BEB3B2"/>
              </a:solidFill>
              <a:latin typeface="Mylius Modern" panose="020B0504020202020204" pitchFamily="34" charset="0"/>
            </a:endParaRPr>
          </a:p>
        </p:txBody>
      </p:sp>
      <p:sp>
        <p:nvSpPr>
          <p:cNvPr id="13" name="Slide Number Placeholder 5"/>
          <p:cNvSpPr txBox="1"/>
          <p:nvPr userDrawn="1"/>
        </p:nvSpPr>
        <p:spPr>
          <a:xfrm>
            <a:off x="11251474" y="6583692"/>
            <a:ext cx="710068" cy="18466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1BACC82-5A65-4E43-B4FE-801ED5E2C88E}" type="slidenum">
              <a:rPr lang="en-GB" sz="700" b="0" i="0" smtClean="0">
                <a:solidFill>
                  <a:srgbClr val="BEB3B2"/>
                </a:solidFill>
                <a:latin typeface="Mylius Modern" panose="020B0504020202020204" pitchFamily="34" charset="0"/>
              </a:rPr>
            </a:fld>
            <a:endParaRPr lang="en-GB" sz="1000" b="0" i="0">
              <a:solidFill>
                <a:srgbClr val="BEB3B2"/>
              </a:solidFill>
              <a:latin typeface="Mylius Modern" panose="020B0504020202020204" pitchFamily="34" charset="0"/>
            </a:endParaRPr>
          </a:p>
        </p:txBody>
      </p:sp>
      <p:sp>
        <p:nvSpPr>
          <p:cNvPr id="6" name="Title Placeholder 1"/>
          <p:cNvSpPr>
            <a:spLocks noGrp="1"/>
          </p:cNvSpPr>
          <p:nvPr>
            <p:ph type="title"/>
          </p:nvPr>
        </p:nvSpPr>
        <p:spPr>
          <a:xfrm>
            <a:off x="343672" y="323488"/>
            <a:ext cx="8797438" cy="442867"/>
          </a:xfrm>
          <a:prstGeom prst="rect">
            <a:avLst/>
          </a:prstGeom>
        </p:spPr>
        <p:txBody>
          <a:bodyPr vert="horz" wrap="square" lIns="0" tIns="0" rIns="0" bIns="0" rtlCol="0" anchor="ctr" anchorCtr="0">
            <a:noAutofit/>
          </a:bodyPr>
          <a:lstStyle/>
          <a:p>
            <a:r>
              <a:rPr lang="en-GB"/>
              <a:t>CLICK TO EDIT MASTER TITLE STYLE</a:t>
            </a:r>
            <a:endParaRPr lang="en-GB"/>
          </a:p>
        </p:txBody>
      </p:sp>
      <p:pic>
        <p:nvPicPr>
          <p:cNvPr id="8" name="Picture 7" descr="Shape, rectangle&#10;&#10;Description automatically generated"/>
          <p:cNvPicPr>
            <a:picLocks noChangeAspect="1"/>
          </p:cNvPicPr>
          <p:nvPr userDrawn="1"/>
        </p:nvPicPr>
        <p:blipFill>
          <a:blip r:embed="rId3"/>
          <a:stretch>
            <a:fillRect/>
          </a:stretch>
        </p:blipFill>
        <p:spPr>
          <a:xfrm>
            <a:off x="10810753" y="368300"/>
            <a:ext cx="1046285" cy="260270"/>
          </a:xfrm>
          <a:prstGeom prst="rect">
            <a:avLst/>
          </a:prstGeom>
        </p:spPr>
      </p:pic>
      <p:sp>
        <p:nvSpPr>
          <p:cNvPr id="9" name="Date Placeholder 3"/>
          <p:cNvSpPr>
            <a:spLocks noGrp="1"/>
          </p:cNvSpPr>
          <p:nvPr>
            <p:ph type="dt" sz="half" idx="2"/>
          </p:nvPr>
        </p:nvSpPr>
        <p:spPr>
          <a:xfrm>
            <a:off x="8592159" y="6622164"/>
            <a:ext cx="2741736" cy="107722"/>
          </a:xfrm>
          <a:prstGeom prst="rect">
            <a:avLst/>
          </a:prstGeom>
        </p:spPr>
        <p:txBody>
          <a:bodyPr vert="horz" wrap="square" lIns="0" tIns="0" rIns="0" bIns="0" rtlCol="0" anchor="ctr">
            <a:spAutoFit/>
          </a:bodyPr>
          <a:lstStyle>
            <a:lvl1pPr algn="r">
              <a:defRPr lang="en-GB" sz="700" b="0" i="0" cap="all" spc="110" baseline="0" smtClean="0">
                <a:solidFill>
                  <a:srgbClr val="BEB3B2"/>
                </a:solidFill>
                <a:latin typeface="Mylius Modern" panose="020B0504020202020204" pitchFamily="34" charset="0"/>
              </a:defRPr>
            </a:lvl1pPr>
          </a:lstStyle>
          <a:p>
            <a:fld id="{0CBD1D9E-D27F-4554-BE6E-550908FE1FBE}" type="datetime1">
              <a:rPr lang="en-GB" smtClean="0"/>
            </a:fld>
            <a:endParaRPr lang="en-GB"/>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Lst>
  <p:txStyles>
    <p:titleStyle>
      <a:lvl1pPr algn="l" defTabSz="914400" rtl="0" eaLnBrk="1" latinLnBrk="0" hangingPunct="1">
        <a:lnSpc>
          <a:spcPct val="90000"/>
        </a:lnSpc>
        <a:spcBef>
          <a:spcPct val="0"/>
        </a:spcBef>
        <a:buNone/>
        <a:defRPr sz="2800" b="0" i="0" kern="1200" cap="all" spc="600" baseline="0">
          <a:solidFill>
            <a:schemeClr val="bg1"/>
          </a:solidFill>
          <a:latin typeface="Mylius Modern" panose="020B0504020202020204" pitchFamily="34" charset="0"/>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000" b="0" i="0" kern="1200">
          <a:solidFill>
            <a:srgbClr val="0B5574"/>
          </a:solidFill>
          <a:latin typeface="Mylius Modern" panose="020B0504020202020204"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b="0" i="0" kern="1200">
          <a:solidFill>
            <a:srgbClr val="0B5574"/>
          </a:solidFill>
          <a:latin typeface="Mylius Modern" panose="020B0504020202020204"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b="0" i="0" kern="1200">
          <a:solidFill>
            <a:srgbClr val="0B5574"/>
          </a:solidFill>
          <a:latin typeface="Mylius Modern" panose="020B0504020202020204"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b="0" i="0" kern="1200">
          <a:solidFill>
            <a:srgbClr val="0B5574"/>
          </a:solidFill>
          <a:latin typeface="Mylius Modern" panose="020B0504020202020204"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GB" dirty="0">
                <a:solidFill>
                  <a:schemeClr val="tx1"/>
                </a:solidFill>
                <a:effectLst>
                  <a:outerShdw blurRad="38100" dist="19050" dir="2700000" algn="tl" rotWithShape="0">
                    <a:schemeClr val="dk1">
                      <a:alpha val="40000"/>
                    </a:schemeClr>
                  </a:outerShdw>
                </a:effectLst>
              </a:rPr>
              <a:t>British airways review analysis</a:t>
            </a:r>
            <a:endParaRPr lang="en-US" altLang="en-GB" dirty="0">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p:txBody>
          <a:bodyPr/>
          <a:lstStyle/>
          <a:p>
            <a:r>
              <a:rPr lang="en-US" altLang="en-GB" dirty="0"/>
              <a:t>collecting and analyzing customer reviews from skytrax</a:t>
            </a:r>
            <a:endParaRPr lang="en-US" altLang="en-GB" dirty="0"/>
          </a:p>
        </p:txBody>
      </p:sp>
      <p:sp>
        <p:nvSpPr>
          <p:cNvPr id="4" name="Text Placeholder 3"/>
          <p:cNvSpPr>
            <a:spLocks noGrp="1"/>
          </p:cNvSpPr>
          <p:nvPr>
            <p:ph type="body" sz="quarter" idx="10"/>
          </p:nvPr>
        </p:nvSpPr>
        <p:spPr>
          <a:xfrm>
            <a:off x="1524000" y="6218472"/>
            <a:ext cx="9144000" cy="299085"/>
          </a:xfrm>
        </p:spPr>
        <p:txBody>
          <a:bodyPr/>
          <a:lstStyle/>
          <a:p>
            <a:r>
              <a:rPr lang="en-US" altLang="en-GB" dirty="0"/>
              <a:t> November 2022</a:t>
            </a:r>
            <a:endParaRPr lang="en-US" alt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a:t>AGENDA</a:t>
            </a:r>
            <a:endParaRPr lang="en-US" altLang="en-GB"/>
          </a:p>
        </p:txBody>
      </p:sp>
      <p:sp>
        <p:nvSpPr>
          <p:cNvPr id="3" name="Content Placeholder 2"/>
          <p:cNvSpPr>
            <a:spLocks noGrp="1"/>
          </p:cNvSpPr>
          <p:nvPr>
            <p:ph idx="11"/>
          </p:nvPr>
        </p:nvSpPr>
        <p:spPr/>
        <p:txBody>
          <a:bodyPr/>
          <a:lstStyle/>
          <a:p>
            <a:r>
              <a:rPr lang="en-US" altLang="en-GB" dirty="0"/>
              <a:t>I. Collecting Data </a:t>
            </a:r>
            <a:endParaRPr lang="en-US" altLang="en-GB" dirty="0"/>
          </a:p>
          <a:p>
            <a:r>
              <a:rPr lang="en-US" altLang="en-GB" dirty="0"/>
              <a:t>II. Exploratory Data Analysis</a:t>
            </a:r>
            <a:endParaRPr lang="en-US" altLang="en-GB" dirty="0"/>
          </a:p>
          <a:p>
            <a:r>
              <a:rPr lang="en-US" altLang="en-GB" dirty="0"/>
              <a:t>III. </a:t>
            </a:r>
            <a:r>
              <a:rPr lang="en-US" altLang="en-GB" dirty="0">
                <a:sym typeface="+mn-ea"/>
              </a:rPr>
              <a:t>Text Analysis</a:t>
            </a:r>
            <a:r>
              <a:rPr lang="en-US" altLang="en-GB" dirty="0"/>
              <a:t>   </a:t>
            </a:r>
            <a:endParaRPr lang="en-US" alt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COLLECTING DATA</a:t>
            </a:r>
            <a:endParaRPr lang="en-US"/>
          </a:p>
        </p:txBody>
      </p:sp>
      <p:graphicFrame>
        <p:nvGraphicFramePr>
          <p:cNvPr id="6" name="Content Placeholder 5"/>
          <p:cNvGraphicFramePr/>
          <p:nvPr>
            <p:ph idx="11"/>
          </p:nvPr>
        </p:nvGraphicFramePr>
        <p:xfrm>
          <a:off x="450215" y="2183130"/>
          <a:ext cx="11077575" cy="1283335"/>
        </p:xfrm>
        <a:graphic>
          <a:graphicData uri="http://schemas.openxmlformats.org/drawingml/2006/table">
            <a:tbl>
              <a:tblPr firstRow="1" bandRow="1">
                <a:tableStyleId>{5C22544A-7EE6-4342-B048-85BDC9FD1C3A}</a:tableStyleId>
              </a:tblPr>
              <a:tblGrid>
                <a:gridCol w="773430"/>
                <a:gridCol w="772795"/>
                <a:gridCol w="698500"/>
                <a:gridCol w="570230"/>
                <a:gridCol w="698500"/>
                <a:gridCol w="837565"/>
                <a:gridCol w="730250"/>
                <a:gridCol w="643890"/>
                <a:gridCol w="771525"/>
                <a:gridCol w="709295"/>
                <a:gridCol w="1010920"/>
                <a:gridCol w="644525"/>
                <a:gridCol w="495300"/>
                <a:gridCol w="783590"/>
                <a:gridCol w="937260"/>
              </a:tblGrid>
              <a:tr h="460375">
                <a:tc>
                  <a:txBody>
                    <a:bodyPr/>
                    <a:p>
                      <a:pPr>
                        <a:buNone/>
                      </a:pPr>
                      <a:r>
                        <a:rPr lang="en-US" sz="1200"/>
                        <a:t>Review ID</a:t>
                      </a:r>
                      <a:endParaRPr lang="en-US" sz="1200"/>
                    </a:p>
                  </a:txBody>
                  <a:tcPr/>
                </a:tc>
                <a:tc>
                  <a:txBody>
                    <a:bodyPr/>
                    <a:p>
                      <a:pPr>
                        <a:buNone/>
                      </a:pPr>
                      <a:r>
                        <a:rPr lang="en-US" sz="1200"/>
                        <a:t>Review Text </a:t>
                      </a:r>
                      <a:endParaRPr lang="en-US" sz="1200"/>
                    </a:p>
                  </a:txBody>
                  <a:tcPr/>
                </a:tc>
                <a:tc>
                  <a:txBody>
                    <a:bodyPr/>
                    <a:p>
                      <a:pPr>
                        <a:buNone/>
                      </a:pPr>
                      <a:r>
                        <a:rPr lang="en-US" sz="1200"/>
                        <a:t>Aircraft</a:t>
                      </a:r>
                      <a:endParaRPr lang="en-US" sz="1200"/>
                    </a:p>
                  </a:txBody>
                  <a:tcPr/>
                </a:tc>
                <a:tc>
                  <a:txBody>
                    <a:bodyPr/>
                    <a:p>
                      <a:pPr>
                        <a:buNone/>
                      </a:pPr>
                      <a:r>
                        <a:rPr lang="en-US" sz="1200">
                          <a:sym typeface="+mn-ea"/>
                        </a:rPr>
                        <a:t>Date Flown</a:t>
                      </a:r>
                      <a:endParaRPr lang="en-US" sz="1200"/>
                    </a:p>
                    <a:p>
                      <a:pPr>
                        <a:buNone/>
                      </a:pPr>
                      <a:endParaRPr lang="en-US" sz="1200"/>
                    </a:p>
                  </a:txBody>
                  <a:tcPr/>
                </a:tc>
                <a:tc>
                  <a:txBody>
                    <a:bodyPr/>
                    <a:p>
                      <a:pPr>
                        <a:buNone/>
                      </a:pPr>
                      <a:r>
                        <a:rPr lang="en-US" sz="1200">
                          <a:sym typeface="+mn-ea"/>
                        </a:rPr>
                        <a:t>Cabin Staff Service </a:t>
                      </a:r>
                      <a:endParaRPr lang="en-US" sz="1200"/>
                    </a:p>
                    <a:p>
                      <a:pPr>
                        <a:buNone/>
                      </a:pPr>
                      <a:endParaRPr lang="en-US" sz="1200"/>
                    </a:p>
                  </a:txBody>
                  <a:tcPr/>
                </a:tc>
                <a:tc>
                  <a:txBody>
                    <a:bodyPr/>
                    <a:p>
                      <a:pPr>
                        <a:buNone/>
                      </a:pPr>
                      <a:r>
                        <a:rPr lang="en-US" sz="1200"/>
                        <a:t>Food &amp; Beverages</a:t>
                      </a:r>
                      <a:endParaRPr lang="en-US" sz="1200"/>
                    </a:p>
                  </a:txBody>
                  <a:tcPr/>
                </a:tc>
                <a:tc>
                  <a:txBody>
                    <a:bodyPr/>
                    <a:p>
                      <a:pPr>
                        <a:buNone/>
                      </a:pPr>
                      <a:r>
                        <a:rPr lang="en-US" sz="1200"/>
                        <a:t>Ground Service </a:t>
                      </a:r>
                      <a:endParaRPr lang="en-US" sz="1200"/>
                    </a:p>
                  </a:txBody>
                  <a:tcPr/>
                </a:tc>
                <a:tc>
                  <a:txBody>
                    <a:bodyPr/>
                    <a:p>
                      <a:pPr>
                        <a:buNone/>
                      </a:pPr>
                      <a:r>
                        <a:rPr lang="en-US" sz="1200"/>
                        <a:t>Inflight</a:t>
                      </a:r>
                      <a:endParaRPr lang="en-US" sz="1200"/>
                    </a:p>
                  </a:txBody>
                  <a:tcPr/>
                </a:tc>
                <a:tc>
                  <a:txBody>
                    <a:bodyPr/>
                    <a:p>
                      <a:pPr>
                        <a:buNone/>
                      </a:pPr>
                      <a:r>
                        <a:rPr lang="en-US" sz="1200"/>
                        <a:t>Entertainment</a:t>
                      </a:r>
                      <a:endParaRPr lang="en-US" sz="1200"/>
                    </a:p>
                  </a:txBody>
                  <a:tcPr/>
                </a:tc>
                <a:tc>
                  <a:txBody>
                    <a:bodyPr/>
                    <a:p>
                      <a:pPr>
                        <a:buNone/>
                      </a:pPr>
                      <a:r>
                        <a:rPr lang="en-US" sz="1200"/>
                        <a:t>Seat Comfort</a:t>
                      </a:r>
                      <a:endParaRPr lang="en-US" sz="1200"/>
                    </a:p>
                  </a:txBody>
                  <a:tcPr/>
                </a:tc>
                <a:tc>
                  <a:txBody>
                    <a:bodyPr/>
                    <a:p>
                      <a:pPr>
                        <a:buNone/>
                      </a:pPr>
                      <a:r>
                        <a:rPr lang="en-US" sz="1200"/>
                        <a:t>Wifi &amp; Connectivity </a:t>
                      </a:r>
                      <a:endParaRPr lang="en-US" sz="1200"/>
                    </a:p>
                  </a:txBody>
                  <a:tcPr/>
                </a:tc>
                <a:tc>
                  <a:txBody>
                    <a:bodyPr/>
                    <a:p>
                      <a:pPr>
                        <a:buNone/>
                      </a:pPr>
                      <a:r>
                        <a:rPr lang="en-US" sz="1200">
                          <a:sym typeface="+mn-ea"/>
                        </a:rPr>
                        <a:t>Value For Money </a:t>
                      </a:r>
                      <a:endParaRPr lang="en-US" sz="1200"/>
                    </a:p>
                    <a:p>
                      <a:pPr>
                        <a:buNone/>
                      </a:pPr>
                      <a:endParaRPr lang="en-US" sz="1200"/>
                    </a:p>
                  </a:txBody>
                  <a:tcPr/>
                </a:tc>
                <a:tc>
                  <a:txBody>
                    <a:bodyPr/>
                    <a:p>
                      <a:pPr>
                        <a:buNone/>
                      </a:pPr>
                      <a:r>
                        <a:rPr lang="en-US" sz="1200">
                          <a:sym typeface="+mn-ea"/>
                        </a:rPr>
                        <a:t>Seat Type</a:t>
                      </a:r>
                      <a:endParaRPr lang="en-US" sz="1200"/>
                    </a:p>
                    <a:p>
                      <a:pPr>
                        <a:buNone/>
                      </a:pPr>
                      <a:endParaRPr lang="en-US" sz="1200"/>
                    </a:p>
                  </a:txBody>
                  <a:tcPr/>
                </a:tc>
                <a:tc>
                  <a:txBody>
                    <a:bodyPr/>
                    <a:p>
                      <a:pPr>
                        <a:buNone/>
                      </a:pPr>
                      <a:r>
                        <a:rPr lang="en-US" sz="1200">
                          <a:sym typeface="+mn-ea"/>
                        </a:rPr>
                        <a:t>Type Of Traveller</a:t>
                      </a:r>
                      <a:endParaRPr lang="en-US" sz="1200"/>
                    </a:p>
                    <a:p>
                      <a:pPr>
                        <a:buNone/>
                      </a:pPr>
                      <a:endParaRPr lang="en-US" sz="1200"/>
                    </a:p>
                  </a:txBody>
                  <a:tcPr/>
                </a:tc>
                <a:tc>
                  <a:txBody>
                    <a:bodyPr/>
                    <a:p>
                      <a:pPr>
                        <a:buNone/>
                      </a:pPr>
                      <a:r>
                        <a:rPr lang="en-US" sz="1200"/>
                        <a:t>Recommended</a:t>
                      </a:r>
                      <a:endParaRPr lang="en-US" sz="1200"/>
                    </a:p>
                  </a:txBody>
                  <a:tcPr/>
                </a:tc>
              </a:tr>
              <a:tr h="460375">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r>
            </a:tbl>
          </a:graphicData>
        </a:graphic>
      </p:graphicFrame>
      <p:sp>
        <p:nvSpPr>
          <p:cNvPr id="7" name="Text Box 6"/>
          <p:cNvSpPr txBox="1"/>
          <p:nvPr/>
        </p:nvSpPr>
        <p:spPr>
          <a:xfrm>
            <a:off x="450215" y="3433445"/>
            <a:ext cx="1496695" cy="368300"/>
          </a:xfrm>
          <a:prstGeom prst="rect">
            <a:avLst/>
          </a:prstGeom>
          <a:noFill/>
        </p:spPr>
        <p:txBody>
          <a:bodyPr wrap="square" rtlCol="0">
            <a:spAutoFit/>
          </a:bodyPr>
          <a:p>
            <a:endParaRPr lang="en-US"/>
          </a:p>
        </p:txBody>
      </p:sp>
      <p:sp>
        <p:nvSpPr>
          <p:cNvPr id="8" name="Text Box 7"/>
          <p:cNvSpPr txBox="1"/>
          <p:nvPr/>
        </p:nvSpPr>
        <p:spPr>
          <a:xfrm>
            <a:off x="450215" y="4196715"/>
            <a:ext cx="9536430" cy="645160"/>
          </a:xfrm>
          <a:prstGeom prst="rect">
            <a:avLst/>
          </a:prstGeom>
          <a:noFill/>
        </p:spPr>
        <p:txBody>
          <a:bodyPr wrap="none" rtlCol="0">
            <a:spAutoFit/>
          </a:bodyPr>
          <a:p>
            <a:pPr marL="285750" indent="-285750">
              <a:buFont typeface="Arial" panose="020B0604020202020204" pitchFamily="34" charset="0"/>
              <a:buChar char="•"/>
            </a:pPr>
            <a:r>
              <a:rPr lang="en-US"/>
              <a:t>Scrapping customer reviews about British Airways from the website Skytrax using Beautifulsoup.</a:t>
            </a:r>
            <a:endParaRPr lang="en-US"/>
          </a:p>
          <a:p>
            <a:pPr marL="285750" indent="-285750">
              <a:buFont typeface="Arial" panose="020B0604020202020204" pitchFamily="34" charset="0"/>
              <a:buChar char="•"/>
            </a:pPr>
            <a:r>
              <a:rPr lang="en-US"/>
              <a:t>Performing data wrangling and save data as a table with columns above to a xlsx file using Pandas.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exploratory data analysis</a:t>
            </a:r>
            <a:endParaRPr lang="en-US"/>
          </a:p>
        </p:txBody>
      </p:sp>
      <p:pic>
        <p:nvPicPr>
          <p:cNvPr id="8" name="Content Placeholder 7"/>
          <p:cNvPicPr>
            <a:picLocks noChangeAspect="1"/>
          </p:cNvPicPr>
          <p:nvPr>
            <p:ph idx="11"/>
          </p:nvPr>
        </p:nvPicPr>
        <p:blipFill>
          <a:blip r:embed="rId1"/>
          <a:srcRect l="1362" t="1799"/>
          <a:stretch>
            <a:fillRect/>
          </a:stretch>
        </p:blipFill>
        <p:spPr>
          <a:xfrm>
            <a:off x="8204200" y="2023745"/>
            <a:ext cx="2900045" cy="1657350"/>
          </a:xfrm>
          <a:prstGeom prst="rect">
            <a:avLst/>
          </a:prstGeom>
        </p:spPr>
      </p:pic>
      <p:sp>
        <p:nvSpPr>
          <p:cNvPr id="5" name="Text Box 4"/>
          <p:cNvSpPr txBox="1"/>
          <p:nvPr/>
        </p:nvSpPr>
        <p:spPr>
          <a:xfrm>
            <a:off x="1238250" y="2023745"/>
            <a:ext cx="5137785" cy="645160"/>
          </a:xfrm>
          <a:prstGeom prst="rect">
            <a:avLst/>
          </a:prstGeom>
          <a:noFill/>
        </p:spPr>
        <p:txBody>
          <a:bodyPr wrap="square" rtlCol="0" anchor="t">
            <a:spAutoFit/>
          </a:bodyPr>
          <a:p>
            <a:pPr marL="285750" indent="-285750">
              <a:buFont typeface="Arial" panose="020B0604020202020204" pitchFamily="34" charset="0"/>
              <a:buChar char="•"/>
            </a:pPr>
            <a:r>
              <a:rPr lang="en-US">
                <a:sym typeface="+mn-ea"/>
              </a:rPr>
              <a:t>Negative reviews makes up a bigger part than the other group.</a:t>
            </a:r>
            <a:endParaRPr lang="en-US"/>
          </a:p>
        </p:txBody>
      </p:sp>
      <p:pic>
        <p:nvPicPr>
          <p:cNvPr id="6" name="Picture 5"/>
          <p:cNvPicPr>
            <a:picLocks noChangeAspect="1"/>
          </p:cNvPicPr>
          <p:nvPr/>
        </p:nvPicPr>
        <p:blipFill>
          <a:blip r:embed="rId2"/>
          <a:stretch>
            <a:fillRect/>
          </a:stretch>
        </p:blipFill>
        <p:spPr>
          <a:xfrm>
            <a:off x="1172845" y="4226560"/>
            <a:ext cx="6446520" cy="2369820"/>
          </a:xfrm>
          <a:prstGeom prst="rect">
            <a:avLst/>
          </a:prstGeom>
        </p:spPr>
      </p:pic>
      <p:sp>
        <p:nvSpPr>
          <p:cNvPr id="7" name="Text Box 6"/>
          <p:cNvSpPr txBox="1"/>
          <p:nvPr/>
        </p:nvSpPr>
        <p:spPr>
          <a:xfrm>
            <a:off x="8203565" y="4414520"/>
            <a:ext cx="2900680" cy="1753235"/>
          </a:xfrm>
          <a:prstGeom prst="rect">
            <a:avLst/>
          </a:prstGeom>
          <a:noFill/>
        </p:spPr>
        <p:txBody>
          <a:bodyPr wrap="square" rtlCol="0">
            <a:spAutoFit/>
          </a:bodyPr>
          <a:p>
            <a:pPr marL="285750" indent="-285750">
              <a:buFont typeface="Arial" panose="020B0604020202020204" pitchFamily="34" charset="0"/>
              <a:buChar char="•"/>
            </a:pPr>
            <a:r>
              <a:rPr lang="en-US"/>
              <a:t>Cabin Staff Service has the the highest rate from customers while Wifi &amp; Connectivity has the lowest rating star averagely.</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Exploratory data analysis</a:t>
            </a:r>
            <a:endParaRPr lang="en-US"/>
          </a:p>
        </p:txBody>
      </p:sp>
      <p:pic>
        <p:nvPicPr>
          <p:cNvPr id="7" name="Content Placeholder 6"/>
          <p:cNvPicPr>
            <a:picLocks noChangeAspect="1"/>
          </p:cNvPicPr>
          <p:nvPr>
            <p:ph idx="11"/>
          </p:nvPr>
        </p:nvPicPr>
        <p:blipFill>
          <a:blip r:embed="rId1"/>
          <a:stretch>
            <a:fillRect/>
          </a:stretch>
        </p:blipFill>
        <p:spPr>
          <a:xfrm>
            <a:off x="4432935" y="1924050"/>
            <a:ext cx="7327900" cy="4536440"/>
          </a:xfrm>
          <a:prstGeom prst="rect">
            <a:avLst/>
          </a:prstGeom>
        </p:spPr>
      </p:pic>
      <p:sp>
        <p:nvSpPr>
          <p:cNvPr id="10" name="Text Box 9"/>
          <p:cNvSpPr txBox="1"/>
          <p:nvPr/>
        </p:nvSpPr>
        <p:spPr>
          <a:xfrm>
            <a:off x="727710" y="1924050"/>
            <a:ext cx="3511550" cy="4523105"/>
          </a:xfrm>
          <a:prstGeom prst="rect">
            <a:avLst/>
          </a:prstGeom>
          <a:noFill/>
        </p:spPr>
        <p:txBody>
          <a:bodyPr wrap="square" rtlCol="0">
            <a:spAutoFit/>
          </a:bodyPr>
          <a:p>
            <a:pPr marL="285750" indent="-285750">
              <a:buFont typeface="Arial" panose="020B0604020202020204" pitchFamily="34" charset="0"/>
              <a:buChar char="•"/>
            </a:pPr>
            <a:r>
              <a:rPr lang="en-US"/>
              <a:t>First Class customers are the most positive group which is the only seat type having the higher number of positive reviews than that of negative one. However, the number of first class reviews is the least significant which is around just 5% of that number of Economy Class.</a:t>
            </a:r>
            <a:endParaRPr lang="en-US"/>
          </a:p>
          <a:p>
            <a:pPr marL="285750" indent="-285750">
              <a:buFont typeface="Arial" panose="020B0604020202020204" pitchFamily="34" charset="0"/>
              <a:buChar char="•"/>
            </a:pPr>
            <a:r>
              <a:rPr lang="en-US"/>
              <a:t>Customers with business purpose are the most difficult who have the review ratio of 1:3 leading by bad reviews.</a:t>
            </a:r>
            <a:endParaRPr lang="en-US"/>
          </a:p>
          <a:p>
            <a:pPr marL="285750" indent="-285750">
              <a:buFont typeface="Arial" panose="020B0604020202020204" pitchFamily="34" charset="0"/>
              <a:buChar char="•"/>
            </a:pPr>
            <a:r>
              <a:rPr lang="en-US"/>
              <a:t>Negative reviews significantly overwhelmed postive ones in 2017.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exploratory data analysis</a:t>
            </a:r>
            <a:endParaRPr lang="en-US"/>
          </a:p>
        </p:txBody>
      </p:sp>
      <p:pic>
        <p:nvPicPr>
          <p:cNvPr id="4" name="Content Placeholder 3"/>
          <p:cNvPicPr>
            <a:picLocks noChangeAspect="1"/>
          </p:cNvPicPr>
          <p:nvPr>
            <p:ph idx="11"/>
          </p:nvPr>
        </p:nvPicPr>
        <p:blipFill>
          <a:blip r:embed="rId1"/>
          <a:stretch>
            <a:fillRect/>
          </a:stretch>
        </p:blipFill>
        <p:spPr>
          <a:xfrm>
            <a:off x="4275455" y="1526540"/>
            <a:ext cx="7233920" cy="5008880"/>
          </a:xfrm>
          <a:prstGeom prst="rect">
            <a:avLst/>
          </a:prstGeom>
        </p:spPr>
      </p:pic>
      <p:sp>
        <p:nvSpPr>
          <p:cNvPr id="7" name="Text Box 6"/>
          <p:cNvSpPr txBox="1"/>
          <p:nvPr/>
        </p:nvSpPr>
        <p:spPr>
          <a:xfrm>
            <a:off x="718820" y="1565910"/>
            <a:ext cx="3096260" cy="2306955"/>
          </a:xfrm>
          <a:prstGeom prst="rect">
            <a:avLst/>
          </a:prstGeom>
          <a:noFill/>
        </p:spPr>
        <p:txBody>
          <a:bodyPr wrap="square" rtlCol="0">
            <a:spAutoFit/>
          </a:bodyPr>
          <a:p>
            <a:pPr marL="285750" indent="-285750">
              <a:buFont typeface="Arial" panose="020B0604020202020204" pitchFamily="34" charset="0"/>
              <a:buChar char="•"/>
            </a:pPr>
            <a:r>
              <a:rPr lang="en-US"/>
              <a:t>7 out 10 most popular flights have London as either the departure or the destination.</a:t>
            </a:r>
            <a:endParaRPr lang="en-US"/>
          </a:p>
          <a:p>
            <a:pPr marL="285750" indent="-285750">
              <a:buFont typeface="Arial" panose="020B0604020202020204" pitchFamily="34" charset="0"/>
              <a:buChar char="•"/>
            </a:pPr>
            <a:r>
              <a:rPr lang="en-US"/>
              <a:t>Singapore to London &amp; London to Istabul are 2 popular routes with 100% negative comment.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896870" y="3476625"/>
            <a:ext cx="1500505" cy="337185"/>
          </a:xfrm>
          <a:prstGeom prst="rect">
            <a:avLst/>
          </a:prstGeom>
          <a:noFill/>
        </p:spPr>
        <p:txBody>
          <a:bodyPr wrap="none" rtlCol="0">
            <a:spAutoFit/>
          </a:bodyPr>
          <a:p>
            <a:r>
              <a:rPr lang="en-US" sz="1600" b="1"/>
              <a:t>Positive Review</a:t>
            </a:r>
            <a:endParaRPr lang="en-US" sz="1600" b="1"/>
          </a:p>
        </p:txBody>
      </p:sp>
      <p:sp>
        <p:nvSpPr>
          <p:cNvPr id="2" name="Title 1"/>
          <p:cNvSpPr>
            <a:spLocks noGrp="1"/>
          </p:cNvSpPr>
          <p:nvPr>
            <p:ph type="title"/>
          </p:nvPr>
        </p:nvSpPr>
        <p:spPr/>
        <p:txBody>
          <a:bodyPr/>
          <a:p>
            <a:r>
              <a:rPr lang="en-US"/>
              <a:t>Text analysis</a:t>
            </a:r>
            <a:endParaRPr lang="en-US"/>
          </a:p>
        </p:txBody>
      </p:sp>
      <p:sp>
        <p:nvSpPr>
          <p:cNvPr id="3" name="Content Placeholder 2"/>
          <p:cNvSpPr>
            <a:spLocks noGrp="1"/>
          </p:cNvSpPr>
          <p:nvPr>
            <p:ph idx="11"/>
          </p:nvPr>
        </p:nvSpPr>
        <p:spPr/>
        <p:txBody>
          <a:bodyPr/>
          <a:p>
            <a:pPr marL="285750" indent="-285750">
              <a:buFont typeface="Arial" panose="020B0604020202020204" pitchFamily="34" charset="0"/>
              <a:buChar char="•"/>
            </a:pPr>
            <a:r>
              <a:rPr lang="en-US" sz="1400" b="0">
                <a:sym typeface="+mn-ea"/>
              </a:rPr>
              <a:t>Among all criteria, cabin crew is the most controversial in both groups, which has been referred more than 3 times that amount of the runner-up (food and drink) has been. Another details that attract customers’ attention are seat (monograms), leg room and entertainment system. </a:t>
            </a:r>
            <a:endParaRPr lang="en-US" sz="1400" b="0"/>
          </a:p>
          <a:p>
            <a:pPr marL="285750" indent="-285750">
              <a:buFont typeface="Arial" panose="020B0604020202020204" pitchFamily="34" charset="0"/>
              <a:buChar char="•"/>
            </a:pPr>
            <a:r>
              <a:rPr lang="en-US" sz="1400" b="0"/>
              <a:t>The most prominent difference from the content group and the discontent group is the length of the flight they attend. Over-2-hour flights are the frequent words in unhappy customers’ review while 1hr() is the top word of the satisfied group.</a:t>
            </a:r>
            <a:endParaRPr lang="en-US" sz="1400" b="0"/>
          </a:p>
          <a:p>
            <a:pPr marL="285750" indent="-285750">
              <a:buFont typeface="Arial" panose="020B0604020202020204" pitchFamily="34" charset="0"/>
              <a:buChar char="•"/>
            </a:pPr>
            <a:r>
              <a:rPr lang="en-US" sz="1400" b="0"/>
              <a:t>Business class is the seat type being referred the most in both groups. </a:t>
            </a:r>
            <a:endParaRPr lang="en-US" sz="1400" b="0"/>
          </a:p>
          <a:p>
            <a:endParaRPr lang="en-US" sz="1400" b="0"/>
          </a:p>
        </p:txBody>
      </p:sp>
      <p:pic>
        <p:nvPicPr>
          <p:cNvPr id="100" name="Picture 99"/>
          <p:cNvPicPr/>
          <p:nvPr/>
        </p:nvPicPr>
        <p:blipFill>
          <a:blip r:embed="rId1"/>
          <a:stretch>
            <a:fillRect/>
          </a:stretch>
        </p:blipFill>
        <p:spPr>
          <a:xfrm>
            <a:off x="6071870" y="3733165"/>
            <a:ext cx="4895215" cy="2736850"/>
          </a:xfrm>
          <a:prstGeom prst="rect">
            <a:avLst/>
          </a:prstGeom>
          <a:noFill/>
          <a:ln w="9525">
            <a:noFill/>
          </a:ln>
        </p:spPr>
      </p:pic>
      <p:pic>
        <p:nvPicPr>
          <p:cNvPr id="101" name="Picture 100"/>
          <p:cNvPicPr/>
          <p:nvPr/>
        </p:nvPicPr>
        <p:blipFill>
          <a:blip r:embed="rId2"/>
          <a:stretch>
            <a:fillRect/>
          </a:stretch>
        </p:blipFill>
        <p:spPr>
          <a:xfrm>
            <a:off x="597535" y="3733800"/>
            <a:ext cx="4746625" cy="2736850"/>
          </a:xfrm>
          <a:prstGeom prst="rect">
            <a:avLst/>
          </a:prstGeom>
          <a:noFill/>
          <a:ln w="9525">
            <a:noFill/>
          </a:ln>
        </p:spPr>
      </p:pic>
      <p:sp>
        <p:nvSpPr>
          <p:cNvPr id="6" name="Text Box 5"/>
          <p:cNvSpPr txBox="1"/>
          <p:nvPr/>
        </p:nvSpPr>
        <p:spPr>
          <a:xfrm>
            <a:off x="8542655" y="3476625"/>
            <a:ext cx="1583055" cy="337185"/>
          </a:xfrm>
          <a:prstGeom prst="rect">
            <a:avLst/>
          </a:prstGeom>
          <a:noFill/>
        </p:spPr>
        <p:txBody>
          <a:bodyPr wrap="none" rtlCol="0">
            <a:spAutoFit/>
          </a:bodyPr>
          <a:p>
            <a:r>
              <a:rPr lang="en-US" sz="1600" b="1"/>
              <a:t>Negative Review</a:t>
            </a:r>
            <a:endParaRPr lang="en-US" sz="1600" b="1"/>
          </a:p>
        </p:txBody>
      </p:sp>
      <p:sp>
        <p:nvSpPr>
          <p:cNvPr id="4" name="Text Box 3"/>
          <p:cNvSpPr txBox="1"/>
          <p:nvPr/>
        </p:nvSpPr>
        <p:spPr>
          <a:xfrm>
            <a:off x="447675" y="6470015"/>
            <a:ext cx="3665855" cy="245110"/>
          </a:xfrm>
          <a:prstGeom prst="rect">
            <a:avLst/>
          </a:prstGeom>
          <a:noFill/>
        </p:spPr>
        <p:txBody>
          <a:bodyPr wrap="none" rtlCol="0">
            <a:spAutoFit/>
          </a:bodyPr>
          <a:p>
            <a:r>
              <a:rPr lang="en-US" sz="1000"/>
              <a:t>*The 2 words “seat” and “1hr” comes from the monogram analysis </a:t>
            </a:r>
            <a:endParaRPr lang="en-US" sz="1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solidFill>
                  <a:schemeClr val="tx1"/>
                </a:solidFill>
                <a:effectLst>
                  <a:outerShdw blurRad="38100" dist="19050" dir="2700000" algn="tl" rotWithShape="0">
                    <a:schemeClr val="dk1">
                      <a:alpha val="40000"/>
                    </a:schemeClr>
                  </a:outerShdw>
                </a:effectLst>
              </a:rPr>
              <a:t>Thank you</a:t>
            </a:r>
            <a:endParaRPr lang="en-US">
              <a:solidFill>
                <a:schemeClr val="tx1"/>
              </a:solidFill>
              <a:effectLst>
                <a:outerShdw blurRad="38100" dist="19050" dir="2700000" algn="tl" rotWithShape="0">
                  <a:schemeClr val="dk1">
                    <a:alpha val="40000"/>
                  </a:schemeClr>
                </a:outerShdw>
              </a:effectLst>
            </a:endParaRPr>
          </a:p>
        </p:txBody>
      </p:sp>
      <p:sp>
        <p:nvSpPr>
          <p:cNvPr id="5" name="Subtitle 4"/>
          <p:cNvSpPr>
            <a:spLocks noGrp="1"/>
          </p:cNvSpPr>
          <p:nvPr>
            <p:ph type="subTitle" idx="1"/>
          </p:nvPr>
        </p:nvSpPr>
        <p:spPr/>
        <p:txBody>
          <a:bodyPr/>
          <a:p>
            <a:endParaRPr lang="en-US"/>
          </a:p>
        </p:txBody>
      </p:sp>
      <p:sp>
        <p:nvSpPr>
          <p:cNvPr id="6" name="Text Placeholder 5"/>
          <p:cNvSpPr>
            <a:spLocks noGrp="1"/>
          </p:cNvSpPr>
          <p:nvPr>
            <p:ph type="body" sz="quarter" idx="10"/>
          </p:nvPr>
        </p:nvSpPr>
        <p:spPr>
          <a:xfrm>
            <a:off x="1524000" y="6218472"/>
            <a:ext cx="9144000" cy="299085"/>
          </a:xfrm>
        </p:spPr>
        <p:txBody>
          <a:bodyPr/>
          <a:p>
            <a:r>
              <a:rPr lang="en-US"/>
              <a:t>November 2022</a:t>
            </a:r>
            <a:endParaRPr lang="en-US"/>
          </a:p>
        </p:txBody>
      </p:sp>
      <p:sp>
        <p:nvSpPr>
          <p:cNvPr id="7" name="Text Placeholder 6"/>
          <p:cNvSpPr>
            <a:spLocks noGrp="1"/>
          </p:cNvSpPr>
          <p:nvPr>
            <p:ph type="body" sz="quarter" idx="11"/>
          </p:nvPr>
        </p:nvSpPr>
        <p:spPr>
          <a:xfrm>
            <a:off x="1338470" y="257959"/>
            <a:ext cx="9144000" cy="342900"/>
          </a:xfrm>
        </p:spPr>
        <p:txBody>
          <a:bodyPr/>
          <a:p>
            <a:endParaRPr lang="en-US"/>
          </a:p>
        </p:txBody>
      </p:sp>
    </p:spTree>
  </p:cSld>
  <p:clrMapOvr>
    <a:masterClrMapping/>
  </p:clrMapOvr>
</p:sld>
</file>

<file path=ppt/theme/theme1.xml><?xml version="1.0" encoding="utf-8"?>
<a:theme xmlns:a="http://schemas.openxmlformats.org/drawingml/2006/main" name="Section Heading">
  <a:themeElements>
    <a:clrScheme name="British Originals Theme">
      <a:dk1>
        <a:srgbClr val="000000"/>
      </a:dk1>
      <a:lt1>
        <a:srgbClr val="FFFFFF"/>
      </a:lt1>
      <a:dk2>
        <a:srgbClr val="44546A"/>
      </a:dk2>
      <a:lt2>
        <a:srgbClr val="E7E6E6"/>
      </a:lt2>
      <a:accent1>
        <a:srgbClr val="0B5574"/>
      </a:accent1>
      <a:accent2>
        <a:srgbClr val="BCCFEC"/>
      </a:accent2>
      <a:accent3>
        <a:srgbClr val="E37874"/>
      </a:accent3>
      <a:accent4>
        <a:srgbClr val="ADD1D7"/>
      </a:accent4>
      <a:accent5>
        <a:srgbClr val="BEB3B2"/>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de Body - Curious Blue (ABBA)">
  <a:themeElements>
    <a:clrScheme name="A BETTER BA">
      <a:dk1>
        <a:srgbClr val="0B5574"/>
      </a:dk1>
      <a:lt1>
        <a:srgbClr val="F6F6F6"/>
      </a:lt1>
      <a:dk2>
        <a:srgbClr val="BEB3B2"/>
      </a:dk2>
      <a:lt2>
        <a:srgbClr val="FFFFFF"/>
      </a:lt2>
      <a:accent1>
        <a:srgbClr val="ADD1D7"/>
      </a:accent1>
      <a:accent2>
        <a:srgbClr val="BCCFEC"/>
      </a:accent2>
      <a:accent3>
        <a:srgbClr val="E37874"/>
      </a:accent3>
      <a:accent4>
        <a:srgbClr val="ADD1D7"/>
      </a:accent4>
      <a:accent5>
        <a:srgbClr val="BEB3B2"/>
      </a:accent5>
      <a:accent6>
        <a:srgbClr val="A3D2D8"/>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Slide Body - Curious Blue (ABBA)">
  <a:themeElements>
    <a:clrScheme name="A BETTER BA">
      <a:dk1>
        <a:srgbClr val="0B5574"/>
      </a:dk1>
      <a:lt1>
        <a:srgbClr val="F6F6F6"/>
      </a:lt1>
      <a:dk2>
        <a:srgbClr val="BEB3B2"/>
      </a:dk2>
      <a:lt2>
        <a:srgbClr val="FFFFFF"/>
      </a:lt2>
      <a:accent1>
        <a:srgbClr val="ADD1D7"/>
      </a:accent1>
      <a:accent2>
        <a:srgbClr val="BCCFEC"/>
      </a:accent2>
      <a:accent3>
        <a:srgbClr val="E37874"/>
      </a:accent3>
      <a:accent4>
        <a:srgbClr val="ADD1D7"/>
      </a:accent4>
      <a:accent5>
        <a:srgbClr val="BEB3B2"/>
      </a:accent5>
      <a:accent6>
        <a:srgbClr val="A3D2D8"/>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2179</Words>
  <Application>WPS Presentation</Application>
  <PresentationFormat>Widescreen</PresentationFormat>
  <Paragraphs>86</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8</vt:i4>
      </vt:variant>
    </vt:vector>
  </HeadingPairs>
  <TitlesOfParts>
    <vt:vector size="19" baseType="lpstr">
      <vt:lpstr>Arial</vt:lpstr>
      <vt:lpstr>SimSun</vt:lpstr>
      <vt:lpstr>Wingdings</vt:lpstr>
      <vt:lpstr>Mylius Modern</vt:lpstr>
      <vt:lpstr>Yu Gothic UI</vt:lpstr>
      <vt:lpstr>Calibri</vt:lpstr>
      <vt:lpstr>Microsoft YaHei</vt:lpstr>
      <vt:lpstr>Arial Unicode MS</vt:lpstr>
      <vt:lpstr>Section Heading</vt:lpstr>
      <vt:lpstr>Slide Body - Curious Blue (ABBA)</vt:lpstr>
      <vt:lpstr>1_Slide Body - Curious Blue (ABBA)</vt:lpstr>
      <vt:lpstr>British airways review analysis</vt:lpstr>
      <vt:lpstr>AGENDA</vt:lpstr>
      <vt:lpstr>COLLECTING DATA</vt:lpstr>
      <vt:lpstr>exploratory data analysis</vt:lpstr>
      <vt:lpstr>Exploratory data analysis</vt:lpstr>
      <vt:lpstr>exploratory data analysis</vt:lpstr>
      <vt:lpstr>Text analysis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GDP Data Access Controls</dc:title>
  <dc:creator>Jake Pearce</dc:creator>
  <cp:lastModifiedBy>nguyenthientrang060601</cp:lastModifiedBy>
  <cp:revision>7</cp:revision>
  <cp:lastPrinted>2022-06-09T07:44:00Z</cp:lastPrinted>
  <dcterms:created xsi:type="dcterms:W3CDTF">2022-02-22T07:39:00Z</dcterms:created>
  <dcterms:modified xsi:type="dcterms:W3CDTF">2022-11-29T21:13:06Z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0x01010082594255C9F47049B367F00913BED969</vt:lpwstr>
  </property>
  <property fmtid="{D5CDD505-2E9C-101B-9397-08002B2CF9AE}" pid="3" name="ICV">
    <vt:lpwstr>6103E6DEACF141B6B7C6D5F92B6DBBDB</vt:lpwstr>
  </property>
  <property fmtid="{D5CDD505-2E9C-101B-9397-08002B2CF9AE}" pid="4" name="KSOProductBuildVer">
    <vt:lpwstr>1033-11.2.0.11380</vt:lpwstr>
  </property>
</Properties>
</file>