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8_25CB29F9.xml" ContentType="application/vnd.ms-powerpoint.comments+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notesSlides/notesSlide6.xml" ContentType="application/vnd.openxmlformats-officedocument.presentationml.notesSlide+xml"/>
  <Override PartName="/ppt/comments/modernComment_118_7BF8E039.xml" ContentType="application/vnd.ms-powerpoint.comments+xml"/>
  <Override PartName="/ppt/notesSlides/notesSlide7.xml" ContentType="application/vnd.openxmlformats-officedocument.presentationml.notesSlide+xml"/>
  <Override PartName="/ppt/comments/modernComment_134_DCDC3BD3.xml" ContentType="application/vnd.ms-powerpoint.comments+xml"/>
  <Override PartName="/ppt/ink/ink10.xml" ContentType="application/inkml+xml"/>
  <Override PartName="/ppt/ink/ink11.xml" ContentType="application/inkml+xml"/>
  <Override PartName="/ppt/notesSlides/notesSlide8.xml" ContentType="application/vnd.openxmlformats-officedocument.presentationml.notesSlide+xml"/>
  <Override PartName="/ppt/ink/ink12.xml" ContentType="application/inkml+xml"/>
  <Override PartName="/ppt/ink/ink1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15_1FB6EE2.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14_458E5913.xml" ContentType="application/vnd.ms-powerpoint.comments+xml"/>
  <Override PartName="/ppt/notesSlides/notesSlide14.xml" ContentType="application/vnd.openxmlformats-officedocument.presentationml.notesSlide+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notesSlides/notesSlide16.xml" ContentType="application/vnd.openxmlformats-officedocument.presentationml.notesSlide+xml"/>
  <Override PartName="/ppt/ink/ink18.xml" ContentType="application/inkml+xml"/>
  <Override PartName="/ppt/notesSlides/notesSlide17.xml" ContentType="application/vnd.openxmlformats-officedocument.presentationml.notesSlide+xml"/>
  <Override PartName="/ppt/ink/ink19.xml" ContentType="application/inkml+xml"/>
  <Override PartName="/ppt/ink/ink20.xml" ContentType="application/inkml+xml"/>
  <Override PartName="/ppt/notesSlides/notesSlide18.xml" ContentType="application/vnd.openxmlformats-officedocument.presentationml.notesSlide+xml"/>
  <Override PartName="/ppt/ink/ink21.xml" ContentType="application/inkml+xml"/>
  <Override PartName="/ppt/ink/ink22.xml" ContentType="application/inkml+xml"/>
  <Override PartName="/ppt/notesSlides/notesSlide19.xml" ContentType="application/vnd.openxmlformats-officedocument.presentationml.notesSlide+xml"/>
  <Override PartName="/ppt/ink/ink23.xml" ContentType="application/inkml+xml"/>
  <Override PartName="/ppt/ink/ink24.xml" ContentType="application/inkml+xml"/>
  <Override PartName="/ppt/notesSlides/notesSlide20.xml" ContentType="application/vnd.openxmlformats-officedocument.presentationml.notesSlide+xml"/>
  <Override PartName="/ppt/ink/ink25.xml" ContentType="application/inkml+xml"/>
  <Override PartName="/ppt/notesSlides/notesSlide21.xml" ContentType="application/vnd.openxmlformats-officedocument.presentationml.notesSlide+xml"/>
  <Override PartName="/ppt/ink/ink26.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9" r:id="rId5"/>
    <p:sldId id="256" r:id="rId6"/>
    <p:sldId id="257" r:id="rId7"/>
    <p:sldId id="264" r:id="rId8"/>
    <p:sldId id="266" r:id="rId9"/>
    <p:sldId id="268" r:id="rId10"/>
    <p:sldId id="275" r:id="rId11"/>
    <p:sldId id="280" r:id="rId12"/>
    <p:sldId id="308" r:id="rId13"/>
    <p:sldId id="309" r:id="rId14"/>
    <p:sldId id="278" r:id="rId15"/>
    <p:sldId id="277" r:id="rId16"/>
    <p:sldId id="306" r:id="rId17"/>
    <p:sldId id="305" r:id="rId18"/>
    <p:sldId id="276" r:id="rId19"/>
    <p:sldId id="307" r:id="rId20"/>
    <p:sldId id="283" r:id="rId21"/>
    <p:sldId id="284" r:id="rId22"/>
    <p:sldId id="285" r:id="rId23"/>
    <p:sldId id="286" r:id="rId24"/>
    <p:sldId id="274" r:id="rId25"/>
    <p:sldId id="261" r:id="rId26"/>
    <p:sldId id="26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7AD551-0FC3-0845-5013-F177D8110292}" name="Powell, Michael" initials="MP" userId="S::mpowell3434@floridapoly.edu::5d7bfa73-d459-48cb-83f0-249fdc221fe2" providerId="AD"/>
  <p188:author id="{0EA50472-739F-1649-9D7F-84925FCC2F4D}" name="Juarbe, Alexandra" initials="AJ" userId="S::ajuarbe1686@floridapoly.edu::bc3d1e2e-8c0a-4ac9-8fbb-320b69733d6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A7BC5-8710-4AAD-A392-88FE5F78A988}" v="2660" dt="2024-12-03T06:34:07.057"/>
    <p1510:client id="{63770FCC-4EC1-B26F-C31D-43E6AEAB6B84}" v="5" dt="2024-12-03T01:21:25.063"/>
    <p1510:client id="{81531FC3-99DF-A30B-A05B-4439EC2BDDB8}" v="77" dt="2024-12-03T01:18:59.439"/>
    <p1510:client id="{FD3F55B3-E3E0-475D-8A64-FC574C60387E}" v="9" dt="2024-12-03T14:41:4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omments/modernComment_108_25CB29F9.xml><?xml version="1.0" encoding="utf-8"?>
<p188:cmLst xmlns:a="http://schemas.openxmlformats.org/drawingml/2006/main" xmlns:r="http://schemas.openxmlformats.org/officeDocument/2006/relationships" xmlns:p188="http://schemas.microsoft.com/office/powerpoint/2018/8/main">
  <p188:cm id="{C7105315-8CFF-477A-A350-C595E99D362A}" authorId="{167AD551-0FC3-0845-5013-F177D8110292}" created="2024-12-03T14:31:32.518">
    <pc:sldMkLst xmlns:pc="http://schemas.microsoft.com/office/powerpoint/2013/main/command">
      <pc:docMk/>
      <pc:sldMk cId="634071545" sldId="264"/>
    </pc:sldMkLst>
    <p188:txBody>
      <a:bodyPr/>
      <a:lstStyle/>
      <a:p>
        <a:r>
          <a:rPr lang="en-US"/>
          <a:t>Mike Slide</a:t>
        </a:r>
      </a:p>
    </p188:txBody>
  </p188:cm>
</p188:cmLst>
</file>

<file path=ppt/comments/modernComment_114_458E5913.xml><?xml version="1.0" encoding="utf-8"?>
<p188:cmLst xmlns:a="http://schemas.openxmlformats.org/drawingml/2006/main" xmlns:r="http://schemas.openxmlformats.org/officeDocument/2006/relationships" xmlns:p188="http://schemas.microsoft.com/office/powerpoint/2018/8/main">
  <p188:cm id="{21E624F0-B9FE-474A-8FC3-C89FBC25CE14}" authorId="{167AD551-0FC3-0845-5013-F177D8110292}" created="2024-12-01T15:29:53.552">
    <pc:sldMkLst xmlns:pc="http://schemas.microsoft.com/office/powerpoint/2013/main/command">
      <pc:docMk/>
      <pc:sldMk cId="1166956819" sldId="276"/>
    </pc:sldMkLst>
    <p188:txBody>
      <a:bodyPr/>
      <a:lstStyle/>
      <a:p>
        <a:r>
          <a:rPr lang="en-US"/>
          <a:t>Mike Slide</a:t>
        </a:r>
      </a:p>
    </p188:txBody>
  </p188:cm>
</p188:cmLst>
</file>

<file path=ppt/comments/modernComment_115_1FB6EE2.xml><?xml version="1.0" encoding="utf-8"?>
<p188:cmLst xmlns:a="http://schemas.openxmlformats.org/drawingml/2006/main" xmlns:r="http://schemas.openxmlformats.org/officeDocument/2006/relationships" xmlns:p188="http://schemas.microsoft.com/office/powerpoint/2018/8/main">
  <p188:cm id="{4D16AF13-83EB-451A-AF0B-4D7286A43C08}" authorId="{167AD551-0FC3-0845-5013-F177D8110292}" created="2024-12-03T14:37:45.297">
    <pc:sldMkLst xmlns:pc="http://schemas.microsoft.com/office/powerpoint/2013/main/command">
      <pc:docMk/>
      <pc:sldMk cId="33255138" sldId="277"/>
    </pc:sldMkLst>
    <p188:txBody>
      <a:bodyPr/>
      <a:lstStyle/>
      <a:p>
        <a:r>
          <a:rPr lang="en-US"/>
          <a:t>Mike Slide</a:t>
        </a:r>
      </a:p>
    </p188:txBody>
  </p188:cm>
</p188:cmLst>
</file>

<file path=ppt/comments/modernComment_118_7BF8E039.xml><?xml version="1.0" encoding="utf-8"?>
<p188:cmLst xmlns:a="http://schemas.openxmlformats.org/drawingml/2006/main" xmlns:r="http://schemas.openxmlformats.org/officeDocument/2006/relationships" xmlns:p188="http://schemas.microsoft.com/office/powerpoint/2018/8/main">
  <p188:cm id="{FED133A4-6028-40A7-98C0-8488CCDA81D8}" authorId="{167AD551-0FC3-0845-5013-F177D8110292}" created="2024-12-01T15:34:44.684">
    <pc:sldMkLst xmlns:pc="http://schemas.microsoft.com/office/powerpoint/2013/main/command">
      <pc:docMk/>
      <pc:sldMk cId="2079907897" sldId="280"/>
    </pc:sldMkLst>
    <p188:txBody>
      <a:bodyPr/>
      <a:lstStyle/>
      <a:p>
        <a:r>
          <a:rPr lang="en-US"/>
          <a:t>Mike slide</a:t>
        </a:r>
      </a:p>
    </p188:txBody>
  </p188:cm>
</p188:cmLst>
</file>

<file path=ppt/comments/modernComment_134_DCDC3BD3.xml><?xml version="1.0" encoding="utf-8"?>
<p188:cmLst xmlns:a="http://schemas.openxmlformats.org/drawingml/2006/main" xmlns:r="http://schemas.openxmlformats.org/officeDocument/2006/relationships" xmlns:p188="http://schemas.microsoft.com/office/powerpoint/2018/8/main">
  <p188:cm id="{4BBF800B-5489-4DC4-ABCF-897C9B496017}" authorId="{0EA50472-739F-1649-9D7F-84925FCC2F4D}" created="2024-12-03T06:36:05.171">
    <pc:sldMkLst xmlns:pc="http://schemas.microsoft.com/office/powerpoint/2013/main/command">
      <pc:docMk/>
      <pc:sldMk cId="3705420755" sldId="308"/>
    </pc:sldMkLst>
    <p188:txBody>
      <a:bodyPr/>
      <a:lstStyle/>
      <a:p>
        <a:r>
          <a:rPr lang="en-US"/>
          <a:t>Slide 9 and 10 are basically the information on slide 8, just split up. I wanted to make a different version of that slide that was easier to read.</a:t>
        </a:r>
      </a:p>
    </p188:txBody>
  </p188:cm>
  <p188:cm id="{EAE3618C-F51C-473B-9509-473F9F5BB0CF}" authorId="{0EA50472-739F-1649-9D7F-84925FCC2F4D}" created="2024-12-03T06:37:52.367">
    <pc:sldMkLst xmlns:pc="http://schemas.microsoft.com/office/powerpoint/2013/main/command">
      <pc:docMk/>
      <pc:sldMk cId="3705420755" sldId="308"/>
    </pc:sldMkLst>
    <p188:txBody>
      <a:bodyPr/>
      <a:lstStyle/>
      <a:p>
        <a:r>
          <a:rPr lang="en-US"/>
          <a:t>I wasn’t sure which one to do, since I’m not the one presenting this slide. so I left both options so we can decide which option to keep.</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6:50:46.753"/>
    </inkml:context>
    <inkml:brush xml:id="br0">
      <inkml:brushProperty name="width" value="0.1" units="cm"/>
      <inkml:brushProperty name="height" value="0.1" units="cm"/>
      <inkml:brushProperty name="color" value="#F2AA84"/>
    </inkml:brush>
  </inkml:definitions>
  <inkml:trace contextRef="#ctx0" brushRef="#br0">5159 5184 21494,'591'-200'0,"-300"83"0,406-212 0,-425 179 0,306-219 0,-388 229 0,-12-4 0,147-159 0,-102 37 59,-172 191-219,56-133 1,-87 152 85,-4 0-1,-4-1 0,-3-65 1,-11 78 97,-3-1 0,-4 1 0,-3 1 0,-36-71 0,31 85 185,-2 0-1,-3 1 0,-1 0 0,-3 1 1,-2 1-1,-2 0 0,-1 1 1,-3 1-1,-1 0 0,-3 2 0,-1 0 1,-1 2-1,-3 0 0,0 2 1,-2 1-1,-78-23 0,42 17-207,-1 2 0,-2 2 0,-123-18 0,152 30 0,-1 0 0,1 3 0,-1 0 0,-1 2 0,1 1 0,-95 6 0,107 0 0,0 0 0,1 1 0,0 2 0,1 0 0,0 2 0,2 1 0,-76 26 0,70-20 0,2 2 0,1 1 0,1 0 0,3 2 0,1 1 0,-34 25 0,59-38 0,0 1 0,1-1 0,1 1 0,0 0 0,2 1 0,-9 14 0,16-23 0,0 1 0,0 0 0,1 0 0,0 0 0,0 0 0,1 0 0,0 0 0,0 0 0,1 0 0,0 0 0,0 0 0,0 0 0,1 0 0,0 0 0,1 0 0,0-1 0,0 1 0,0 0 0,0-1 0,1 1 0,0-1 0,1 0 0,5 4 0,3 0 0,1-1 0,0 0 0,0 0 0,2-1 0,-1 0 0,1 0 0,0-1 0,0 0 0,1 0 0,29 3 0,4-1 0,0-1 0,83 1 0,5-4 6,-1-5 0,198-17 0,269-47-618,-332 28 582,-3-6 0,-4-7 1,310-86-1,248-109 27,-510 150-197,342-106-811,165-51 1001,14 13 18,-685 200-30,880-234-864,22 30 146,75 54 740,-770 146 0,442-21 0,-586 57-147,347 8 0,-439 6 118,-1 3 0,0 3 0,-1 3 0,153 30 0,-222-34 190,-1 1 0,-1 1-1,0 1 1,-2 2 0,-1 0 0,45 22 0,-65-25 34,-1 0 1,0 1 0,-2 0-1,0 1 1,-2 0 0,-1 1-1,-1 0 1,-1 1 0,-2 0-1,0 0 1,9 19 0,-14-19-174,-2 0 1,-1 0-1,-1 1 1,-1-1 0,-1 1-1,-2 0 1,-1 0 0,-2 0-1,-1-1 1,-1 1-1,-1-1 1,-2 1 0,-1-1-1,-1 0 1,-1 0-1,-2-1 1,0 0 0,-2 0-1,-1 0 1,-2-1-1,0-1 1,-1 1 0,-37 19-1,19-14-22,-2-1 0,0 0 0,-3-2 0,0-1 0,-2-1 0,-1-1 0,0-1 0,-2-1 0,-78 13 0,85-18 0,-1-1 0,0-1 0,0-1 0,-1-1 0,1 0 0,-1-2 0,0-1 0,1-1 0,0-1 0,0-1 0,0 0 0,-46-10 0,72 11 0,1 0 0,1 0 0,-1 0 0,1-1 0,0 0 0,-12-6 0,21 9 0,1 0 0,0-1 0,-1 1 0,1 0 0,0-1 0,0 1 0,0-1 0,0 1 0,1-1 0,-1 0 0,1 1 0,0-1 0,0 0 0,0 0 0,0 0 0,0 1 0,1-1 0,0 0 0,-1 0 0,1 0 0,0 0 0,1 1 0,-1-1 0,0 0 0,1 0 0,0 0 0,0 0 0,0 1 0,0-1 0,0 0 0,3-2 0,4-4 0,0 1 0,1 0 0,1 0 0,0 0 0,0 0 0,1 1 0,1 0 0,14-6 0,19-6 0,50-14 0,26-5-82,4 3 1,1 4-1,223-37 0,-147 38-81,370-25-1,-319 42-197,1 6 0,461 24-1,-337 9-389,447 65 1,113 64 453,-16 29 321,-92-17-30,-105-34-90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6:28:44.710"/>
    </inkml:context>
    <inkml:brush xml:id="br0">
      <inkml:brushProperty name="width" value="0.1" units="cm"/>
      <inkml:brushProperty name="height" value="0.1" units="cm"/>
      <inkml:brushProperty name="color" value="#F2AA84"/>
    </inkml:brush>
  </inkml:definitions>
  <inkml:trace contextRef="#ctx0" brushRef="#br0">1 1348 24575,'2'6'0,"1"0"0,0 0 0,0 0 0,0 0 0,1-1 0,0 1 0,0-1 0,0 0 0,1 0 0,8 7 0,-8-7 0,50 44 0,102 71 0,-88-70 0,602 417 0,38-50 0,23-88 11,-545-264-54,2-8-1,210 34 1,-143-53-76,2-11 0,1-12 0,0-10 0,414-48 1,-484 18 118,-1-8 0,266-82 0,-328 73 0,-3-6 0,-1-4 0,-3-6 0,159-105 0,-222 125 44,-2-3 1,-1-2-1,-3-2 1,-1-3 0,-3-1-1,-2-3 1,-2-1-1,-2-2 1,-3-2 0,-3-1-1,-2-2 1,-2-1-1,-4-2 1,-2 0 0,18-77-1,-24 59-44,-4-1 0,-3-1 0,-4 0 0,-3-1 0,-4 1 0,-4-1 0,-3 1 0,-4 0 0,-4 1 0,-30-98 0,31 141 0,0 0 0,-3 1 0,-1 0 0,-2 2 0,-1 0 0,-2 2 0,-2 0 0,-51-54 0,49 61 0,-1 2 0,-1 1 0,-1 2 0,-1 1 0,-1 1 0,0 2 0,-2 1 0,0 1 0,-70-21 0,69 29 0,0 1 0,0 1 0,0 2 0,0 2 0,-1 1 0,-65 7 0,71-2 0,1 1 0,0 1 0,1 1 0,0 2 0,0 1 0,0 1 0,2 2 0,-41 24 0,55-29 0,1 0 0,0 1 0,1 0 0,0 1 0,0 0 0,1 0 0,1 1 0,0 1 0,0-1 0,1 1 0,0 0 0,1 1 0,1 0 0,0-1 0,-4 17 0,6-12 0,0 0 0,1 0 0,1 0 0,0 0 0,1 0 0,1 0 0,1 0 0,0-1 0,1 1 0,1 0 0,1-1 0,7 18 0,4 4 0,2-1 0,2-1 0,1-1 0,44 56 0,-7-21 0,72 66 0,-63-74 0,3-4 0,2-2 0,3-3 0,2-4 0,1-3 0,152 63 0,-109-64 0,3-4 0,1-6 0,2-5 0,154 15 0,-4-19-132,425-16 0,277-81-479,778-152 644,-520 57-268,7 55-1054,-397 92 1174,3 71-139,-587-17 128,307 82-1,-370-61 88,-3 8 1,205 98 0,-266-95 312,-2 6 1,179 131-1,-148-78 325,187 184 0,-253-204-238,-4 3-1,114 172 1,-192-254-588,1-1-1,2-1 1,0-1-1,2-1 1,45 37-1,-34-39-6598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6:28:10.679"/>
    </inkml:context>
    <inkml:brush xml:id="br0">
      <inkml:brushProperty name="width" value="0.1" units="cm"/>
      <inkml:brushProperty name="height" value="0.1" units="cm"/>
      <inkml:brushProperty name="color" value="#F2AA84"/>
    </inkml:brush>
  </inkml:definitions>
  <inkml:trace contextRef="#ctx0" brushRef="#br0">1 2841 24575,'132'169'0,"8"-6"0,8-6 0,5-6 0,7-8 0,234 162 0,-242-208 17,3-7 1,327 138-1,366 50-694,-559-205 599,471 57 0,-524-109 89,1-10-1,360-29 0,-324-12-10,-2-13 0,-2-11 0,-2-12 0,-3-11 0,257-115 0,-322 104 0,-3-8 0,224-150 0,-292 159 0,-4-6 0,-4-5 0,206-219 0,-275 259 37,-2-3-1,-4-3 1,-2-1-1,-3-1 1,54-123-1,-72 132 15,-2-1 0,-2-2-1,-3 1 1,-3-2 0,-3 1 0,-2-2 0,-2-103-1,-7 110-33,-2 0 0,-3 1 0,-2 0 0,-3 1 0,-2 0 0,-2 1 0,-45-97 0,45 117-18,-2 0 1,-1 1-1,-2 1 0,-1 1 0,-1 1 0,-1 1 0,-2 1 0,0 1 1,-2 1-1,-1 2 0,0 0 0,-59-30 0,70 43 1,0 1 0,-1 1 0,0 1 0,0 0 0,0 1 0,-1 2 0,0 0 0,1 0 0,-1 2 0,-32 2 0,39 0 0,1 1 0,0 0 0,0 1 0,0 0 0,0 0 0,1 2 0,-1-1 0,1 2 0,0-1 0,1 2 0,-1-1 0,1 1 0,0 1 0,1 0 0,0 0 0,0 1 0,1 0 0,-9 12 0,12-14 0,1 0 0,-1 1 0,1-1 0,1 1 0,-1 0 0,1 1 0,1-1 0,0 0 0,0 1 0,0-1 0,1 1 0,0 0 0,1 10 0,1-5 0,1 0 0,0-1 0,1 1 0,0-1 0,1 1 0,1-1 0,9 20 0,3-2 0,2-1 0,0-1 0,2-1 0,1 0 0,46 43 0,28 15 0,199 137 0,132 45 0,-340-216 0,607 409 0,-560-358 0,-6 6 0,222 245 0,-206-184 0,221 342 0,-308-413 0,77 183 0,-105-203 0,-3 1 0,-3 1 0,13 89 0,-27-104 0,-2 0 0,-4 1 0,-2 0 0,-3 0 0,-4 0 0,-14 72 0,8-84 0,-2-1 0,-3 0 0,-2-2 0,-2 0 0,-2-1 0,-3-1 0,-51 75 0,39-73 0,-2-2 0,-58 55 0,72-80 0,-1-1 0,-1-2 0,-1 0 0,-1-2 0,-50 25 0,66-39 0,-1-1 0,1 0 0,-1-1 0,0 0 0,0-1 0,-1-1 0,1-1 0,0 0 0,-1-1 0,1 0 0,-1-1 0,1-1 0,0-1 0,0 0 0,0-1 0,0 0 0,1-1 0,-1-1 0,1 0 0,-26-16 0,14 5 0,1-1 0,1-2 0,0 0 0,1-1 0,2-1 0,0-1 0,1-1 0,2-1 0,-24-41 0,21 28 0,2-2 0,1 0 0,3 0 0,1-2 0,2 1 0,-10-69 0,14 48 0,4 1 0,2-1 0,3 1 0,8-65 0,7 20 0,43-160 0,55-89 0,-23 109-165,11 3 0,11 6 0,160-252 0,-57 164 143,13 9 0,14 11 0,14 11 0,11 11 0,489-397 0,260-34-14,-881 630-31,272-158 194,12 36-894,-347 178-5889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6:26:47.548"/>
    </inkml:context>
    <inkml:brush xml:id="br0">
      <inkml:brushProperty name="width" value="0.1" units="cm"/>
      <inkml:brushProperty name="height" value="0.1" units="cm"/>
      <inkml:brushProperty name="color" value="#4E95D9"/>
    </inkml:brush>
  </inkml:definitions>
  <inkml:trace contextRef="#ctx0" brushRef="#br0">0 4276 24575,'22'9'0,"-9"-2"0,113 41 0,2-5 0,230 44 0,-151-53 0,224 7 0,-174-35-87,-1-10 0,0-12-1,469-90 1,-401 31-29,-3-15-1,467-196 1,-559 184 116,-5-10 0,235-159 0,-283 150 0,-5-7 0,281-272 0,-348 289-5,-4-4 1,154-233-1,-185 236-1,-5-4 0,-5-3-1,67-190 1,-104 241 2,-3-2-1,-2 0 0,13-134 1,-28 159 19,-1-1 1,-2 1 0,-3 0 0,-1 0 0,-2 0 0,-2 0 0,-19-54 0,12 54 50,-3 2 1,-1 0 0,-2 1 0,-2 1-1,-2 1 1,-1 2 0,-2 0 0,-1 2 0,-61-54-1,50 55-70,-3 1 0,0 3-1,-2 1 1,-1 3 0,-2 1-1,0 3 1,-2 2 0,-60-17-1,44 20 5,-1 3 0,0 4 0,-1 2 0,0 3 0,-1 3 0,1 4 0,-1 2 0,1 4 0,0 2 0,1 3 0,0 4 0,1 2 0,1 3 0,1 3 0,1 3 0,1 3 0,1 2 0,2 3 0,2 3 0,1 2 0,-88 82 0,106-84 0,3 3 0,1 0 0,2 3 0,2 0 0,2 2 0,2 1 0,-33 80 0,36-63 0,3 1 0,2 1 0,4 0 0,2 1 0,-7 112 0,18-94 0,3 1 0,4 0 0,4-1 0,3 0 0,4 0 0,4-2 0,3 0 0,4-1 0,3-2 0,49 91 0,-26-79 5,3-1 0,5-3 0,3-3 0,4-3 0,3-3 0,4-3 0,3-3-1,115 82 1,-77-74-96,4-5 0,4-6 0,2-5-1,3-5 1,240 75 0,-136-71 28,420 59 0,252-54 88,-443-65-25,-1-21 0,490-81 0,-729 62 0,-1-11 0,311-108 0,-373 96 0,-4-8 0,-2-6 0,275-180 0,-290 156 0,-5-7 0,-4-5 0,-5-6 0,-5-5 0,-6-5 0,-5-4 0,147-233 0,-48-15 302,-178 313-241,-3 0-1,-3-2 0,-3-1 1,14-78-1,-34 143-60,2-9 0,0 0 0,-1 0 0,0 0 0,0 0 0,-3-16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6:26:54.043"/>
    </inkml:context>
    <inkml:brush xml:id="br0">
      <inkml:brushProperty name="width" value="0.1" units="cm"/>
      <inkml:brushProperty name="height" value="0.1" units="cm"/>
      <inkml:brushProperty name="color" value="#4E95D9"/>
    </inkml:brush>
  </inkml:definitions>
  <inkml:trace contextRef="#ctx0" brushRef="#br0">1 6944 24575,'423'188'0,"74"29"0,-260-132 0,3-10 0,4-11 0,2-11 0,2-10 0,2-12 0,1-10 0,1-11 0,378-34 0,-459 3-152,-1-7 0,-2-7 1,-2-8-1,308-122 0,-343 107 154,-3-6 0,-2-5 1,-4-5-1,-3-6 0,-4-5 0,134-127 1,-183 147-29,-2-2 0,-4-3 0,-3-3 0,-3-2 1,76-142-1,-105 166 98,-1-1 0,-4-1 0,-1-1 0,-3-1 1,-2-1-1,-3 0 0,-2 0 0,-3-1 0,-2 0 1,-5-83-1,-8 57-60,-3 1 1,-4 0 0,-3 1-1,-4 0 1,-4 2 0,-3 1-1,-3 2 1,-55-93-1,34 80-13,-4 3 0,-4 2-1,-3 2 1,-4 4 0,-3 3 0,-102-83-1,81 88 2,-2 4 0,-3 4 0,-3 5 0,-2 3 0,-2 6 0,-3 4 0,-1 5 0,-2 4 0,-123-21 0,158 43 0,1 3 0,-1 3 0,0 3 0,-1 4 0,-140 18 0,162-9 0,0 2 0,1 3 0,1 2 0,1 3 0,0 1 0,1 3 0,1 2 0,-78 54 0,102-60 0,1 1 0,0 1 0,2 2 0,1 0 0,0 1 0,2 2 0,1 0 0,1 0 0,1 2 0,-17 40 0,26-50 0,1 0 0,0 1 0,2 0 0,0 0 0,2 1 0,0-1 0,1 1 0,0 0 0,2-1 0,1 1 0,0 0 0,1-1 0,1 1 0,1-1 0,1 0 0,1 0 0,0 0 0,10 20 0,-1-14 0,0 0 0,1-1 0,2 0 0,0-1 0,1-1 0,2-1 0,0-1 0,1-1 0,27 18 0,-6-7 0,2-2 0,0-3 0,2-1 0,63 22 0,-45-25 0,1-3 0,0-2 0,1-4 0,1-2 0,0-3 0,0-4 0,115-8 0,-82-5 0,-1-5 0,0-4 0,-1-4 0,146-55 0,-147 38-18,-1-4 0,-2-4 0,130-89 0,-106 51-66,207-194 0,71-149-108,-28-26 48,-126 152 110,148-159-802,683-627 0,-812 862 836,357-240 0,-454 360 0,4 7 0,5 8 0,314-119 0,-178 114-985,-34 28-3939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45:09.253"/>
    </inkml:context>
    <inkml:brush xml:id="br0">
      <inkml:brushProperty name="width" value="0.1" units="cm"/>
      <inkml:brushProperty name="height" value="0.1" units="cm"/>
      <inkml:brushProperty name="color" value="#F2AA84"/>
    </inkml:brush>
  </inkml:definitions>
  <inkml:trace contextRef="#ctx0" brushRef="#br0">0 3065 24575,'207'-207'0,"-112"115"0,155-143-49,549-397 0,-483 427-187,9 14-1,409-175 1,-259 162-132,9 21 0,685-164 0,-535 210-219,5 27 0,1038-42 0,-1153 149 587,0 22 0,1026 174 0,-1133-100 0,-4 17 0,635 261 0,-223 1-224,-657-283 248,-5 7-1,262 203 0,-384-266 347,-2 2 0,-2 1 0,-1 3 0,34 46 0,-57-67-218,-1 0 0,-1 1 0,0 0 0,-2 0 0,0 1 0,-1 0 0,-1 1 0,-1 0 0,-1 0 0,-1 0 0,-1 1 0,1 33 0,-5-41-152,0 1 0,-2 0 0,1-1 0,-2 0 0,0 1 0,-1-1 0,0-1 0,-1 1 0,0-1 0,-1 0 0,-1 0 0,0-1 0,-1 0 0,0-1 0,-1 0 0,-11 11 0,-4 1 0,-2-1 0,0 0 0,-2-2 0,0-2 0,-55 26 0,44-26 0,0-3 0,-2-1 0,0-2 0,0-2 0,-1-1 0,0-3 0,0-1 0,-70-3 0,71-3 0,0-2 0,0-2 0,0-2 0,1-2 0,0-2 0,0-1 0,1-2 0,-71-36 0,93 40 0,0-1 0,1-1 0,0 0 0,1-1 0,1-1 0,0 0 0,0-2 0,2 1 0,0-2 0,-19-30 0,26 36 0,0 0 0,1-1 0,1 1 0,0-1 0,0 0 0,2 0 0,-1 0 0,1-1 0,1 1 0,0 0 0,1-1 0,0 1 0,1-1 0,1 1 0,0 0 0,0 0 0,1 0 0,1 0 0,6-16 0,0 9 0,0-1 0,2 2 0,0-1 0,1 2 0,1 0 0,1 0 0,0 1 0,1 1 0,1 1 0,24-17 0,7-2 0,2 3 0,91-40 0,-69 40 0,1 3 0,1 4 0,126-23 0,-89 30 0,216-4 0,117 44 0,-10 31 0,610 120-166,-142-20-85,7-52 121,-528-86 130,401-33 0,-497-9 0,-1-12 0,291-77 0,-452 82-11,164-65-1,-243 79 29,0-3-1,-1-1 0,-1-2 0,-1-2 1,-2-2-1,63-57 0,-87 70 50,-1 0 0,0 0 0,-2-1 0,0-1-1,-1 0 1,13-26 0,-20 35-66,-1 0-1,0 0 1,0-1 0,-1 1 0,0-1-1,-1 1 1,0-1 0,0 1 0,0-1-1,-1 0 1,-1 1 0,1-1 0,-2 0-1,1 1 1,-1-1 0,0 1-1,-6-14 1,-1 4 0,-1 0 0,-1 1 0,0 1 0,-2 0 0,1 0 0,-2 1 0,0 1 0,-1 0 0,-20-14 0,1 3 0,-2 2 0,-1 0 0,-52-22 0,41 26 0,0 2 0,0 2 0,-2 2 0,0 3 0,0 1 0,-1 3 0,0 2 0,0 2 0,0 3 0,0 1 0,-58 12 0,46-3 0,1 2 0,1 4 0,0 2 0,2 3 0,0 2 0,1 3 0,2 2 0,-85 60 0,102-59 0,0 2 0,2 1 0,2 2 0,1 2 0,2 1 0,1 2 0,3 1 0,1 1 0,1 1 0,3 1 0,2 1 0,2 1 0,1 1 0,-17 79 0,13-13 0,4 1 0,6 0 0,2 182 0,55 346 0,-12-356 0,78 318 0,-73-458 0,6-1 0,6-2 0,135 266 0,-133-315-1365,-7-17-5461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45:17.520"/>
    </inkml:context>
    <inkml:brush xml:id="br0">
      <inkml:brushProperty name="width" value="0.1" units="cm"/>
      <inkml:brushProperty name="height" value="0.1" units="cm"/>
      <inkml:brushProperty name="color" value="#4E95D9"/>
    </inkml:brush>
  </inkml:definitions>
  <inkml:trace contextRef="#ctx0" brushRef="#br0">20782 2342 24575,'-106'113'0,"-289"281"0,226-252 0,-282 180 0,-217 72 0,389-246-143,-6-13 0,-6-13 0,-5-12 0,-5-13-1,-3-14 1,-536 76 0,498-124 154,-356-10 0,-344-86-280,-510-140-892,1177 148 1084,-734-132 77,20-78 0,39-95-340,553 115 106,374 169 180,-208-163 1,261 179 390,3-3-1,-94-110 1,134 137-83,1-1-1,1-1 1,3-1 0,0-2-1,3 0 1,1 0-1,-18-62 1,31 85-241,2-1 0,0 0-1,1 0 1,0 0 0,2 0 0,0 0-1,0 0 1,2 1 0,0-1 0,7-25 0,-2 19-15,2 0 0,0 0 1,2 1-1,0 1 0,1-1 1,25-31-1,-6 14 2,2 1 0,1 2 0,1 1 0,2 2 0,2 1 0,1 2 0,1 2 0,66-34 0,-54 37 0,0 2 0,1 3 0,1 2 0,1 2 0,1 3 0,113-11 0,-110 20 0,0 3 0,1 2 0,-1 4 0,0 1 0,0 4 0,95 27 0,-104-20 0,-1 1 0,-1 3 0,-1 2 0,0 2 0,-2 2 0,-1 2 0,72 61 0,-84-60 0,0 1 0,-2 2 0,-2 1 0,0 1 0,35 59 0,-55-78 0,0 0 0,-1 1 0,-1 1 0,0-1 0,-1 1 0,-1 0 0,-1 0 0,-1 0 0,0 1 0,-1 0 0,-1-1 0,-1 1 0,-1 0 0,0-1 0,-8 37 0,3-34 0,-1 0 0,-1-1 0,-1 1 0,0-1 0,-2-1 0,0 0 0,-22 28 0,13-24 0,0-1 0,-1-1 0,-1-1 0,-1-1 0,-25 16 0,-11 1 0,-1-3 0,-1-3 0,-2-3 0,-81 24 0,-17-2-15,-3-7-1,-206 26 1,-342-22 105,-6-73-105,3-36-348,409 33 37,-1564-81 326,1438 113 0,2 19 0,-571 100 0,212 63 0,538-106 0,-255 117 0,95 15 0,344-168 0,2 2 0,2 4 0,-101 99 0,157-141-32,-3 3 101,0 1 0,1 0 1,0 0-1,1 1 0,0 0 0,1 0 1,0 1-1,1 0 0,-7 16 0,13-26-69,-1 0 0,1 0 0,-1 0 0,1 0 0,0 1 0,0-1 0,0 0 0,0 0 0,0 0 0,0 1 0,1-1 0,-1 0 0,1 0 0,-1 0 0,1 0 0,0 0 0,0 0 0,0 0 0,2 3 0,0-1 0,0-1 0,0 0 0,0-1 0,0 1 0,1 0 0,-1-1 0,1 0 0,-1 0 0,8 3 0,7 1 0,-1 0 0,1-1 0,31 3 0,-46-7 0,57 5 0,0-2 0,0-2 0,99-11 0,-48-5 0,115-31 0,-93 10 0,-2-6 0,243-112 0,-223 75 0,-4-6 0,139-105 0,-97 44 0,-7-9 0,-7-7 0,267-318 0,-332 341 0,119-200 0,51-175 0,258-653 0,-434 895-1365,-66 161-5461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5:48:03.569"/>
    </inkml:context>
    <inkml:brush xml:id="br0">
      <inkml:brushProperty name="width" value="0.1" units="cm"/>
      <inkml:brushProperty name="height" value="0.1" units="cm"/>
      <inkml:brushProperty name="color" value="#4E95D9"/>
    </inkml:brush>
  </inkml:definitions>
  <inkml:trace contextRef="#ctx0" brushRef="#br0">0 1809 24575,'259'208'0,"-47"-34"0,185 118-601,609 340-1,501 129-642,-651-391 300,1226 355 1,-1564-585 912,5-23 0,4-23 1,4-23-1,595 2 1,-385-91-782,-565 2 915,-1-8 0,200-54-1,-273 49-54,-2-5-1,176-84 0,-209 82 273,-2-2 0,-1-3 0,-2-3 1,94-87-1,-131 107 33,-1-2 0,-1 0-1,-1-2 1,-2 0 0,31-56 0,-41 65-257,-2-1-1,0 0 1,-1 0 0,-1-1 0,-1 0 0,-1 0 0,-1 0-1,-1-1 1,0 1 0,-3-35 0,-3 23-88,-2 1-1,-1 0 1,-1 1-1,-2 0 1,-1 0 0,-1 1-1,-2 1 1,-1 0 0,-1 1-1,-28-36 1,-8-4-10,-3 4 0,-110-102-1,106 113 3,-1 3 0,-3 2 0,-135-78 0,162 107 0,-1 2 0,-1 1 0,0 2 0,0 2 0,-2 2 0,1 1 0,-1 2 0,0 1 0,-64 1 0,97 5 0,-1 0 0,1 0 0,-1 1 0,0 1 0,1-1 0,-1 1 0,-11 5 0,17-6 0,1-1 0,0 1 0,-1 0 0,1 0 0,0 0 0,0 0 0,0 0 0,0 0 0,0 0 0,0 0 0,0 0 0,0 1 0,0-1 0,0 0 0,1 1 0,-1-1 0,-1 3 0,2-1 0,0-1 0,0 1 0,0-1 0,0 0 0,0 1 0,1-1 0,-1 0 0,1 1 0,-1-1 0,1 0 0,0 1 0,0-1 0,0 0 0,0 0 0,2 3 0,12 16 0,1 0 0,1-1 0,0-1 0,2-1 0,0 0 0,41 28 0,-48-37 0,66 49 0,3-5 0,131 66 0,-94-63 0,172 55 0,-188-81 0,2-5 0,0-4 0,2-5 0,0-4 0,0-5 0,1-5 0,-1-4 0,1-5 0,173-34 0,-155 13 0,-1-5 0,-1-6 0,-3-5 0,-1-6 0,-2-4 0,-3-5 0,177-124 0,-199 113-62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5:47:45.043"/>
    </inkml:context>
    <inkml:brush xml:id="br0">
      <inkml:brushProperty name="width" value="0.1" units="cm"/>
      <inkml:brushProperty name="height" value="0.1" units="cm"/>
      <inkml:brushProperty name="color" value="#4E95D9"/>
    </inkml:brush>
  </inkml:definitions>
  <inkml:trace contextRef="#ctx0" brushRef="#br0">2205 7485 24575,'304'0'0,"-161"-13"-55,0-6 0,-2-7 0,-1-5 0,-2-7 0,-1-5 0,-2-7 0,238-124 0,-258 108 6,-2-4 0,-4-6 0,-3-4 0,-4-5 0,-3-4 0,-4-4 0,-5-5 0,130-180 0,-150 173 33,-4-2 1,-5-3-1,-5-3 0,61-176 1,-91 207 5,-4 0 0,-3-1 0,-3-1 1,-5-1-1,-3 0 0,-4 0 0,-10-134 0,-6 122 10,-5 0 0,-3 2 0,-55-156 0,23 119 0,-130-240 0,132 286 78,-5 3 0,-3 2 0,-3 3-1,-4 3 1,-3 3 0,-3 2 0,-3 4-1,-3 3 1,-3 3 0,-2 4 0,-2 4-1,-115-52 1,-64-8-48,203 91-31,0 3 0,-95-16 0,139 31 1,0 2 0,0 0 0,1 1 0,-1 0 0,0 1 0,0 1 0,1 1 0,-1 0 0,1 1 0,0 0 0,-29 14 0,37-14 0,-1 0 0,1 0 0,0 1 0,0 0 0,0 1 0,1-1 0,0 1 0,0 1 0,1-1 0,-1 1 0,1 0 0,1 0 0,-1 0 0,1 1 0,0-1 0,1 1 0,0 0 0,0 0 0,1 1 0,0-1 0,1 0 0,-1 1 0,1 13 0,2 0 0,0 0 0,2 0 0,0 0 0,2 0 0,0 0 0,1-1 0,2 0 0,0 0 0,18 33 0,-4-16 0,1-1 0,2-2 0,57 66 0,-48-67 0,2-1 0,1-1 0,1-3 0,1-1 0,2-1 0,1-3 0,1-1 0,0-2 0,2-2 0,0-2 0,2-3 0,-1-1 0,1-2 0,1-2 0,0-2 0,0-3 0,1-1 0,83-7 0,-51-6 0,0-3 0,-1-3 0,-1-4 0,0-4 0,-2-2 0,113-58 0,-30 0 0,279-197 0,-51-21 0,-14-21 0,-224 192 0,-147 128 0,476-406 0,21 24 0,82 5 0,42 61 0,-473 257 0,3 6 0,202-43 0,-234 74 0,1 5 0,1 6 0,199 2 0,-255 14 0,0 4 0,0 2 0,-1 3 0,0 3 0,-1 3 0,75 29 0,-100-29 0,-1 2 0,-1 1 0,-1 2 0,0 2 0,-2 2 0,-1 1 0,-1 1 0,-1 2 0,-2 1 0,42 54 0,-51-53 0,-1 1 0,-1 1 0,-2 0 0,-1 2 0,-2 0 0,-1 1 0,-2 0 0,-2 1 0,-1 0 0,-2 0 0,3 56 0,-8-49 0,-3-1 0,-1 0 0,-2 0 0,-2 0 0,-1 0 0,-3-1 0,-2 0 0,-1-1 0,-35 75 0,34-92 0,0 0 0,-1-1 0,-2-1 0,0 0 0,-1-1 0,-1-1 0,-2-1 0,0-1 0,-33 24 0,38-31 0,-1-2 0,-1 0 0,1-1 0,-1 0 0,-1-2 0,0 0 0,0-1 0,0-1 0,-1-1 0,1 0 0,-1-2 0,0 0 0,0-1 0,-24-3 0,34 1 0,1 0 0,-1-1 0,1 0 0,0 0 0,0-1 0,0-1 0,0 1 0,0-1 0,1-1 0,-1 0 0,-13-11 0,16 11 0,0-1 0,0 0 0,1 0 0,0 0 0,1-1 0,-1 1 0,1-1 0,0 0 0,1 0 0,0-1 0,0 1 0,1-1 0,-1 0 0,-1-14 0,3 4 0,0-1 0,1 0 0,1 0 0,1 0 0,0 0 0,2 0 0,0 1 0,1 0 0,1 0 0,0 0 0,13-23 0,6-7 0,2 0 0,60-77 0,-17 38-47,4 4-1,4 3 0,164-132 1,-104 110-302,278-155 1,-224 160 380,4 8 1,354-107 0,-254 116-791,399-54 0,-356 94 734,1 14 1,1 15-1,0 16 0,0 14 1,-1 15-1,-3 14 0,-1 16 1,-4 14-1,-3 14 1,-5 15-1,353 169 0,-46 43-909,-373-176-3736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5:49:12.049"/>
    </inkml:context>
    <inkml:brush xml:id="br0">
      <inkml:brushProperty name="width" value="0.1" units="cm"/>
      <inkml:brushProperty name="height" value="0.1" units="cm"/>
      <inkml:brushProperty name="color" value="#F2AA84"/>
    </inkml:brush>
  </inkml:definitions>
  <inkml:trace contextRef="#ctx0" brushRef="#br0">1665 8790 24503,'858'-15'-477,"126"-51"317,-671 25 160,385-102 0,283-164 0,-738 212 0,245-134 0,-310 130 0,316-231 0,-400 254-7,-3-4 0,132-151 0,-160 156 2,-4-3-1,-3-3 1,77-149 0,-110 183 80,-2-1 0,-2 0 0,-3-2 0,15-67 1,-27 94-48,-1 1 1,0-1 0,-2 0 0,-1 0 0,0 0 0,-2 0 0,-1 0 0,0 0 0,-2 1 0,-1 0-1,0 0 1,-12-26 0,5 22-29,-1 0 0,-1 1 0,-1 1 0,-2 1 0,0 0 0,-1 1 0,-35-31 0,25 30 0,0 0 0,-1 3 0,-1 0 0,-1 2 0,-55-23 0,43 25 0,0 1 0,-1 3 0,0 1 0,-1 3 0,0 1 0,0 3 0,0 1 0,-1 3 0,1 1 0,-52 9 0,24 3 0,1 4 0,0 2 0,-93 39 0,112-35 0,1 2 0,1 3 0,2 2 0,-86 66 0,107-71 0,1 1 0,1 2 0,1 0 0,2 2 0,-35 54 0,49-67 0,0 1 0,1 0 0,0 1 0,2 0 0,0 0 0,1 1 0,1-1 0,1 1 0,1 0 0,1 1 0,0-1 0,2 28 0,2-35 0,1 0 0,0 0 0,1 0 0,1 0 0,0 0 0,0-1 0,1 0 0,1 0 0,0 0 0,0-1 0,2 0 0,-1-1 0,1 1 0,0-2 0,14 12 0,12 8 0,2-2 0,1-1 0,46 23 0,-22-16 0,1-3 0,2-3 0,1-3 0,92 22 0,-62-26 0,2-4 0,151 6 0,203-36 0,-10-42 0,1197-270 0,-688 82-256,-141 34-257,10 39 527,1345-39-14,-1302 209 14,-605 16-102,338 64 0,-494-58 74,-1 4 1,-1 5 0,-2 4-1,96 47 1,-129-48 130,-2 2-1,-1 3 1,-2 2-1,-2 3 1,-2 3-1,80 83 0,-106-95-106,-1 2 0,-2 0 0,-2 2 0,-1 0 0,-2 2 0,-2 1 0,-2 0 0,-1 1 0,-3 1 0,-1 1 0,-2 0 0,-2 0 0,-2 1-1,-2 0 1,-1 0 0,-5 64 0,-1-90-10,0 1 0,-1-1 0,-2 0 0,0 0 0,-1 0 0,0-1 0,-2 0 0,0 0 0,-1 0 0,-1-1 0,0-1 0,-1 0 0,-1 0 0,-1-1 0,0 0 0,-1-2 0,0 1 0,-1-2 0,-1 0 0,0 0 0,0-2 0,-1 0 0,-1-1 0,-30 12 0,26-13 0,-1-1 0,1-1 0,-1-1 0,0-1 0,-1-1 0,1-1 0,0-1 0,-1-1 0,-34-5 0,29 0 0,0-1 0,0-1 0,1-1 0,0-2 0,0-1 0,-49-28 0,39 16 0,2-2 0,1-1 0,1-2 0,2-1 0,0-2 0,2-1 0,2-1 0,1-2 0,1 0 0,-25-49 0,26 35 0,1-1 0,4-1 0,1-1 0,3-1 0,-12-66 0,16 44 0,3 0 0,4-1 0,5-95 0,12 27 0,6 1 0,7 1 0,65-214 0,-24 142 0,9 3 0,10 4 0,8 4 0,175-281 0,-134 284-90,9 6-1,8 6 1,9 8 0,7 6-1,373-298 1,-287 288 90,279-154 0,312-90 0,250 1-576,44 127 0,-644 215 576,3 22 0,2 21 0,1 22 0,875 78 0,50 153 0,-16 77 0,-801-165 76,7-34-268,3-60-52,-450-35 204,282-46 1,-278 18 39,326-110 0,-383 100 0,-2-4 0,-2-6 0,168-110 0,-214 118 149,-3-2 0,95-95 1,-123 108 64,-2-2 1,-1-2-1,-3 0 0,-1-2 1,33-66-1,-52 91-168,-2-1-1,1 1 1,-2-1 0,-1 0-1,0 0 1,-1-1-1,0 1 1,-1-35 0,-2 39-47,-2 0 0,0 0 0,0 0 0,-2 0 0,1 0 0,-2 1 1,1-1-1,-2 1 0,0 0 0,0 1 0,-1-1 0,-11-14 0,1 6 1,0 1 0,-1 0 0,0 2 0,-2 0 0,0 1 0,-1 1 0,0 0 0,-2 2 0,1 1 0,-2 0 0,1 2 0,-1 1 0,-1 1 0,-39-8 0,29 10 0,0 1 0,0 3 0,0 0 0,0 2 0,-1 2 0,1 2 0,0 0 0,1 3 0,-1 1 0,-38 14 0,41-11 0,0 2 0,1 1 0,0 2 0,1 1 0,1 1 0,0 1 0,-48 45 0,65-53 0,0 1 0,1 1 0,0 0 0,1 0 0,1 1 0,0 0 0,1 1 0,1 0 0,0 0 0,1 0 0,0 1 0,2 0 0,-1 0 0,2 1 0,0-1 0,2 1 0,-1 0 0,2 22 0,3-17 0,1 0 0,1-1 0,0 1 0,2-1 0,0 0 0,2 0 0,0-1 0,1 0 0,1-1 0,1 0 0,0-1 0,2 0 0,0-1 0,16 15 0,9 6 0,2-3 0,1-1 0,1-1 0,80 43 0,-24-24 0,2-5 0,2-4 0,200 55 0,-117-55 0,276 29 0,-164-48-197,508-24 0,294-115-196,-537 12 393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5:51:24.454"/>
    </inkml:context>
    <inkml:brush xml:id="br0">
      <inkml:brushProperty name="width" value="0.1" units="cm"/>
      <inkml:brushProperty name="height" value="0.1" units="cm"/>
      <inkml:brushProperty name="color" value="#F2AA84"/>
    </inkml:brush>
  </inkml:definitions>
  <inkml:trace contextRef="#ctx0" brushRef="#br0">1 1568 24575,'2'-13'0,"8"-15"0,1 1 0,2 0 0,1 1 0,1 1 0,26-35 0,-27 39 0,39-52 0,3 3 0,3 2 0,131-116 0,240-138 0,-329 259 0,3 5 0,2 4 0,3 5 0,2 5 0,116-30 0,34 7 0,297-36 0,459-7 0,8 109 0,-118 103 0,-687-59 0,-3 8 0,229 88 0,127 102 0,-12 32 0,-27 12 0,754 535 0,-380-165 0,-738-534 0,6-7 0,283 135 0,-356-204 0,1-5 0,129 30 0,-148-50 0,2-4 0,-1-4 0,124 1 0,-117-13 0,0-5 0,0-3 0,0-5 0,-1-3 0,-1-5 0,-1-3 0,111-47 0,-143 45 0,-2-2 0,-1-2 0,-2-3 0,91-72 0,-106 72 0,-1-2 0,-3-2 0,0-1 0,-2-1 0,-3-2 0,40-70 0,-39 50 0,-3-1 0,-2 0 0,-3-2 0,-3-1 0,20-131 0,-26 87 0,-5 1 0,-12-213 0,-3 241 0,-3 0 0,-4 0 0,-3 1 0,-31-86 0,29 113 0,-2 1 0,-3 1 0,-1 1 0,-3 1 0,-2 1 0,-67-80 0,59 85 0,-2 1 0,-2 2 0,-85-61 0,105 85 0,-1 1 0,0 1 0,-1 1 0,0 1 0,-1 1 0,0 1 0,-1 2 0,0 0 0,0 1 0,-38-2 0,47 8 0,0 0 0,0 1 0,-1 1 0,1 0 0,1 2 0,-1 0 0,0 0 0,1 2 0,0 0 0,0 1 0,0 0 0,1 2 0,0-1 0,1 2 0,0 0 0,1 1 0,0 0 0,-14 15 0,12-8 0,0 0 0,1 1 0,1 1 0,1 0 0,1 0 0,1 1 0,0 1 0,2 0 0,0 0 0,2 0 0,0 1 0,-4 45 0,7-15 0,3 0 0,2 0 0,2-1 0,3 1 0,20 80 0,96 251 0,-62-224 0,8-2 0,6-4 0,7-3 0,117 161 0,-33-92-149,372 380 0,271 118-148,-415-410 297,452 265 0,-649-457 0,6-9 0,332 127 0,-371-178 0,3-6 0,2-8 0,341 40 0,-323-75-564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21:23:59.652"/>
    </inkml:context>
    <inkml:brush xml:id="br0">
      <inkml:brushProperty name="width" value="0.1" units="cm"/>
      <inkml:brushProperty name="height" value="0.1" units="cm"/>
      <inkml:brushProperty name="color" value="#4E95D9"/>
    </inkml:brush>
  </inkml:definitions>
  <inkml:trace contextRef="#ctx0" brushRef="#br0">5254 6722 21494,'496'-219'0,"-205"66"0,406-275 0,-425 231 0,306-284 0,-388 299 0,-12-7 0,147-206 0,-102 48 59,-172 249-219,56-173 1,-87 198 85,-4 0-1,-4-1 0,-3-86 1,-11 102 97,-3 1 0,-4-1 0,-3 1 0,-36-91 0,31 110 185,-2 0-1,-3 1 0,-1 1 0,-3 1 1,-2 0-1,-2 2 0,-1 0 1,-3 2-1,-1 0 0,-3 2 0,-1 1 1,-1 1-1,-3 2 0,0 0 1,-2 3-1,-78-30 0,42 22-207,-1 3 0,-2 2 0,-123-23 0,152 38 0,-1 2 0,1 2 0,-1 1 0,-1 2 0,1 3 0,-95 6 0,107 0 0,0 1 0,1 1 0,0 2 0,1 1 0,0 1 0,2 2 0,-76 35 0,70-26 0,2 1 0,1 2 0,1 1 0,3 1 0,1 2 0,-34 33 0,59-50 0,0 1 0,1-1 0,1 2 0,0-1 0,2 1 0,-9 19 0,16-29 0,0 0 0,0 0 0,1 0 0,0 0 0,0 0 0,1 1 0,0-1 0,0 0 0,1 1 0,0-1 0,0 0 0,0 0 0,1 0 0,0 0 0,1 0 0,0 0 0,0 0 0,0-1 0,0 1 0,1-1 0,0 1 0,1-1 0,5 5 0,3 0 0,1-1 0,0 0 0,0 0 0,2-1 0,-1-1 0,1 0 0,0 0 0,0-1 0,1 0 0,29 4 0,4-1 0,0-2 0,83 3 0,5-8 6,-1-4 0,198-23 0,269-62-618,-332 38 582,-3-9 0,-4-9 1,310-113-1,248-140 27,-510 194-197,342-138-811,165-67 1001,14 18 18,-685 261-30,880-307-864,22 41 146,75 69 740,-770 193 0,442-29 0,-586 73-147,347 12 0,-439 8 118,-1 3 0,0 5 0,-1 3 0,153 39 0,-222-44 190,-1 1 0,-1 2-1,0 1 1,-2 2 0,-1 2 0,45 26 0,-65-31 34,-1 0 1,0 0 0,-2 2-1,0 0 1,-2 1 0,-1 0-1,-1 1 1,-1 0 0,-2 1-1,0 0 1,9 24 0,-14-24-174,-2 0 1,-1 1-1,-1-1 1,-1 1 0,-1 0-1,-2 0 1,-1 0 0,-2-1-1,-1 1 1,-1 0-1,-1 0 1,-2-1 0,-1 0-1,-1 0 1,-1-1-1,-2 1 1,0-2 0,-2 1-1,-1-1 1,-2-1-1,0 0 1,-1-1 0,-37 27-1,19-19-22,-2-2 0,0 0 0,-3-2 0,0-1 0,-2-1 0,-1-2 0,0-2 0,-2 0 0,-78 15 0,85-22 0,-1-1 0,0-2 0,0-1 0,-1-1 0,1-1 0,-1-2 0,0-1 0,1-2 0,0 0 0,0-2 0,0-1 0,-46-13 0,72 16 0,1-1 0,1 0 0,-1-1 0,1 0 0,0 0 0,-12-7 0,21 10 0,1 0 0,0 1 0,-1-1 0,1 0 0,0 0 0,0 0 0,0 0 0,0 0 0,1 0 0,-1 0 0,1 0 0,0-1 0,0 1 0,0 0 0,0 0 0,0-1 0,1 1 0,0-1 0,-1 1 0,1-1 0,0 1 0,1 0 0,-1-1 0,0 1 0,1-1 0,0 1 0,0 0 0,0-1 0,0 1 0,0 0 0,3-3 0,4-5 0,0 0 0,1 0 0,1 1 0,0 0 0,0 1 0,1 0 0,1 0 0,14-8 0,19-7 0,50-19 0,26-6-82,4 4 1,1 4-1,223-47 0,-147 49-81,370-33-1,-319 56-197,1 7 0,461 31-1,-337 12-389,447 86 1,113 82 453,-16 39 321,-92-24-30,-600-162-25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5:51:22.136"/>
    </inkml:context>
    <inkml:brush xml:id="br0">
      <inkml:brushProperty name="width" value="0.1" units="cm"/>
      <inkml:brushProperty name="height" value="0.1" units="cm"/>
      <inkml:brushProperty name="color" value="#4E95D9"/>
    </inkml:brush>
  </inkml:definitions>
  <inkml:trace contextRef="#ctx0" brushRef="#br0">2310 2962 24241,'585'200'-55,"-370"-146"-1,1-9 1,3-10-1,0-9 1,2-10-1,0-10 0,419-42 1,-416 4 55,-2-9 0,401-131 0,-482 121 0,-2-7 0,-2-6 0,-4-5 0,-2-7 0,153-116 0,-222 142-7,-3-2 1,-1-2-1,-3-3 1,69-94-1,-88 101 31,-3-2-1,-2-1 0,-2-1 0,-3-2 0,-2 0 0,20-76 1,-34 94 30,-3 1 0,-1-1 0,-2 0 1,-1-1-1,-2 1 0,-2-1 1,-2 1-1,-1 0 0,-1 0 0,-3 0 1,-1 1-1,-28-72 0,20 70-59,-1 1 1,-2 1-1,-1 1 0,-3 0 0,0 2 1,-2 1-1,-2 1 0,-1 1 0,-1 2 1,-2 0-1,-56-38 0,34 33 5,-1 3 0,-2 2 0,-1 3 0,-1 2 0,-1 2 0,0 4 0,-2 1 0,-94-11 0,96 21 0,-2 3 0,1 2 0,0 3 0,0 3 0,0 3 0,0 2 0,1 2 0,-111 38 0,129-33 0,1 3 0,1 1 0,1 2 0,1 1 0,0 2 0,2 2 0,2 1 0,-58 60 0,67-60 0,1 1 0,1 1 0,1 2 0,2 0 0,2 0 0,0 2 0,3 1 0,0 0 0,3 0 0,-16 69 0,24-73 0,1 0 0,1 0 0,2 0 0,1 0 0,1 1 0,2-1 0,1-1 0,2 1 0,17 50 0,-5-31 0,2-1 0,2-1 0,3-1 0,57 82 0,-56-95 0,1 0 0,2-2 0,1-1 0,1-2 0,58 41 0,-43-39 0,3-2 0,0-2 0,96 37 0,-53-34 0,1-4 0,1-3 0,1-5 0,178 9 0,-115-23 0,1-7 0,164-24 0,313-82 0,367-174-266,-27-83-378,-818 304 690,756-316-46,239-90 0,195 14 0,-1018 364 0,4 15 0,393-37 0,-375 85 0,660 34 0,-702 21 0,-2 14 0,417 111 0,-353-46 0,416 178 0,-599-199-4,-4 7 0,-5 9 0,-4 7 0,-5 8-1,-5 7 1,-6 7 0,145 154 0,40 96-184,-260-272 269,120 202 1,-200-300-94,68 106-594,-47-86-6045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35:33.115"/>
    </inkml:context>
    <inkml:brush xml:id="br0">
      <inkml:brushProperty name="width" value="0.1" units="cm"/>
      <inkml:brushProperty name="height" value="0.1" units="cm"/>
      <inkml:brushProperty name="color" value="#4E95D9"/>
    </inkml:brush>
  </inkml:definitions>
  <inkml:trace contextRef="#ctx0" brushRef="#br0">6335 18814 24575,'-141'-231'0,"-377"-451"0,-51 49 0,-295-215 0,595 615 0,-408-269 0,547 421 0,-4 5 0,-2 7 0,-231-81 0,237 110 0,-1 6 0,-1 6 0,-1 6 0,-172-4 0,130 24 0,-207 25 0,260-6 0,1 5 0,-181 59 0,234-56 0,1 2 0,-79 47 0,110-53 0,1 2 0,1 1 0,1 2 0,2 2 0,-41 43 0,63-61 0,1 0 0,0 0 0,1 1 0,0 0 0,1 1 0,0-1 0,0 1 0,-6 21 0,11-28 0,-1 1 0,1-1 0,1 0 0,-1 0 0,1 1 0,0-1 0,0 0 0,0 0 0,1 1 0,0-1 0,0 0 0,0 0 0,0 0 0,1 0 0,0 0 0,0 0 0,0 0 0,0-1 0,1 1 0,0-1 0,0 1 0,0-1 0,0 0 0,5 4 0,2 1 0,0-1 0,0 0 0,1 0 0,0-1 0,0-1 0,0 0 0,1-1 0,0 0 0,0-1 0,0 0 0,0-1 0,1 0 0,-1-1 0,1-1 0,0 0 0,-1-1 0,1 0 0,17-4 0,2-1 0,0-2 0,-1-1 0,1-1 0,-2-2 0,1-2 0,30-17 0,-7-1 0,-2-2 0,-1-2 0,-1-4 0,84-82 0,-75 57 0,-2-3 0,-3-3 0,48-80 0,-27 19 0,-5-4 0,-5-3 0,91-283 0,-85 172 0,53-324 0,-3-266 0,39-203 0,-102 786-155,129-364-1,155-217-155,-242 623 311,9 6 0,7 4 0,253-332 0,-310 463 0,4 4 0,102-90 0,-126 127 0,1 2 0,1 1 0,2 2 0,0 3 0,2 1 0,50-17 0,-71 32 39,1 1 0,0 1 0,0 2-1,1 0 1,-1 2 0,1 1 0,35 4 0,-49-2-12,1 1 0,-1 1-1,1 1 1,-1 0 0,0 0-1,0 1 1,13 8 0,-18-8-19,1 0 0,-1 1 0,0-1 0,0 1 1,-1 1-1,0 0 0,0 0 0,0 0 0,-1 0 0,0 1 0,5 11 0,-6-9-8,-1-1 0,0 1 0,0 0 0,-1 1 0,-1-1 0,0 0 0,0 1 0,0-1 0,-1 0 0,-1 1 0,0-1 0,0 0 0,-1 1 0,0-1 0,0 0 0,-1 0 0,-6 12 0,-4 12 0,-3 0 0,0-1 0,-29 44 0,27-51 0,0 1 0,-2-2 0,0-1 0,-1-1 0,-2 0 0,-47 36 0,54-48 0,0-1 0,0-1 0,0 0 0,-1-2 0,0 0 0,-1-1 0,0 0 0,0-2 0,0 0 0,0-1 0,0-2 0,-35 0 0,24-4 0,0-2 0,0-1 0,1-1 0,-1-2 0,1-1 0,1-2 0,0 0 0,-31-21 0,7 0 0,1-3 0,1-1 0,-46-48 0,48 37 0,2-2 0,1-3 0,3-1 0,2-2 0,-43-83 0,40 55 0,3-2 0,5-1 0,-36-131 0,36 79 0,-29-235 0,29-139 0,32 245-98,11 1-1,11-1 1,10 2-1,11 2 1,11 2 0,11 3-1,103-277 1,-25 176-229,340-622 0,318-246-326,8 269 906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34:27.830"/>
    </inkml:context>
    <inkml:brush xml:id="br0">
      <inkml:brushProperty name="width" value="0.1" units="cm"/>
      <inkml:brushProperty name="height" value="0.1" units="cm"/>
      <inkml:brushProperty name="color" value="#F2AA84"/>
    </inkml:brush>
  </inkml:definitions>
  <inkml:trace contextRef="#ctx0" brushRef="#br0">409 937 24422,'105'236'-105,"202"452"-506,30-11 267,-136-323 344,301 401 0,-290-479 0,439 438 0,-215-338 98,-323-293-19,3-6 0,151 77 1,-185-115-22,1-3 1,2-3 0,1-5 0,121 24 0,-140-40-21,-1-4 1,1-2-1,0-3 0,1-3 1,-1-4-1,107-18 0,-137 15-19,0-2-1,-1-1 1,0-2-1,-1-2 1,0-1-1,-1-1 1,-1-2-1,-1-2 1,0 0 0,-2-3-1,0 0 1,-2-2-1,0-1 1,-2-1-1,-1-1 1,34-51-1,-35 43-18,-1-1 0,-3-1 0,-1-1 0,-1 0 0,-3-1 0,-1-1 0,-2-1 0,-2 0 0,-1 0 0,-3-1 0,-1 0 0,-2 0 0,-3 0 0,-1 0 0,-1 0 0,-3 0 0,-2 0 0,-24-82 0,22 94 0,-3 0 0,0 1 0,-2 1 0,-1 0 0,-1 1 0,-1 1 0,-2 1 0,-41-46 0,44 56 0,-1 1 0,0 1 0,-1 0 0,0 2 0,-1 0 0,-1 1 0,1 1 0,-2 0 0,1 2 0,-1 0 0,-1 2 0,1 0 0,-39-4 0,45 8 0,0 1 0,0 0 0,0 1 0,0 1 0,0 1 0,0 0 0,1 0 0,-1 2 0,1 0 0,-1 1 0,1 0 0,0 1 0,1 0 0,0 1 0,0 1 0,0 0 0,1 1 0,0 0 0,0 1 0,1 0 0,1 1 0,0 0 0,0 1 0,1 0 0,1 0 0,0 1 0,-10 21 0,5-1 0,1-1 0,1 2 0,2 0 0,1 0 0,2 1 0,1-1 0,2 1 0,1 0 0,2 0 0,6 43 0,6 26 0,6-1 0,35 116 0,196 532 0,-10-37 0,-43 236 0,-91 14 0,-79-208 0,-84-3 0,25-548 0,-60 204 0,54-281 0,-5-1 0,-100 200 0,72-193 0,-6-3 0,-6-4 0,-101 117 0,120-167 0,-4-4 0,-2-3 0,-4-3 0,-3-3 0,-133 84 0,181-130 0,-1-2 0,0 0 0,-1-2 0,-1-2 0,0-1 0,-56 11 0,71-19 0,1-1 0,-1 0 0,0-2 0,0 0 0,0-1 0,0-1 0,1 0 0,-1-1 0,1-2 0,0 1 0,0-2 0,0 0 0,0-1 0,-25-15 0,22 9 0,1-1 0,0-1 0,1 0 0,0-1 0,1-1 0,1-1 0,1 0 0,1-1 0,0-1 0,-11-21 0,12 14 0,0-1 0,2 0 0,1 0 0,1-1 0,2 0 0,1-1 0,-4-42 0,8 34 0,1 1 0,2-1 0,1 0 0,2 0 0,2 1 0,1 0 0,2 0 0,2 1 0,1 0 0,2 0 0,1 2 0,2 0 0,24-37 0,-20 41 0,1 0 0,2 1 0,1 2 0,1 0 0,1 2 0,1 1 0,2 1 0,55-33 0,-62 44 0,1 0 0,0 1 0,0 2 0,1 1 0,1 0 0,-1 2 0,1 1 0,0 1 0,1 1 0,-1 2 0,0 0 0,1 2 0,27 4 0,-24 0 0,-1 2 0,-1 1 0,1 2 0,-2 0 0,1 2 0,-1 1 0,-1 1 0,0 1 0,-2 2 0,1 0 0,-2 2 0,0 0 0,26 30 0,-2 5 0,-2 1 0,-3 2 0,-3 2 0,49 96 0,-45-68 0,-3 3 0,-4 1 0,30 122 0,-48-138 0,-3 2 0,-3-1 0,-4 1 0,-3 131 0,-10-144 0,-3-1 0,-2 0 0,-3 0 0,-3-1 0,-3-1 0,-2-1 0,-3 0 0,-35 62 0,15-42 0,-5-3 0,-2-2 0,-4-3 0,-3-2 0,-75 71 0,-86 67 0,-125 125 0,207-188 0,7 6 0,6 6 0,-160 268 0,169-218 0,-155 396 0,216-450 0,6 2 0,8 3 0,-32 244 0,61-280 0,6 0 0,5 1 0,6-1 0,5 0 0,5-1 0,5-1 0,6 0 0,4-2 0,6-1 0,5-3 0,5-1 0,5-2 0,4-2 0,98 138 0,-93-164 0,3-4 0,142 136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8:07.337"/>
    </inkml:context>
    <inkml:brush xml:id="br0">
      <inkml:brushProperty name="width" value="0.1" units="cm"/>
      <inkml:brushProperty name="height" value="0.1" units="cm"/>
      <inkml:brushProperty name="color" value="#F2AA84"/>
    </inkml:brush>
  </inkml:definitions>
  <inkml:trace contextRef="#ctx0" brushRef="#br0">3790 9057 22598,'197'37'-105,"705"55"-58,-582-88 163,1-14 0,342-54 0,-259-3 0,467-141 0,-660 146-161,337-151 0,-449 165 116,-2-3 0,-2-5 0,-3-4 0,-3-4 0,105-99 0,-157 128 111,-3-1 1,-1-2-1,-1-2 1,-2 0-1,-3-2 1,-1-2-1,32-72 0,-44 81 94,-1 0-1,-3-1 0,0 0 0,-3-1 1,-1 0-1,-2 0 0,-1 0 0,-2-1 0,-1 1 1,-11-71-1,-2 42-60,-4 1 0,-2 0 0,-3 1 0,-3 2 0,-43-81 0,13 46-113,-4 3 1,-106-131 0,93 141 13,-3 3 0,-4 3 0,-3 4 0,-4 4 0,-2 3 0,-121-69 0,135 94 0,-3 4 0,0 2 0,-3 4 0,0 4 0,-2 3 0,-1 3 0,-1 5 0,-144-13 0,162 28 0,-1 2 0,-68 10 0,93-4 0,-1 1 0,1 3 0,0 1 0,-46 19 0,74-24 0,0 0 0,1 1 0,0 1 0,0 0 0,0 1 0,1 0 0,1 1 0,-1 0 0,2 1 0,-1 0 0,1 0 0,-14 23 0,18-23 0,0 0 0,1 1 0,0 0 0,1 0 0,1 1 0,-1-1 0,2 1 0,0-1 0,0 1 0,1 0 0,1 0 0,0 0 0,1 0 0,0 0 0,5 17 0,2 2 0,2-1 0,1 0 0,1-1 0,2-1 0,0 0 0,28 39 0,4-3 0,82 89 0,-74-97 0,2-3 0,3-2 0,2-3 0,2-2 0,102 57 0,-73-57 0,1-3 0,2-5 0,166 46 0,-111-49 0,284 29 0,153-43 0,-155-41-126,470-81-1,418-139-262,-669 114 316,910-102 73,-1120 192 0,691 33 0,-917 19 0,265 56 0,-314-36 0,-2 8 0,175 72 0,-206-62 0,-3 6 0,-3 5 0,192 134 0,-247-146 0,-2 3 0,-2 3 0,-3 3 0,-3 2 0,-3 3 0,95 143 0,-133-177 59,-1 1 1,-2 0-1,-2 1 1,-1 1 0,12 44-1,-23-63-33,0-1 0,-2 2-1,0-1 1,0 0-1,-2 0 1,0 0-1,-1 1 1,-1-1-1,-1 0 1,0 0 0,-2 0-1,0-1 1,-9 23-1,6-22-25,-2 0 0,0-1 0,0 0 0,-2-1 0,0 0 0,0-1 0,-2 0 0,0-1 0,-1 0 0,0-1 0,-1-1 0,0 0 0,-1-2 0,-22 12 0,10-9 0,0-2 0,0-1 0,-1-1 0,0-1 0,-1-2 0,0-1 0,0-1 0,-49-1 0,9-6 2,0-3 0,0-4-1,0-2 1,1-3 0,-133-49-1,66 9-62,-245-138-1,211 89-30,5-7 0,4-8 0,-202-192 0,201 150 26,6-8 0,-228-320 0,262 307 37,8-5-1,8-5 0,9-5 1,9-3-1,8-4 0,9-4 1,-45-221-1,68 172-400,10-1 0,-8-480 0,52 455 464,13 1 1,77-409-1,-25 375-68,14 3-1,13 4 1,163-350-1,0 149-1533,-136 298-2814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8:10.614"/>
    </inkml:context>
    <inkml:brush xml:id="br0">
      <inkml:brushProperty name="width" value="0.1" units="cm"/>
      <inkml:brushProperty name="height" value="0.1" units="cm"/>
      <inkml:brushProperty name="color" value="#4E95D9"/>
    </inkml:brush>
  </inkml:definitions>
  <inkml:trace contextRef="#ctx0" brushRef="#br0">4403 12208 24575,'-10'-2'0,"-33"-15"0,1-2 0,1-1 0,1-2 0,-44-32 0,27 18 0,-959-697-138,86-113-446,301 156 584,79-67 0,389 493 0,-209-472 0,283 524 0,10-4 0,-95-437 0,135 436 0,8-1 0,11-1 0,9-1 0,9 0 0,47-357 0,-27 458 0,5 0 0,5 2 0,5 2 0,5 1 0,6 2 0,3 1 0,6 4 0,5 1 0,3 4 0,6 2 0,3 4 0,165-168 0,-146 178 0,5 5 0,3 4 0,3 5 0,3 4 0,3 5 0,3 4 0,2 6 0,2 4 0,230-63 0,-153 67 0,1 8 0,3 9 0,0 8 0,231 6 0,-174 23 0,0 11 0,446 94 0,-482-61 0,-2 9 0,258 113 0,-310-102 0,-4 7 0,-3 7 0,191 141 0,-253-156-17,-3 4-1,106 115 1,-150-139 126,-2 2 0,-3 2 0,-3 2 0,-1 1 0,37 83 0,-59-106-93,-2 2 1,-1-1-1,-2 2 0,-2 0 1,-2 0-1,-1 0 0,1 57 1,-7-67-18,-1-1 0,-1 1 0,-2-1 0,-1 1 0,-1-1 1,-2-1-1,0 1 0,-2-1 0,-1-1 0,-1 0 0,-16 26 0,2-14 1,-1-1 0,-2-1 0,-2-1 0,-1-2 0,-2-1 0,-1-1 0,-55 37 0,47-40 0,-2-2 0,0-1 0,-1-3 0,-2-2 0,0-1 0,-77 18 0,73-28 0,-1-1 0,0-3 0,0-2 0,0-2 0,0-3 0,1-2 0,-1-2 0,-82-21 0,77 11 0,0-2 0,0-3 0,2-3 0,1-2 0,1-2 0,1-3 0,-58-44 0,87 56 0,1 0 0,1-2 0,1 0 0,0-1 0,2-1 0,1-1 0,1-1 0,1-1 0,1 0 0,1-1 0,1 0 0,2-1 0,1 0 0,1-1 0,1 0 0,2 0 0,1-1 0,1 0 0,2 0 0,1 0 0,1 0 0,1 0 0,2 0 0,1 0 0,1 0 0,14-42 0,-3 32 0,1 0 0,2 1 0,1 1 0,3 1 0,0 1 0,3 1 0,1 1 0,52-51 0,-37 46 0,1 2 0,2 2 0,1 2 0,2 3 0,0 1 0,63-26 0,0 11 0,2 5 0,1 5 0,2 5 0,1 6 0,125-10 0,601-2 0,-745 34 0,-94 1 0,1081-23 0,-5-73 0,-938 74 0,-1-6 0,-1-7 0,-2-5 0,153-68 0,-213 73 0,-1-4 0,-2-3 0,-1-4 0,-3-2 0,-2-4 0,-2-3 0,-3-2 0,71-82 0,-86 80 0,-3-3 0,-2-1 0,-3-2 0,-4-2 0,-2-2 0,-3-1 0,-3-1 0,-3-1 0,16-79 0,-27 80 0,-3-1 0,-3 0 0,-3 0 0,-4-1 0,-2 1 0,-4-1 0,-3 1 0,-3 0 0,-33-119 0,16 105 0,-5 1 0,-3 1 0,-57-97 0,30 76 0,-143-182 0,156 229 0,-3 1 0,-2 3 0,-103-79 0,119 105 0,-1 1 0,-1 3 0,-2 1 0,0 2 0,-1 2 0,-1 2 0,-53-14 0,79 28 0,1 0 0,-1 1 0,1 0 0,-1 2 0,0 0 0,1 1 0,-1 1 0,1 0 0,-1 1 0,1 1 0,0 1 0,0 1 0,-29 13 0,35-13 0,0-1 0,1 2 0,0-1 0,1 1 0,0 1 0,0 0 0,0 0 0,1 0 0,0 1 0,0 1 0,1-1 0,1 1 0,0 0 0,0 1 0,1 0 0,0-1 0,1 2 0,0-1 0,1 0 0,0 1 0,-2 16 0,4-10 0,2 1 0,0 0 0,0 0 0,2-1 0,0 1 0,2-1 0,0 0 0,0 0 0,2 0 0,11 22 0,8 10 0,3-1 0,39 52 0,-15-32 0,3-3 0,3-2 0,3-3 0,3-2 0,2-3 0,95 59 0,-44-41 0,4-6 0,3-5 0,159 57 0,-114-62 0,2-7 0,3-7 0,301 34 0,-251-59 0,1-10 0,346-31 0,-40-51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09:43.510"/>
    </inkml:context>
    <inkml:brush xml:id="br0">
      <inkml:brushProperty name="width" value="0.1" units="cm"/>
      <inkml:brushProperty name="height" value="0.1" units="cm"/>
      <inkml:brushProperty name="color" value="#F2AA84"/>
    </inkml:brush>
  </inkml:definitions>
  <inkml:trace contextRef="#ctx0" brushRef="#br0">196 465 24575,'76'143'0,"299"408"0,-220-360-196,252 243 0,232 117-196,-7-119 392,34-55 0,-127-109 0,1043 360 0,-307-299 0,31-136 0,465-56 0,-1252-127 0,734-80 0,-745-6 0,-396 52 0,0-4 0,154-63 0,-258 88 3,112-52 406,-108 48-362,0 0-1,0 0 1,-1-2-1,1 1 1,-2-1-1,0-1 1,10-11-1,-18 18-46,0 0 0,0 0 0,0 0 0,0 0 0,-1 0 0,1-1 0,-1 1 0,0-1 0,0 1 0,0-1 0,0 0 0,0 1 0,-1-1 0,0 0 0,0-7 0,-1 5 0,0 0 0,-1 0 0,1 0 0,-1 0 0,-1 0 0,1 0 0,-1 0 0,-5-8 0,-3-2 0,-1 2 0,0 0 0,0 0 0,-1 1 0,-21-16 0,23 21 0,0 0 0,0 0 0,0 1 0,-1 0 0,0 1 0,-1 1 0,1 0 0,-1 1 0,0 0 0,0 0 0,0 2 0,-1 0 0,1 0 0,-1 1 0,1 1 0,-1 0 0,1 1 0,-1 0 0,1 1 0,0 1 0,0 0 0,0 1 0,0 0 0,0 1 0,1 0 0,0 1 0,0 1 0,0 0 0,-11 9 0,3-1 0,1 0 0,0 2 0,1 0 0,1 1 0,1 0 0,0 2 0,-25 41 0,26-33 0,1 1 0,1 0 0,1 1 0,2 1 0,-11 53 0,14-38 0,2 0 0,2 1 0,2-1 0,2 1 0,1-1 0,3 0 0,2 0 0,23 80 0,-6-53 0,3 0 0,4-2 0,2-2 0,76 117 0,-57-112 0,4-2 0,2-2 0,120 110 0,231 143 0,23-28 0,156 114 0,-468-315 0,-5 4 0,174 193 0,-215-201 0,-5 2 0,-4 4 0,-5 2 0,82 179 0,-89-151 0,-6 3 0,-5 1 0,40 221 0,-68-260 0,-4 0 0,-4 1 0,-3-1 0,-5 1 0,-4-1 0,-4 0 0,-3 0 0,-29 96 0,7-65 0,-5-2 0,-61 126 0,67-176 0,-3-2 0,-3-1 0,-3-3 0,-86 100 0,56-86 0,-3-5 0,-3-2 0,-133 90 0,145-117 0,-2-3 0,-2-3 0,-2-3 0,0-3 0,-98 27 0,138-49 0,0-2 0,0-2 0,-1-1 0,0-1 0,0-2 0,-50-3 0,72 0 0,0 0 0,1-1 0,-1 0 0,1-1 0,-1-1 0,1 0 0,0 0 0,0-1 0,1 0 0,0-1 0,0 0 0,0-1 0,0 0 0,1 0 0,0-1 0,1 0 0,0-1 0,0 0 0,1 0 0,0 0 0,-11-21 0,14 23 0,1 0 0,0 0 0,0 0 0,1-1 0,-1 1 0,2-1 0,-1 0 0,1 1 0,0-1 0,1 0 0,0 0 0,0 0 0,0 0 0,1 1 0,0-1 0,1 0 0,0 1 0,0-1 0,1 1 0,0-1 0,0 1 0,0 0 0,1 0 0,0 1 0,1-1 0,-1 1 0,1 0 0,1 0 0,-1 0 0,1 1 0,0 0 0,0 0 0,0 0 0,1 1 0,-1 0 0,11-5 0,0 3 0,-1 1 0,1 0 0,0 1 0,1 1 0,-1 0 0,0 2 0,1 0 0,-1 0 0,1 2 0,0 0 0,-1 1 0,28 7 0,-1 3 0,0 2 0,-1 1 0,70 37 0,-4 9 2,-2 4 0,-4 5 0,169 148 0,248 293-73,-434-421 26,838 798-543,-842-819 594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22:03:54.151"/>
    </inkml:context>
    <inkml:brush xml:id="br0">
      <inkml:brushProperty name="width" value="0.1" units="cm"/>
      <inkml:brushProperty name="height" value="0.1" units="cm"/>
      <inkml:brushProperty name="color" value="#4E95D9"/>
    </inkml:brush>
  </inkml:definitions>
  <inkml:trace contextRef="#ctx0" brushRef="#br0">1434 5680 24492,'643'230'-502,"-207"-91"429,457 83 0,-527-156 88,635 30-1,-262-100-14,-8-76 0,-581 51 0,-3-6 0,181-67 0,-227 62 0,-2-4 0,-1-4 0,174-118 0,-238 143 44,-2-2 0,-1-2 0,0-1 0,-3-1 0,0-1 0,-2-1-1,31-49 1,-48 66-17,-1-2 0,-1 1 0,0-1 0,-2 0-1,1-1 1,-2 1 0,0-1 0,2-27 0,-5 30-18,-1 0 0,-1 0 0,0 0 0,-1 0 0,-1 1 0,0-1 1,0 1-1,-2 0 0,1-1 0,-2 2 0,-12-23 0,2 10-9,-1 0 0,-2 1 0,0 1 0,-1 1 0,-1 1 0,-1 1 0,-1 1 0,-1 1 0,-1 1 0,0 0 0,-30-13 0,29 17 0,-1 2 0,0 0 0,-1 2 0,0 1 0,0 1 0,-1 1 0,0 1 0,0 2 0,0 1 0,0 2 0,-43 4 0,56-2 0,-1 1 0,0 0 0,1 1 0,0 1 0,0 1 0,-17 8 0,29-12 0,0 0 0,0 1 0,0-1 0,0 1 0,1-1 0,-1 1 0,0 0 0,1 1 0,0-1 0,0 1 0,0-1 0,0 1 0,1 0 0,-1 0 0,1 0 0,0 0 0,0 0 0,1 1 0,-1-1 0,1 1 0,0-1 0,0 1 0,1-1 0,-1 1 0,1 0 0,0 8 0,3 2 0,0 0 0,1 0 0,1 0 0,0-1 0,1 0 0,1 0 0,0 0 0,16 22 0,4 2 0,54 56 0,-47-59 0,2-2 0,1-2 0,1-1 0,2-1 0,64 34 0,-50-36 0,1-3 0,1-2 0,115 29 0,-69-32 0,1-4 0,0-5 0,0-4 0,1-4 0,109-14 0,62-19 0,388-93 0,257-125 0,-326 83 0,5 25 0,188 18 0,-586 105 0,390 18 0,-514 6 0,0 3 0,-1 4 0,0 3 0,114 39 0,-148-39 0,-2 2 0,0 1 0,0 3 0,-2 0 0,-1 3 0,-1 1 0,-1 2 0,-2 1 0,40 43 0,-52-47 0,0 0 0,-1 1 0,-2 2 0,-1-1 0,-1 2 0,24 59 0,-35-74 0,-1-1 0,0 1 0,-1 0 0,-1 1 0,0-1 0,-1 0 0,0 1 0,-1-1 0,-1 1 0,0-1 0,-1 0 0,-1 1 0,0-1 0,-1 0 0,0-1 0,-1 1 0,-1-1 0,-7 13 0,3-8 0,-1-1 0,-1 0 0,-1-1 0,0-1 0,-1 0 0,0-1 0,-2 0 0,1-1 0,-2-1 0,1 0 0,-21 9 0,25-14 0,0-2 0,-1 0 0,0 0 0,0-1 0,0-1 0,0 0 0,0 0 0,-1-2 0,1 0 0,-1 0 0,1-1 0,-1-1 0,1 0 0,-1-1 0,1 0 0,0-1 0,-21-8 0,19 5 0,0-1 0,0 0 0,0-1 0,1-1 0,0 0 0,1-1 0,0 0 0,1-1 0,0-1 0,1 0 0,0 0 0,1-1 0,-17-28 0,17 23 0,2 0 0,0-1 0,1 0 0,1 0 0,0-1 0,2 0 0,1 0 0,0 0 0,1 0 0,1 0 0,2-24 0,4-12 0,2 0 0,17-59 0,38-111 0,-48 179 0,66-221 0,136-505 0,-174 587 0,-9-2 0,12-232 0,-40 277 0,-7 0 0,-6-1 0,-7 2 0,-5 0 0,-7 1 0,-6 1 0,-66-177 0,70 245 0,-4 2 0,-3 0 0,-3 3 0,-77-103 0,40 76 0,-3 4 0,-119-103 0,125 132 0,-2 3 0,-2 4 0,-3 3 0,-2 4 0,-2 3 0,-1 4 0,-3 4 0,0 4 0,-3 3 0,0 5 0,-106-15 0,147 32 0,-1 2 0,1 3 0,-71 4 0,102-1 0,0 2 0,0 0 0,1 1 0,0 0 0,0 2 0,0 0 0,0 1 0,1 1 0,0 0 0,1 1 0,0 1 0,-19 16 0,29-20 0,-1 0 0,1 1 0,1 0 0,-1 0 0,1 1 0,0-1 0,1 1 0,0 0 0,0 0 0,1 1 0,0-1 0,0 1 0,1 0 0,0 0 0,1-1 0,0 1 0,0 0 0,1 0 0,0 0 0,0 0 0,1 0 0,3 11 0,0-1 0,0 0 0,2-1 0,1 1 0,0-1 0,1-1 0,1 1 0,0-1 0,1-1 0,19 23 0,-7-14 0,1-2 0,1 0 0,2-1 0,0-1 0,1-2 0,1 0 0,1-2 0,0-2 0,1 0 0,34 11 0,-1-5 0,1-2 0,1-3 0,0-4 0,76 7 0,-31-13 0,0-5 0,0-4 0,0-5 0,-1-5 0,194-49 0,-122 10 0,-3-8 0,266-128 0,-327 128 0,-3-4 0,-3-6 0,-3-4 0,-3-5 0,-4-4 0,-4-5 0,-3-3 0,113-146 0,-147 156-1365,-15 14-5461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1:12.184"/>
    </inkml:context>
    <inkml:brush xml:id="br0">
      <inkml:brushProperty name="width" value="0.1" units="cm"/>
      <inkml:brushProperty name="height" value="0.1" units="cm"/>
      <inkml:brushProperty name="color" value="#F2AA84"/>
    </inkml:brush>
  </inkml:definitions>
  <inkml:trace contextRef="#ctx0" brushRef="#br0">2333 22 23483,'852'-22'-284,"-555"40"36,-1 13-1,-2 13 1,-2 13 0,529 175-1,-573-138 242,-3 10 0,-6 10 1,-5 11-1,-5 10 0,358 279 0,-411-269-259,-7 8-1,273 316 1,-352-353 324,131 221 0,-165-236 115,-6 2-1,67 192 1,-97-227 60,-2 0 0,-4 2 0,-2 0 0,-4 0 0,-2 0 0,-4 1 1,-3 0-1,-3 0 0,-3-1 0,-3 0 0,-36 130 0,23-123-227,-4-1 0,-4-2 0,-2-1 0,-68 107 0,66-127-7,-2-2 1,-3-2 0,-2-1-1,-2-3 1,-1-1 0,-68 49-1,51-47 1,-2-4 0,-2-2 0,-1-3 0,-89 35 0,118-59 0,0-1 0,0-1 0,-80 9 0,90-17 0,1-2 0,0-1 0,-1-1 0,1-2 0,0 0 0,-44-13 0,63 14 0,0 0 0,0-1 0,0-1 0,0 1 0,0-1 0,1 0 0,-1-1 0,1 0 0,1 0 0,-1-1 0,1 0 0,-1 0 0,-7-11 0,11 12 0,0 0 0,0 0 0,0 0 0,1-1 0,0 0 0,0 1 0,1-1 0,-1 0 0,1 0 0,0 0 0,1 0 0,0 0 0,0 0 0,0 1 0,0-1 0,1 0 0,0 0 0,0 0 0,1 0 0,3-8 0,4-8 0,1 1 0,1 0 0,1 1 0,1 0 0,0 1 0,2 0 0,0 1 0,1 1 0,21-18 0,0 4 0,2 1 0,1 2 0,62-34 0,-30 27 0,2 3 0,0 4 0,2 3 0,1 3 0,1 3 0,1 4 0,122-8 0,-34 16 0,0 8 0,266 33 0,-162 7-112,-2 12 0,269 90-1,495 250-224,-783-277 337,380 241 0,-433-224 0,-6 9 0,208 199 0,-225-171-23,-7 7-1,-8 8 0,-8 6 1,238 399-1,-256-345 222,143 373 0,-201-412-66,-10 3 0,53 298 0,-109-454-132,-2 1 0,-3 0 0,-2 0 0,-2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1:07.550"/>
    </inkml:context>
    <inkml:brush xml:id="br0">
      <inkml:brushProperty name="width" value="0.1" units="cm"/>
      <inkml:brushProperty name="height" value="0.1" units="cm"/>
      <inkml:brushProperty name="color" value="#4E95D9"/>
    </inkml:brush>
  </inkml:definitions>
  <inkml:trace contextRef="#ctx0" brushRef="#br0">249 579 24575,'11'22'0,"75"128"0,140 188 0,-48-116-204,354 339 0,284 116-1132,-507-458 1011,10-13 1,8-15-1,9-13 0,7-16 1,381 124-1,-338-165 325,5-17 0,4-17 0,3-17 0,620 29 0,-639-91 0,0-17 0,-1-16 0,-1-16 0,722-177 0,-901 162-78,210-90 0,-313 105 72,-3-4 0,-2-4 0,-2-3 0,94-75 0,-143 96 254,-2-2-1,0-1 1,-3-2-1,-1-1 1,48-71-1,-66 83-58,0-1 1,-2 0-1,-1 0 0,-1-1 0,-2-1 0,0 0 0,-2 0 0,-1 0 0,-1-1 0,-2 0 0,0-30 1,-3 31-175,-2-1-1,-1 1 1,-1 0 0,-1 0 0,-2 0 0,0 0 0,-2 1 0,-18-37 0,11 34-16,0 1-1,-2 1 0,-2 0 1,0 2-1,-2 0 1,-45-42-1,22 30 2,-2 2 0,-2 2 0,-1 2 0,-1 2 0,-2 3 0,0 2 0,-2 2 0,-1 3 0,0 2 0,-1 3 0,-1 2 0,-62-5 0,58 11 0,-1 3 0,0 3 0,1 2 0,-1 4 0,1 2 0,0 2 0,0 4 0,1 2 0,1 3 0,1 2 0,-73 36 0,108-44 0,0 1 0,1 2 0,0 0 0,1 1 0,-38 38 0,52-46 0,1 0 0,0 1 0,0 0 0,0 1 0,1-1 0,1 1 0,0 0 0,0 1 0,1-1 0,0 1 0,1 0 0,0 0 0,1 0 0,0 0 0,1 1 0,0 21 0,3-13 0,1 0 0,1 0 0,1 0 0,1-1 0,1 0 0,0 0 0,1 0 0,1-1 0,17 25 0,0-4 0,3-1 0,1-1 0,35 34 0,1-10 0,2-2 0,3-3 0,133 80 0,-53-51 0,163 64 0,-77-55-106,4-11 1,268 55-1,512 60-445,-603-124 661,731 151-110,-8 46 0,-706-143 0,-5 18 0,507 250 0,-722-289-15,-5 8 0,288 211 0,-386-240-7,-4 4 0,-5 4 0,-3 5 0,-5 5 0,133 187 0,-192-236 77,-2 1 0,-3 1 0,-2 2 0,-3 1 0,-2 1 0,-4 1 0,-2 1 0,-2 0 0,-4 2 0,-2-1 0,-3 1 0,-3 0 0,-3 1 0,-3-1 0,-3 0 0,-21 111 0,11-115-55,-2 0 0,-3-1 0,-2-2 0,-3 0 0,-2-1 0,-3-2 0,-55 77 0,59-96 0,-2-1 0,-2-2 0,-1-1 0,-1-2 0,-2-1 0,0-1 0,-2-2 0,-2-2 0,0-1 0,-1-2 0,-61 24 0,42-26 0,-2-3 0,1-2 0,-2-3 0,0-3 0,0-2 0,0-3 0,-1-3 0,1-2 0,0-3 0,0-3 0,0-2 0,1-3 0,1-3 0,0-2 0,1-3 0,-72-36 0,101 41 0,0 0 0,2-2 0,0-1 0,1-1 0,1-2 0,0 0 0,2-2 0,1 0 0,1-1 0,1-2 0,1 0 0,2-1 0,1 0 0,1-2 0,1 0 0,1 0 0,2-1 0,2-1 0,-9-45 0,9 17 0,2-1 0,4 0 0,2 0 0,2 1 0,3-1 0,24-114 0,-7 88 0,3 1 0,4 1 0,4 2 0,47-87 0,-10 43-78,5 4-1,6 3 1,5 4-1,193-203 0,-146 192-19,4 6 0,6 6 0,232-143-1,-106 103-78,6 11-1,6 13 1,420-136-1,-272 139-177,775-127 0,-796 205-412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3:25.775"/>
    </inkml:context>
    <inkml:brush xml:id="br0">
      <inkml:brushProperty name="width" value="0.1" units="cm"/>
      <inkml:brushProperty name="height" value="0.1" units="cm"/>
      <inkml:brushProperty name="color" value="#F2AA84"/>
    </inkml:brush>
  </inkml:definitions>
  <inkml:trace contextRef="#ctx0" brushRef="#br0">2557 4438 23906,'1043'322'0,"-746"-253"0,2-13 0,3-13 0,376 5 0,-480-49 0,0-9 0,0-8 0,-2-9 0,-1-8 0,-1-9 0,-3-8 0,356-149 0,-440 150 0,-2-5 0,137-94 0,-175 101 0,-3-2 0,-2-3 0,-3-2 0,69-85 0,-99 104 42,-1-2-1,-3 0 1,-1-2 0,-2 0 0,-2-2 0,-1 0 0,21-77 0,-34 95-22,0-1 1,-1 0 0,-2-1 0,-1 1 0,-1-1 0,-1 1 0,-1-1 0,-1 1 0,-2 0 0,-1 0 0,-1 0 0,0 0-1,-3 1 1,0 0 0,-13-24 0,4 18-21,-1 2 0,-2 0 0,0 1 0,-2 1 0,-2 1 0,0 2 0,-1 0 0,-2 2 0,0 0 0,-55-30 0,35 26 0,0 3 0,-2 1 0,0 3 0,-2 2 0,0 2 0,-75-11 0,68 19 0,-1 2 0,0 3 0,1 3 0,-1 2 0,-100 19 0,92-8 0,1 4 0,1 2 0,1 3 0,-102 52 0,135-58 0,2 1 0,-1 1 0,2 2 0,1 2 0,1 0 0,1 1 0,0 2 0,2 1 0,-20 29 0,32-38 0,0 1 0,1-1 0,1 2 0,1-1 0,1 1 0,1 1 0,0 0 0,2 0 0,0 0 0,1 0 0,2 1 0,0-1 0,1 1 0,1 0 0,1-1 0,5 27 0,2-11 0,2-1 0,1 0 0,2 0 0,1-1 0,2-1 0,23 36 0,0-8 0,3-2 0,60 67 0,-44-67 0,2-2 0,2-3 0,3-3 0,2-2 0,2-4 0,2-2 0,89 40 0,13-8 0,3-8 0,197 49 0,-68-38-98,3-13 0,3-13 0,2-14-1,2-14 1,0-14 0,500-45 0,-570 4 98,256-67 0,-317 48 0,351-142 0,-418 135 0,-1-4 0,-4-5 0,-2-6 0,-4-4 0,-3-4 0,-3-5 0,-5-4 0,-3-5 0,101-130 0,-113 115 0,-4-3 0,-5-3 0,-4-3 0,-7-4 0,-4-1 0,-6-3 0,-5-2 0,52-248 0,-74 243 0,-5-2 0,-6 0 0,-10-236 0,-8 284 0,-4 1 0,-3 1 0,-5 0 0,-3 1 0,-3 1 0,-70-156 0,48 151 215,-62-89 0,-69-72 69,-1-1-311,143 195-1338,11 13-5461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3:29.143"/>
    </inkml:context>
    <inkml:brush xml:id="br0">
      <inkml:brushProperty name="width" value="0.1" units="cm"/>
      <inkml:brushProperty name="height" value="0.1" units="cm"/>
      <inkml:brushProperty name="color" value="#F2AA84"/>
    </inkml:brush>
  </inkml:definitions>
  <inkml:trace contextRef="#ctx0" brushRef="#br0">96 1 24575,'-13'26'0,"2"0"0,1 1 0,0 0 0,2 1 0,-6 42 0,-8 149 0,21-214 0,-6 182-72,9 0-1,7 0 1,8 0-1,75 328 1,-26-263-49,11-3 0,209 455 1,-173-481 120,9-5 0,10-5 0,9-6 0,10-7 0,7-6 0,9-7 0,8-8 0,8-8 0,6-8 0,313 206 0,-342-270 0,3-6 0,5-9 0,3-6 0,3-8 0,329 85 0,-353-122 0,2-5 0,0-8 0,1-6 0,0-7 0,1-7 0,0-6 0,231-40 0,-278 24 0,-1-4 0,-1-5 0,-1-4 0,168-84 0,-205 83 0,-1-2 0,-2-3 0,-2-3 0,-2-3 0,-2-2 0,-2-3 0,78-94 0,-105 109 51,-3 0 1,0-2 0,-3-1 0,-2-1-1,-1-1 1,26-80 0,-36 86-16,-2 1 0,-1-1 1,-2-1-1,-1 1 0,-2-1 0,-2 1 1,-1-1-1,-2 0 0,-8-40 0,0 29-36,-2 1 0,-2 1 0,-3 0 0,-1 0 0,-2 2 0,-2 1 0,-2 1 0,-1 1 0,-3 1 0,-1 1 0,-2 2 0,-1 1 0,-2 1 0,-2 3 0,0 0 0,-3 3 0,-58-34 0,73 49 0,-1 2 0,0 1 0,-1 1 0,0 1 0,0 2 0,-1 0 0,0 2 0,-37-2 0,31 5 0,-1 3 0,0 0 0,0 2 0,1 2 0,0 1 0,-46 15 0,42-8 0,0 1 0,1 2 0,1 2 0,0 1 0,1 2 0,2 1 0,0 1 0,1 2 0,2 2 0,1 1 0,0 1 0,-34 47 0,50-58 0,1 0 0,1 1 0,1 1 0,1-1 0,0 2 0,2-1 0,0 1 0,2 0 0,0 0 0,-4 43 0,8-36 0,1 1 0,2-1 0,1 1 0,1-1 0,1 0 0,1 0 0,20 51 0,-9-40 0,1-1 0,2 0 0,1-2 0,2 0 0,2-2 0,54 60 0,-20-36 0,1-2 0,110 78 0,-89-81 0,2-2 0,2-5 0,2-3 0,1-4 0,3-3 0,1-5 0,174 35 0,-129-44 0,0-6 0,1-5 0,0-7 0,266-27 0,421-125-312,-11-72 0,-91-17 312,-7-26 0,-42 14 0,-658 243 0,981-340 0,15 55 0,-390 169 0,-516 109 0,0 5 0,1 4 0,203 21 0,-246-7 78,0 3 0,-2 3 0,85 32 0,-143-46-75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1:50.042"/>
    </inkml:context>
    <inkml:brush xml:id="br0">
      <inkml:brushProperty name="width" value="0.1" units="cm"/>
      <inkml:brushProperty name="height" value="0.1" units="cm"/>
      <inkml:brushProperty name="color" value="#F2AA84"/>
    </inkml:brush>
  </inkml:definitions>
  <inkml:trace contextRef="#ctx0" brushRef="#br0">87 697 24575,'47'218'0,"11"-14"0,134 309 0,-113-348-189,7-4 0,8-4 0,5-4-1,209 243 1,-100-167-284,473 399 0,-375-386 473,10-14 0,10-14 0,8-14 0,592 256 0,-624-336 0,4-12 0,5-15 0,4-12 0,3-15 0,641 48 0,-119-117 0,-584-17 0,320-68 0,-423 55-43,-2-8-1,-2-6 1,-3-6-1,-1-7 1,146-84-1,-193 86-16,-3-4 1,161-137-1,-188 136 40,-4-2-1,-1-3 1,103-150-1,-129 159 134,-2-2-1,-3-1 0,-3-1 0,-2-2 1,-4-1-1,-2 0 0,21-121 1,-36 139 103,-1-1 0,-3 0 0,-2 0 1,-12-94-1,6 107-162,-2-1 1,-1 1-1,-2 1 0,-2 0 0,-1 1 1,-1 0-1,-22-34 0,11 28-54,-2 2 0,-1 0 0,-2 2 0,-2 2 0,0 0 0,-3 3 0,0 1 0,-2 1 0,-2 2 0,-76-39 0,83 50 0,0 2 0,-1 1 0,0 1 0,-1 2 0,0 2 0,0 1 0,-1 2 0,0 1 0,0 2 0,0 1 0,0 2 0,-1 1 0,2 3 0,-66 15 0,77-13 0,1 2 0,0 0 0,0 2 0,1 0 0,0 2 0,1 0 0,1 1 0,0 1 0,1 2 0,0-1 0,1 2 0,1 0 0,1 2 0,1-1 0,1 2 0,0 0 0,2 1 0,0 0 0,1 0 0,2 1 0,0 1 0,2 0 0,0 0 0,2 0 0,0 1 0,-1 46 0,5-30 0,3-1 0,1 0 0,1 1 0,3-1 0,1-1 0,16 46 0,-6-35 0,3 0 0,1-1 0,3-1 0,35 52 0,-10-31 0,3-2 0,3-2 0,3-3 0,2-2 0,125 94 0,-99-94-10,2-3 0,140 66 0,-92-62 44,166 49 0,157 12-79,5-23-323,-395-85 271,1318 255-6,-70-13 111,-211 29-8,-904-214 0,-3 8 0,-4 10 0,242 147 0,-319-160 0,-4 5 0,-4 5 0,180 180 0,-219-188 0,-4 2 0,-3 4 0,-4 2 0,-3 3 0,77 163 0,-80-120 0,-5 2 0,-7 2 0,35 184 0,-45-128 0,14 369 0,-45-383-20,-24 188-1,7-247 192,-6-1 1,-52 175-1,58-247-158,-1-1-1,-3 0 1,-1-2 0,-2 0 0,-3-2 0,0 0 0,-46 53 0,56-77-14,-1 0 1,-1-1-1,0-1 1,-1 0-1,-1-1 1,0-1-1,-1-1 1,0-1-1,-1-1 1,0 0-1,0-2 1,-1 0 0,-1-2-1,1 0 1,-1-1-1,0-2 1,-32 2-1,24-6 1,-1-1 0,1-2 0,0-1 0,0-1 0,1-1 0,0-2 0,0-1 0,-49-25 0,33 11 0,2-2 0,1-1 0,1-3 0,-61-54 0,56 38 0,2-2 0,2-1 0,2-2 0,3-3 0,-37-65 0,36 45 0,3-1 0,3-2 0,-37-134 0,43 101 0,5-2 0,5-1 0,5 0 0,5 0 0,5-1 0,17-151 0,1 135-60,6 2 0,5 1 0,6 0 0,71-176-1,-42 160-93,6 2-1,6 4 1,130-181-1,-57 124-235,8 6-1,9 7 1,288-247-1,-150 182-234,493-305-1,-475 374 297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2:37.989"/>
    </inkml:context>
    <inkml:brush xml:id="br0">
      <inkml:brushProperty name="width" value="0.1" units="cm"/>
      <inkml:brushProperty name="height" value="0.1" units="cm"/>
      <inkml:brushProperty name="color" value="#4E95D9"/>
    </inkml:brush>
  </inkml:definitions>
  <inkml:trace contextRef="#ctx0" brushRef="#br0">17590 2985 24575,'-223'-214'0,"-448"-321"0,317 290-371,-11 16 0,-569-264 1,-856-210-743,1345 562 1113,-6 20 0,-5 19 0,-533-48 0,465 113-628,-1 23 0,-1016 104 1,1118-32 343,2 19 0,4 18 1,-554 202-1,778-223 778,4 7 0,-247 147 0,349-175-233,3 4-1,2 4 1,3 3-1,3 4 0,3 3 1,-115 144-1,158-175 17,2 2 0,2 1 0,2 1 0,2 1-1,-23 64 1,36-81-251,1 0-1,2 1 0,1 0 0,1 0 0,1 1 0,1-1 1,2 1-1,1-1 0,2 0 0,8 43 0,0-30-25,1 0 0,2-1 0,2 0 0,1-1 0,3-1 0,1 0 0,35 48 0,-23-45 0,1-1 0,3-1 0,1-2 0,1-2 0,65 45 0,-40-38 0,3-2 0,1-4 0,90 37 0,-59-36 0,189 45 0,-134-51 0,2-7 0,272 8 0,-293-33 0,-1-6 0,0-6 0,202-44 0,-325 54 0,45-11 0,56-21 0,-97 29 0,-1-1 0,-1 0 0,1-1 0,-1 0 0,0-1 0,-1-1 0,0 0 0,0 0 0,14-16 0,-22 20 0,-1-1 0,1 1 0,-1-1 0,0 0 0,0 0 0,-1 0 0,0 0 0,0-1 0,-1 1 0,1 0 0,-1-1 0,-1 1 0,1-1 0,-1 1 0,0-1 0,-1 0 0,1 1 0,-1-1 0,-1 1 0,1 0 0,-5-12 0,-4-10 0,-2 1 0,-1 1 0,-23-37 0,32 56 0,-27-42 0,-3 1 0,-2 1 0,-1 2 0,-3 2 0,-2 2 0,-1 1 0,-85-59 0,47 47 0,-2 3 0,-1 4 0,-3 3 0,-93-29 0,-9 8 0,-3 9 0,-273-41 0,182 58 0,-305 0 0,243 38 0,-517 69 0,-322 169 0,548-35 0,494-146 0,3 6 0,-177 110 0,187-89 0,-129 111 0,174-123 0,2 4 0,-94 116 0,128-132 0,2 2 0,4 2 0,2 2 0,-36 81 0,53-93 0,2 2 0,3 0 0,2 1 0,2 1 0,-10 119 0,21-117 0,4 0 0,2 0 0,3 0 0,2 0 0,3-1 0,3 0 0,30 82 0,-17-73 0,3 0 0,2-3 0,4 0 0,2-2 0,81 100 0,-11-37 0,6-5 0,195 162 0,-203-203 0,4-4 0,3-6 0,242 113 0,395 106 0,-487-203 0,512 99 0,-504-131-1365,-201-36-5461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4:22:35.615"/>
    </inkml:context>
    <inkml:brush xml:id="br0">
      <inkml:brushProperty name="width" value="0.1" units="cm"/>
      <inkml:brushProperty name="height" value="0.1" units="cm"/>
      <inkml:brushProperty name="color" value="#F2AA84"/>
    </inkml:brush>
  </inkml:definitions>
  <inkml:trace contextRef="#ctx0" brushRef="#br0">1460 1226 24575,'347'-224'0,"437"-181"0,-451 267 0,363-97 0,-456 171 0,3 11 0,348-32 0,-354 69 0,0 11 0,0 9 0,0 12 0,-1 9 0,-2 11 0,254 72 0,46 53 0,-13 47 0,-400-148 0,-2 5 0,121 89 0,-159-93 0,-2 3 0,-4 3 0,102 116 0,-135-133 0,-3 2 0,-2 2 0,-2 1 0,-3 1 0,-2 2 0,-3 1 0,20 64 0,-31-72 0,-3 2 0,-1-1 0,-3 1 0,-3 0 0,-1 1 0,-3 0 0,-3 0 0,-13 100 0,0-77 0,-3-1 0,-4-1 0,-2-1 0,-5-1 0,-2-1 0,-3-2 0,-4-1 0,-56 81 0,58-101 0,-2-1 0,-2-2 0,-2-2 0,-2-2 0,-2-1 0,-1-3 0,-2-1 0,-2-3 0,-1-2 0,-1-2 0,-68 28 0,90-47 0,-1-1 0,1-1 0,-2-2 0,1-1 0,-42 3 0,54-8 0,0-1 0,0 0 0,1-1 0,-1-1 0,0-1 0,1-1 0,0 0 0,0-1 0,0-2 0,-23-10 0,36 15 0,0-1 0,0 0 0,0-1 0,1 1 0,-1-1 0,1 0 0,0 0 0,0 0 0,0 0 0,0-1 0,1 0 0,0 1 0,0-1 0,0-1 0,-2-4 0,3 2 0,0 1 0,0 0 0,1 0 0,0-1 0,0 1 0,1 0 0,0-1 0,0 1 0,1-1 0,2-10 0,3-4 0,0 0 0,2 1 0,1 0 0,0 0 0,1 1 0,22-31 0,-9 17 0,2 1 0,1 2 0,1 0 0,2 2 0,1 1 0,1 1 0,2 2 0,42-26 0,-28 24 0,1 3 0,1 1 0,1 3 0,1 2 0,87-19 0,-53 22 0,1 3 0,164-2 0,-114 17 0,144 24 0,-15 17 0,-1 12 0,-4 11 0,467 187 0,-364-106 0,1187 510 0,-905-381 0,1115 319 0,-1484-525 0,2-12 0,498 39 0,-551-87 0,1-11 0,0-9 0,442-77 0,-526 55 0,-1-6 0,-2-6 0,-2-6 0,177-90 0,-217 87 0,-3-4 0,-2-4 0,-3-4 0,-2-4 0,-4-4 0,104-114 0,-94 77 0,-4-4 0,-6-3 0,-5-4 0,90-184 0,-119 196 0,-3-3 0,-6-1 0,-5-2 0,-5-1 0,27-201 0,-43 158-1365,-7 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855E-D6BB-4F66-8294-7A982B35B685}" type="datetimeFigureOut">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52BF0-89EC-4547-A91F-4EB2A9C91967}" type="slidenum">
              <a:t>‹#›</a:t>
            </a:fld>
            <a:endParaRPr lang="en-US"/>
          </a:p>
        </p:txBody>
      </p:sp>
    </p:spTree>
    <p:extLst>
      <p:ext uri="{BB962C8B-B14F-4D97-AF65-F5344CB8AC3E}">
        <p14:creationId xmlns:p14="http://schemas.microsoft.com/office/powerpoint/2010/main" val="225046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Traditionally there has always been a push for individuals to attain a college degree. We aim to answer the question "At what level do the costs outweigh the benefits regarding degree attainment?"</a:t>
            </a:r>
          </a:p>
        </p:txBody>
      </p:sp>
      <p:sp>
        <p:nvSpPr>
          <p:cNvPr id="4" name="Slide Number Placeholder 3"/>
          <p:cNvSpPr>
            <a:spLocks noGrp="1"/>
          </p:cNvSpPr>
          <p:nvPr>
            <p:ph type="sldNum" sz="quarter" idx="5"/>
          </p:nvPr>
        </p:nvSpPr>
        <p:spPr/>
        <p:txBody>
          <a:bodyPr/>
          <a:lstStyle/>
          <a:p>
            <a:fld id="{BAB52BF0-89EC-4547-A91F-4EB2A9C91967}" type="slidenum">
              <a:rPr lang="en-US"/>
              <a:t>3</a:t>
            </a:fld>
            <a:endParaRPr lang="en-US"/>
          </a:p>
        </p:txBody>
      </p:sp>
    </p:spTree>
    <p:extLst>
      <p:ext uri="{BB962C8B-B14F-4D97-AF65-F5344CB8AC3E}">
        <p14:creationId xmlns:p14="http://schemas.microsoft.com/office/powerpoint/2010/main" val="170065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population-based data analyses for different degree levels, focusing on Benefit-Cost Ratio (BCR), Return on Investment (ROI), and Net Present Value (NPV).</a:t>
            </a:r>
          </a:p>
          <a:p>
            <a:endParaRPr lang="en-US" b="1"/>
          </a:p>
          <a:p>
            <a:pPr>
              <a:buFont typeface="Arial"/>
            </a:pPr>
            <a:r>
              <a:rPr lang="en-US" b="1"/>
              <a:t>Bachelor's Degree:</a:t>
            </a:r>
            <a:endParaRPr lang="en-US">
              <a:ea typeface="Calibri" panose="020F0502020204030204"/>
              <a:cs typeface="Calibri" panose="020F0502020204030204"/>
            </a:endParaRPr>
          </a:p>
          <a:p>
            <a:pPr marL="628650" lvl="1" indent="-171450">
              <a:buFont typeface="Arial"/>
              <a:buChar char="•"/>
            </a:pPr>
            <a:r>
              <a:rPr lang="en-US" b="1"/>
              <a:t>BCR:</a:t>
            </a:r>
            <a:r>
              <a:rPr lang="en-US"/>
              <a:t> 3.10, indicating strong benefits relative to costs, with returns over three times the initial investment.</a:t>
            </a:r>
          </a:p>
          <a:p>
            <a:pPr marL="628650" lvl="1" indent="-171450">
              <a:buFont typeface="Arial"/>
              <a:buChar char="•"/>
            </a:pPr>
            <a:r>
              <a:rPr lang="en-US" b="1"/>
              <a:t>ROI:</a:t>
            </a:r>
            <a:r>
              <a:rPr lang="en-US"/>
              <a:t> 2.10, demonstrating a significant return, more than doubling the cost of the degree.</a:t>
            </a:r>
            <a:endParaRPr lang="en-US">
              <a:ea typeface="Calibri"/>
              <a:cs typeface="Calibri"/>
            </a:endParaRPr>
          </a:p>
          <a:p>
            <a:pPr marL="628650" lvl="1" indent="-171450">
              <a:buFont typeface="Arial"/>
              <a:buChar char="•"/>
            </a:pPr>
            <a:r>
              <a:rPr lang="en-US" b="1"/>
              <a:t>NPV:</a:t>
            </a:r>
            <a:r>
              <a:rPr lang="en-US"/>
              <a:t> $23.62, reflecting modest but positive net benefits for individuals with this degree.</a:t>
            </a:r>
            <a:endParaRPr lang="en-US">
              <a:ea typeface="Calibri"/>
              <a:cs typeface="Calibri"/>
            </a:endParaRPr>
          </a:p>
          <a:p>
            <a:endParaRPr lang="en-US" b="1"/>
          </a:p>
          <a:p>
            <a:pPr>
              <a:buFont typeface="Arial"/>
            </a:pPr>
            <a:r>
              <a:rPr lang="en-US" b="1"/>
              <a:t>Master's Degree:</a:t>
            </a:r>
            <a:endParaRPr lang="en-US">
              <a:ea typeface="Calibri" panose="020F0502020204030204"/>
              <a:cs typeface="Calibri" panose="020F0502020204030204"/>
            </a:endParaRPr>
          </a:p>
          <a:p>
            <a:pPr marL="628650" lvl="1" indent="-171450">
              <a:buFont typeface="Arial"/>
              <a:buChar char="•"/>
            </a:pPr>
            <a:r>
              <a:rPr lang="en-US" b="1"/>
              <a:t>BCR:</a:t>
            </a:r>
            <a:r>
              <a:rPr lang="en-US"/>
              <a:t> 2.93, slightly lower than a Bachelor's degree but still indicates substantial benefits relative to costs.</a:t>
            </a:r>
            <a:endParaRPr lang="en-US">
              <a:ea typeface="Calibri"/>
              <a:cs typeface="Calibri"/>
            </a:endParaRPr>
          </a:p>
          <a:p>
            <a:pPr marL="628650" lvl="1" indent="-171450">
              <a:buFont typeface="Arial"/>
              <a:buChar char="•"/>
            </a:pPr>
            <a:r>
              <a:rPr lang="en-US" b="1"/>
              <a:t>ROI:</a:t>
            </a:r>
            <a:r>
              <a:rPr lang="en-US"/>
              <a:t> 1.93, showing a return nearly double the investment.</a:t>
            </a:r>
            <a:endParaRPr lang="en-US">
              <a:ea typeface="Calibri"/>
              <a:cs typeface="Calibri"/>
            </a:endParaRPr>
          </a:p>
          <a:p>
            <a:pPr marL="628650" lvl="1" indent="-171450">
              <a:buFont typeface="Arial"/>
              <a:buChar char="•"/>
            </a:pPr>
            <a:r>
              <a:rPr lang="en-US" b="1"/>
              <a:t>NPV:</a:t>
            </a:r>
            <a:r>
              <a:rPr lang="en-US"/>
              <a:t> $15.29, suggesting positive financial gains, though slightly reduced compared to a Bachelor's degree.</a:t>
            </a:r>
            <a:endParaRPr lang="en-US">
              <a:ea typeface="Calibri"/>
              <a:cs typeface="Calibri"/>
            </a:endParaRPr>
          </a:p>
          <a:p>
            <a:endParaRPr lang="en-US" b="1"/>
          </a:p>
          <a:p>
            <a:pPr>
              <a:buFont typeface="Arial"/>
            </a:pPr>
            <a:r>
              <a:rPr lang="en-US" b="1"/>
              <a:t>Doctoral Degree:</a:t>
            </a:r>
            <a:endParaRPr lang="en-US">
              <a:ea typeface="Calibri" panose="020F0502020204030204"/>
              <a:cs typeface="Calibri" panose="020F0502020204030204"/>
            </a:endParaRPr>
          </a:p>
          <a:p>
            <a:pPr marL="628650" lvl="1" indent="-171450">
              <a:buFont typeface="Arial"/>
              <a:buChar char="•"/>
            </a:pPr>
            <a:r>
              <a:rPr lang="en-US" b="1"/>
              <a:t>BCR:</a:t>
            </a:r>
            <a:r>
              <a:rPr lang="en-US"/>
              <a:t> 5.84, the highest of all degrees, highlighting significant benefits in certain contexts.</a:t>
            </a:r>
            <a:endParaRPr lang="en-US">
              <a:ea typeface="Calibri"/>
              <a:cs typeface="Calibri"/>
            </a:endParaRPr>
          </a:p>
          <a:p>
            <a:pPr marL="628650" lvl="1" indent="-171450">
              <a:buFont typeface="Arial"/>
              <a:buChar char="•"/>
            </a:pPr>
            <a:r>
              <a:rPr lang="en-US" b="1"/>
              <a:t>ROI:</a:t>
            </a:r>
            <a:r>
              <a:rPr lang="en-US"/>
              <a:t> 4.84, showcasing the potential for high financial returns depending on the situation.</a:t>
            </a:r>
            <a:endParaRPr lang="en-US">
              <a:ea typeface="Calibri"/>
              <a:cs typeface="Calibri"/>
            </a:endParaRPr>
          </a:p>
          <a:p>
            <a:pPr marL="628650" lvl="1" indent="-171450">
              <a:buFont typeface="Arial"/>
              <a:buChar char="•"/>
            </a:pPr>
            <a:r>
              <a:rPr lang="en-US" b="1"/>
              <a:t>NPV:</a:t>
            </a:r>
            <a:r>
              <a:rPr lang="en-US"/>
              <a:t> $11.72, which is context-dependent and may vary widely based on individual circumstances.</a:t>
            </a:r>
            <a:endParaRPr lang="en-US">
              <a:ea typeface="Calibri"/>
              <a:cs typeface="Calibri"/>
            </a:endParaRPr>
          </a:p>
          <a:p>
            <a:endParaRPr lang="en-US" b="1"/>
          </a:p>
          <a:p>
            <a:r>
              <a:rPr lang="en-US" b="1"/>
              <a:t>Key Observations:</a:t>
            </a:r>
            <a:endParaRPr lang="en-US">
              <a:ea typeface="Calibri" panose="020F0502020204030204"/>
              <a:cs typeface="Calibri" panose="020F0502020204030204"/>
            </a:endParaRPr>
          </a:p>
          <a:p>
            <a:pPr marL="628650" lvl="1" indent="-171450">
              <a:buFont typeface="Arial"/>
              <a:buChar char="•"/>
            </a:pPr>
            <a:r>
              <a:rPr lang="en-US"/>
              <a:t>All values in this analysis are positive, indicating a positive relationship between benefits and costs for each degree level.</a:t>
            </a:r>
            <a:endParaRPr lang="en-US">
              <a:ea typeface="Calibri"/>
              <a:cs typeface="Calibri"/>
            </a:endParaRPr>
          </a:p>
          <a:p>
            <a:pPr marL="628650" lvl="1" indent="-171450">
              <a:buFont typeface="Arial"/>
              <a:buChar char="•"/>
            </a:pPr>
            <a:r>
              <a:rPr lang="en-US"/>
              <a:t>According to the population analyses, both Bachelor's and Doctoral degrees offer substantial benefits for individuals who obtain them.</a:t>
            </a:r>
            <a:endParaRPr lang="en-US">
              <a:ea typeface="Calibri"/>
              <a:cs typeface="Calibri"/>
            </a:endParaRPr>
          </a:p>
          <a:p>
            <a:pPr marL="628650" lvl="1" indent="-171450">
              <a:buFont typeface="Arial"/>
              <a:buChar char="•"/>
            </a:pPr>
            <a:r>
              <a:rPr lang="en-US"/>
              <a:t>However, attaining a Doctorate degree is highly context-dependent. The outcomes can vary significantly, with some individuals benefiting greatly while others may incur more costs than benefits.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12</a:t>
            </a:fld>
            <a:endParaRPr lang="en-US"/>
          </a:p>
        </p:txBody>
      </p:sp>
    </p:spTree>
    <p:extLst>
      <p:ext uri="{BB962C8B-B14F-4D97-AF65-F5344CB8AC3E}">
        <p14:creationId xmlns:p14="http://schemas.microsoft.com/office/powerpoint/2010/main" val="345716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a:t>
            </a:r>
            <a:endParaRPr lang="en-US"/>
          </a:p>
          <a:p>
            <a:pPr marL="285750" indent="-285750">
              <a:buFont typeface="Arial,Sans-Serif"/>
              <a:buChar char="•"/>
            </a:pPr>
            <a:r>
              <a:rPr lang="en-US"/>
              <a:t>This bar chart compares key metrics of population data analysis across degree levels (Bachelor's, Master's, and Doctorate) as well as the overall population. The metrics include Net Benefits, Benefit-Cost Ratio (BCR), Present Value (PV) Benefits, PV Costs, Net Present Value (NPV), and Return on Investment (ROI).</a:t>
            </a:r>
          </a:p>
          <a:p>
            <a:endParaRPr lang="en-US"/>
          </a:p>
          <a:p>
            <a:r>
              <a:rPr lang="en-US" b="1" i="1"/>
              <a:t>Key Observations:</a:t>
            </a:r>
            <a:endParaRPr lang="en-US"/>
          </a:p>
          <a:p>
            <a:r>
              <a:rPr lang="en-US" b="1"/>
              <a:t>Net Benefits:</a:t>
            </a:r>
            <a:endParaRPr lang="en-US"/>
          </a:p>
          <a:p>
            <a:pPr marL="285750" lvl="1" indent="-285750">
              <a:buFont typeface="Arial,Sans-Serif"/>
              <a:buChar char="•"/>
            </a:pPr>
            <a:r>
              <a:rPr lang="en-US"/>
              <a:t>Bachelor's and Master's degrees show higher net benefits compared to Doctoral degrees, which highlights the diminishing financial returns of pursuing advanced education in certain cases.</a:t>
            </a:r>
          </a:p>
          <a:p>
            <a:pPr marL="285750" lvl="1" indent="-285750">
              <a:buFont typeface="Arial,Sans-Serif"/>
              <a:buChar char="•"/>
            </a:pPr>
            <a:r>
              <a:rPr lang="en-US"/>
              <a:t>The overall population trends align closely with Bachelor's degree outcomes, indicating its widespread value.</a:t>
            </a:r>
          </a:p>
          <a:p>
            <a:endParaRPr lang="en-US"/>
          </a:p>
          <a:p>
            <a:r>
              <a:rPr lang="en-US" b="1"/>
              <a:t>Benefit-Cost Ratio (BCR):</a:t>
            </a:r>
            <a:endParaRPr lang="en-US"/>
          </a:p>
          <a:p>
            <a:pPr marL="285750" lvl="1" indent="-285750">
              <a:buFont typeface="Arial,Sans-Serif"/>
              <a:buChar char="•"/>
            </a:pPr>
            <a:r>
              <a:rPr lang="en-US"/>
              <a:t>Doctorate degrees have the highest BCR, suggesting significant benefits in certain contexts. However, this must be weighed against the individual cost variations.</a:t>
            </a:r>
          </a:p>
          <a:p>
            <a:endParaRPr lang="en-US"/>
          </a:p>
          <a:p>
            <a:r>
              <a:rPr lang="en-US" b="1"/>
              <a:t>PV Benefits vs. PV Costs:</a:t>
            </a:r>
            <a:endParaRPr lang="en-US"/>
          </a:p>
          <a:p>
            <a:pPr marL="285750" lvl="1" indent="-285750">
              <a:buFont typeface="Arial,Sans-Serif"/>
              <a:buChar char="•"/>
            </a:pPr>
            <a:r>
              <a:rPr lang="en-US"/>
              <a:t>PV Benefits increase with higher education levels, but so do PV Costs, especially for Master's degrees. Doctorate degrees exhibit the highest benefits, but these benefits are context-dependent.</a:t>
            </a:r>
          </a:p>
          <a:p>
            <a:endParaRPr lang="en-US"/>
          </a:p>
          <a:p>
            <a:r>
              <a:rPr lang="en-US" b="1"/>
              <a:t>Net Present Value (NPV):</a:t>
            </a:r>
            <a:endParaRPr lang="en-US"/>
          </a:p>
          <a:p>
            <a:pPr marL="285750" lvl="1" indent="-285750">
              <a:buFont typeface="Arial,Sans-Serif"/>
              <a:buChar char="•"/>
            </a:pPr>
            <a:r>
              <a:rPr lang="en-US"/>
              <a:t>Bachelor's and Master's degrees maintain positive NPVs, whereas Doctoral degrees are highly variable, sometimes even negative depending on the circumstances.</a:t>
            </a:r>
          </a:p>
          <a:p>
            <a:endParaRPr lang="en-US"/>
          </a:p>
          <a:p>
            <a:r>
              <a:rPr lang="en-US" b="1"/>
              <a:t>ROI:</a:t>
            </a:r>
            <a:endParaRPr lang="en-US"/>
          </a:p>
          <a:p>
            <a:pPr marL="285750" lvl="1" indent="-285750">
              <a:buFont typeface="Arial,Sans-Serif"/>
              <a:buChar char="•"/>
            </a:pPr>
            <a:r>
              <a:rPr lang="en-US"/>
              <a:t>Bachelor's degrees have strong ROI values, followed by Master's degrees. Doctoral degrees show mixed ROI results, heavily influenced by external factors like field of study and funding availability.</a:t>
            </a:r>
          </a:p>
          <a:p>
            <a:pPr lvl="1"/>
            <a:endParaRPr lang="en-US"/>
          </a:p>
          <a:p>
            <a:pPr lvl="1"/>
            <a:r>
              <a:rPr lang="en-US" b="1"/>
              <a:t>Key Takeaway:</a:t>
            </a:r>
            <a:endParaRPr lang="en-US"/>
          </a:p>
          <a:p>
            <a:pPr marL="285750" indent="-285750">
              <a:buFont typeface="Arial,Sans-Serif"/>
              <a:buChar char="•"/>
            </a:pPr>
            <a:r>
              <a:rPr lang="en-US"/>
              <a:t>While Bachelor's and Master's degrees generally provide consistent benefits across all metrics, Doctoral degrees show the highest variability, making their outcomes highly context-dependent. These findings underscore the importance of considering both individual goals and financial constraints when pursuing higher education.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13</a:t>
            </a:fld>
            <a:endParaRPr lang="en-US"/>
          </a:p>
        </p:txBody>
      </p:sp>
    </p:spTree>
    <p:extLst>
      <p:ext uri="{BB962C8B-B14F-4D97-AF65-F5344CB8AC3E}">
        <p14:creationId xmlns:p14="http://schemas.microsoft.com/office/powerpoint/2010/main" val="412218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a:t>
            </a:r>
            <a:endParaRPr lang="en-US">
              <a:ea typeface="Calibri" panose="020F0502020204030204"/>
              <a:cs typeface="Calibri" panose="020F0502020204030204"/>
            </a:endParaRPr>
          </a:p>
          <a:p>
            <a:pPr marL="285750" indent="-285750">
              <a:buFont typeface="Arial"/>
              <a:buChar char="•"/>
            </a:pPr>
            <a:r>
              <a:rPr lang="en-US"/>
              <a:t>This slide provides a comparison of </a:t>
            </a:r>
            <a:r>
              <a:rPr lang="en-US" b="1"/>
              <a:t>median salaries</a:t>
            </a:r>
            <a:r>
              <a:rPr lang="en-US"/>
              <a:t> and </a:t>
            </a:r>
            <a:r>
              <a:rPr lang="en-US" b="1"/>
              <a:t>median amounts borrowed</a:t>
            </a:r>
            <a:r>
              <a:rPr lang="en-US"/>
              <a:t> for Bachelor's, Master's, and Doctoral degrees.</a:t>
            </a:r>
          </a:p>
          <a:p>
            <a:pPr marL="285750" indent="-285750">
              <a:buFont typeface="Arial"/>
              <a:buChar char="•"/>
            </a:pPr>
            <a:r>
              <a:rPr lang="en-US"/>
              <a:t>It includes a pie chart illustrating the </a:t>
            </a:r>
            <a:r>
              <a:rPr lang="en-US" b="1"/>
              <a:t>weighted average amount borrowed</a:t>
            </a:r>
            <a:r>
              <a:rPr lang="en-US"/>
              <a:t> to finance each degree level.</a:t>
            </a:r>
            <a:endParaRPr lang="en-US">
              <a:ea typeface="Calibri"/>
              <a:cs typeface="Calibri"/>
            </a:endParaRPr>
          </a:p>
          <a:p>
            <a:endParaRPr lang="en-US" b="1"/>
          </a:p>
          <a:p>
            <a:pPr>
              <a:buFont typeface="Arial"/>
            </a:pPr>
            <a:r>
              <a:rPr lang="en-US" b="1"/>
              <a:t>Bachelor's Degree:</a:t>
            </a:r>
            <a:endParaRPr lang="en-US">
              <a:ea typeface="Calibri" panose="020F0502020204030204"/>
              <a:cs typeface="Calibri" panose="020F0502020204030204"/>
            </a:endParaRPr>
          </a:p>
          <a:p>
            <a:pPr marL="285750" indent="-285750">
              <a:buFont typeface="Arial"/>
              <a:buChar char="•"/>
            </a:pPr>
            <a:r>
              <a:rPr lang="en-US"/>
              <a:t>Median salary: </a:t>
            </a:r>
            <a:r>
              <a:rPr lang="en-US" b="1"/>
              <a:t>$70,000</a:t>
            </a:r>
            <a:endParaRPr lang="en-US"/>
          </a:p>
          <a:p>
            <a:pPr marL="285750" indent="-285750">
              <a:buFont typeface="Arial"/>
              <a:buChar char="•"/>
            </a:pPr>
            <a:r>
              <a:rPr lang="en-US"/>
              <a:t>Median amount borrowed: </a:t>
            </a:r>
            <a:r>
              <a:rPr lang="en-US" b="1"/>
              <a:t>$12,448.92</a:t>
            </a:r>
            <a:endParaRPr lang="en-US"/>
          </a:p>
          <a:p>
            <a:pPr marL="285750" indent="-285750">
              <a:buFont typeface="Arial"/>
              <a:buChar char="•"/>
            </a:pPr>
            <a:r>
              <a:rPr lang="en-US"/>
              <a:t>This reflects relatively lower borrowing compared to advanced degrees, with moderate returns in median salary.</a:t>
            </a:r>
            <a:endParaRPr lang="en-US">
              <a:ea typeface="Calibri"/>
              <a:cs typeface="Calibri"/>
            </a:endParaRPr>
          </a:p>
          <a:p>
            <a:endParaRPr lang="en-US" b="1"/>
          </a:p>
          <a:p>
            <a:pPr>
              <a:buFont typeface="Arial"/>
            </a:pPr>
            <a:r>
              <a:rPr lang="en-US" b="1"/>
              <a:t>Master's Degree:</a:t>
            </a:r>
            <a:endParaRPr lang="en-US">
              <a:ea typeface="Calibri" panose="020F0502020204030204"/>
              <a:cs typeface="Calibri" panose="020F0502020204030204"/>
            </a:endParaRPr>
          </a:p>
          <a:p>
            <a:pPr marL="285750" indent="-285750">
              <a:buFont typeface="Arial"/>
              <a:buChar char="•"/>
            </a:pPr>
            <a:r>
              <a:rPr lang="en-US"/>
              <a:t>Median salary: </a:t>
            </a:r>
            <a:r>
              <a:rPr lang="en-US" b="1"/>
              <a:t>$84,000</a:t>
            </a:r>
            <a:endParaRPr lang="en-US"/>
          </a:p>
          <a:p>
            <a:pPr marL="285750" indent="-285750">
              <a:buFont typeface="Arial"/>
              <a:buChar char="•"/>
            </a:pPr>
            <a:r>
              <a:rPr lang="en-US"/>
              <a:t>Median amount borrowed: </a:t>
            </a:r>
            <a:r>
              <a:rPr lang="en-US" b="1"/>
              <a:t>$11,530.19</a:t>
            </a:r>
            <a:endParaRPr lang="en-US"/>
          </a:p>
          <a:p>
            <a:pPr marL="285750" indent="-285750">
              <a:buFont typeface="Arial"/>
              <a:buChar char="•"/>
            </a:pPr>
            <a:r>
              <a:rPr lang="en-US"/>
              <a:t>Slightly higher salaries are observed compared to Bachelor's degrees, with a modest decrease in borrowing, likely due to scholarships, grants, or savings.</a:t>
            </a:r>
            <a:endParaRPr lang="en-US">
              <a:ea typeface="Calibri"/>
              <a:cs typeface="Calibri"/>
            </a:endParaRPr>
          </a:p>
          <a:p>
            <a:endParaRPr lang="en-US" b="1"/>
          </a:p>
          <a:p>
            <a:r>
              <a:rPr lang="en-US" b="1"/>
              <a:t>Doctoral Degree:</a:t>
            </a:r>
            <a:endParaRPr lang="en-US">
              <a:ea typeface="Calibri" panose="020F0502020204030204"/>
              <a:cs typeface="Calibri" panose="020F0502020204030204"/>
            </a:endParaRPr>
          </a:p>
          <a:p>
            <a:pPr marL="285750" indent="-285750">
              <a:buFont typeface="Arial"/>
              <a:buChar char="•"/>
            </a:pPr>
            <a:r>
              <a:rPr lang="en-US"/>
              <a:t>Median salary: </a:t>
            </a:r>
            <a:r>
              <a:rPr lang="en-US" b="1"/>
              <a:t>$100,000</a:t>
            </a:r>
            <a:endParaRPr lang="en-US"/>
          </a:p>
          <a:p>
            <a:pPr marL="285750" indent="-285750">
              <a:buFont typeface="Arial"/>
              <a:buChar char="•"/>
            </a:pPr>
            <a:r>
              <a:rPr lang="en-US"/>
              <a:t>Median amount borrowed: </a:t>
            </a:r>
            <a:r>
              <a:rPr lang="en-US" b="1"/>
              <a:t>$7,253.49</a:t>
            </a:r>
            <a:endParaRPr lang="en-US"/>
          </a:p>
          <a:p>
            <a:pPr marL="285750" indent="-285750">
              <a:buFont typeface="Arial"/>
              <a:buChar char="•"/>
            </a:pPr>
            <a:r>
              <a:rPr lang="en-US"/>
              <a:t>Higher earnings are associated with Doctoral degrees, while the borrowing amount decreases significantly, likely due to employer-sponsored programs or stipends during graduate studies.</a:t>
            </a:r>
            <a:endParaRPr lang="en-US">
              <a:ea typeface="Calibri"/>
              <a:cs typeface="Calibri"/>
            </a:endParaRPr>
          </a:p>
          <a:p>
            <a:endParaRPr lang="en-US" b="1"/>
          </a:p>
          <a:p>
            <a:pPr>
              <a:buFont typeface="Arial"/>
            </a:pPr>
            <a:r>
              <a:rPr lang="en-US" b="1"/>
              <a:t>Pie Chart Insight:</a:t>
            </a:r>
            <a:endParaRPr lang="en-US">
              <a:ea typeface="Calibri" panose="020F0502020204030204"/>
              <a:cs typeface="Calibri" panose="020F0502020204030204"/>
            </a:endParaRPr>
          </a:p>
          <a:p>
            <a:pPr marL="285750" indent="-285750">
              <a:buFont typeface="Arial"/>
              <a:buChar char="•"/>
            </a:pPr>
            <a:r>
              <a:rPr lang="en-US"/>
              <a:t>The </a:t>
            </a:r>
            <a:r>
              <a:rPr lang="en-US" b="1"/>
              <a:t>weighted average amount borrowed</a:t>
            </a:r>
            <a:r>
              <a:rPr lang="en-US"/>
              <a:t> shows how borrowing is distributed across degree levels, emphasizing the relative affordability of Doctoral programs due to external funding opportunities.</a:t>
            </a:r>
            <a:endParaRPr lang="en-US">
              <a:ea typeface="Calibri"/>
              <a:cs typeface="Calibri"/>
            </a:endParaRPr>
          </a:p>
          <a:p>
            <a:endParaRPr lang="en-US" b="1"/>
          </a:p>
          <a:p>
            <a:pPr>
              <a:buFont typeface="Arial"/>
            </a:pPr>
            <a:r>
              <a:rPr lang="en-US" b="1"/>
              <a:t>Key Takeaway:</a:t>
            </a:r>
            <a:endParaRPr lang="en-US">
              <a:ea typeface="Calibri" panose="020F0502020204030204"/>
              <a:cs typeface="Calibri" panose="020F0502020204030204"/>
            </a:endParaRPr>
          </a:p>
          <a:p>
            <a:pPr marL="285750" indent="-285750">
              <a:buFont typeface="Arial"/>
              <a:buChar char="•"/>
            </a:pPr>
            <a:r>
              <a:rPr lang="en-US"/>
              <a:t>While salaries increase with higher education levels, the amount borrowed decreases proportionally for advanced degrees, likely due to additional funding opportunities and employer support.</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14</a:t>
            </a:fld>
            <a:endParaRPr lang="en-US"/>
          </a:p>
        </p:txBody>
      </p:sp>
    </p:spTree>
    <p:extLst>
      <p:ext uri="{BB962C8B-B14F-4D97-AF65-F5344CB8AC3E}">
        <p14:creationId xmlns:p14="http://schemas.microsoft.com/office/powerpoint/2010/main" val="128829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presents a financial analysis of the three educational degree levels: Bachelor's, Master's, and Doctoral.</a:t>
            </a:r>
          </a:p>
          <a:p>
            <a:endParaRPr lang="en-US" b="1"/>
          </a:p>
          <a:p>
            <a:r>
              <a:rPr lang="en-US" b="1"/>
              <a:t>Bachelor's Degree:</a:t>
            </a:r>
            <a:endParaRPr lang="en-US">
              <a:ea typeface="Calibri" panose="020F0502020204030204"/>
              <a:cs typeface="Calibri" panose="020F0502020204030204"/>
            </a:endParaRPr>
          </a:p>
          <a:p>
            <a:pPr marL="285750" indent="-285750">
              <a:buFont typeface="Arial"/>
              <a:buChar char="•"/>
            </a:pPr>
            <a:r>
              <a:rPr lang="en-US"/>
              <a:t>The Benefit-Cost Ratio (BCR) is 1.27, indicating that for every dollar invested, there is a return of $1.27.</a:t>
            </a:r>
            <a:endParaRPr lang="en-US">
              <a:ea typeface="Calibri" panose="020F0502020204030204"/>
              <a:cs typeface="Calibri" panose="020F0502020204030204"/>
            </a:endParaRPr>
          </a:p>
          <a:p>
            <a:pPr marL="285750" lvl="1" indent="-285750">
              <a:buFont typeface="Arial"/>
              <a:buChar char="•"/>
            </a:pPr>
            <a:r>
              <a:rPr lang="en-US"/>
              <a:t>The Return on Investment (ROI) is 0.27, showing a 27% return relative to the costs.</a:t>
            </a:r>
            <a:endParaRPr lang="en-US">
              <a:ea typeface="Calibri"/>
              <a:cs typeface="Calibri"/>
            </a:endParaRPr>
          </a:p>
          <a:p>
            <a:pPr marL="285750" lvl="1" indent="-285750">
              <a:buFont typeface="Arial"/>
              <a:buChar char="•"/>
            </a:pPr>
            <a:r>
              <a:rPr lang="en-US"/>
              <a:t>The Net Present Value (NPV) is positive at $25,501.45, meaning the degree provides a financial gain over time.</a:t>
            </a:r>
            <a:endParaRPr lang="en-US">
              <a:ea typeface="Calibri"/>
              <a:cs typeface="Calibri"/>
            </a:endParaRPr>
          </a:p>
          <a:p>
            <a:endParaRPr lang="en-US" b="1"/>
          </a:p>
          <a:p>
            <a:r>
              <a:rPr lang="en-US" b="1"/>
              <a:t>Master's Degree:</a:t>
            </a:r>
            <a:endParaRPr lang="en-US">
              <a:ea typeface="Calibri" panose="020F0502020204030204"/>
              <a:cs typeface="Calibri" panose="020F0502020204030204"/>
            </a:endParaRPr>
          </a:p>
          <a:p>
            <a:pPr marL="285750" lvl="1" indent="-285750">
              <a:buFont typeface="Arial"/>
              <a:buChar char="•"/>
            </a:pPr>
            <a:r>
              <a:rPr lang="en-US"/>
              <a:t>The BCR decreases to 1.19, which is still positive but reflects diminishing returns compared to a Bachelor's degree.</a:t>
            </a:r>
            <a:endParaRPr lang="en-US">
              <a:ea typeface="Calibri"/>
              <a:cs typeface="Calibri"/>
            </a:endParaRPr>
          </a:p>
          <a:p>
            <a:pPr marL="285750" lvl="1" indent="-285750">
              <a:buFont typeface="Arial"/>
              <a:buChar char="•"/>
            </a:pPr>
            <a:r>
              <a:rPr lang="en-US"/>
              <a:t>ROI drops to 0.19, or 19%, showing reduced financial efficiency.</a:t>
            </a:r>
            <a:endParaRPr lang="en-US">
              <a:ea typeface="Calibri"/>
              <a:cs typeface="Calibri"/>
            </a:endParaRPr>
          </a:p>
          <a:p>
            <a:pPr marL="285750" lvl="1" indent="-285750">
              <a:buFont typeface="Arial"/>
              <a:buChar char="•"/>
            </a:pPr>
            <a:r>
              <a:rPr lang="en-US"/>
              <a:t>The NPV remains positive at $25,616.37, slightly lower than the Bachelor's degree, indicating continued but reduced financial viability.</a:t>
            </a:r>
            <a:endParaRPr lang="en-US">
              <a:ea typeface="Calibri"/>
              <a:cs typeface="Calibri"/>
            </a:endParaRPr>
          </a:p>
          <a:p>
            <a:endParaRPr lang="en-US" b="1"/>
          </a:p>
          <a:p>
            <a:r>
              <a:rPr lang="en-US" b="1"/>
              <a:t>Doctoral Degree:</a:t>
            </a:r>
            <a:endParaRPr lang="en-US">
              <a:ea typeface="Calibri" panose="020F0502020204030204"/>
              <a:cs typeface="Calibri" panose="020F0502020204030204"/>
            </a:endParaRPr>
          </a:p>
          <a:p>
            <a:pPr marL="285750" lvl="1" indent="-285750">
              <a:buFont typeface="Arial"/>
              <a:buChar char="•"/>
            </a:pPr>
            <a:r>
              <a:rPr lang="en-US"/>
              <a:t>The BCR falls below 1, at 0.84, indicating the costs of obtaining this degree outweigh the benefits.</a:t>
            </a:r>
            <a:endParaRPr lang="en-US">
              <a:ea typeface="Calibri"/>
              <a:cs typeface="Calibri"/>
            </a:endParaRPr>
          </a:p>
          <a:p>
            <a:pPr marL="285750" lvl="1" indent="-285750">
              <a:buFont typeface="Arial"/>
              <a:buChar char="•"/>
            </a:pPr>
            <a:r>
              <a:rPr lang="en-US"/>
              <a:t>The ROI is negative at -0.16, or -16%, reflecting a loss in financial returns.</a:t>
            </a:r>
            <a:endParaRPr lang="en-US">
              <a:ea typeface="Calibri"/>
              <a:cs typeface="Calibri"/>
            </a:endParaRPr>
          </a:p>
          <a:p>
            <a:pPr marL="285750" lvl="1" indent="-285750">
              <a:buFont typeface="Arial"/>
              <a:buChar char="•"/>
            </a:pPr>
            <a:r>
              <a:rPr lang="en-US"/>
              <a:t>The NPV is negative, at -$31,393.10, demonstrating a financial loss over time.</a:t>
            </a:r>
            <a:endParaRPr lang="en-US">
              <a:ea typeface="Calibri"/>
              <a:cs typeface="Calibri"/>
            </a:endParaRPr>
          </a:p>
          <a:p>
            <a:endParaRPr lang="en-US" b="1"/>
          </a:p>
          <a:p>
            <a:r>
              <a:rPr lang="en-US" b="1"/>
              <a:t>Key Takeaway:</a:t>
            </a:r>
            <a:endParaRPr lang="en-US">
              <a:ea typeface="Calibri" panose="020F0502020204030204"/>
              <a:cs typeface="Calibri" panose="020F0502020204030204"/>
            </a:endParaRPr>
          </a:p>
          <a:p>
            <a:pPr marL="285750" lvl="1" indent="-285750">
              <a:buFont typeface="Arial"/>
              <a:buChar char="•"/>
            </a:pPr>
            <a:r>
              <a:rPr lang="en-US"/>
              <a:t>As the level of education increases, the financial returns diminish due to higher costs, as evidenced by the declining BCR, ROI, and NPV values. While Bachelor's and Master's degrees provide financial benefits, a Doctoral degree presents a financial loss in this analysis.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15</a:t>
            </a:fld>
            <a:endParaRPr lang="en-US"/>
          </a:p>
        </p:txBody>
      </p:sp>
    </p:spTree>
    <p:extLst>
      <p:ext uri="{BB962C8B-B14F-4D97-AF65-F5344CB8AC3E}">
        <p14:creationId xmlns:p14="http://schemas.microsoft.com/office/powerpoint/2010/main" val="80322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a:t>
            </a:r>
            <a:endParaRPr lang="en-US">
              <a:ea typeface="Calibri" panose="020F0502020204030204"/>
              <a:cs typeface="Calibri" panose="020F0502020204030204"/>
            </a:endParaRPr>
          </a:p>
          <a:p>
            <a:pPr marL="628650" lvl="1" indent="-171450">
              <a:buFont typeface="Arial"/>
              <a:buChar char="•"/>
            </a:pPr>
            <a:r>
              <a:rPr lang="en-US"/>
              <a:t>This slide features two visualizations comparing financial metrics across Bachelor's, Master's, and Doctoral degrees, as well as the overall financial population.</a:t>
            </a:r>
          </a:p>
          <a:p>
            <a:endParaRPr lang="en-US" b="1"/>
          </a:p>
          <a:p>
            <a:r>
              <a:rPr lang="en-US" b="1"/>
              <a:t>Left Chart: Financial Data Analyses by Degree</a:t>
            </a:r>
            <a:endParaRPr lang="en-US">
              <a:ea typeface="Calibri" panose="020F0502020204030204"/>
              <a:cs typeface="Calibri" panose="020F0502020204030204"/>
            </a:endParaRPr>
          </a:p>
          <a:p>
            <a:pPr marL="628650" lvl="1" indent="-171450">
              <a:buFont typeface="Arial"/>
              <a:buChar char="•"/>
            </a:pPr>
            <a:r>
              <a:rPr lang="en-US" b="1"/>
              <a:t>Net Benefits:</a:t>
            </a:r>
            <a:endParaRPr lang="en-US"/>
          </a:p>
          <a:p>
            <a:pPr marL="1085850" lvl="2" indent="-171450">
              <a:buFont typeface="Arial"/>
              <a:buChar char="•"/>
            </a:pPr>
            <a:r>
              <a:rPr lang="en-US"/>
              <a:t>Bachelor's and Master's degrees show positive net benefits, reflecting financial gains for individuals.</a:t>
            </a:r>
            <a:endParaRPr lang="en-US">
              <a:ea typeface="Calibri"/>
              <a:cs typeface="Calibri"/>
            </a:endParaRPr>
          </a:p>
          <a:p>
            <a:pPr marL="1085850" lvl="2" indent="-171450">
              <a:buFont typeface="Arial"/>
              <a:buChar char="•"/>
            </a:pPr>
            <a:r>
              <a:rPr lang="en-US"/>
              <a:t>Doctoral degrees exhibit highly variable net benefits, with some individuals incurring financial losses due to high costs and context-dependent returns.</a:t>
            </a:r>
            <a:endParaRPr lang="en-US">
              <a:ea typeface="Calibri"/>
              <a:cs typeface="Calibri"/>
            </a:endParaRPr>
          </a:p>
          <a:p>
            <a:pPr marL="628650" lvl="1" indent="-171450">
              <a:buFont typeface="Arial"/>
              <a:buChar char="•"/>
            </a:pPr>
            <a:r>
              <a:rPr lang="en-US" b="1"/>
              <a:t>PV Benefits and PV Costs:</a:t>
            </a:r>
            <a:endParaRPr lang="en-US"/>
          </a:p>
          <a:p>
            <a:pPr marL="1085850" lvl="2" indent="-171450">
              <a:buFont typeface="Arial"/>
              <a:buChar char="•"/>
            </a:pPr>
            <a:r>
              <a:rPr lang="en-US"/>
              <a:t>Present Value (PV) benefits increase significantly with higher degrees, with Doctorate degrees offering the highest benefits in certain scenarios.</a:t>
            </a:r>
            <a:endParaRPr lang="en-US">
              <a:ea typeface="Calibri"/>
              <a:cs typeface="Calibri"/>
            </a:endParaRPr>
          </a:p>
          <a:p>
            <a:pPr marL="1085850" lvl="2" indent="-171450">
              <a:buFont typeface="Arial"/>
              <a:buChar char="•"/>
            </a:pPr>
            <a:r>
              <a:rPr lang="en-US"/>
              <a:t>However, PV costs also rise steeply for Doctorate degrees, underscoring the financial burden of advanced education.</a:t>
            </a:r>
            <a:endParaRPr lang="en-US">
              <a:ea typeface="Calibri"/>
              <a:cs typeface="Calibri"/>
            </a:endParaRPr>
          </a:p>
          <a:p>
            <a:pPr marL="628650" lvl="1" indent="-171450">
              <a:buFont typeface="Arial"/>
              <a:buChar char="•"/>
            </a:pPr>
            <a:r>
              <a:rPr lang="en-US" b="1"/>
              <a:t>Net Present Value (NPV):</a:t>
            </a:r>
            <a:endParaRPr lang="en-US"/>
          </a:p>
          <a:p>
            <a:pPr marL="1085850" lvl="2" indent="-171450">
              <a:buFont typeface="Arial"/>
              <a:buChar char="•"/>
            </a:pPr>
            <a:r>
              <a:rPr lang="en-US"/>
              <a:t>Bachelor's and Master's degrees maintain consistently positive NPVs, while Doctoral degrees show lower or even negative NPVs, depending on individual circumstances.</a:t>
            </a:r>
            <a:endParaRPr lang="en-US">
              <a:ea typeface="Calibri"/>
              <a:cs typeface="Calibri"/>
            </a:endParaRPr>
          </a:p>
          <a:p>
            <a:endParaRPr lang="en-US" b="1"/>
          </a:p>
          <a:p>
            <a:r>
              <a:rPr lang="en-US" b="1"/>
              <a:t>Right Chart: Financial Data Ratio Analyses by Degree</a:t>
            </a:r>
            <a:endParaRPr lang="en-US">
              <a:ea typeface="Calibri" panose="020F0502020204030204"/>
              <a:cs typeface="Calibri" panose="020F0502020204030204"/>
            </a:endParaRPr>
          </a:p>
          <a:p>
            <a:pPr marL="628650" lvl="1" indent="-171450">
              <a:buFont typeface="Arial"/>
              <a:buChar char="•"/>
            </a:pPr>
            <a:r>
              <a:rPr lang="en-US" b="1"/>
              <a:t>Benefit-Cost Ratio (BCR):</a:t>
            </a:r>
            <a:endParaRPr lang="en-US"/>
          </a:p>
          <a:p>
            <a:pPr marL="1085850" lvl="2" indent="-171450">
              <a:buFont typeface="Arial"/>
              <a:buChar char="•"/>
            </a:pPr>
            <a:r>
              <a:rPr lang="en-US"/>
              <a:t>All degrees have a BCR greater than 1, indicating positive returns on investment.</a:t>
            </a:r>
            <a:endParaRPr lang="en-US">
              <a:ea typeface="Calibri"/>
              <a:cs typeface="Calibri"/>
            </a:endParaRPr>
          </a:p>
          <a:p>
            <a:pPr marL="1085850" lvl="2" indent="-171450">
              <a:buFont typeface="Arial"/>
              <a:buChar char="•"/>
            </a:pPr>
            <a:r>
              <a:rPr lang="en-US"/>
              <a:t>Bachelor's degrees have the highest BCR, followed by Master's degrees, suggesting they offer the best balance between costs and benefits.</a:t>
            </a:r>
            <a:endParaRPr lang="en-US">
              <a:ea typeface="Calibri"/>
              <a:cs typeface="Calibri"/>
            </a:endParaRPr>
          </a:p>
          <a:p>
            <a:pPr marL="628650" lvl="1" indent="-171450">
              <a:buFont typeface="Arial"/>
              <a:buChar char="•"/>
            </a:pPr>
            <a:r>
              <a:rPr lang="en-US" b="1"/>
              <a:t>Return on Investment (ROI):</a:t>
            </a:r>
            <a:endParaRPr lang="en-US"/>
          </a:p>
          <a:p>
            <a:pPr marL="1085850" lvl="2" indent="-171450">
              <a:buFont typeface="Arial"/>
              <a:buChar char="•"/>
            </a:pPr>
            <a:r>
              <a:rPr lang="en-US"/>
              <a:t>ROI is highest for Bachelor's degrees, followed by Master's degrees, emphasizing the financial viability of these education levels.</a:t>
            </a:r>
            <a:endParaRPr lang="en-US">
              <a:ea typeface="Calibri"/>
              <a:cs typeface="Calibri"/>
            </a:endParaRPr>
          </a:p>
          <a:p>
            <a:pPr marL="1085850" lvl="2" indent="-171450">
              <a:buFont typeface="Arial"/>
              <a:buChar char="•"/>
            </a:pPr>
            <a:r>
              <a:rPr lang="en-US"/>
              <a:t>Doctoral degrees show significantly lower ROI, highlighting the need for careful consideration of career outcomes and funding availability.</a:t>
            </a:r>
            <a:endParaRPr lang="en-US">
              <a:ea typeface="Calibri"/>
              <a:cs typeface="Calibri"/>
            </a:endParaRPr>
          </a:p>
          <a:p>
            <a:endParaRPr lang="en-US" b="1"/>
          </a:p>
          <a:p>
            <a:r>
              <a:rPr lang="en-US" b="1"/>
              <a:t>Key Takeaway:</a:t>
            </a:r>
            <a:endParaRPr lang="en-US">
              <a:ea typeface="Calibri" panose="020F0502020204030204"/>
              <a:cs typeface="Calibri" panose="020F0502020204030204"/>
            </a:endParaRPr>
          </a:p>
          <a:p>
            <a:pPr marL="628650" lvl="1" indent="-171450">
              <a:buFont typeface="Arial"/>
              <a:buChar char="•"/>
            </a:pPr>
            <a:r>
              <a:rPr lang="en-US"/>
              <a:t>Bachelor's and Master's degrees consistently provide strong financial returns with manageable costs, making them attractive options for most individuals.</a:t>
            </a:r>
            <a:endParaRPr lang="en-US">
              <a:ea typeface="Calibri"/>
              <a:cs typeface="Calibri"/>
            </a:endParaRPr>
          </a:p>
          <a:p>
            <a:pPr marL="628650" lvl="1" indent="-171450">
              <a:buFont typeface="Arial"/>
              <a:buChar char="•"/>
            </a:pPr>
            <a:r>
              <a:rPr lang="en-US"/>
              <a:t>Doctoral degrees, while offering potential for high benefits, are highly context-dependent and often come with greater financial risks.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16</a:t>
            </a:fld>
            <a:endParaRPr lang="en-US"/>
          </a:p>
        </p:txBody>
      </p:sp>
    </p:spTree>
    <p:extLst>
      <p:ext uri="{BB962C8B-B14F-4D97-AF65-F5344CB8AC3E}">
        <p14:creationId xmlns:p14="http://schemas.microsoft.com/office/powerpoint/2010/main" val="4140546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slide showcases the most prominent observations within the benefit-cost analysis </a:t>
            </a:r>
            <a:r>
              <a:rPr lang="en-US"/>
              <a:t>of pursuing a Bachelor's degree. </a:t>
            </a:r>
          </a:p>
          <a:p>
            <a:r>
              <a:rPr lang="en-US"/>
              <a:t>Key observations include:</a:t>
            </a:r>
            <a:endParaRPr lang="en-US">
              <a:ea typeface="Calibri"/>
              <a:cs typeface="Calibri"/>
            </a:endParaRPr>
          </a:p>
          <a:p>
            <a:pPr marL="171450" indent="-171450">
              <a:buFont typeface="Arial"/>
              <a:buChar char="•"/>
            </a:pPr>
            <a:r>
              <a:rPr lang="en-US">
                <a:ea typeface="Calibri"/>
                <a:cs typeface="Calibri"/>
              </a:rPr>
              <a:t>Population Data:</a:t>
            </a:r>
          </a:p>
          <a:p>
            <a:pPr marL="628650" lvl="1" indent="-171450">
              <a:buFont typeface="Courier New"/>
              <a:buChar char="o"/>
            </a:pPr>
            <a:r>
              <a:rPr lang="en-US">
                <a:ea typeface="Calibri"/>
                <a:cs typeface="Calibri"/>
              </a:rPr>
              <a:t>Employment Rate (the probability that an individual with a bachelor's degree is employed): 74%</a:t>
            </a:r>
          </a:p>
          <a:p>
            <a:pPr marL="628650" lvl="1" indent="-171450">
              <a:buFont typeface="Courier New"/>
              <a:buChar char="o"/>
            </a:pPr>
            <a:r>
              <a:rPr lang="en-US">
                <a:ea typeface="Calibri"/>
                <a:cs typeface="+mn-lt"/>
              </a:rPr>
              <a:t>Job-Degree Alignment (the probability that an individual with a bachelor's degree has a close job-degree relation): 44%</a:t>
            </a:r>
          </a:p>
          <a:p>
            <a:pPr marL="171450" indent="-171450">
              <a:buFont typeface="Arial"/>
              <a:buChar char="•"/>
            </a:pPr>
            <a:r>
              <a:rPr lang="en-US">
                <a:ea typeface="Calibri"/>
                <a:cs typeface="+mn-lt"/>
              </a:rPr>
              <a:t>Financial Data:</a:t>
            </a:r>
          </a:p>
          <a:p>
            <a:pPr marL="628650" lvl="1" indent="-171450">
              <a:buFont typeface="Courier New"/>
              <a:buChar char="o"/>
            </a:pPr>
            <a:r>
              <a:rPr lang="en-US">
                <a:ea typeface="Calibri"/>
                <a:cs typeface="+mn-lt"/>
              </a:rPr>
              <a:t>Median Annual Salary (given the individual had a bachelor's degree): $70,000</a:t>
            </a:r>
          </a:p>
          <a:p>
            <a:pPr marL="628650" lvl="1" indent="-171450">
              <a:buFont typeface="Courier New"/>
              <a:buChar char="o"/>
            </a:pPr>
            <a:r>
              <a:rPr lang="en-US">
                <a:ea typeface="Calibri"/>
                <a:cs typeface="+mn-lt"/>
              </a:rPr>
              <a:t>Median amount borrowed to finance a bachelor's degree: $12,448.92</a:t>
            </a:r>
          </a:p>
          <a:p>
            <a:pPr indent="-171450"/>
            <a:r>
              <a:rPr lang="en-US">
                <a:ea typeface="Calibri"/>
                <a:cs typeface="+mn-lt"/>
              </a:rPr>
              <a:t>Key analysis observations include:</a:t>
            </a:r>
          </a:p>
          <a:p>
            <a:pPr marL="628650" lvl="1" indent="-171450">
              <a:buFont typeface="Courier New"/>
              <a:buChar char="o"/>
            </a:pPr>
            <a:r>
              <a:rPr lang="en-US">
                <a:ea typeface="Calibri"/>
                <a:cs typeface="+mn-lt"/>
              </a:rPr>
              <a:t>Benefit-Cost Ratio (benefits/costs): 3.10</a:t>
            </a:r>
          </a:p>
          <a:p>
            <a:pPr marL="628650" lvl="1" indent="-171450">
              <a:buFont typeface="Courier New"/>
              <a:buChar char="o"/>
            </a:pPr>
            <a:r>
              <a:rPr lang="en-US">
                <a:ea typeface="Calibri"/>
                <a:cs typeface="+mn-lt"/>
              </a:rPr>
              <a:t>Return on Investment: 2.10</a:t>
            </a:r>
          </a:p>
          <a:p>
            <a:pPr indent="-171450"/>
            <a:endParaRPr lang="en-US">
              <a:ea typeface="Calibri"/>
              <a:cs typeface="+mn-lt"/>
            </a:endParaRPr>
          </a:p>
          <a:p>
            <a:pPr indent="-171450"/>
            <a:r>
              <a:rPr lang="en-US">
                <a:ea typeface="Calibri"/>
                <a:cs typeface="+mn-lt"/>
              </a:rPr>
              <a:t>These strong ROI and BCR values demonstrate why obtaining a bachelor's degree is the most economically advantageous. Therefore, it would be a good choice to obtain this degree. </a:t>
            </a:r>
          </a:p>
          <a:p>
            <a:pPr marL="628650" lvl="1" indent="-171450">
              <a:buFont typeface="Courier New"/>
              <a:buChar char="o"/>
            </a:pPr>
            <a:endParaRPr lang="en-US">
              <a:ea typeface="Calibri"/>
              <a:cs typeface="+mn-lt"/>
            </a:endParaRPr>
          </a:p>
        </p:txBody>
      </p:sp>
      <p:sp>
        <p:nvSpPr>
          <p:cNvPr id="4" name="Slide Number Placeholder 3"/>
          <p:cNvSpPr>
            <a:spLocks noGrp="1"/>
          </p:cNvSpPr>
          <p:nvPr>
            <p:ph type="sldNum" sz="quarter" idx="5"/>
          </p:nvPr>
        </p:nvSpPr>
        <p:spPr/>
        <p:txBody>
          <a:bodyPr/>
          <a:lstStyle/>
          <a:p>
            <a:fld id="{BAB52BF0-89EC-4547-A91F-4EB2A9C91967}" type="slidenum">
              <a:rPr lang="en-US"/>
              <a:t>17</a:t>
            </a:fld>
            <a:endParaRPr lang="en-US"/>
          </a:p>
        </p:txBody>
      </p:sp>
    </p:spTree>
    <p:extLst>
      <p:ext uri="{BB962C8B-B14F-4D97-AF65-F5344CB8AC3E}">
        <p14:creationId xmlns:p14="http://schemas.microsoft.com/office/powerpoint/2010/main" val="32608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showcases the most prominent observations within the benefit-cost analysis of pursuing a Master's degree. </a:t>
            </a:r>
          </a:p>
          <a:p>
            <a:r>
              <a:rPr lang="en-US"/>
              <a:t>Key observations include:</a:t>
            </a:r>
          </a:p>
          <a:p>
            <a:pPr marL="171450" indent="-171450">
              <a:buFont typeface="Arial,Sans-Serif"/>
              <a:buChar char="•"/>
            </a:pPr>
            <a:r>
              <a:rPr lang="en-US"/>
              <a:t>Population Data:</a:t>
            </a:r>
          </a:p>
          <a:p>
            <a:pPr marL="628650" lvl="1" indent="-171450">
              <a:buFont typeface="Courier New,monospace"/>
              <a:buChar char="•"/>
            </a:pPr>
            <a:r>
              <a:rPr lang="en-US"/>
              <a:t>Employment Rate (the probability that an individual with a master's degree is employed): 76%</a:t>
            </a:r>
          </a:p>
          <a:p>
            <a:pPr marL="628650" lvl="1" indent="-171450">
              <a:buFont typeface="Courier New,monospace"/>
              <a:buChar char="•"/>
            </a:pPr>
            <a:r>
              <a:rPr lang="en-US"/>
              <a:t>Job-Degree Alignment (the probability that an individual with a master's degree has a close job-degree relation): 66%</a:t>
            </a:r>
          </a:p>
          <a:p>
            <a:pPr marL="171450" indent="-171450">
              <a:buFont typeface="Arial,Sans-Serif"/>
              <a:buChar char="•"/>
            </a:pPr>
            <a:r>
              <a:rPr lang="en-US"/>
              <a:t>Financial Data:</a:t>
            </a:r>
          </a:p>
          <a:p>
            <a:pPr marL="628650" lvl="1" indent="-171450">
              <a:buFont typeface="Courier New,monospace"/>
              <a:buChar char="•"/>
            </a:pPr>
            <a:r>
              <a:rPr lang="en-US"/>
              <a:t>Median Annual Salary (given the individual had a master's degree): $84,000</a:t>
            </a:r>
          </a:p>
          <a:p>
            <a:pPr marL="628650" lvl="1" indent="-171450">
              <a:buFont typeface="Courier New,monospace"/>
              <a:buChar char="•"/>
            </a:pPr>
            <a:r>
              <a:rPr lang="en-US"/>
              <a:t>Median amount borrowed to finance a master's degree: $11,530.19</a:t>
            </a:r>
          </a:p>
          <a:p>
            <a:pPr indent="-171450"/>
            <a:r>
              <a:rPr lang="en-US"/>
              <a:t>Key analysis observations include:</a:t>
            </a:r>
          </a:p>
          <a:p>
            <a:pPr marL="628650" lvl="1" indent="-171450">
              <a:buFont typeface="Courier New,monospace"/>
              <a:buChar char="•"/>
            </a:pPr>
            <a:r>
              <a:rPr lang="en-US"/>
              <a:t>Benefit-Cost Ratio (benefits/costs): 2.93</a:t>
            </a:r>
          </a:p>
          <a:p>
            <a:pPr marL="628650" lvl="1" indent="-171450">
              <a:buFont typeface="Courier New,monospace"/>
              <a:buChar char="•"/>
            </a:pPr>
            <a:r>
              <a:rPr lang="en-US"/>
              <a:t>Return on Investment: 1.93</a:t>
            </a:r>
          </a:p>
          <a:p>
            <a:pPr indent="-171450"/>
            <a:endParaRPr lang="en-US"/>
          </a:p>
          <a:p>
            <a:pPr indent="-171450"/>
            <a:r>
              <a:rPr lang="en-US"/>
              <a:t>While the BCR and ROI indicate a positive and strong value for this analysis, it is less than those for the bachelor's degree. Therefore, it is an economically advantageous choice but not as beneficial as a bachelor's degree. </a:t>
            </a:r>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18</a:t>
            </a:fld>
            <a:endParaRPr lang="en-US"/>
          </a:p>
        </p:txBody>
      </p:sp>
    </p:spTree>
    <p:extLst>
      <p:ext uri="{BB962C8B-B14F-4D97-AF65-F5344CB8AC3E}">
        <p14:creationId xmlns:p14="http://schemas.microsoft.com/office/powerpoint/2010/main" val="427291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showcases the most prominent observations within the benefit-cost analysis of pursuing a Doctorate degree. </a:t>
            </a:r>
          </a:p>
          <a:p>
            <a:r>
              <a:rPr lang="en-US"/>
              <a:t>Key observations include:</a:t>
            </a:r>
            <a:endParaRPr lang="en-US">
              <a:ea typeface="Calibri"/>
              <a:cs typeface="Calibri"/>
            </a:endParaRPr>
          </a:p>
          <a:p>
            <a:pPr marL="171450" indent="-171450">
              <a:buFont typeface="Arial,Sans-Serif"/>
              <a:buChar char="•"/>
            </a:pPr>
            <a:r>
              <a:rPr lang="en-US"/>
              <a:t>Population Data:</a:t>
            </a:r>
            <a:endParaRPr lang="en-US">
              <a:ea typeface="Calibri"/>
              <a:cs typeface="Calibri"/>
            </a:endParaRPr>
          </a:p>
          <a:p>
            <a:pPr marL="628650" lvl="1" indent="-171450">
              <a:buFont typeface="Courier New,monospace"/>
              <a:buChar char="•"/>
            </a:pPr>
            <a:r>
              <a:rPr lang="en-US"/>
              <a:t>Employment Rate (the probability that an individual with a doctorate degree is employed): 81%</a:t>
            </a:r>
            <a:endParaRPr lang="en-US">
              <a:ea typeface="Calibri"/>
              <a:cs typeface="Calibri"/>
            </a:endParaRPr>
          </a:p>
          <a:p>
            <a:pPr marL="628650" lvl="1" indent="-171450">
              <a:buFont typeface="Courier New,monospace"/>
              <a:buChar char="•"/>
            </a:pPr>
            <a:r>
              <a:rPr lang="en-US"/>
              <a:t>Job-Degree Alignment (the probability that an individual with a doctorate degree has a close job-degree relation): 80%</a:t>
            </a:r>
            <a:endParaRPr lang="en-US">
              <a:ea typeface="Calibri"/>
              <a:cs typeface="Calibri"/>
            </a:endParaRPr>
          </a:p>
          <a:p>
            <a:pPr marL="171450" indent="-171450">
              <a:buFont typeface="Arial,Sans-Serif"/>
              <a:buChar char="•"/>
            </a:pPr>
            <a:r>
              <a:rPr lang="en-US"/>
              <a:t>Financial Data:</a:t>
            </a:r>
            <a:endParaRPr lang="en-US">
              <a:ea typeface="Calibri"/>
              <a:cs typeface="Calibri"/>
            </a:endParaRPr>
          </a:p>
          <a:p>
            <a:pPr marL="628650" lvl="1" indent="-171450">
              <a:buFont typeface="Courier New,monospace"/>
              <a:buChar char="•"/>
            </a:pPr>
            <a:r>
              <a:rPr lang="en-US"/>
              <a:t>Median Annual Salary (given the individual had a doctorate degree): $100,000</a:t>
            </a:r>
            <a:endParaRPr lang="en-US">
              <a:ea typeface="Calibri"/>
              <a:cs typeface="Calibri"/>
            </a:endParaRPr>
          </a:p>
          <a:p>
            <a:pPr marL="628650" lvl="1" indent="-171450">
              <a:buFont typeface="Courier New,monospace"/>
              <a:buChar char="•"/>
            </a:pPr>
            <a:r>
              <a:rPr lang="en-US"/>
              <a:t>Median amount borrowed to finance a doctorate degree: $7,233.49</a:t>
            </a:r>
            <a:endParaRPr lang="en-US">
              <a:ea typeface="Calibri"/>
              <a:cs typeface="Calibri"/>
            </a:endParaRPr>
          </a:p>
          <a:p>
            <a:pPr indent="-171450"/>
            <a:r>
              <a:rPr lang="en-US"/>
              <a:t>Key analysis observations include:</a:t>
            </a:r>
            <a:endParaRPr lang="en-US">
              <a:ea typeface="Calibri"/>
              <a:cs typeface="Calibri"/>
            </a:endParaRPr>
          </a:p>
          <a:p>
            <a:pPr marL="628650" lvl="1" indent="-171450">
              <a:buFont typeface="Courier New,monospace"/>
              <a:buChar char="•"/>
            </a:pPr>
            <a:r>
              <a:rPr lang="en-US"/>
              <a:t>Benefit-Cost Ratio (benefits/costs): 5.84</a:t>
            </a:r>
            <a:endParaRPr lang="en-US">
              <a:ea typeface="Calibri"/>
              <a:cs typeface="Calibri"/>
            </a:endParaRPr>
          </a:p>
          <a:p>
            <a:pPr marL="628650" lvl="1" indent="-171450">
              <a:buFont typeface="Courier New,monospace"/>
              <a:buChar char="•"/>
            </a:pPr>
            <a:r>
              <a:rPr lang="en-US"/>
              <a:t>Return on Investment: 4.84 </a:t>
            </a:r>
          </a:p>
          <a:p>
            <a:pPr indent="-171450"/>
            <a:endParaRPr lang="en-US">
              <a:ea typeface="Calibri"/>
              <a:cs typeface="Calibri"/>
            </a:endParaRPr>
          </a:p>
          <a:p>
            <a:pPr indent="-171450"/>
            <a:r>
              <a:rPr lang="en-US">
                <a:ea typeface="Calibri"/>
                <a:cs typeface="Calibri"/>
              </a:rPr>
              <a:t>While the analysis values indicate a strong relationship for the attainment of a doctorate degree, this varies greatly between financial and population values. Therefore, this degree has the highest potential returns but is very context-dependent, meaning that for some degrees or careers it may be more beneficial to obtain a doctorate degree than others. This relationship is one that may be explored in future studies. </a:t>
            </a:r>
          </a:p>
        </p:txBody>
      </p:sp>
      <p:sp>
        <p:nvSpPr>
          <p:cNvPr id="4" name="Slide Number Placeholder 3"/>
          <p:cNvSpPr>
            <a:spLocks noGrp="1"/>
          </p:cNvSpPr>
          <p:nvPr>
            <p:ph type="sldNum" sz="quarter" idx="5"/>
          </p:nvPr>
        </p:nvSpPr>
        <p:spPr/>
        <p:txBody>
          <a:bodyPr/>
          <a:lstStyle/>
          <a:p>
            <a:fld id="{BAB52BF0-89EC-4547-A91F-4EB2A9C91967}" type="slidenum">
              <a:rPr lang="en-US"/>
              <a:t>19</a:t>
            </a:fld>
            <a:endParaRPr lang="en-US"/>
          </a:p>
        </p:txBody>
      </p:sp>
    </p:spTree>
    <p:extLst>
      <p:ext uri="{BB962C8B-B14F-4D97-AF65-F5344CB8AC3E}">
        <p14:creationId xmlns:p14="http://schemas.microsoft.com/office/powerpoint/2010/main" val="88689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Overall, the following observations and conclusions have been found through our analyses:</a:t>
            </a:r>
          </a:p>
          <a:p>
            <a:pPr marL="800100" lvl="1" indent="-171450">
              <a:buFont typeface="Courier New"/>
              <a:buChar char="o"/>
            </a:pPr>
            <a:r>
              <a:rPr lang="en-US">
                <a:ea typeface="Calibri"/>
                <a:cs typeface="Calibri"/>
              </a:rPr>
              <a:t>As the level of the degree increases there is a proportional increase in employment rates and in the job-degree relation. </a:t>
            </a:r>
          </a:p>
          <a:p>
            <a:pPr marL="800100" lvl="1" indent="-171450">
              <a:buFont typeface="Courier New"/>
              <a:buChar char="o"/>
            </a:pPr>
            <a:r>
              <a:rPr lang="en-US">
                <a:ea typeface="Calibri"/>
                <a:cs typeface="Calibri"/>
              </a:rPr>
              <a:t>As the level of the degree increases, the financial returns (net benefits) are reduced. </a:t>
            </a:r>
            <a:r>
              <a:rPr lang="en-US"/>
              <a:t>This is logical, as higher-level degrees involve greater costs compared to lower-level degrees, leading to a decrease in overall financial returns.</a:t>
            </a:r>
            <a:endParaRPr lang="en-US">
              <a:ea typeface="Calibri"/>
              <a:cs typeface="Calibri"/>
            </a:endParaRPr>
          </a:p>
          <a:p>
            <a:pPr marL="800100" lvl="1" indent="-171450">
              <a:buFont typeface="Courier New"/>
              <a:buChar char="o"/>
            </a:pPr>
            <a:r>
              <a:rPr lang="en-US">
                <a:ea typeface="Calibri"/>
                <a:cs typeface="Calibri"/>
              </a:rPr>
              <a:t>The individual circumstances (occupation, gender, race, age, etc.) significantly influences the educational investment value which determines when the attainment of a degree is viable. </a:t>
            </a:r>
          </a:p>
          <a:p>
            <a:pPr marL="800100" lvl="1" indent="-171450">
              <a:buFont typeface="Courier New"/>
              <a:buChar char="o"/>
            </a:pPr>
            <a:r>
              <a:rPr lang="en-US">
                <a:ea typeface="Calibri"/>
                <a:cs typeface="Calibri"/>
              </a:rPr>
              <a:t>Especially in higher degrees, non-monetary benefits must be considered to provide a comprehensive analysis of the overall impact of the attainment of the degree. </a:t>
            </a:r>
          </a:p>
        </p:txBody>
      </p:sp>
      <p:sp>
        <p:nvSpPr>
          <p:cNvPr id="4" name="Slide Number Placeholder 3"/>
          <p:cNvSpPr>
            <a:spLocks noGrp="1"/>
          </p:cNvSpPr>
          <p:nvPr>
            <p:ph type="sldNum" sz="quarter" idx="5"/>
          </p:nvPr>
        </p:nvSpPr>
        <p:spPr/>
        <p:txBody>
          <a:bodyPr/>
          <a:lstStyle/>
          <a:p>
            <a:fld id="{BAB52BF0-89EC-4547-A91F-4EB2A9C91967}" type="slidenum">
              <a:rPr lang="en-US"/>
              <a:t>20</a:t>
            </a:fld>
            <a:endParaRPr lang="en-US"/>
          </a:p>
        </p:txBody>
      </p:sp>
    </p:spTree>
    <p:extLst>
      <p:ext uri="{BB962C8B-B14F-4D97-AF65-F5344CB8AC3E}">
        <p14:creationId xmlns:p14="http://schemas.microsoft.com/office/powerpoint/2010/main" val="145887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a:t>
            </a:r>
            <a:endParaRPr lang="en-US">
              <a:ea typeface="Calibri" panose="020F0502020204030204"/>
              <a:cs typeface="Calibri" panose="020F0502020204030204"/>
            </a:endParaRPr>
          </a:p>
          <a:p>
            <a:pPr marL="285750" lvl="1" indent="-285750">
              <a:buFont typeface="Arial"/>
              <a:buChar char="•"/>
            </a:pPr>
            <a:r>
              <a:rPr lang="en-US"/>
              <a:t>This slide presents a sensitivity analysis examining how variations in key population and financial factors impact the outcomes of the analysis.</a:t>
            </a:r>
          </a:p>
          <a:p>
            <a:endParaRPr lang="en-US" b="1"/>
          </a:p>
          <a:p>
            <a:r>
              <a:rPr lang="en-US" b="1"/>
              <a:t>Population Data Variations:</a:t>
            </a:r>
            <a:endParaRPr lang="en-US">
              <a:ea typeface="Calibri" panose="020F0502020204030204"/>
              <a:cs typeface="Calibri" panose="020F0502020204030204"/>
            </a:endParaRPr>
          </a:p>
          <a:p>
            <a:pPr marL="0" lvl="1"/>
            <a:r>
              <a:rPr lang="en-US" b="1"/>
              <a:t>Employment Probability:</a:t>
            </a:r>
            <a:endParaRPr lang="en-US">
              <a:ea typeface="Calibri" panose="020F0502020204030204"/>
              <a:cs typeface="Calibri" panose="020F0502020204030204"/>
            </a:endParaRPr>
          </a:p>
          <a:p>
            <a:pPr marL="285750" lvl="2" indent="-285750">
              <a:buFont typeface="Arial"/>
              <a:buChar char="•"/>
            </a:pPr>
            <a:r>
              <a:rPr lang="en-US"/>
              <a:t>A variation of ±10% around the baseline of 75.46% is analyzed to understand how changes in employment rates affect outcomes.</a:t>
            </a:r>
            <a:endParaRPr lang="en-US">
              <a:ea typeface="Calibri"/>
              <a:cs typeface="Calibri"/>
            </a:endParaRPr>
          </a:p>
          <a:p>
            <a:pPr marL="0" lvl="1"/>
            <a:endParaRPr lang="en-US" b="1"/>
          </a:p>
          <a:p>
            <a:pPr marL="0" lvl="1">
              <a:buFont typeface="Arial"/>
            </a:pPr>
            <a:r>
              <a:rPr lang="en-US" b="1"/>
              <a:t>Job Relevance:</a:t>
            </a:r>
            <a:endParaRPr lang="en-US">
              <a:ea typeface="Calibri" panose="020F0502020204030204"/>
              <a:cs typeface="Calibri" panose="020F0502020204030204"/>
            </a:endParaRPr>
          </a:p>
          <a:p>
            <a:pPr marL="285750" lvl="2" indent="-285750">
              <a:buFont typeface="Arial"/>
              <a:buChar char="•"/>
            </a:pPr>
            <a:r>
              <a:rPr lang="en-US"/>
              <a:t>A variation of ±15% around the baseline of 54.14% explores how shifts in the alignment between education and job roles influence the results.</a:t>
            </a:r>
            <a:endParaRPr lang="en-US">
              <a:ea typeface="Calibri"/>
              <a:cs typeface="Calibri"/>
            </a:endParaRPr>
          </a:p>
          <a:p>
            <a:pPr marL="0" lvl="1"/>
            <a:endParaRPr lang="en-US" b="1"/>
          </a:p>
          <a:p>
            <a:pPr marL="0" lvl="1">
              <a:buFont typeface="Arial"/>
            </a:pPr>
            <a:r>
              <a:rPr lang="en-US" b="1"/>
              <a:t>Demographic Factors Impact:</a:t>
            </a:r>
            <a:endParaRPr lang="en-US">
              <a:ea typeface="Calibri" panose="020F0502020204030204"/>
              <a:cs typeface="Calibri" panose="020F0502020204030204"/>
            </a:endParaRPr>
          </a:p>
          <a:p>
            <a:pPr marL="285750" lvl="2" indent="-285750">
              <a:buFont typeface="Arial"/>
              <a:buChar char="•"/>
            </a:pPr>
            <a:r>
              <a:rPr lang="en-US"/>
              <a:t>The sensitivity to demographic characteristics, such as age, sex, ethnicity, and disability status, is assessed to ensure a comprehensive understanding of population-specific effects.</a:t>
            </a:r>
            <a:endParaRPr lang="en-US">
              <a:ea typeface="Calibri"/>
              <a:cs typeface="Calibri"/>
            </a:endParaRPr>
          </a:p>
          <a:p>
            <a:endParaRPr lang="en-US" b="1"/>
          </a:p>
          <a:p>
            <a:r>
              <a:rPr lang="en-US" b="1"/>
              <a:t>Financial Data Sensitivity:</a:t>
            </a:r>
            <a:endParaRPr lang="en-US">
              <a:ea typeface="Calibri" panose="020F0502020204030204"/>
              <a:cs typeface="Calibri" panose="020F0502020204030204"/>
            </a:endParaRPr>
          </a:p>
          <a:p>
            <a:pPr marL="0" lvl="1"/>
            <a:r>
              <a:rPr lang="en-US" b="1"/>
              <a:t>Salary Variations:</a:t>
            </a:r>
            <a:endParaRPr lang="en-US">
              <a:ea typeface="Calibri" panose="020F0502020204030204"/>
              <a:cs typeface="Calibri" panose="020F0502020204030204"/>
            </a:endParaRPr>
          </a:p>
          <a:p>
            <a:pPr marL="285750" lvl="2" indent="-285750">
              <a:buFont typeface="Arial"/>
              <a:buChar char="•"/>
            </a:pPr>
            <a:r>
              <a:rPr lang="en-US"/>
              <a:t>Analyzed at a ±10% range to assess how fluctuations in median salaries influence the financial returns of each degree level.</a:t>
            </a:r>
            <a:endParaRPr lang="en-US">
              <a:ea typeface="Calibri"/>
              <a:cs typeface="Calibri"/>
            </a:endParaRPr>
          </a:p>
          <a:p>
            <a:pPr marL="0" lvl="1"/>
            <a:endParaRPr lang="en-US" b="1"/>
          </a:p>
          <a:p>
            <a:pPr marL="0" lvl="1">
              <a:buFont typeface="Arial"/>
            </a:pPr>
            <a:r>
              <a:rPr lang="en-US" b="1"/>
              <a:t>Borrowing Amount Impact:</a:t>
            </a:r>
            <a:endParaRPr lang="en-US">
              <a:ea typeface="Calibri" panose="020F0502020204030204"/>
              <a:cs typeface="Calibri" panose="020F0502020204030204"/>
            </a:endParaRPr>
          </a:p>
          <a:p>
            <a:pPr marL="285750" lvl="2" indent="-285750">
              <a:buFont typeface="Arial"/>
              <a:buChar char="•"/>
            </a:pPr>
            <a:r>
              <a:rPr lang="en-US"/>
              <a:t>Changes in the amount borrowed for education are considered to evaluate their effect on financial metrics like NPV and ROI.</a:t>
            </a:r>
            <a:endParaRPr lang="en-US">
              <a:ea typeface="Calibri"/>
              <a:cs typeface="Calibri"/>
            </a:endParaRPr>
          </a:p>
          <a:p>
            <a:pPr marL="0" lvl="1"/>
            <a:endParaRPr lang="en-US" b="1"/>
          </a:p>
          <a:p>
            <a:pPr marL="0" lvl="1">
              <a:buFont typeface="Arial"/>
            </a:pPr>
            <a:r>
              <a:rPr lang="en-US" b="1"/>
              <a:t>Discount Rate Effects:</a:t>
            </a:r>
            <a:endParaRPr lang="en-US">
              <a:ea typeface="Calibri" panose="020F0502020204030204"/>
              <a:cs typeface="Calibri" panose="020F0502020204030204"/>
            </a:endParaRPr>
          </a:p>
          <a:p>
            <a:pPr marL="285750" lvl="2" indent="-285750">
              <a:buFont typeface="Arial"/>
              <a:buChar char="•"/>
            </a:pPr>
            <a:r>
              <a:rPr lang="en-US"/>
              <a:t>Variations in the discount rate are examined to understand their influence on the present value calculations of benefits and costs.</a:t>
            </a:r>
            <a:endParaRPr lang="en-US">
              <a:ea typeface="Calibri"/>
              <a:cs typeface="Calibri"/>
            </a:endParaRPr>
          </a:p>
          <a:p>
            <a:endParaRPr lang="en-US" b="1"/>
          </a:p>
          <a:p>
            <a:pPr>
              <a:buFont typeface="Arial"/>
            </a:pPr>
            <a:r>
              <a:rPr lang="en-US" b="1"/>
              <a:t>Key Takeaway:</a:t>
            </a:r>
            <a:endParaRPr lang="en-US">
              <a:ea typeface="Calibri" panose="020F0502020204030204"/>
              <a:cs typeface="Calibri" panose="020F0502020204030204"/>
            </a:endParaRPr>
          </a:p>
          <a:p>
            <a:pPr marL="285750" lvl="1" indent="-285750">
              <a:buFont typeface="Arial"/>
              <a:buChar char="•"/>
            </a:pPr>
            <a:r>
              <a:rPr lang="en-US"/>
              <a:t>This sensitivity analysis highlights how small variations in critical factors can significantly impact the overall results. It underscores the importance of considering a range of scenarios when evaluating the costs and benefits of higher education.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21</a:t>
            </a:fld>
            <a:endParaRPr lang="en-US"/>
          </a:p>
        </p:txBody>
      </p:sp>
    </p:spTree>
    <p:extLst>
      <p:ext uri="{BB962C8B-B14F-4D97-AF65-F5344CB8AC3E}">
        <p14:creationId xmlns:p14="http://schemas.microsoft.com/office/powerpoint/2010/main" val="10605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Professional degrees are specialized degrees aka practical training, hands-on</a:t>
            </a:r>
          </a:p>
          <a:p>
            <a:r>
              <a:rPr lang="en-US"/>
              <a:t>The age limit of 76 in the study comes from the National Survey of College Graduates (NSCG) 2021 methodology and is significant for several reasons:</a:t>
            </a:r>
          </a:p>
          <a:p>
            <a:pPr>
              <a:buFont typeface="+mj-lt"/>
              <a:buAutoNum type="arabicPeriod"/>
            </a:pPr>
            <a:r>
              <a:rPr lang="en-US"/>
              <a:t>Labor Market Focus</a:t>
            </a:r>
          </a:p>
          <a:p>
            <a:pPr>
              <a:buFont typeface="Arial" panose="020B0604020202020204" pitchFamily="34" charset="0"/>
              <a:buChar char="•"/>
            </a:pPr>
            <a:r>
              <a:rPr lang="en-US"/>
              <a:t>The study primarily aims to understand active workforce participation and career outcomes</a:t>
            </a:r>
          </a:p>
          <a:p>
            <a:pPr>
              <a:buFont typeface="Arial" panose="020B0604020202020204" pitchFamily="34" charset="0"/>
              <a:buChar char="•"/>
            </a:pPr>
            <a:r>
              <a:rPr lang="en-US"/>
              <a:t>By age 76, most individuals have retired or left the active workforce</a:t>
            </a:r>
          </a:p>
          <a:p>
            <a:pPr>
              <a:buFont typeface="Arial" panose="020B0604020202020204" pitchFamily="34" charset="0"/>
              <a:buChar char="•"/>
            </a:pPr>
            <a:r>
              <a:rPr lang="en-US"/>
              <a:t>This cutoff helps focus on employment-related outcomes and career trajectories</a:t>
            </a:r>
          </a:p>
          <a:p>
            <a:pPr>
              <a:buFont typeface="+mj-lt"/>
              <a:buAutoNum type="arabicPeriod" startAt="2"/>
            </a:pPr>
            <a:r>
              <a:rPr lang="en-US"/>
              <a:t>Data Quality</a:t>
            </a:r>
          </a:p>
          <a:p>
            <a:pPr>
              <a:buFont typeface="Arial" panose="020B0604020202020204" pitchFamily="34" charset="0"/>
              <a:buChar char="•"/>
            </a:pPr>
            <a:r>
              <a:rPr lang="en-US"/>
              <a:t>More recent graduates provide better insights into current education costs and benefits</a:t>
            </a:r>
          </a:p>
          <a:p>
            <a:pPr>
              <a:buFont typeface="Arial" panose="020B0604020202020204" pitchFamily="34" charset="0"/>
              <a:buChar char="•"/>
            </a:pPr>
            <a:r>
              <a:rPr lang="en-US"/>
              <a:t>Salary and employment data becomes less relevant for retirement-age individuals</a:t>
            </a:r>
          </a:p>
          <a:p>
            <a:pPr>
              <a:buFont typeface="Arial" panose="020B0604020202020204" pitchFamily="34" charset="0"/>
              <a:buChar char="•"/>
            </a:pPr>
            <a:r>
              <a:rPr lang="en-US"/>
              <a:t>Helps avoid skewing data with outdated educational costs and career paths</a:t>
            </a:r>
          </a:p>
          <a:p>
            <a:pPr>
              <a:buFont typeface="+mj-lt"/>
              <a:buAutoNum type="arabicPeriod" startAt="3"/>
            </a:pPr>
            <a:r>
              <a:rPr lang="en-US"/>
              <a:t>Demographic Relevance</a:t>
            </a:r>
          </a:p>
          <a:p>
            <a:pPr>
              <a:buFont typeface="Arial" panose="020B0604020202020204" pitchFamily="34" charset="0"/>
              <a:buChar char="•"/>
            </a:pPr>
            <a:r>
              <a:rPr lang="en-US"/>
              <a:t>Captures multiple generations of graduates while maintaining current relevance</a:t>
            </a:r>
          </a:p>
          <a:p>
            <a:pPr>
              <a:buFont typeface="Arial" panose="020B0604020202020204" pitchFamily="34" charset="0"/>
              <a:buChar char="•"/>
            </a:pPr>
            <a:r>
              <a:rPr lang="en-US"/>
              <a:t>Includes both early-career and established professionals</a:t>
            </a:r>
          </a:p>
          <a:p>
            <a:pPr>
              <a:buFont typeface="Arial" panose="020B0604020202020204" pitchFamily="34" charset="0"/>
              <a:buChar char="•"/>
            </a:pPr>
            <a:r>
              <a:rPr lang="en-US"/>
              <a:t>Provides enough age range to analyze career progression and long-term benefits</a:t>
            </a:r>
          </a:p>
          <a:p>
            <a:pPr>
              <a:buFont typeface="+mj-lt"/>
              <a:buAutoNum type="arabicPeriod" startAt="4"/>
            </a:pPr>
            <a:r>
              <a:rPr lang="en-US"/>
              <a:t>Methodological Consistency</a:t>
            </a:r>
          </a:p>
          <a:p>
            <a:pPr>
              <a:buFont typeface="Arial" panose="020B0604020202020204" pitchFamily="34" charset="0"/>
              <a:buChar char="•"/>
            </a:pPr>
            <a:r>
              <a:rPr lang="en-US"/>
              <a:t>Aligns with other major educational and workforce studies</a:t>
            </a:r>
          </a:p>
          <a:p>
            <a:pPr>
              <a:buFont typeface="Arial" panose="020B0604020202020204" pitchFamily="34" charset="0"/>
              <a:buChar char="•"/>
            </a:pPr>
            <a:r>
              <a:rPr lang="en-US"/>
              <a:t>Provides a standardized comparison point across different surveys</a:t>
            </a:r>
          </a:p>
          <a:p>
            <a:pPr>
              <a:buFont typeface="Arial" panose="020B0604020202020204" pitchFamily="34" charset="0"/>
              <a:buChar char="•"/>
            </a:pPr>
            <a:r>
              <a:rPr lang="en-US"/>
              <a:t>Helps maintain statistical validity and reliability</a:t>
            </a:r>
          </a:p>
          <a:p>
            <a:pPr>
              <a:buFont typeface="+mj-lt"/>
              <a:buAutoNum type="arabicPeriod" startAt="5"/>
            </a:pPr>
            <a:r>
              <a:rPr lang="en-US"/>
              <a:t>Practical Considerations</a:t>
            </a:r>
          </a:p>
          <a:p>
            <a:pPr>
              <a:buFont typeface="Arial" panose="020B0604020202020204" pitchFamily="34" charset="0"/>
              <a:buChar char="•"/>
            </a:pPr>
            <a:r>
              <a:rPr lang="en-US"/>
              <a:t>Most educational investment decisions are made with working years in mind</a:t>
            </a:r>
          </a:p>
          <a:p>
            <a:pPr>
              <a:buFont typeface="Arial" panose="020B0604020202020204" pitchFamily="34" charset="0"/>
              <a:buChar char="•"/>
            </a:pPr>
            <a:r>
              <a:rPr lang="en-US"/>
              <a:t>Career benefits are most relevant during active working years</a:t>
            </a:r>
          </a:p>
          <a:p>
            <a:pPr>
              <a:buFont typeface="Arial" panose="020B0604020202020204" pitchFamily="34" charset="0"/>
              <a:buChar char="•"/>
            </a:pPr>
            <a:r>
              <a:rPr lang="en-US"/>
              <a:t>Retirement typically occurs before age 76</a:t>
            </a:r>
          </a:p>
          <a:p>
            <a:endParaRPr lang="en-US"/>
          </a:p>
        </p:txBody>
      </p:sp>
      <p:sp>
        <p:nvSpPr>
          <p:cNvPr id="4" name="Slide Number Placeholder 3"/>
          <p:cNvSpPr>
            <a:spLocks noGrp="1"/>
          </p:cNvSpPr>
          <p:nvPr>
            <p:ph type="sldNum" sz="quarter" idx="5"/>
          </p:nvPr>
        </p:nvSpPr>
        <p:spPr/>
        <p:txBody>
          <a:bodyPr/>
          <a:lstStyle/>
          <a:p>
            <a:fld id="{BAB52BF0-89EC-4547-A91F-4EB2A9C91967}" type="slidenum">
              <a:rPr lang="en-US" smtClean="0"/>
              <a:t>4</a:t>
            </a:fld>
            <a:endParaRPr lang="en-US"/>
          </a:p>
        </p:txBody>
      </p:sp>
    </p:spTree>
    <p:extLst>
      <p:ext uri="{BB962C8B-B14F-4D97-AF65-F5344CB8AC3E}">
        <p14:creationId xmlns:p14="http://schemas.microsoft.com/office/powerpoint/2010/main" val="2151871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endParaRPr lang="en-US">
              <a:ea typeface="Calibri" panose="020F0502020204030204"/>
              <a:cs typeface="Calibri" panose="020F0502020204030204"/>
            </a:endParaRPr>
          </a:p>
          <a:p>
            <a:r>
              <a:rPr lang="en-US" b="1"/>
              <a:t>Bachelor's Degree:</a:t>
            </a:r>
            <a:endParaRPr lang="en-US">
              <a:ea typeface="Calibri" panose="020F0502020204030204"/>
              <a:cs typeface="Calibri" panose="020F0502020204030204"/>
            </a:endParaRPr>
          </a:p>
          <a:p>
            <a:pPr marL="285750" lvl="1" indent="-285750">
              <a:buFont typeface="Arial"/>
              <a:buChar char="•"/>
            </a:pPr>
            <a:r>
              <a:rPr lang="en-US"/>
              <a:t>Most economically advantageous for the majority due to consistent financial returns and manageable costs.</a:t>
            </a:r>
          </a:p>
          <a:p>
            <a:endParaRPr lang="en-US" b="1"/>
          </a:p>
          <a:p>
            <a:pPr>
              <a:buFont typeface="Arial"/>
            </a:pPr>
            <a:r>
              <a:rPr lang="en-US" b="1"/>
              <a:t>Master's Degree:</a:t>
            </a:r>
            <a:endParaRPr lang="en-US">
              <a:ea typeface="Calibri" panose="020F0502020204030204"/>
              <a:cs typeface="Calibri" panose="020F0502020204030204"/>
            </a:endParaRPr>
          </a:p>
          <a:p>
            <a:pPr marL="285750" lvl="1" indent="-285750">
              <a:buFont typeface="Arial"/>
              <a:buChar char="•"/>
            </a:pPr>
            <a:r>
              <a:rPr lang="en-US"/>
              <a:t>A positive investment but requires strategic planning to maximize benefits, such as selecting high-demand fields.</a:t>
            </a:r>
          </a:p>
          <a:p>
            <a:endParaRPr lang="en-US" b="1"/>
          </a:p>
          <a:p>
            <a:pPr>
              <a:buFont typeface="Arial"/>
            </a:pPr>
            <a:r>
              <a:rPr lang="en-US" b="1"/>
              <a:t>Doctoral Degree:</a:t>
            </a:r>
            <a:endParaRPr lang="en-US">
              <a:ea typeface="Calibri" panose="020F0502020204030204"/>
              <a:cs typeface="Calibri" panose="020F0502020204030204"/>
            </a:endParaRPr>
          </a:p>
          <a:p>
            <a:pPr marL="285750" lvl="1" indent="-285750">
              <a:buFont typeface="Arial"/>
              <a:buChar char="•"/>
            </a:pPr>
            <a:r>
              <a:rPr lang="en-US"/>
              <a:t>A polarizing option that offers high returns in specific contexts but is highly dependent on individual circumstances and career paths.</a:t>
            </a:r>
          </a:p>
          <a:p>
            <a:endParaRPr lang="en-US" b="1"/>
          </a:p>
          <a:p>
            <a:pPr>
              <a:buFont typeface="Arial"/>
            </a:pPr>
            <a:r>
              <a:rPr lang="en-US" b="1"/>
              <a:t>Individual Circumstances:</a:t>
            </a:r>
            <a:endParaRPr lang="en-US">
              <a:ea typeface="Calibri" panose="020F0502020204030204"/>
              <a:cs typeface="Calibri" panose="020F0502020204030204"/>
            </a:endParaRPr>
          </a:p>
          <a:p>
            <a:pPr marL="285750" lvl="1" indent="-285750">
              <a:buFont typeface="Arial"/>
              <a:buChar char="•"/>
            </a:pPr>
            <a:r>
              <a:rPr lang="en-US"/>
              <a:t>The decision to pursue higher education depends on factors such as career goals, financial capacity, and non-monetary benefits like personal growth and societal contributions.</a:t>
            </a:r>
          </a:p>
          <a:p>
            <a:pPr marL="0" lvl="1"/>
            <a:endParaRPr lang="en-US" b="1"/>
          </a:p>
          <a:p>
            <a:pPr marL="0" lvl="1">
              <a:buFont typeface="Arial"/>
            </a:pPr>
            <a:r>
              <a:rPr lang="en-US" b="1"/>
              <a:t>Key Considerations:</a:t>
            </a:r>
            <a:endParaRPr lang="en-US">
              <a:ea typeface="Calibri" panose="020F0502020204030204"/>
              <a:cs typeface="Calibri" panose="020F0502020204030204"/>
            </a:endParaRPr>
          </a:p>
          <a:p>
            <a:pPr marL="285750" indent="-285750">
              <a:buFont typeface="Arial"/>
              <a:buChar char="•"/>
            </a:pPr>
            <a:r>
              <a:rPr lang="en-US"/>
              <a:t>Financial and non-monetary benefits should both be evaluated.</a:t>
            </a:r>
            <a:endParaRPr lang="en-US">
              <a:ea typeface="Calibri"/>
              <a:cs typeface="Calibri"/>
            </a:endParaRPr>
          </a:p>
          <a:p>
            <a:pPr marL="285750" indent="-285750">
              <a:buFont typeface="Arial"/>
              <a:buChar char="•"/>
            </a:pPr>
            <a:r>
              <a:rPr lang="en-US"/>
              <a:t>For most, a Bachelor's degree is the most practical option, while Master's and Doctoral degrees require careful consideration of long-term value.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22</a:t>
            </a:fld>
            <a:endParaRPr lang="en-US"/>
          </a:p>
        </p:txBody>
      </p:sp>
    </p:spTree>
    <p:extLst>
      <p:ext uri="{BB962C8B-B14F-4D97-AF65-F5344CB8AC3E}">
        <p14:creationId xmlns:p14="http://schemas.microsoft.com/office/powerpoint/2010/main" val="139889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Suggestions for Further Study:</a:t>
            </a:r>
            <a:endParaRPr lang="en-US" i="1">
              <a:ea typeface="Calibri" panose="020F0502020204030204"/>
              <a:cs typeface="Calibri" panose="020F0502020204030204"/>
            </a:endParaRPr>
          </a:p>
          <a:p>
            <a:r>
              <a:rPr lang="en-US" b="1"/>
              <a:t>Demographic Segmentation Analysis:</a:t>
            </a:r>
            <a:endParaRPr lang="en-US">
              <a:ea typeface="Calibri" panose="020F0502020204030204"/>
              <a:cs typeface="Calibri" panose="020F0502020204030204"/>
            </a:endParaRPr>
          </a:p>
          <a:p>
            <a:pPr marL="285750" lvl="1" indent="-285750">
              <a:buFont typeface="Arial"/>
              <a:buChar char="•"/>
            </a:pPr>
            <a:r>
              <a:rPr lang="en-US"/>
              <a:t>Investigate how different demographics benefit from higher education.</a:t>
            </a:r>
          </a:p>
          <a:p>
            <a:endParaRPr lang="en-US" b="1"/>
          </a:p>
          <a:p>
            <a:pPr>
              <a:buFont typeface="Arial"/>
            </a:pPr>
            <a:r>
              <a:rPr lang="en-US" b="1"/>
              <a:t>Regional and International Comparisons:</a:t>
            </a:r>
            <a:endParaRPr lang="en-US">
              <a:ea typeface="Calibri" panose="020F0502020204030204"/>
              <a:cs typeface="Calibri" panose="020F0502020204030204"/>
            </a:endParaRPr>
          </a:p>
          <a:p>
            <a:pPr marL="285750" lvl="1" indent="-285750">
              <a:buFont typeface="Arial"/>
              <a:buChar char="•"/>
            </a:pPr>
            <a:r>
              <a:rPr lang="en-US"/>
              <a:t>Compare the value of education in different regions or countries.</a:t>
            </a:r>
            <a:endParaRPr lang="en-US">
              <a:ea typeface="Calibri"/>
              <a:cs typeface="Calibri"/>
            </a:endParaRPr>
          </a:p>
          <a:p>
            <a:endParaRPr lang="en-US" b="1"/>
          </a:p>
          <a:p>
            <a:pPr>
              <a:buFont typeface="Arial"/>
            </a:pPr>
            <a:r>
              <a:rPr lang="en-US" b="1"/>
              <a:t>Impact of Technological Advancement:</a:t>
            </a:r>
            <a:endParaRPr lang="en-US">
              <a:ea typeface="Calibri" panose="020F0502020204030204"/>
              <a:cs typeface="Calibri" panose="020F0502020204030204"/>
            </a:endParaRPr>
          </a:p>
          <a:p>
            <a:pPr marL="285750" lvl="1" indent="-285750">
              <a:buFont typeface="Arial"/>
              <a:buChar char="•"/>
            </a:pPr>
            <a:r>
              <a:rPr lang="en-US"/>
              <a:t>Examine how emerging technologies affect the relevance and returns of various degrees.</a:t>
            </a:r>
            <a:endParaRPr lang="en-US">
              <a:ea typeface="Calibri"/>
              <a:cs typeface="Calibri"/>
            </a:endParaRPr>
          </a:p>
          <a:p>
            <a:endParaRPr lang="en-US" b="1"/>
          </a:p>
          <a:p>
            <a:pPr>
              <a:buFont typeface="Arial"/>
            </a:pPr>
            <a:r>
              <a:rPr lang="en-US" b="1"/>
              <a:t>Alternative Education Pathways:</a:t>
            </a:r>
            <a:endParaRPr lang="en-US">
              <a:ea typeface="Calibri" panose="020F0502020204030204"/>
              <a:cs typeface="Calibri" panose="020F0502020204030204"/>
            </a:endParaRPr>
          </a:p>
          <a:p>
            <a:pPr marL="285750" lvl="1" indent="-285750">
              <a:buFont typeface="Arial"/>
              <a:buChar char="•"/>
            </a:pPr>
            <a:r>
              <a:rPr lang="en-US"/>
              <a:t>Explore non-traditional routes like certifications, vocational training, and online education.</a:t>
            </a:r>
            <a:endParaRPr lang="en-US">
              <a:ea typeface="Calibri"/>
              <a:cs typeface="Calibri"/>
            </a:endParaRPr>
          </a:p>
          <a:p>
            <a:endParaRPr lang="en-US" b="1"/>
          </a:p>
          <a:p>
            <a:pPr>
              <a:buFont typeface="Arial"/>
            </a:pPr>
            <a:r>
              <a:rPr lang="en-US" b="1"/>
              <a:t>Longitudinal Studies:</a:t>
            </a:r>
            <a:endParaRPr lang="en-US">
              <a:ea typeface="Calibri" panose="020F0502020204030204"/>
              <a:cs typeface="Calibri" panose="020F0502020204030204"/>
            </a:endParaRPr>
          </a:p>
          <a:p>
            <a:pPr marL="285750" lvl="1" indent="-285750">
              <a:buFont typeface="Arial"/>
              <a:buChar char="•"/>
            </a:pPr>
            <a:r>
              <a:rPr lang="en-US"/>
              <a:t>Assess long-term outcomes of degree attainment on career and personal development.</a:t>
            </a:r>
            <a:endParaRPr lang="en-US">
              <a:ea typeface="Calibri"/>
              <a:cs typeface="Calibri"/>
            </a:endParaRPr>
          </a:p>
          <a:p>
            <a:endParaRPr lang="en-US" b="1"/>
          </a:p>
          <a:p>
            <a:pPr>
              <a:buFont typeface="Arial"/>
            </a:pPr>
            <a:r>
              <a:rPr lang="en-US" b="1"/>
              <a:t>Social Returns and Intergenerational Benefits:</a:t>
            </a:r>
            <a:endParaRPr lang="en-US">
              <a:ea typeface="Calibri" panose="020F0502020204030204"/>
              <a:cs typeface="Calibri" panose="020F0502020204030204"/>
            </a:endParaRPr>
          </a:p>
          <a:p>
            <a:pPr marL="285750" lvl="1" indent="-285750">
              <a:buFont typeface="Arial"/>
              <a:buChar char="•"/>
            </a:pPr>
            <a:r>
              <a:rPr lang="en-US"/>
              <a:t>Study the broader societal impacts of higher education, including benefits for families.</a:t>
            </a:r>
            <a:endParaRPr lang="en-US">
              <a:ea typeface="Calibri"/>
              <a:cs typeface="Calibri"/>
            </a:endParaRPr>
          </a:p>
          <a:p>
            <a:endParaRPr lang="en-US" b="1"/>
          </a:p>
          <a:p>
            <a:pPr>
              <a:buFont typeface="Arial"/>
            </a:pPr>
            <a:r>
              <a:rPr lang="en-US" b="1"/>
              <a:t>Remote Learning Effects:</a:t>
            </a:r>
            <a:endParaRPr lang="en-US">
              <a:ea typeface="Calibri" panose="020F0502020204030204"/>
              <a:cs typeface="Calibri" panose="020F0502020204030204"/>
            </a:endParaRPr>
          </a:p>
          <a:p>
            <a:pPr marL="285750" lvl="1" indent="-285750">
              <a:buFont typeface="Arial"/>
              <a:buChar char="•"/>
            </a:pPr>
            <a:r>
              <a:rPr lang="en-US"/>
              <a:t>Evaluate the influence of remote education on the costs and returns of higher education.</a:t>
            </a:r>
            <a:endParaRPr lang="en-US">
              <a:ea typeface="Calibri"/>
              <a:cs typeface="Calibri"/>
            </a:endParaRPr>
          </a:p>
          <a:p>
            <a:endParaRPr lang="en-US" b="1"/>
          </a:p>
          <a:p>
            <a:pPr>
              <a:buFont typeface="Arial"/>
            </a:pPr>
            <a:r>
              <a:rPr lang="en-US" b="1"/>
              <a:t>Economic Resilience:</a:t>
            </a:r>
            <a:endParaRPr lang="en-US">
              <a:ea typeface="Calibri" panose="020F0502020204030204"/>
              <a:cs typeface="Calibri" panose="020F0502020204030204"/>
            </a:endParaRPr>
          </a:p>
          <a:p>
            <a:pPr marL="285750" lvl="1" indent="-285750">
              <a:buFont typeface="Arial"/>
              <a:buChar char="•"/>
            </a:pPr>
            <a:r>
              <a:rPr lang="en-US"/>
              <a:t>Investigate how higher education supports individuals during economic downturns.</a:t>
            </a:r>
            <a:endParaRPr lang="en-US">
              <a:ea typeface="Calibri"/>
              <a:cs typeface="Calibri"/>
            </a:endParaRPr>
          </a:p>
          <a:p>
            <a:pPr marL="0" lvl="1"/>
            <a:endParaRPr lang="en-US" b="1"/>
          </a:p>
          <a:p>
            <a:pPr marL="0" lvl="1">
              <a:buFont typeface="Arial"/>
            </a:pPr>
            <a:r>
              <a:rPr lang="en-US" b="1"/>
              <a:t>Key Takeaway:</a:t>
            </a:r>
            <a:endParaRPr lang="en-US">
              <a:ea typeface="Calibri" panose="020F0502020204030204"/>
              <a:cs typeface="Calibri" panose="020F0502020204030204"/>
            </a:endParaRPr>
          </a:p>
          <a:p>
            <a:pPr marL="285750" indent="-285750">
              <a:buFont typeface="Arial"/>
              <a:buChar char="•"/>
            </a:pPr>
            <a:r>
              <a:rPr lang="en-US"/>
              <a:t>Future research should broaden the scope of analysis to include societal impacts, alternative pathways, and global perspectives to ensure higher education remains relevant and accessible.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23</a:t>
            </a:fld>
            <a:endParaRPr lang="en-US"/>
          </a:p>
        </p:txBody>
      </p:sp>
    </p:spTree>
    <p:extLst>
      <p:ext uri="{BB962C8B-B14F-4D97-AF65-F5344CB8AC3E}">
        <p14:creationId xmlns:p14="http://schemas.microsoft.com/office/powerpoint/2010/main" val="158302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All the specifications are related to the NSCG data with the Bureau of Labor Stats not having much info as to the population the data was gathered with. Both are from 2021. </a:t>
            </a:r>
          </a:p>
          <a:p>
            <a:endParaRPr lang="en-US">
              <a:ea typeface="Calibri"/>
              <a:cs typeface="Calibri"/>
            </a:endParaRPr>
          </a:p>
          <a:p>
            <a:r>
              <a:rPr lang="en-US" b="1"/>
              <a:t>Primary Data Sources:</a:t>
            </a:r>
            <a:endParaRPr lang="en-US">
              <a:ea typeface="Calibri" panose="020F0502020204030204"/>
              <a:cs typeface="Calibri" panose="020F0502020204030204"/>
            </a:endParaRPr>
          </a:p>
          <a:p>
            <a:pPr marL="171450" indent="-171450">
              <a:buFont typeface="Arial"/>
              <a:buChar char="•"/>
            </a:pPr>
            <a:r>
              <a:rPr lang="en-US"/>
              <a:t>The analysis is grounded in reliable data from the </a:t>
            </a:r>
            <a:r>
              <a:rPr lang="en-US" b="1"/>
              <a:t>National Survey of College Graduates (NSCG)</a:t>
            </a:r>
            <a:r>
              <a:rPr lang="en-US"/>
              <a:t> and the </a:t>
            </a:r>
            <a:r>
              <a:rPr lang="en-US" b="1"/>
              <a:t>U.S. Bureau of Labor Statistics</a:t>
            </a:r>
            <a:r>
              <a:rPr lang="en-US"/>
              <a:t>, ensuring comprehensive and credible insights.</a:t>
            </a:r>
            <a:endParaRPr lang="en-US">
              <a:ea typeface="Calibri"/>
              <a:cs typeface="Calibri"/>
            </a:endParaRPr>
          </a:p>
          <a:p>
            <a:endParaRPr lang="en-US" b="1"/>
          </a:p>
          <a:p>
            <a:r>
              <a:rPr lang="en-US" b="1"/>
              <a:t>Sample Size:</a:t>
            </a:r>
            <a:endParaRPr lang="en-US">
              <a:ea typeface="Calibri" panose="020F0502020204030204"/>
              <a:cs typeface="Calibri" panose="020F0502020204030204"/>
            </a:endParaRPr>
          </a:p>
          <a:p>
            <a:pPr marL="171450" indent="-171450">
              <a:buFont typeface="Arial"/>
              <a:buChar char="•"/>
            </a:pPr>
            <a:r>
              <a:rPr lang="en-US"/>
              <a:t>The survey covers </a:t>
            </a:r>
            <a:r>
              <a:rPr lang="en-US" b="1"/>
              <a:t>164,000 individuals</a:t>
            </a:r>
            <a:r>
              <a:rPr lang="en-US"/>
              <a:t>, providing a large and diverse sample to support robust analysis.</a:t>
            </a:r>
            <a:endParaRPr lang="en-US">
              <a:ea typeface="Calibri"/>
              <a:cs typeface="Calibri"/>
            </a:endParaRPr>
          </a:p>
          <a:p>
            <a:endParaRPr lang="en-US" b="1"/>
          </a:p>
          <a:p>
            <a:pPr>
              <a:buFont typeface="Arial"/>
            </a:pPr>
            <a:r>
              <a:rPr lang="en-US" b="1"/>
              <a:t>Time Period:</a:t>
            </a:r>
            <a:endParaRPr lang="en-US">
              <a:ea typeface="Calibri" panose="020F0502020204030204"/>
              <a:cs typeface="Calibri" panose="020F0502020204030204"/>
            </a:endParaRPr>
          </a:p>
          <a:p>
            <a:pPr marL="171450" indent="-171450">
              <a:buFont typeface="Arial"/>
              <a:buChar char="•"/>
            </a:pPr>
            <a:r>
              <a:rPr lang="en-US"/>
              <a:t>Data primarily focuses on the year </a:t>
            </a:r>
            <a:r>
              <a:rPr lang="en-US" b="1"/>
              <a:t>2021</a:t>
            </a:r>
            <a:r>
              <a:rPr lang="en-US"/>
              <a:t>, with some trends analyzed from </a:t>
            </a:r>
            <a:r>
              <a:rPr lang="en-US" b="1"/>
              <a:t>2003 to 2021</a:t>
            </a:r>
            <a:r>
              <a:rPr lang="en-US"/>
              <a:t>, allowing us to understand both current outcomes and historical patterns.</a:t>
            </a:r>
            <a:endParaRPr lang="en-US">
              <a:ea typeface="Calibri"/>
              <a:cs typeface="Calibri"/>
            </a:endParaRPr>
          </a:p>
          <a:p>
            <a:endParaRPr lang="en-US" b="1"/>
          </a:p>
          <a:p>
            <a:pPr>
              <a:buFont typeface="Arial"/>
            </a:pPr>
            <a:r>
              <a:rPr lang="en-US" b="1"/>
              <a:t>Geographic Scope:</a:t>
            </a:r>
            <a:endParaRPr lang="en-US">
              <a:ea typeface="Calibri" panose="020F0502020204030204"/>
              <a:cs typeface="Calibri" panose="020F0502020204030204"/>
            </a:endParaRPr>
          </a:p>
          <a:p>
            <a:pPr marL="171450" indent="-171450">
              <a:buFont typeface="Arial"/>
              <a:buChar char="•"/>
            </a:pPr>
            <a:r>
              <a:rPr lang="en-US"/>
              <a:t>The study includes data from the </a:t>
            </a:r>
            <a:r>
              <a:rPr lang="en-US" b="1"/>
              <a:t>United States and Puerto Rico</a:t>
            </a:r>
            <a:r>
              <a:rPr lang="en-US"/>
              <a:t>, offering a broad geographical representation.</a:t>
            </a:r>
            <a:endParaRPr lang="en-US">
              <a:ea typeface="Calibri"/>
              <a:cs typeface="Calibri"/>
            </a:endParaRPr>
          </a:p>
          <a:p>
            <a:endParaRPr lang="en-US" b="1"/>
          </a:p>
          <a:p>
            <a:pPr>
              <a:buFont typeface="Arial"/>
            </a:pPr>
            <a:r>
              <a:rPr lang="en-US" b="1"/>
              <a:t>Qualification:</a:t>
            </a:r>
            <a:endParaRPr lang="en-US">
              <a:ea typeface="Calibri" panose="020F0502020204030204"/>
              <a:cs typeface="Calibri" panose="020F0502020204030204"/>
            </a:endParaRPr>
          </a:p>
          <a:p>
            <a:pPr marL="171450" indent="-171450">
              <a:buFont typeface="Arial"/>
              <a:buChar char="•"/>
            </a:pPr>
            <a:r>
              <a:rPr lang="en-US"/>
              <a:t>The analysis specifically targets individuals with a </a:t>
            </a:r>
            <a:r>
              <a:rPr lang="en-US" b="1"/>
              <a:t>Bachelor's degree or higher</a:t>
            </a:r>
            <a:r>
              <a:rPr lang="en-US"/>
              <a:t>, aligning with the study's focus on advanced education levels.</a:t>
            </a:r>
            <a:endParaRPr lang="en-US">
              <a:ea typeface="Calibri"/>
              <a:cs typeface="Calibri"/>
            </a:endParaRPr>
          </a:p>
          <a:p>
            <a:endParaRPr lang="en-US" b="1"/>
          </a:p>
          <a:p>
            <a:pPr>
              <a:buFont typeface="Arial"/>
            </a:pPr>
            <a:r>
              <a:rPr lang="en-US" b="1"/>
              <a:t>Key Point:</a:t>
            </a:r>
            <a:endParaRPr lang="en-US">
              <a:ea typeface="Calibri" panose="020F0502020204030204"/>
              <a:cs typeface="Calibri" panose="020F0502020204030204"/>
            </a:endParaRPr>
          </a:p>
          <a:p>
            <a:pPr marL="171450" indent="-171450">
              <a:buFont typeface="Arial"/>
              <a:buChar char="•"/>
            </a:pPr>
            <a:r>
              <a:rPr lang="en-US"/>
              <a:t>The dataset’s scale, scope, and reliability ensure that the findings are both accurate and applicable to a wide audience.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t>5</a:t>
            </a:fld>
            <a:endParaRPr lang="en-US"/>
          </a:p>
        </p:txBody>
      </p:sp>
    </p:spTree>
    <p:extLst>
      <p:ext uri="{BB962C8B-B14F-4D97-AF65-F5344CB8AC3E}">
        <p14:creationId xmlns:p14="http://schemas.microsoft.com/office/powerpoint/2010/main" val="352956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Focus:</a:t>
            </a:r>
            <a:endParaRPr lang="en-US"/>
          </a:p>
          <a:p>
            <a:pPr marL="285750" indent="-285750">
              <a:buFont typeface="Arial"/>
              <a:buChar char="•"/>
            </a:pPr>
            <a:r>
              <a:rPr lang="en-US"/>
              <a:t>To balance financial returns with population data insights, ensuring a comprehensive view of the costs and benefits of higher education.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6</a:t>
            </a:fld>
            <a:endParaRPr lang="en-US"/>
          </a:p>
        </p:txBody>
      </p:sp>
    </p:spTree>
    <p:extLst>
      <p:ext uri="{BB962C8B-B14F-4D97-AF65-F5344CB8AC3E}">
        <p14:creationId xmlns:p14="http://schemas.microsoft.com/office/powerpoint/2010/main" val="90870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Socioeconomic Factors:</a:t>
            </a:r>
            <a:endParaRPr lang="en-US">
              <a:ea typeface="Calibri" panose="020F0502020204030204"/>
              <a:cs typeface="Calibri" panose="020F0502020204030204"/>
            </a:endParaRPr>
          </a:p>
          <a:p>
            <a:pPr marL="285750" indent="-285750">
              <a:buFont typeface="Arial"/>
              <a:buChar char="•"/>
            </a:pPr>
            <a:r>
              <a:rPr lang="en-US"/>
              <a:t>Labor force status, job relevance, and certifications/licenses are critical components for understanding employment outcomes.</a:t>
            </a:r>
          </a:p>
          <a:p>
            <a:endParaRPr lang="en-US" b="1"/>
          </a:p>
          <a:p>
            <a:pPr>
              <a:buFont typeface="Arial"/>
            </a:pPr>
            <a:r>
              <a:rPr lang="en-US" b="1"/>
              <a:t>Financial Factors:</a:t>
            </a:r>
            <a:endParaRPr lang="en-US">
              <a:ea typeface="Calibri" panose="020F0502020204030204"/>
              <a:cs typeface="Calibri" panose="020F0502020204030204"/>
            </a:endParaRPr>
          </a:p>
          <a:p>
            <a:pPr marL="285750" indent="-285750">
              <a:buFont typeface="Arial"/>
              <a:buChar char="•"/>
            </a:pPr>
            <a:r>
              <a:rPr lang="en-US"/>
              <a:t>The analysis includes </a:t>
            </a:r>
            <a:r>
              <a:rPr lang="en-US" b="1"/>
              <a:t>annual salary</a:t>
            </a:r>
            <a:r>
              <a:rPr lang="en-US"/>
              <a:t> and the </a:t>
            </a:r>
            <a:r>
              <a:rPr lang="en-US" b="1"/>
              <a:t>amount borrowed</a:t>
            </a:r>
            <a:r>
              <a:rPr lang="en-US"/>
              <a:t> to finance education, which impact the financial returns.</a:t>
            </a:r>
          </a:p>
          <a:p>
            <a:endParaRPr lang="en-US" b="1"/>
          </a:p>
          <a:p>
            <a:pPr>
              <a:buFont typeface="Arial"/>
            </a:pPr>
            <a:r>
              <a:rPr lang="en-US" b="1"/>
              <a:t>Demographic Factors:</a:t>
            </a:r>
            <a:endParaRPr lang="en-US">
              <a:ea typeface="Calibri" panose="020F0502020204030204"/>
              <a:cs typeface="Calibri" panose="020F0502020204030204"/>
            </a:endParaRPr>
          </a:p>
          <a:p>
            <a:pPr marL="285750" indent="-285750">
              <a:buFont typeface="Arial"/>
              <a:buChar char="•"/>
            </a:pPr>
            <a:r>
              <a:rPr lang="en-US"/>
              <a:t>These include sex, age, race, ethnicity, and nativity, as well as disability status, to ensure inclusivity in the evaluation of outcomes.</a:t>
            </a:r>
          </a:p>
          <a:p>
            <a:endParaRPr lang="en-US" b="1"/>
          </a:p>
          <a:p>
            <a:pPr>
              <a:buFont typeface="Arial"/>
            </a:pPr>
            <a:r>
              <a:rPr lang="en-US" b="1"/>
              <a:t>Key Point:</a:t>
            </a:r>
            <a:endParaRPr lang="en-US">
              <a:ea typeface="Calibri" panose="020F0502020204030204"/>
              <a:cs typeface="Calibri" panose="020F0502020204030204"/>
            </a:endParaRPr>
          </a:p>
          <a:p>
            <a:pPr marL="285750" indent="-285750">
              <a:buFont typeface="Arial"/>
              <a:buChar char="•"/>
            </a:pPr>
            <a:r>
              <a:rPr lang="en-US"/>
              <a:t>These factors collectively provide insights into how different groups benefit from or face challenges with higher education.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7</a:t>
            </a:fld>
            <a:endParaRPr lang="en-US"/>
          </a:p>
        </p:txBody>
      </p:sp>
    </p:spTree>
    <p:extLst>
      <p:ext uri="{BB962C8B-B14F-4D97-AF65-F5344CB8AC3E}">
        <p14:creationId xmlns:p14="http://schemas.microsoft.com/office/powerpoint/2010/main" val="70979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a:t>First, we look at employment - not just whether someone has a job, but their overall employability. Our data shows that higher degrees generally correlate with higher employment rates - from 74% for bachelor's to 81% for doctoral degrees.</a:t>
            </a:r>
          </a:p>
          <a:p>
            <a:pPr>
              <a:buFont typeface="+mj-lt"/>
              <a:buAutoNum type="arabicPeriod"/>
            </a:pPr>
            <a:r>
              <a:rPr lang="en-US"/>
              <a:t>Next, we consider job-degree alignment. This measures whether graduates work in their field of study. For example, while 44% of bachelor's degree holders work in jobs closely related to their studies, this jumps to 80% for doctoral degree holders.</a:t>
            </a:r>
          </a:p>
          <a:p>
            <a:pPr>
              <a:buFont typeface="+mj-lt"/>
              <a:buAutoNum type="arabicPeriod"/>
            </a:pPr>
            <a:r>
              <a:rPr lang="en-US"/>
              <a:t>We also analyze positive demographic trends, looking at how different groups fare in terms of: </a:t>
            </a:r>
          </a:p>
          <a:p>
            <a:pPr marL="742950" lvl="1" indent="-285750">
              <a:buFont typeface="+mj-lt"/>
              <a:buAutoNum type="arabicPeriod"/>
            </a:pPr>
            <a:r>
              <a:rPr lang="en-US"/>
              <a:t>Gender representation</a:t>
            </a:r>
          </a:p>
          <a:p>
            <a:pPr marL="742950" lvl="1" indent="-285750">
              <a:buFont typeface="+mj-lt"/>
              <a:buAutoNum type="arabicPeriod"/>
            </a:pPr>
            <a:r>
              <a:rPr lang="en-US"/>
              <a:t>Racial and ethnic outcomes</a:t>
            </a:r>
          </a:p>
          <a:p>
            <a:pPr marL="742950" lvl="1" indent="-285750">
              <a:buFont typeface="+mj-lt"/>
              <a:buAutoNum type="arabicPeriod"/>
            </a:pPr>
            <a:r>
              <a:rPr lang="en-US"/>
              <a:t>Accessibility for those with disabilities</a:t>
            </a:r>
          </a:p>
          <a:p>
            <a:pPr marL="742950" lvl="1" indent="-285750">
              <a:buFont typeface="+mj-lt"/>
              <a:buAutoNum type="arabicPeriod"/>
            </a:pPr>
            <a:r>
              <a:rPr lang="en-US"/>
              <a:t>Success rates across degree levels</a:t>
            </a:r>
          </a:p>
          <a:p>
            <a:pPr>
              <a:buFont typeface="+mj-lt"/>
              <a:buAutoNum type="arabicPeriod"/>
            </a:pPr>
            <a:r>
              <a:rPr lang="en-US"/>
              <a:t>In terms of financial benefits, we look at both base salaries and earnings potential. Our data shows median salaries ranging from $70,000 for bachelor's degrees to $100,000 for doctoral degrees.</a:t>
            </a:r>
          </a:p>
          <a:p>
            <a:r>
              <a:rPr lang="en-US"/>
              <a:t>Moving to the costs side:</a:t>
            </a:r>
          </a:p>
          <a:p>
            <a:pPr>
              <a:buFont typeface="+mj-lt"/>
              <a:buAutoNum type="arabicPeriod"/>
            </a:pPr>
            <a:r>
              <a:rPr lang="en-US"/>
              <a:t>We consider unemployment and workforce non-participation rates. This helps us understand the risks associated with each degree level.</a:t>
            </a:r>
          </a:p>
          <a:p>
            <a:pPr>
              <a:buFont typeface="+mj-lt"/>
              <a:buAutoNum type="arabicPeriod"/>
            </a:pPr>
            <a:r>
              <a:rPr lang="en-US"/>
              <a:t>We look at cases where degrees don't align with careers, which represents a potential waste of educational investment.</a:t>
            </a:r>
          </a:p>
          <a:p>
            <a:pPr>
              <a:buFont typeface="+mj-lt"/>
              <a:buAutoNum type="arabicPeriod"/>
            </a:pPr>
            <a:r>
              <a:rPr lang="en-US"/>
              <a:t>Financial costs include: </a:t>
            </a:r>
          </a:p>
          <a:p>
            <a:pPr marL="742950" lvl="1" indent="-285750">
              <a:buFont typeface="+mj-lt"/>
              <a:buAutoNum type="arabicPeriod"/>
            </a:pPr>
            <a:r>
              <a:rPr lang="en-US"/>
              <a:t>Direct borrowing costs, which average $12,449 for bachelor's degrees</a:t>
            </a:r>
          </a:p>
          <a:p>
            <a:pPr marL="742950" lvl="1" indent="-285750">
              <a:buFont typeface="+mj-lt"/>
              <a:buAutoNum type="arabicPeriod"/>
            </a:pPr>
            <a:r>
              <a:rPr lang="en-US"/>
              <a:t>Annual degree costs</a:t>
            </a:r>
          </a:p>
          <a:p>
            <a:pPr marL="742950" lvl="1" indent="-285750">
              <a:buFont typeface="+mj-lt"/>
              <a:buAutoNum type="arabicPeriod"/>
            </a:pPr>
            <a:r>
              <a:rPr lang="en-US"/>
              <a:t>Additional certification requirements</a:t>
            </a:r>
          </a:p>
          <a:p>
            <a:pPr marL="742950" lvl="1" indent="-285750">
              <a:buFont typeface="+mj-lt"/>
              <a:buAutoNum type="arabicPeriod"/>
            </a:pPr>
            <a:r>
              <a:rPr lang="en-US"/>
              <a:t>The impact of required credentials on salary</a:t>
            </a:r>
          </a:p>
          <a:p>
            <a:endParaRPr lang="en-US"/>
          </a:p>
        </p:txBody>
      </p:sp>
      <p:sp>
        <p:nvSpPr>
          <p:cNvPr id="4" name="Slide Number Placeholder 3"/>
          <p:cNvSpPr>
            <a:spLocks noGrp="1"/>
          </p:cNvSpPr>
          <p:nvPr>
            <p:ph type="sldNum" sz="quarter" idx="5"/>
          </p:nvPr>
        </p:nvSpPr>
        <p:spPr/>
        <p:txBody>
          <a:bodyPr/>
          <a:lstStyle/>
          <a:p>
            <a:fld id="{BAB52BF0-89EC-4547-A91F-4EB2A9C91967}" type="slidenum">
              <a:rPr lang="en-US" smtClean="0"/>
              <a:t>8</a:t>
            </a:fld>
            <a:endParaRPr lang="en-US"/>
          </a:p>
        </p:txBody>
      </p:sp>
    </p:spTree>
    <p:extLst>
      <p:ext uri="{BB962C8B-B14F-4D97-AF65-F5344CB8AC3E}">
        <p14:creationId xmlns:p14="http://schemas.microsoft.com/office/powerpoint/2010/main" val="215511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a:t>First, we look at employment - not just whether someone has a job, but their overall employability. Our data shows that higher degrees generally correlate with higher employment rates - from 74% for bachelor's to 81% for doctoral degrees.</a:t>
            </a:r>
          </a:p>
          <a:p>
            <a:pPr>
              <a:buFont typeface="+mj-lt"/>
              <a:buAutoNum type="arabicPeriod"/>
            </a:pPr>
            <a:r>
              <a:rPr lang="en-US"/>
              <a:t>Next, we consider job-degree alignment. This measures whether graduates work in their field of study. For example, while 44% of bachelor's degree holders work in jobs closely related to their studies, this jumps to 80% for doctoral degree holders.</a:t>
            </a:r>
          </a:p>
          <a:p>
            <a:pPr>
              <a:buFont typeface="+mj-lt"/>
              <a:buAutoNum type="arabicPeriod"/>
            </a:pPr>
            <a:r>
              <a:rPr lang="en-US"/>
              <a:t>We also analyze positive demographic trends, looking at how different groups fare in terms of: </a:t>
            </a:r>
          </a:p>
          <a:p>
            <a:pPr marL="742950" lvl="1" indent="-285750">
              <a:buFont typeface="+mj-lt"/>
              <a:buAutoNum type="arabicPeriod"/>
            </a:pPr>
            <a:r>
              <a:rPr lang="en-US"/>
              <a:t>Gender representation</a:t>
            </a:r>
          </a:p>
          <a:p>
            <a:pPr marL="742950" lvl="1" indent="-285750">
              <a:buFont typeface="+mj-lt"/>
              <a:buAutoNum type="arabicPeriod"/>
            </a:pPr>
            <a:r>
              <a:rPr lang="en-US"/>
              <a:t>Racial and ethnic outcomes</a:t>
            </a:r>
          </a:p>
          <a:p>
            <a:pPr marL="742950" lvl="1" indent="-285750">
              <a:buFont typeface="+mj-lt"/>
              <a:buAutoNum type="arabicPeriod"/>
            </a:pPr>
            <a:r>
              <a:rPr lang="en-US"/>
              <a:t>Accessibility for those with disabilities</a:t>
            </a:r>
          </a:p>
          <a:p>
            <a:pPr marL="742950" lvl="1" indent="-285750">
              <a:buFont typeface="+mj-lt"/>
              <a:buAutoNum type="arabicPeriod"/>
            </a:pPr>
            <a:r>
              <a:rPr lang="en-US"/>
              <a:t>Success rates across degree levels</a:t>
            </a:r>
          </a:p>
          <a:p>
            <a:pPr>
              <a:buFont typeface="+mj-lt"/>
              <a:buAutoNum type="arabicPeriod"/>
            </a:pPr>
            <a:r>
              <a:rPr lang="en-US"/>
              <a:t>In terms of financial benefits, we look at both base salaries and earnings potential. Our data shows median salaries ranging from $70,000 for bachelor's degrees to $100,000 for doctoral degrees.</a:t>
            </a:r>
          </a:p>
          <a:p>
            <a:endParaRPr lang="en-US"/>
          </a:p>
        </p:txBody>
      </p:sp>
      <p:sp>
        <p:nvSpPr>
          <p:cNvPr id="4" name="Slide Number Placeholder 3"/>
          <p:cNvSpPr>
            <a:spLocks noGrp="1"/>
          </p:cNvSpPr>
          <p:nvPr>
            <p:ph type="sldNum" sz="quarter" idx="5"/>
          </p:nvPr>
        </p:nvSpPr>
        <p:spPr/>
        <p:txBody>
          <a:bodyPr/>
          <a:lstStyle/>
          <a:p>
            <a:fld id="{BAB52BF0-89EC-4547-A91F-4EB2A9C91967}" type="slidenum">
              <a:rPr lang="en-US" smtClean="0"/>
              <a:t>9</a:t>
            </a:fld>
            <a:endParaRPr lang="en-US"/>
          </a:p>
        </p:txBody>
      </p:sp>
    </p:spTree>
    <p:extLst>
      <p:ext uri="{BB962C8B-B14F-4D97-AF65-F5344CB8AC3E}">
        <p14:creationId xmlns:p14="http://schemas.microsoft.com/office/powerpoint/2010/main" val="379058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a:t>We consider unemployment and workforce non-participation rates. This helps us understand the risks associated with each degree level.</a:t>
            </a:r>
          </a:p>
          <a:p>
            <a:pPr>
              <a:buFont typeface="+mj-lt"/>
              <a:buAutoNum type="arabicPeriod"/>
            </a:pPr>
            <a:r>
              <a:rPr lang="en-US"/>
              <a:t>We look at cases where degrees don't align with careers, which represents a potential waste of educational investment.</a:t>
            </a:r>
          </a:p>
          <a:p>
            <a:pPr>
              <a:buFont typeface="+mj-lt"/>
              <a:buAutoNum type="arabicPeriod"/>
            </a:pPr>
            <a:r>
              <a:rPr lang="en-US"/>
              <a:t>Financial costs include: </a:t>
            </a:r>
          </a:p>
          <a:p>
            <a:pPr marL="742950" lvl="1" indent="-285750">
              <a:buFont typeface="+mj-lt"/>
              <a:buAutoNum type="arabicPeriod"/>
            </a:pPr>
            <a:r>
              <a:rPr lang="en-US"/>
              <a:t>Direct borrowing costs, which average $12,449 for bachelor's degrees</a:t>
            </a:r>
          </a:p>
          <a:p>
            <a:pPr marL="742950" lvl="1" indent="-285750">
              <a:buFont typeface="+mj-lt"/>
              <a:buAutoNum type="arabicPeriod"/>
            </a:pPr>
            <a:r>
              <a:rPr lang="en-US"/>
              <a:t>Annual degree costs</a:t>
            </a:r>
          </a:p>
          <a:p>
            <a:pPr marL="742950" lvl="1" indent="-285750">
              <a:buFont typeface="+mj-lt"/>
              <a:buAutoNum type="arabicPeriod"/>
            </a:pPr>
            <a:r>
              <a:rPr lang="en-US"/>
              <a:t>Additional certification requirements</a:t>
            </a:r>
          </a:p>
          <a:p>
            <a:pPr marL="742950" lvl="1" indent="-285750">
              <a:buFont typeface="+mj-lt"/>
              <a:buAutoNum type="arabicPeriod"/>
            </a:pPr>
            <a:r>
              <a:rPr lang="en-US"/>
              <a:t>The impact of required credentials on salary</a:t>
            </a:r>
          </a:p>
          <a:p>
            <a:endParaRPr lang="en-US"/>
          </a:p>
        </p:txBody>
      </p:sp>
      <p:sp>
        <p:nvSpPr>
          <p:cNvPr id="4" name="Slide Number Placeholder 3"/>
          <p:cNvSpPr>
            <a:spLocks noGrp="1"/>
          </p:cNvSpPr>
          <p:nvPr>
            <p:ph type="sldNum" sz="quarter" idx="5"/>
          </p:nvPr>
        </p:nvSpPr>
        <p:spPr/>
        <p:txBody>
          <a:bodyPr/>
          <a:lstStyle/>
          <a:p>
            <a:fld id="{BAB52BF0-89EC-4547-A91F-4EB2A9C91967}" type="slidenum">
              <a:rPr lang="en-US" smtClean="0"/>
              <a:t>10</a:t>
            </a:fld>
            <a:endParaRPr lang="en-US"/>
          </a:p>
        </p:txBody>
      </p:sp>
    </p:spTree>
    <p:extLst>
      <p:ext uri="{BB962C8B-B14F-4D97-AF65-F5344CB8AC3E}">
        <p14:creationId xmlns:p14="http://schemas.microsoft.com/office/powerpoint/2010/main" val="323902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summarizes the population data observations regarding employment rates and job alignment for different levels of education.</a:t>
            </a:r>
          </a:p>
          <a:p>
            <a:endParaRPr lang="en-US" b="1"/>
          </a:p>
          <a:p>
            <a:pPr>
              <a:buFont typeface="Arial"/>
            </a:pPr>
            <a:r>
              <a:rPr lang="en-US" b="1"/>
              <a:t>Bachelor's Degree:</a:t>
            </a:r>
            <a:endParaRPr lang="en-US">
              <a:ea typeface="Calibri" panose="020F0502020204030204"/>
              <a:cs typeface="Calibri" panose="020F0502020204030204"/>
            </a:endParaRPr>
          </a:p>
          <a:p>
            <a:pPr marL="628650" lvl="1" indent="-171450">
              <a:buFont typeface="Arial"/>
              <a:buChar char="•"/>
            </a:pPr>
            <a:r>
              <a:rPr lang="en-US"/>
              <a:t>The employment rate is </a:t>
            </a:r>
            <a:r>
              <a:rPr lang="en-US" b="1"/>
              <a:t>74%</a:t>
            </a:r>
            <a:r>
              <a:rPr lang="en-US"/>
              <a:t>, showing a strong job market participation for individuals with this degree.</a:t>
            </a:r>
            <a:endParaRPr lang="en-US">
              <a:ea typeface="Calibri"/>
              <a:cs typeface="Calibri"/>
            </a:endParaRPr>
          </a:p>
          <a:p>
            <a:pPr marL="628650" lvl="1" indent="-171450">
              <a:buFont typeface="Arial"/>
              <a:buChar char="•"/>
            </a:pPr>
            <a:r>
              <a:rPr lang="en-US"/>
              <a:t>Job alignment, or the proportion of jobs closely matching the degree, is </a:t>
            </a:r>
            <a:r>
              <a:rPr lang="en-US" b="1"/>
              <a:t>41%</a:t>
            </a:r>
            <a:r>
              <a:rPr lang="en-US"/>
              <a:t>, suggesting moderate alignment between education and career.</a:t>
            </a:r>
            <a:endParaRPr lang="en-US">
              <a:ea typeface="Calibri"/>
              <a:cs typeface="Calibri"/>
            </a:endParaRPr>
          </a:p>
          <a:p>
            <a:endParaRPr lang="en-US" b="1"/>
          </a:p>
          <a:p>
            <a:pPr>
              <a:buFont typeface="Arial"/>
            </a:pPr>
            <a:r>
              <a:rPr lang="en-US" b="1"/>
              <a:t>Master's Degree:</a:t>
            </a:r>
            <a:endParaRPr lang="en-US">
              <a:ea typeface="Calibri" panose="020F0502020204030204"/>
              <a:cs typeface="Calibri" panose="020F0502020204030204"/>
            </a:endParaRPr>
          </a:p>
          <a:p>
            <a:pPr marL="628650" lvl="1" indent="-171450">
              <a:buFont typeface="Arial"/>
              <a:buChar char="•"/>
            </a:pPr>
            <a:r>
              <a:rPr lang="en-US"/>
              <a:t>The employment rate increases to </a:t>
            </a:r>
            <a:r>
              <a:rPr lang="en-US" b="1"/>
              <a:t>76%</a:t>
            </a:r>
            <a:r>
              <a:rPr lang="en-US"/>
              <a:t>, indicating a slight improvement in job opportunities compared to a Bachelor's degree.</a:t>
            </a:r>
            <a:endParaRPr lang="en-US">
              <a:ea typeface="Calibri"/>
              <a:cs typeface="Calibri"/>
            </a:endParaRPr>
          </a:p>
          <a:p>
            <a:pPr marL="628650" lvl="1" indent="-171450">
              <a:buFont typeface="Arial"/>
              <a:buChar char="•"/>
            </a:pPr>
            <a:r>
              <a:rPr lang="en-US"/>
              <a:t>Close job alignment rises significantly to </a:t>
            </a:r>
            <a:r>
              <a:rPr lang="en-US" b="1"/>
              <a:t>66%</a:t>
            </a:r>
            <a:r>
              <a:rPr lang="en-US"/>
              <a:t>, reflecting a stronger connection between the degree and relevant employment opportunities.</a:t>
            </a:r>
            <a:endParaRPr lang="en-US">
              <a:ea typeface="Calibri"/>
              <a:cs typeface="Calibri"/>
            </a:endParaRPr>
          </a:p>
          <a:p>
            <a:endParaRPr lang="en-US" b="1"/>
          </a:p>
          <a:p>
            <a:pPr>
              <a:buFont typeface="Arial"/>
            </a:pPr>
            <a:r>
              <a:rPr lang="en-US" b="1"/>
              <a:t>Doctoral Degree:</a:t>
            </a:r>
            <a:endParaRPr lang="en-US">
              <a:ea typeface="Calibri" panose="020F0502020204030204"/>
              <a:cs typeface="Calibri" panose="020F0502020204030204"/>
            </a:endParaRPr>
          </a:p>
          <a:p>
            <a:pPr marL="628650" lvl="1" indent="-171450">
              <a:buFont typeface="Arial"/>
              <a:buChar char="•"/>
            </a:pPr>
            <a:r>
              <a:rPr lang="en-US"/>
              <a:t>The employment rate reaches </a:t>
            </a:r>
            <a:r>
              <a:rPr lang="en-US" b="1"/>
              <a:t>81%</a:t>
            </a:r>
            <a:r>
              <a:rPr lang="en-US"/>
              <a:t>, the highest among the three levels, showcasing the strong employability of individuals with advanced education.</a:t>
            </a:r>
            <a:endParaRPr lang="en-US">
              <a:ea typeface="Calibri"/>
              <a:cs typeface="Calibri"/>
            </a:endParaRPr>
          </a:p>
          <a:p>
            <a:pPr marL="628650" lvl="1" indent="-171450">
              <a:buFont typeface="Arial"/>
              <a:buChar char="•"/>
            </a:pPr>
            <a:r>
              <a:rPr lang="en-US"/>
              <a:t>Close job alignment is </a:t>
            </a:r>
            <a:r>
              <a:rPr lang="en-US" b="1"/>
              <a:t>80%</a:t>
            </a:r>
            <a:r>
              <a:rPr lang="en-US"/>
              <a:t>, highlighting a substantial match between education and job requirements for Doctoral degree holders.</a:t>
            </a:r>
            <a:endParaRPr lang="en-US">
              <a:ea typeface="Calibri"/>
              <a:cs typeface="Calibri"/>
            </a:endParaRPr>
          </a:p>
          <a:p>
            <a:endParaRPr lang="en-US" b="1"/>
          </a:p>
          <a:p>
            <a:r>
              <a:rPr lang="en-US" b="1"/>
              <a:t>Key Takeaway:</a:t>
            </a:r>
            <a:endParaRPr lang="en-US">
              <a:ea typeface="Calibri" panose="020F0502020204030204"/>
              <a:cs typeface="Calibri" panose="020F0502020204030204"/>
            </a:endParaRPr>
          </a:p>
          <a:p>
            <a:pPr marL="628650" lvl="1" indent="-171450">
              <a:buFont typeface="Arial"/>
              <a:buChar char="•"/>
            </a:pPr>
            <a:r>
              <a:rPr lang="en-US"/>
              <a:t>As the level of education increases, both employment rates and the alignment between jobs and degrees improve. This demonstrates that advanced degrees not only provide better employment opportunities but also enhance the likelihood of securing jobs directly related to the field of study.</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AB52BF0-89EC-4547-A91F-4EB2A9C91967}" type="slidenum">
              <a:rPr lang="en-US"/>
              <a:t>11</a:t>
            </a:fld>
            <a:endParaRPr lang="en-US"/>
          </a:p>
        </p:txBody>
      </p:sp>
    </p:spTree>
    <p:extLst>
      <p:ext uri="{BB962C8B-B14F-4D97-AF65-F5344CB8AC3E}">
        <p14:creationId xmlns:p14="http://schemas.microsoft.com/office/powerpoint/2010/main" val="418244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07A7-13C0-BD07-E2CF-8D4610F50B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32C898-15CE-41F7-D767-FB9B32C0A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F4E4D-BCAD-000D-65C9-1237EEA15D75}"/>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2E671E42-19CB-3522-2576-FA258A49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87C1-A7EE-810E-770C-BE222E421DC4}"/>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262492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6A9C-B270-A4D4-917C-E268FE89C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AC14C-A70A-6AB3-85B2-E10B38822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1F36E-4D29-BFE8-7CE7-DEC6BDDD072B}"/>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98378475-D861-23DE-1A81-A33FB46F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265E0-F297-E04E-CCBB-E4CD23528B41}"/>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15149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07BE9-B62A-02CE-BEC1-D0FEF8B286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D7527-DCFC-33E2-C4F6-21322DF77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AAA59-6585-86F1-58FC-0E55CAF1395E}"/>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C1DE0C58-4AD7-E482-2208-4C1C04F27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D3FDF-227C-2AA9-0E5D-93998BDC7CE8}"/>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164555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AAEC-57A2-5451-B244-571FF0AF2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E7B45-C693-9CB4-2390-9987232A9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36876-70F6-B9DA-7647-6157904AA172}"/>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8FD51538-3410-714D-5C95-8ECF1BA47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97FBC-3972-CCAE-1CA3-4485E5F4080D}"/>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33441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5909-8BEC-09F4-DD66-20BEED26F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3F8D22-AC60-B4AF-2722-FEE36BFD3E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55B26-3637-EC08-781E-D343CF584CCA}"/>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E8E6793E-E635-549E-B66E-2AB0EEEF6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B104A-E806-6F36-3DB3-1BBF5ACB1D1A}"/>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226524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7E35-CE42-0EBA-F0A7-70AB26A55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47D0C-0B36-B0AA-D77A-91BE1A16E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3E7D7-02FE-5506-DE80-354EED4C8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030AB8-41C4-C71C-E741-122B78DD5B07}"/>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6" name="Footer Placeholder 5">
            <a:extLst>
              <a:ext uri="{FF2B5EF4-FFF2-40B4-BE49-F238E27FC236}">
                <a16:creationId xmlns:a16="http://schemas.microsoft.com/office/drawing/2014/main" id="{7C2F4A17-550C-6DB6-5A20-FF8E2A531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3DB3E-F8ED-B344-D426-0784F5928FED}"/>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367223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C449-7F0B-4780-BF3D-469E34309D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7AC57-031E-66E7-6ED4-E42D606CC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B2B5B-C1EB-096B-DCBF-09974A2CB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740F4C-DA63-1FEE-28F6-36AEA8430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9A4D71-07C3-EF86-39B6-31B0A54C01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E40990-E2F1-225E-2967-231C48D6FC99}"/>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8" name="Footer Placeholder 7">
            <a:extLst>
              <a:ext uri="{FF2B5EF4-FFF2-40B4-BE49-F238E27FC236}">
                <a16:creationId xmlns:a16="http://schemas.microsoft.com/office/drawing/2014/main" id="{1DBD21F0-CFB9-5701-879F-551E90FCC6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E2E79-065B-4C6E-C6BE-17AE5401A2A3}"/>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29371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0C79-C819-B38D-5538-B61A52F52F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CEEE2-C946-9FFE-D29B-47E56B7A6910}"/>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4" name="Footer Placeholder 3">
            <a:extLst>
              <a:ext uri="{FF2B5EF4-FFF2-40B4-BE49-F238E27FC236}">
                <a16:creationId xmlns:a16="http://schemas.microsoft.com/office/drawing/2014/main" id="{5236551B-B379-3EEC-41BF-26AEE442D0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4AE9C-F2D0-1185-A7C1-6EEF0026EE89}"/>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369435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4A1A0-219E-9B4D-3DF4-9780FE7559A9}"/>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3" name="Footer Placeholder 2">
            <a:extLst>
              <a:ext uri="{FF2B5EF4-FFF2-40B4-BE49-F238E27FC236}">
                <a16:creationId xmlns:a16="http://schemas.microsoft.com/office/drawing/2014/main" id="{B9B1AF62-8C95-F883-0DF4-F28FF75BB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DD3265-2C31-88EC-7FD3-B61CCBE65479}"/>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274978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67A-0139-23A3-B852-CB1FA119C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5D2A4-078E-CDCC-DDA4-A14B01BC6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89609-B18A-F57D-874B-D4D895E0A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50965-6A82-8AB8-223F-0348AF909C0E}"/>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6" name="Footer Placeholder 5">
            <a:extLst>
              <a:ext uri="{FF2B5EF4-FFF2-40B4-BE49-F238E27FC236}">
                <a16:creationId xmlns:a16="http://schemas.microsoft.com/office/drawing/2014/main" id="{437C4612-BB97-9F33-8A7E-15DE53804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6A51A-7518-FC7F-CC48-E36EF58CEF33}"/>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252509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FEE0-91E9-DCAB-9D9D-10592D76B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84B611-6E32-DD39-D36E-788958D35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62065-6619-2A7D-8F15-FD7F54E63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FE20-EDC2-3637-04DA-A78D6F4A8A97}"/>
              </a:ext>
            </a:extLst>
          </p:cNvPr>
          <p:cNvSpPr>
            <a:spLocks noGrp="1"/>
          </p:cNvSpPr>
          <p:nvPr>
            <p:ph type="dt" sz="half" idx="10"/>
          </p:nvPr>
        </p:nvSpPr>
        <p:spPr/>
        <p:txBody>
          <a:bodyPr/>
          <a:lstStyle/>
          <a:p>
            <a:fld id="{EE7D4B91-CBC8-48D2-9679-6209FFDBDDC3}" type="datetimeFigureOut">
              <a:rPr lang="en-US" smtClean="0"/>
              <a:t>12/3/2024</a:t>
            </a:fld>
            <a:endParaRPr lang="en-US"/>
          </a:p>
        </p:txBody>
      </p:sp>
      <p:sp>
        <p:nvSpPr>
          <p:cNvPr id="6" name="Footer Placeholder 5">
            <a:extLst>
              <a:ext uri="{FF2B5EF4-FFF2-40B4-BE49-F238E27FC236}">
                <a16:creationId xmlns:a16="http://schemas.microsoft.com/office/drawing/2014/main" id="{9C271406-B423-A5B8-4325-6670EDEA1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7955D-6825-30E5-4C3A-2633E1C1133D}"/>
              </a:ext>
            </a:extLst>
          </p:cNvPr>
          <p:cNvSpPr>
            <a:spLocks noGrp="1"/>
          </p:cNvSpPr>
          <p:nvPr>
            <p:ph type="sldNum" sz="quarter" idx="12"/>
          </p:nvPr>
        </p:nvSpPr>
        <p:spPr/>
        <p:txBody>
          <a:bodyPr/>
          <a:lstStyle/>
          <a:p>
            <a:fld id="{AE528699-4497-469E-B6AC-CCBCCF3E9D21}" type="slidenum">
              <a:rPr lang="en-US" smtClean="0"/>
              <a:t>‹#›</a:t>
            </a:fld>
            <a:endParaRPr lang="en-US"/>
          </a:p>
        </p:txBody>
      </p:sp>
    </p:spTree>
    <p:extLst>
      <p:ext uri="{BB962C8B-B14F-4D97-AF65-F5344CB8AC3E}">
        <p14:creationId xmlns:p14="http://schemas.microsoft.com/office/powerpoint/2010/main" val="174557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1C054-D602-8837-7A25-9EE493DC8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4B5D7-8E1D-70F5-9F6F-8A2F81FC8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B49C5-2489-6FBC-1A6E-E27897D87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7D4B91-CBC8-48D2-9679-6209FFDBDDC3}" type="datetimeFigureOut">
              <a:rPr lang="en-US" smtClean="0"/>
              <a:t>12/3/2024</a:t>
            </a:fld>
            <a:endParaRPr lang="en-US"/>
          </a:p>
        </p:txBody>
      </p:sp>
      <p:sp>
        <p:nvSpPr>
          <p:cNvPr id="5" name="Footer Placeholder 4">
            <a:extLst>
              <a:ext uri="{FF2B5EF4-FFF2-40B4-BE49-F238E27FC236}">
                <a16:creationId xmlns:a16="http://schemas.microsoft.com/office/drawing/2014/main" id="{0F80685A-785B-BFD8-B5EF-69D28D0AF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F0E0F7-AE9E-8208-F130-AB5B2E5E7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528699-4497-469E-B6AC-CCBCCF3E9D21}" type="slidenum">
              <a:rPr lang="en-US" smtClean="0"/>
              <a:t>‹#›</a:t>
            </a:fld>
            <a:endParaRPr lang="en-US"/>
          </a:p>
        </p:txBody>
      </p:sp>
    </p:spTree>
    <p:extLst>
      <p:ext uri="{BB962C8B-B14F-4D97-AF65-F5344CB8AC3E}">
        <p14:creationId xmlns:p14="http://schemas.microsoft.com/office/powerpoint/2010/main" val="149707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customXml" Target="../ink/ink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5_1FB6E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14_458E59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4.xml"/><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1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hyperlink" Target="http://www.bls.gov/cps/cps_aa2021.htm#certs_licen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8_25CB29F9.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8_7BF8E03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34_DCDC3BD3.xm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image" Target="../media/image10.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58440-2CDA-8A77-5558-DF2110521D94}"/>
              </a:ext>
            </a:extLst>
          </p:cNvPr>
          <p:cNvSpPr>
            <a:spLocks noGrp="1" noRot="1" noMove="1" noResize="1" noEditPoints="1" noAdjustHandles="1" noChangeArrowheads="1" noChangeShapeType="1"/>
          </p:cNvSpPr>
          <p:nvPr>
            <p:ph idx="1"/>
          </p:nvPr>
        </p:nvSpPr>
        <p:spPr>
          <a:xfrm>
            <a:off x="5785184" y="3180347"/>
            <a:ext cx="621632" cy="497305"/>
          </a:xfrm>
        </p:spPr>
        <p:txBody>
          <a:bodyPr>
            <a:normAutofit/>
          </a:bodyPr>
          <a:lstStyle/>
          <a:p>
            <a:pPr marL="0" indent="0" algn="ctr">
              <a:buNone/>
            </a:pPr>
            <a:r>
              <a:rPr lang="en-US" b="1"/>
              <a:t>hi</a:t>
            </a:r>
          </a:p>
        </p:txBody>
      </p:sp>
      <p:sp>
        <p:nvSpPr>
          <p:cNvPr id="4" name="Heart 3">
            <a:extLst>
              <a:ext uri="{FF2B5EF4-FFF2-40B4-BE49-F238E27FC236}">
                <a16:creationId xmlns:a16="http://schemas.microsoft.com/office/drawing/2014/main" id="{8085D68C-8B7E-16DE-D73C-A26C8DFE613A}"/>
              </a:ext>
            </a:extLst>
          </p:cNvPr>
          <p:cNvSpPr>
            <a:spLocks noGrp="1" noRot="1" noMove="1" noResize="1" noEditPoints="1" noAdjustHandles="1" noChangeArrowheads="1" noChangeShapeType="1"/>
          </p:cNvSpPr>
          <p:nvPr/>
        </p:nvSpPr>
        <p:spPr>
          <a:xfrm>
            <a:off x="5095494" y="2532887"/>
            <a:ext cx="2001012" cy="1792223"/>
          </a:xfrm>
          <a:prstGeom prst="heart">
            <a:avLst/>
          </a:prstGeom>
          <a:noFill/>
          <a:ln w="762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09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C7FACC66-E102-CC95-EB51-1DCB481E7F66}"/>
                  </a:ext>
                </a:extLst>
              </p14:cNvPr>
              <p14:cNvContentPartPr/>
              <p14:nvPr/>
            </p14:nvContentPartPr>
            <p14:xfrm>
              <a:off x="124520" y="595640"/>
              <a:ext cx="4658400" cy="1638720"/>
            </p14:xfrm>
          </p:contentPart>
        </mc:Choice>
        <mc:Fallback xmlns="">
          <p:pic>
            <p:nvPicPr>
              <p:cNvPr id="28" name="Ink 27">
                <a:extLst>
                  <a:ext uri="{FF2B5EF4-FFF2-40B4-BE49-F238E27FC236}">
                    <a16:creationId xmlns:a16="http://schemas.microsoft.com/office/drawing/2014/main" id="{C7FACC66-E102-CC95-EB51-1DCB481E7F66}"/>
                  </a:ext>
                </a:extLst>
              </p:cNvPr>
              <p:cNvPicPr/>
              <p:nvPr/>
            </p:nvPicPr>
            <p:blipFill>
              <a:blip r:embed="rId4"/>
              <a:stretch>
                <a:fillRect/>
              </a:stretch>
            </p:blipFill>
            <p:spPr>
              <a:xfrm>
                <a:off x="106521" y="577640"/>
                <a:ext cx="4694037" cy="167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678A9CDD-9CE4-6427-C028-8B832624D272}"/>
                  </a:ext>
                </a:extLst>
              </p14:cNvPr>
              <p14:cNvContentPartPr/>
              <p14:nvPr/>
            </p14:nvContentPartPr>
            <p14:xfrm>
              <a:off x="8286440" y="28280"/>
              <a:ext cx="3804840" cy="2783160"/>
            </p14:xfrm>
          </p:contentPart>
        </mc:Choice>
        <mc:Fallback xmlns="">
          <p:pic>
            <p:nvPicPr>
              <p:cNvPr id="31" name="Ink 30">
                <a:extLst>
                  <a:ext uri="{FF2B5EF4-FFF2-40B4-BE49-F238E27FC236}">
                    <a16:creationId xmlns:a16="http://schemas.microsoft.com/office/drawing/2014/main" id="{678A9CDD-9CE4-6427-C028-8B832624D272}"/>
                  </a:ext>
                </a:extLst>
              </p:cNvPr>
              <p:cNvPicPr/>
              <p:nvPr/>
            </p:nvPicPr>
            <p:blipFill>
              <a:blip r:embed="rId6"/>
              <a:stretch>
                <a:fillRect/>
              </a:stretch>
            </p:blipFill>
            <p:spPr>
              <a:xfrm>
                <a:off x="8268440" y="10280"/>
                <a:ext cx="3840480" cy="2818800"/>
              </a:xfrm>
              <a:prstGeom prst="rect">
                <a:avLst/>
              </a:prstGeom>
            </p:spPr>
          </p:pic>
        </mc:Fallback>
      </mc:AlternateContent>
      <p:sp>
        <p:nvSpPr>
          <p:cNvPr id="2" name="TextBox 1">
            <a:extLst>
              <a:ext uri="{FF2B5EF4-FFF2-40B4-BE49-F238E27FC236}">
                <a16:creationId xmlns:a16="http://schemas.microsoft.com/office/drawing/2014/main" id="{A45419CF-BCB7-CDB0-0985-802D0EC28CC3}"/>
              </a:ext>
            </a:extLst>
          </p:cNvPr>
          <p:cNvSpPr txBox="1"/>
          <p:nvPr/>
        </p:nvSpPr>
        <p:spPr>
          <a:xfrm>
            <a:off x="1458649" y="5078965"/>
            <a:ext cx="4541520" cy="1077218"/>
          </a:xfrm>
          <a:prstGeom prst="rect">
            <a:avLst/>
          </a:prstGeom>
          <a:solidFill>
            <a:schemeClr val="tx2">
              <a:lumMod val="25000"/>
              <a:lumOff val="75000"/>
            </a:schemeClr>
          </a:solidFill>
        </p:spPr>
        <p:txBody>
          <a:bodyPr wrap="square">
            <a:spAutoFit/>
          </a:bodyPr>
          <a:lstStyle/>
          <a:p>
            <a:pPr marL="285750" indent="-285750">
              <a:buFont typeface="Courier New" panose="02070309020205020404" pitchFamily="49" charset="0"/>
              <a:buChar char="o"/>
            </a:pPr>
            <a:r>
              <a:rPr lang="en-US" sz="1600" b="1">
                <a:latin typeface="Walbaum Display Light"/>
              </a:rPr>
              <a:t>Sex</a:t>
            </a:r>
            <a:endParaRPr lang="en-US" sz="1600" b="1">
              <a:latin typeface="Walbaum Display Light" panose="02070303090703020303" pitchFamily="18" charset="0"/>
            </a:endParaRPr>
          </a:p>
          <a:p>
            <a:pPr marL="285750" indent="-285750">
              <a:buFont typeface="Courier New" panose="02070309020205020404" pitchFamily="49" charset="0"/>
              <a:buChar char="o"/>
            </a:pPr>
            <a:r>
              <a:rPr lang="en-US" sz="1600" b="1">
                <a:latin typeface="Walbaum Display Light"/>
              </a:rPr>
              <a:t>Race/Ethnicity/Nativity</a:t>
            </a:r>
          </a:p>
          <a:p>
            <a:pPr marL="285750" indent="-285750">
              <a:buFont typeface="Courier New" panose="02070309020205020404" pitchFamily="49" charset="0"/>
              <a:buChar char="o"/>
            </a:pPr>
            <a:r>
              <a:rPr lang="en-US" sz="1600" b="1">
                <a:latin typeface="Walbaum Display Light"/>
              </a:rPr>
              <a:t>Disability Status</a:t>
            </a:r>
          </a:p>
          <a:p>
            <a:pPr marL="285750" indent="-285750">
              <a:buFont typeface="Courier New" panose="02070309020205020404" pitchFamily="49" charset="0"/>
              <a:buChar char="o"/>
            </a:pPr>
            <a:r>
              <a:rPr lang="en-US" sz="1600" b="1">
                <a:latin typeface="Walbaum Display Light"/>
              </a:rPr>
              <a:t>Degree</a:t>
            </a:r>
          </a:p>
        </p:txBody>
      </p:sp>
      <p:sp>
        <p:nvSpPr>
          <p:cNvPr id="3" name="TextBox 2">
            <a:extLst>
              <a:ext uri="{FF2B5EF4-FFF2-40B4-BE49-F238E27FC236}">
                <a16:creationId xmlns:a16="http://schemas.microsoft.com/office/drawing/2014/main" id="{927F042E-AB5D-F266-241E-48ABEA39CC2E}"/>
              </a:ext>
            </a:extLst>
          </p:cNvPr>
          <p:cNvSpPr txBox="1"/>
          <p:nvPr/>
        </p:nvSpPr>
        <p:spPr>
          <a:xfrm>
            <a:off x="3825524" y="2405963"/>
            <a:ext cx="4541520" cy="461665"/>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0" indent="0" algn="ctr">
              <a:buFont typeface="Arial" panose="020B0604020202020204" pitchFamily="34" charset="0"/>
              <a:buNone/>
            </a:pPr>
            <a:r>
              <a:rPr lang="en-US" sz="2400" b="1">
                <a:latin typeface="Walbaum Display Light"/>
              </a:rPr>
              <a:t>Costs:</a:t>
            </a:r>
          </a:p>
        </p:txBody>
      </p:sp>
      <p:sp>
        <p:nvSpPr>
          <p:cNvPr id="4" name="TextBox 3">
            <a:extLst>
              <a:ext uri="{FF2B5EF4-FFF2-40B4-BE49-F238E27FC236}">
                <a16:creationId xmlns:a16="http://schemas.microsoft.com/office/drawing/2014/main" id="{8C3DAB0D-66D4-BA2B-46AC-0410605E5B0B}"/>
              </a:ext>
            </a:extLst>
          </p:cNvPr>
          <p:cNvSpPr txBox="1"/>
          <p:nvPr/>
        </p:nvSpPr>
        <p:spPr>
          <a:xfrm>
            <a:off x="1458649" y="322217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Unemployed</a:t>
            </a:r>
          </a:p>
        </p:txBody>
      </p:sp>
      <p:sp>
        <p:nvSpPr>
          <p:cNvPr id="5" name="TextBox 4">
            <a:extLst>
              <a:ext uri="{FF2B5EF4-FFF2-40B4-BE49-F238E27FC236}">
                <a16:creationId xmlns:a16="http://schemas.microsoft.com/office/drawing/2014/main" id="{0A8011B3-52C8-5ED2-C947-39516EE5098D}"/>
              </a:ext>
            </a:extLst>
          </p:cNvPr>
          <p:cNvSpPr txBox="1"/>
          <p:nvPr/>
        </p:nvSpPr>
        <p:spPr>
          <a:xfrm>
            <a:off x="1458649" y="3714014"/>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Not in the Labor Force</a:t>
            </a:r>
          </a:p>
        </p:txBody>
      </p:sp>
      <p:sp>
        <p:nvSpPr>
          <p:cNvPr id="6" name="TextBox 5">
            <a:extLst>
              <a:ext uri="{FF2B5EF4-FFF2-40B4-BE49-F238E27FC236}">
                <a16:creationId xmlns:a16="http://schemas.microsoft.com/office/drawing/2014/main" id="{3BFDCCA6-200E-793B-966C-96CA154A12C3}"/>
              </a:ext>
            </a:extLst>
          </p:cNvPr>
          <p:cNvSpPr txBox="1"/>
          <p:nvPr/>
        </p:nvSpPr>
        <p:spPr>
          <a:xfrm>
            <a:off x="1458649" y="420678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Unrelated Job-Degree Relation</a:t>
            </a:r>
          </a:p>
        </p:txBody>
      </p:sp>
      <p:sp>
        <p:nvSpPr>
          <p:cNvPr id="7" name="TextBox 6">
            <a:extLst>
              <a:ext uri="{FF2B5EF4-FFF2-40B4-BE49-F238E27FC236}">
                <a16:creationId xmlns:a16="http://schemas.microsoft.com/office/drawing/2014/main" id="{2223936E-A9F3-F401-763B-C3CF41B4E298}"/>
              </a:ext>
            </a:extLst>
          </p:cNvPr>
          <p:cNvSpPr txBox="1"/>
          <p:nvPr/>
        </p:nvSpPr>
        <p:spPr>
          <a:xfrm>
            <a:off x="1458649" y="470963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Negative Relations Among:</a:t>
            </a:r>
          </a:p>
        </p:txBody>
      </p:sp>
      <p:sp>
        <p:nvSpPr>
          <p:cNvPr id="8" name="TextBox 7">
            <a:extLst>
              <a:ext uri="{FF2B5EF4-FFF2-40B4-BE49-F238E27FC236}">
                <a16:creationId xmlns:a16="http://schemas.microsoft.com/office/drawing/2014/main" id="{A1D4CA9B-9DC9-9C16-A52D-71ACED34E830}"/>
              </a:ext>
            </a:extLst>
          </p:cNvPr>
          <p:cNvSpPr txBox="1"/>
          <p:nvPr/>
        </p:nvSpPr>
        <p:spPr>
          <a:xfrm>
            <a:off x="6487849" y="3222173"/>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Certifications/Licenses Obtained for Work Purposes</a:t>
            </a:r>
          </a:p>
        </p:txBody>
      </p:sp>
      <p:sp>
        <p:nvSpPr>
          <p:cNvPr id="9" name="TextBox 8">
            <a:extLst>
              <a:ext uri="{FF2B5EF4-FFF2-40B4-BE49-F238E27FC236}">
                <a16:creationId xmlns:a16="http://schemas.microsoft.com/office/drawing/2014/main" id="{2779DF1D-7013-0921-4AE0-ACD196C0B650}"/>
              </a:ext>
            </a:extLst>
          </p:cNvPr>
          <p:cNvSpPr txBox="1"/>
          <p:nvPr/>
        </p:nvSpPr>
        <p:spPr>
          <a:xfrm>
            <a:off x="6487849" y="4001698"/>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Average Amount Borrowed to Finance a Degree</a:t>
            </a:r>
          </a:p>
        </p:txBody>
      </p:sp>
      <p:sp>
        <p:nvSpPr>
          <p:cNvPr id="10" name="TextBox 9">
            <a:extLst>
              <a:ext uri="{FF2B5EF4-FFF2-40B4-BE49-F238E27FC236}">
                <a16:creationId xmlns:a16="http://schemas.microsoft.com/office/drawing/2014/main" id="{1345C322-E51F-73CB-4751-DE5AAFF72FFE}"/>
              </a:ext>
            </a:extLst>
          </p:cNvPr>
          <p:cNvSpPr txBox="1"/>
          <p:nvPr/>
        </p:nvSpPr>
        <p:spPr>
          <a:xfrm>
            <a:off x="6487849" y="4781223"/>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 (With Certification/License)</a:t>
            </a:r>
          </a:p>
        </p:txBody>
      </p:sp>
      <p:sp>
        <p:nvSpPr>
          <p:cNvPr id="11" name="TextBox 10">
            <a:extLst>
              <a:ext uri="{FF2B5EF4-FFF2-40B4-BE49-F238E27FC236}">
                <a16:creationId xmlns:a16="http://schemas.microsoft.com/office/drawing/2014/main" id="{5FCD8A69-6252-A9EB-478C-A6605A1FCF9E}"/>
              </a:ext>
            </a:extLst>
          </p:cNvPr>
          <p:cNvSpPr txBox="1"/>
          <p:nvPr/>
        </p:nvSpPr>
        <p:spPr>
          <a:xfrm>
            <a:off x="6487849" y="5560748"/>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Average Cost of Degree (Annually)</a:t>
            </a:r>
          </a:p>
        </p:txBody>
      </p:sp>
      <p:grpSp>
        <p:nvGrpSpPr>
          <p:cNvPr id="12" name="Group 11">
            <a:extLst>
              <a:ext uri="{FF2B5EF4-FFF2-40B4-BE49-F238E27FC236}">
                <a16:creationId xmlns:a16="http://schemas.microsoft.com/office/drawing/2014/main" id="{B0BF1F2A-DC61-75A5-9FB3-E3D5765B5999}"/>
              </a:ext>
            </a:extLst>
          </p:cNvPr>
          <p:cNvGrpSpPr/>
          <p:nvPr/>
        </p:nvGrpSpPr>
        <p:grpSpPr>
          <a:xfrm flipH="1">
            <a:off x="11720938" y="0"/>
            <a:ext cx="471629" cy="6858000"/>
            <a:chOff x="0" y="0"/>
            <a:chExt cx="950220" cy="6858000"/>
          </a:xfrm>
        </p:grpSpPr>
        <p:sp>
          <p:nvSpPr>
            <p:cNvPr id="13" name="Rectangle 12">
              <a:extLst>
                <a:ext uri="{FF2B5EF4-FFF2-40B4-BE49-F238E27FC236}">
                  <a16:creationId xmlns:a16="http://schemas.microsoft.com/office/drawing/2014/main" id="{B7BA6E0B-AB28-AE3B-3385-06BFB0081349}"/>
                </a:ext>
              </a:extLst>
            </p:cNvPr>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36DDCD16-467D-7325-3946-C2C15485AE0C}"/>
                </a:ext>
              </a:extLst>
            </p:cNvPr>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664119E1-6C53-B276-C75F-91D65564B4F4}"/>
                </a:ext>
              </a:extLst>
            </p:cNvPr>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9F8F7DCB-1631-ED5E-CF0D-5691B12CD9AE}"/>
                </a:ext>
              </a:extLst>
            </p:cNvPr>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7" name="Group 16">
            <a:extLst>
              <a:ext uri="{FF2B5EF4-FFF2-40B4-BE49-F238E27FC236}">
                <a16:creationId xmlns:a16="http://schemas.microsoft.com/office/drawing/2014/main" id="{BF02AC05-E01F-7284-676C-75A3C3D40B5E}"/>
              </a:ext>
            </a:extLst>
          </p:cNvPr>
          <p:cNvGrpSpPr/>
          <p:nvPr/>
        </p:nvGrpSpPr>
        <p:grpSpPr>
          <a:xfrm rot="10800000" flipH="1">
            <a:off x="0" y="0"/>
            <a:ext cx="471629" cy="6858000"/>
            <a:chOff x="0" y="0"/>
            <a:chExt cx="950220" cy="6858000"/>
          </a:xfrm>
        </p:grpSpPr>
        <p:sp>
          <p:nvSpPr>
            <p:cNvPr id="18" name="Rectangle 17">
              <a:extLst>
                <a:ext uri="{FF2B5EF4-FFF2-40B4-BE49-F238E27FC236}">
                  <a16:creationId xmlns:a16="http://schemas.microsoft.com/office/drawing/2014/main" id="{11198177-36E0-DE93-FA95-50FEC494C98A}"/>
                </a:ext>
              </a:extLst>
            </p:cNvPr>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014029A7-73CC-D0C3-EF59-067E555F9423}"/>
                </a:ext>
              </a:extLst>
            </p:cNvPr>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DA375911-B8D0-B066-FE35-9F70F82A9343}"/>
                </a:ext>
              </a:extLst>
            </p:cNvPr>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1" name="Rectangle 20">
              <a:extLst>
                <a:ext uri="{FF2B5EF4-FFF2-40B4-BE49-F238E27FC236}">
                  <a16:creationId xmlns:a16="http://schemas.microsoft.com/office/drawing/2014/main" id="{989B663E-CB1E-F83D-ABD1-448A81DFE653}"/>
                </a:ext>
              </a:extLst>
            </p:cNvPr>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3" name="Title 1">
            <a:extLst>
              <a:ext uri="{FF2B5EF4-FFF2-40B4-BE49-F238E27FC236}">
                <a16:creationId xmlns:a16="http://schemas.microsoft.com/office/drawing/2014/main" id="{E6D9F0A3-E77F-0C33-F5B5-597F3AB29FF7}"/>
              </a:ext>
            </a:extLst>
          </p:cNvPr>
          <p:cNvSpPr txBox="1">
            <a:spLocks/>
          </p:cNvSpPr>
          <p:nvPr/>
        </p:nvSpPr>
        <p:spPr>
          <a:xfrm>
            <a:off x="2972459" y="329527"/>
            <a:ext cx="6244872" cy="859536"/>
          </a:xfrm>
          <a:prstGeom prst="rect">
            <a:avLst/>
          </a:prstGeom>
          <a:solidFill>
            <a:schemeClr val="bg1"/>
          </a:solidFill>
          <a:effectLst>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pc="300">
                <a:latin typeface="Walbaum Display"/>
              </a:rPr>
              <a:t>Benefits vs. Costs</a:t>
            </a:r>
            <a:endParaRPr lang="en-US" b="1" spc="300">
              <a:latin typeface="Walbaum Display" panose="02070503090703020303" pitchFamily="18" charset="0"/>
            </a:endParaRPr>
          </a:p>
        </p:txBody>
      </p:sp>
    </p:spTree>
    <p:extLst>
      <p:ext uri="{BB962C8B-B14F-4D97-AF65-F5344CB8AC3E}">
        <p14:creationId xmlns:p14="http://schemas.microsoft.com/office/powerpoint/2010/main" val="414265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81190C5-A033-DB3B-E06F-E29632C70E80}"/>
              </a:ext>
            </a:extLst>
          </p:cNvPr>
          <p:cNvSpPr/>
          <p:nvPr/>
        </p:nvSpPr>
        <p:spPr>
          <a:xfrm>
            <a:off x="3788430" y="4807655"/>
            <a:ext cx="5008880" cy="53174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19F9365-22B8-CF5C-99F5-F2C3447DDE2C}"/>
              </a:ext>
            </a:extLst>
          </p:cNvPr>
          <p:cNvSpPr/>
          <p:nvPr/>
        </p:nvSpPr>
        <p:spPr>
          <a:xfrm>
            <a:off x="3565049" y="5040513"/>
            <a:ext cx="5453865" cy="6017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B7E07B39-3800-1018-B958-6738DCC5495F}"/>
              </a:ext>
            </a:extLst>
          </p:cNvPr>
          <p:cNvSpPr/>
          <p:nvPr/>
        </p:nvSpPr>
        <p:spPr>
          <a:xfrm>
            <a:off x="3565049" y="4307543"/>
            <a:ext cx="5453865" cy="6017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C2B76AB-F9BD-C97E-ED45-BCFCCCE2E478}"/>
              </a:ext>
            </a:extLst>
          </p:cNvPr>
          <p:cNvSpPr/>
          <p:nvPr/>
        </p:nvSpPr>
        <p:spPr>
          <a:xfrm>
            <a:off x="872192" y="1970788"/>
            <a:ext cx="1044790" cy="2006852"/>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70A76CD-7E28-32A6-D5FD-50C193F1122D}"/>
              </a:ext>
            </a:extLst>
          </p:cNvPr>
          <p:cNvSpPr/>
          <p:nvPr/>
        </p:nvSpPr>
        <p:spPr>
          <a:xfrm>
            <a:off x="10654045" y="1970788"/>
            <a:ext cx="1044790" cy="2006852"/>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0FE5FF1-F98A-F92C-59FF-D3B2FA2790CC}"/>
              </a:ext>
            </a:extLst>
          </p:cNvPr>
          <p:cNvSpPr/>
          <p:nvPr/>
        </p:nvSpPr>
        <p:spPr>
          <a:xfrm>
            <a:off x="1889761" y="2985566"/>
            <a:ext cx="8798559" cy="52322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5986FFC-94D7-B5E7-B4A2-5420C48F822A}"/>
              </a:ext>
            </a:extLst>
          </p:cNvPr>
          <p:cNvGrpSpPr/>
          <p:nvPr/>
        </p:nvGrpSpPr>
        <p:grpSpPr>
          <a:xfrm rot="10800000" flipV="1">
            <a:off x="9018915" y="3977640"/>
            <a:ext cx="3173085" cy="2880360"/>
            <a:chOff x="9144" y="4325112"/>
            <a:chExt cx="3090672" cy="2514599"/>
          </a:xfrm>
        </p:grpSpPr>
        <p:sp>
          <p:nvSpPr>
            <p:cNvPr id="20" name="Right Triangle 19">
              <a:extLst>
                <a:ext uri="{FF2B5EF4-FFF2-40B4-BE49-F238E27FC236}">
                  <a16:creationId xmlns:a16="http://schemas.microsoft.com/office/drawing/2014/main" id="{905234C1-5BB0-51B6-9ABB-8AC976BA929C}"/>
                </a:ext>
              </a:extLst>
            </p:cNvPr>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Right Triangle 20">
              <a:extLst>
                <a:ext uri="{FF2B5EF4-FFF2-40B4-BE49-F238E27FC236}">
                  <a16:creationId xmlns:a16="http://schemas.microsoft.com/office/drawing/2014/main" id="{82C20803-8838-80A8-84C0-3B69C76D58B7}"/>
                </a:ext>
              </a:extLst>
            </p:cNvPr>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2" name="Title 1">
            <a:extLst>
              <a:ext uri="{FF2B5EF4-FFF2-40B4-BE49-F238E27FC236}">
                <a16:creationId xmlns:a16="http://schemas.microsoft.com/office/drawing/2014/main" id="{64305A17-1E86-E33F-29C9-09D4261793CD}"/>
              </a:ext>
            </a:extLst>
          </p:cNvPr>
          <p:cNvSpPr>
            <a:spLocks noGrp="1"/>
          </p:cNvSpPr>
          <p:nvPr>
            <p:ph type="title"/>
          </p:nvPr>
        </p:nvSpPr>
        <p:spPr>
          <a:xfrm>
            <a:off x="838200" y="555625"/>
            <a:ext cx="10515600" cy="859536"/>
          </a:xfrm>
          <a:noFill/>
        </p:spPr>
        <p:txBody>
          <a:bodyPr/>
          <a:lstStyle/>
          <a:p>
            <a:r>
              <a:rPr lang="en-US" b="1" i="0">
                <a:effectLst/>
                <a:latin typeface="Walbaum Display" panose="02070503090703020303" pitchFamily="18" charset="0"/>
              </a:rPr>
              <a:t>Population Data Observations</a:t>
            </a:r>
            <a:endParaRPr lang="en-US" b="1">
              <a:latin typeface="Walbaum Display" panose="02070503090703020303" pitchFamily="18" charset="0"/>
            </a:endParaRPr>
          </a:p>
        </p:txBody>
      </p:sp>
      <p:grpSp>
        <p:nvGrpSpPr>
          <p:cNvPr id="4" name="Group 3">
            <a:extLst>
              <a:ext uri="{FF2B5EF4-FFF2-40B4-BE49-F238E27FC236}">
                <a16:creationId xmlns:a16="http://schemas.microsoft.com/office/drawing/2014/main" id="{EDBE4CEF-3C50-EAE6-2978-7C4C04CE4CC8}"/>
              </a:ext>
            </a:extLst>
          </p:cNvPr>
          <p:cNvGrpSpPr/>
          <p:nvPr/>
        </p:nvGrpSpPr>
        <p:grpSpPr>
          <a:xfrm flipV="1">
            <a:off x="18156" y="-1"/>
            <a:ext cx="3173085" cy="2880360"/>
            <a:chOff x="9144" y="4325112"/>
            <a:chExt cx="3090672" cy="2514599"/>
          </a:xfrm>
        </p:grpSpPr>
        <p:sp>
          <p:nvSpPr>
            <p:cNvPr id="6" name="Right Triangle 5">
              <a:extLst>
                <a:ext uri="{FF2B5EF4-FFF2-40B4-BE49-F238E27FC236}">
                  <a16:creationId xmlns:a16="http://schemas.microsoft.com/office/drawing/2014/main" id="{D3442908-DE96-E919-7DA8-D1351EF5EECA}"/>
                </a:ext>
              </a:extLst>
            </p:cNvPr>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ight Triangle 7">
              <a:extLst>
                <a:ext uri="{FF2B5EF4-FFF2-40B4-BE49-F238E27FC236}">
                  <a16:creationId xmlns:a16="http://schemas.microsoft.com/office/drawing/2014/main" id="{30DABCBD-2E95-8D99-D668-AA3D13A3FF12}"/>
                </a:ext>
              </a:extLst>
            </p:cNvPr>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0" name="TextBox 9">
            <a:extLst>
              <a:ext uri="{FF2B5EF4-FFF2-40B4-BE49-F238E27FC236}">
                <a16:creationId xmlns:a16="http://schemas.microsoft.com/office/drawing/2014/main" id="{CD025EE8-4392-F3BB-2FC1-4E88EC2323D7}"/>
              </a:ext>
            </a:extLst>
          </p:cNvPr>
          <p:cNvSpPr txBox="1"/>
          <p:nvPr/>
        </p:nvSpPr>
        <p:spPr>
          <a:xfrm>
            <a:off x="1916982" y="2255270"/>
            <a:ext cx="5008880" cy="523220"/>
          </a:xfrm>
          <a:prstGeom prst="rect">
            <a:avLst/>
          </a:prstGeom>
          <a:noFill/>
        </p:spPr>
        <p:txBody>
          <a:bodyPr wrap="square">
            <a:spAutoFit/>
          </a:bodyPr>
          <a:lstStyle/>
          <a:p>
            <a:pPr>
              <a:lnSpc>
                <a:spcPct val="100000"/>
              </a:lnSpc>
            </a:pPr>
            <a:r>
              <a:rPr kumimoji="0" lang="en-US" altLang="en-US" sz="2800" b="1" i="0" u="none" strike="noStrike" cap="none" normalizeH="0" baseline="0">
                <a:ln>
                  <a:noFill/>
                </a:ln>
                <a:solidFill>
                  <a:srgbClr val="030712"/>
                </a:solidFill>
                <a:effectLst/>
                <a:latin typeface="Walbaum Display Light"/>
              </a:rPr>
              <a:t>Bachelor's Degree:</a:t>
            </a:r>
          </a:p>
        </p:txBody>
      </p:sp>
      <p:sp>
        <p:nvSpPr>
          <p:cNvPr id="11" name="TextBox 10">
            <a:extLst>
              <a:ext uri="{FF2B5EF4-FFF2-40B4-BE49-F238E27FC236}">
                <a16:creationId xmlns:a16="http://schemas.microsoft.com/office/drawing/2014/main" id="{D61E48DF-ED6D-92BC-DDC9-3148319C87AA}"/>
              </a:ext>
            </a:extLst>
          </p:cNvPr>
          <p:cNvSpPr txBox="1"/>
          <p:nvPr/>
        </p:nvSpPr>
        <p:spPr>
          <a:xfrm>
            <a:off x="5645165" y="2263363"/>
            <a:ext cx="5008880" cy="523220"/>
          </a:xfrm>
          <a:prstGeom prst="rect">
            <a:avLst/>
          </a:prstGeom>
          <a:noFill/>
        </p:spPr>
        <p:txBody>
          <a:bodyPr wrap="square">
            <a:spAutoFit/>
          </a:bodyPr>
          <a:lstStyle/>
          <a:p>
            <a:pPr algn="r">
              <a:lnSpc>
                <a:spcPct val="100000"/>
              </a:lnSpc>
            </a:pPr>
            <a:r>
              <a:rPr kumimoji="0" lang="en-US" altLang="en-US" sz="2800" b="1" i="0" u="none" strike="noStrike" cap="none" normalizeH="0" baseline="0">
                <a:ln>
                  <a:noFill/>
                </a:ln>
                <a:solidFill>
                  <a:srgbClr val="030712"/>
                </a:solidFill>
                <a:effectLst/>
                <a:latin typeface="Walbaum Display Light"/>
              </a:rPr>
              <a:t>Master's Degree:</a:t>
            </a:r>
            <a:endParaRPr lang="en-US" altLang="en-US" sz="2800" b="1" i="0" u="none" strike="noStrike" cap="none" normalizeH="0" baseline="0">
              <a:ln>
                <a:noFill/>
              </a:ln>
              <a:solidFill>
                <a:srgbClr val="030712"/>
              </a:solidFill>
              <a:effectLst/>
              <a:latin typeface="Walbaum Display Light"/>
            </a:endParaRPr>
          </a:p>
        </p:txBody>
      </p:sp>
      <p:sp>
        <p:nvSpPr>
          <p:cNvPr id="12" name="TextBox 11">
            <a:extLst>
              <a:ext uri="{FF2B5EF4-FFF2-40B4-BE49-F238E27FC236}">
                <a16:creationId xmlns:a16="http://schemas.microsoft.com/office/drawing/2014/main" id="{565282C1-3E54-AD3B-7627-CC9F9C01D41B}"/>
              </a:ext>
            </a:extLst>
          </p:cNvPr>
          <p:cNvSpPr txBox="1"/>
          <p:nvPr/>
        </p:nvSpPr>
        <p:spPr>
          <a:xfrm>
            <a:off x="3788430" y="3880843"/>
            <a:ext cx="5008880" cy="523220"/>
          </a:xfrm>
          <a:prstGeom prst="rect">
            <a:avLst/>
          </a:prstGeom>
          <a:noFill/>
        </p:spPr>
        <p:txBody>
          <a:bodyPr wrap="square">
            <a:spAutoFit/>
          </a:bodyPr>
          <a:lstStyle/>
          <a:p>
            <a:pPr>
              <a:lnSpc>
                <a:spcPct val="100000"/>
              </a:lnSpc>
            </a:pPr>
            <a:r>
              <a:rPr kumimoji="0" lang="en-US" altLang="en-US" sz="2800" b="1" i="0" u="none" strike="noStrike" cap="none" normalizeH="0" baseline="0">
                <a:ln>
                  <a:noFill/>
                </a:ln>
                <a:solidFill>
                  <a:srgbClr val="030712"/>
                </a:solidFill>
                <a:effectLst/>
                <a:latin typeface="Walbaum Display Light"/>
              </a:rPr>
              <a:t>Doctoral Degree:</a:t>
            </a:r>
            <a:endParaRPr lang="en-US" altLang="en-US" sz="2800" b="1" i="0" u="none" strike="noStrike" cap="none" normalizeH="0" baseline="0">
              <a:ln>
                <a:noFill/>
              </a:ln>
              <a:solidFill>
                <a:srgbClr val="030712"/>
              </a:solidFill>
              <a:effectLst/>
              <a:latin typeface="Walbaum Display Light"/>
            </a:endParaRPr>
          </a:p>
        </p:txBody>
      </p:sp>
      <p:sp>
        <p:nvSpPr>
          <p:cNvPr id="13" name="TextBox 12">
            <a:extLst>
              <a:ext uri="{FF2B5EF4-FFF2-40B4-BE49-F238E27FC236}">
                <a16:creationId xmlns:a16="http://schemas.microsoft.com/office/drawing/2014/main" id="{1897832D-5320-E45D-982F-E5B1CCFFA362}"/>
              </a:ext>
            </a:extLst>
          </p:cNvPr>
          <p:cNvSpPr txBox="1"/>
          <p:nvPr/>
        </p:nvSpPr>
        <p:spPr>
          <a:xfrm>
            <a:off x="1221115" y="2794711"/>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74% employment rate</a:t>
            </a:r>
            <a:endParaRPr lang="en-US" altLang="en-US" b="1" i="0" u="none" strike="noStrike" cap="none" normalizeH="0" baseline="0">
              <a:ln>
                <a:noFill/>
              </a:ln>
              <a:solidFill>
                <a:srgbClr val="030712"/>
              </a:solidFill>
              <a:effectLst/>
              <a:latin typeface="Walbaum Display Light"/>
            </a:endParaRPr>
          </a:p>
        </p:txBody>
      </p:sp>
      <p:sp>
        <p:nvSpPr>
          <p:cNvPr id="14" name="TextBox 13">
            <a:extLst>
              <a:ext uri="{FF2B5EF4-FFF2-40B4-BE49-F238E27FC236}">
                <a16:creationId xmlns:a16="http://schemas.microsoft.com/office/drawing/2014/main" id="{7DB72C75-588B-2660-BBC4-5F3566E8D71E}"/>
              </a:ext>
            </a:extLst>
          </p:cNvPr>
          <p:cNvSpPr txBox="1"/>
          <p:nvPr/>
        </p:nvSpPr>
        <p:spPr>
          <a:xfrm>
            <a:off x="1221115" y="3307297"/>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44% close job alignment</a:t>
            </a:r>
            <a:endParaRPr lang="en-US" altLang="en-US" b="1" i="0" u="none" strike="noStrike" cap="none" normalizeH="0" baseline="0">
              <a:ln>
                <a:noFill/>
              </a:ln>
              <a:solidFill>
                <a:srgbClr val="030712"/>
              </a:solidFill>
              <a:effectLst/>
              <a:latin typeface="Walbaum Display Light"/>
            </a:endParaRPr>
          </a:p>
        </p:txBody>
      </p:sp>
      <p:sp>
        <p:nvSpPr>
          <p:cNvPr id="15" name="TextBox 14">
            <a:extLst>
              <a:ext uri="{FF2B5EF4-FFF2-40B4-BE49-F238E27FC236}">
                <a16:creationId xmlns:a16="http://schemas.microsoft.com/office/drawing/2014/main" id="{1DD0DAED-5764-F167-F6DC-28954C85E8CD}"/>
              </a:ext>
            </a:extLst>
          </p:cNvPr>
          <p:cNvSpPr txBox="1"/>
          <p:nvPr/>
        </p:nvSpPr>
        <p:spPr>
          <a:xfrm>
            <a:off x="6382395" y="2794693"/>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76% employment rate</a:t>
            </a:r>
            <a:endParaRPr lang="en-US" altLang="en-US" b="1" i="0" u="none" strike="noStrike" cap="none" normalizeH="0" baseline="0">
              <a:ln>
                <a:noFill/>
              </a:ln>
              <a:solidFill>
                <a:srgbClr val="030712"/>
              </a:solidFill>
              <a:effectLst/>
              <a:latin typeface="Walbaum Display Light"/>
            </a:endParaRPr>
          </a:p>
        </p:txBody>
      </p:sp>
      <p:sp>
        <p:nvSpPr>
          <p:cNvPr id="16" name="TextBox 15">
            <a:extLst>
              <a:ext uri="{FF2B5EF4-FFF2-40B4-BE49-F238E27FC236}">
                <a16:creationId xmlns:a16="http://schemas.microsoft.com/office/drawing/2014/main" id="{5EC4CFB0-5877-B813-9C5F-EACE01ED2F2A}"/>
              </a:ext>
            </a:extLst>
          </p:cNvPr>
          <p:cNvSpPr txBox="1"/>
          <p:nvPr/>
        </p:nvSpPr>
        <p:spPr>
          <a:xfrm>
            <a:off x="6382395" y="3307297"/>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66% close job alignment</a:t>
            </a:r>
            <a:endParaRPr lang="en-US" altLang="en-US" b="1" i="0" u="none" strike="noStrike" cap="none" normalizeH="0" baseline="0">
              <a:ln>
                <a:noFill/>
              </a:ln>
              <a:solidFill>
                <a:srgbClr val="030712"/>
              </a:solidFill>
              <a:effectLst/>
              <a:latin typeface="Walbaum Display Light"/>
            </a:endParaRPr>
          </a:p>
        </p:txBody>
      </p:sp>
      <p:sp>
        <p:nvSpPr>
          <p:cNvPr id="17" name="TextBox 16">
            <a:extLst>
              <a:ext uri="{FF2B5EF4-FFF2-40B4-BE49-F238E27FC236}">
                <a16:creationId xmlns:a16="http://schemas.microsoft.com/office/drawing/2014/main" id="{3DE5FF53-CEE4-7E78-CD3B-CB7E89FC8DB6}"/>
              </a:ext>
            </a:extLst>
          </p:cNvPr>
          <p:cNvSpPr txBox="1"/>
          <p:nvPr/>
        </p:nvSpPr>
        <p:spPr>
          <a:xfrm>
            <a:off x="3788430" y="4539931"/>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81% employment rate</a:t>
            </a:r>
            <a:endParaRPr lang="en-US" altLang="en-US" b="1" i="0" u="none" strike="noStrike" cap="none" normalizeH="0" baseline="0">
              <a:ln>
                <a:noFill/>
              </a:ln>
              <a:solidFill>
                <a:srgbClr val="030712"/>
              </a:solidFill>
              <a:effectLst/>
              <a:latin typeface="Walbaum Display Light"/>
            </a:endParaRPr>
          </a:p>
        </p:txBody>
      </p:sp>
      <p:sp>
        <p:nvSpPr>
          <p:cNvPr id="18" name="TextBox 17">
            <a:extLst>
              <a:ext uri="{FF2B5EF4-FFF2-40B4-BE49-F238E27FC236}">
                <a16:creationId xmlns:a16="http://schemas.microsoft.com/office/drawing/2014/main" id="{F24AEF54-D3A3-E6E3-7D51-75E62D571F1F}"/>
              </a:ext>
            </a:extLst>
          </p:cNvPr>
          <p:cNvSpPr txBox="1"/>
          <p:nvPr/>
        </p:nvSpPr>
        <p:spPr>
          <a:xfrm>
            <a:off x="3788430" y="5045131"/>
            <a:ext cx="50088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kumimoji="0" lang="en-US" altLang="en-US" b="1" i="0" u="none" strike="noStrike" cap="none" normalizeH="0" baseline="0">
                <a:ln>
                  <a:noFill/>
                </a:ln>
                <a:solidFill>
                  <a:srgbClr val="030712"/>
                </a:solidFill>
                <a:effectLst/>
                <a:latin typeface="Walbaum Display Light"/>
              </a:rPr>
              <a:t>80% close job alignment</a:t>
            </a:r>
            <a:endParaRPr lang="en-US" b="1"/>
          </a:p>
        </p:txBody>
      </p:sp>
    </p:spTree>
    <p:extLst>
      <p:ext uri="{BB962C8B-B14F-4D97-AF65-F5344CB8AC3E}">
        <p14:creationId xmlns:p14="http://schemas.microsoft.com/office/powerpoint/2010/main" val="222015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56130D9-6FC0-DB69-C1F3-504378095929}"/>
              </a:ext>
            </a:extLst>
          </p:cNvPr>
          <p:cNvSpPr>
            <a:spLocks noGrp="1" noRot="1" noMove="1" noResize="1" noEditPoints="1" noAdjustHandles="1" noChangeArrowheads="1" noChangeShapeType="1"/>
          </p:cNvSpPr>
          <p:nvPr/>
        </p:nvSpPr>
        <p:spPr>
          <a:xfrm>
            <a:off x="4245700" y="4851919"/>
            <a:ext cx="3870960" cy="114970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16A7A41-9CFB-0B4F-4DA1-195FA78D77BD}"/>
              </a:ext>
            </a:extLst>
          </p:cNvPr>
          <p:cNvSpPr>
            <a:spLocks noGrp="1" noRot="1" noMove="1" noResize="1" noEditPoints="1" noAdjustHandles="1" noChangeArrowheads="1" noChangeShapeType="1"/>
          </p:cNvSpPr>
          <p:nvPr/>
        </p:nvSpPr>
        <p:spPr>
          <a:xfrm>
            <a:off x="3983646" y="5981541"/>
            <a:ext cx="4388194" cy="6017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7E574DDF-E015-1954-E4ED-67866BF1C906}"/>
              </a:ext>
            </a:extLst>
          </p:cNvPr>
          <p:cNvSpPr>
            <a:spLocks noGrp="1" noRot="1" noMove="1" noResize="1" noEditPoints="1" noAdjustHandles="1" noChangeArrowheads="1" noChangeShapeType="1"/>
          </p:cNvSpPr>
          <p:nvPr/>
        </p:nvSpPr>
        <p:spPr>
          <a:xfrm>
            <a:off x="3983646" y="4289050"/>
            <a:ext cx="4388194" cy="6017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28738B-5C17-17D1-5C29-4E66B3707489}"/>
              </a:ext>
            </a:extLst>
          </p:cNvPr>
          <p:cNvSpPr txBox="1">
            <a:spLocks noGrp="1" noRot="1" noMove="1" noResize="1" noEditPoints="1" noAdjustHandles="1" noChangeArrowheads="1" noChangeShapeType="1"/>
          </p:cNvSpPr>
          <p:nvPr/>
        </p:nvSpPr>
        <p:spPr>
          <a:xfrm>
            <a:off x="6620267" y="1771532"/>
            <a:ext cx="3870960"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a:rPr>
              <a:t>Master's Degree:</a:t>
            </a:r>
            <a:endParaRPr lang="en-US" altLang="en-US" sz="2800" b="1" i="0" u="none" strike="noStrike" cap="none" normalizeH="0" baseline="0">
              <a:ln>
                <a:noFill/>
              </a:ln>
              <a:effectLst/>
              <a:latin typeface="Walbaum Display Light"/>
            </a:endParaRPr>
          </a:p>
        </p:txBody>
      </p:sp>
      <p:sp>
        <p:nvSpPr>
          <p:cNvPr id="34" name="Rectangle: Rounded Corners 33">
            <a:extLst>
              <a:ext uri="{FF2B5EF4-FFF2-40B4-BE49-F238E27FC236}">
                <a16:creationId xmlns:a16="http://schemas.microsoft.com/office/drawing/2014/main" id="{5C47B5DB-A97B-C695-E675-A69BDAFABEC5}"/>
              </a:ext>
            </a:extLst>
          </p:cNvPr>
          <p:cNvSpPr>
            <a:spLocks noGrp="1" noRot="1" noMove="1" noResize="1" noEditPoints="1" noAdjustHandles="1" noChangeArrowheads="1" noChangeShapeType="1"/>
          </p:cNvSpPr>
          <p:nvPr/>
        </p:nvSpPr>
        <p:spPr>
          <a:xfrm>
            <a:off x="1871131" y="1673561"/>
            <a:ext cx="1044790" cy="2332673"/>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B9CED1C6-A316-8CE4-B628-53379600C551}"/>
              </a:ext>
            </a:extLst>
          </p:cNvPr>
          <p:cNvSpPr>
            <a:spLocks noGrp="1" noRot="1" noMove="1" noResize="1" noEditPoints="1" noAdjustHandles="1" noChangeArrowheads="1" noChangeShapeType="1"/>
          </p:cNvSpPr>
          <p:nvPr/>
        </p:nvSpPr>
        <p:spPr>
          <a:xfrm>
            <a:off x="9446437" y="1673561"/>
            <a:ext cx="1044790" cy="2332673"/>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26E12D9-7458-4D95-2C1B-942FF38899EA}"/>
              </a:ext>
            </a:extLst>
          </p:cNvPr>
          <p:cNvSpPr>
            <a:spLocks noGrp="1" noRot="1" noMove="1" noResize="1" noEditPoints="1" noAdjustHandles="1" noChangeArrowheads="1" noChangeShapeType="1"/>
          </p:cNvSpPr>
          <p:nvPr/>
        </p:nvSpPr>
        <p:spPr>
          <a:xfrm>
            <a:off x="2201462" y="2631440"/>
            <a:ext cx="7894407" cy="859536"/>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E8415-9E93-D3F2-7889-64E466C2278C}"/>
              </a:ext>
            </a:extLst>
          </p:cNvPr>
          <p:cNvSpPr>
            <a:spLocks noGrp="1" noRot="1" noMove="1" noResize="1" noEditPoints="1" noAdjustHandles="1" noChangeArrowheads="1" noChangeShapeType="1"/>
          </p:cNvSpPr>
          <p:nvPr>
            <p:ph type="title"/>
          </p:nvPr>
        </p:nvSpPr>
        <p:spPr>
          <a:xfrm>
            <a:off x="838200" y="594360"/>
            <a:ext cx="10515600" cy="859536"/>
          </a:xfrm>
          <a:solidFill>
            <a:schemeClr val="bg1"/>
          </a:solidFill>
          <a:effectLst>
            <a:outerShdw blurRad="50800" dist="38100" dir="5400000" algn="t" rotWithShape="0">
              <a:prstClr val="black">
                <a:alpha val="40000"/>
              </a:prstClr>
            </a:outerShdw>
          </a:effectLst>
        </p:spPr>
        <p:txBody>
          <a:bodyPr/>
          <a:lstStyle/>
          <a:p>
            <a:r>
              <a:rPr lang="en-US" b="1" i="0">
                <a:effectLst/>
                <a:latin typeface="Walbaum Display" panose="02070503090703020303" pitchFamily="18" charset="0"/>
              </a:rPr>
              <a:t>Data Analyses - Population</a:t>
            </a:r>
            <a:endParaRPr lang="en-US" b="1">
              <a:latin typeface="Walbaum Display" panose="02070503090703020303" pitchFamily="18" charset="0"/>
            </a:endParaRPr>
          </a:p>
        </p:txBody>
      </p:sp>
      <p:grpSp>
        <p:nvGrpSpPr>
          <p:cNvPr id="8" name="Group 7">
            <a:extLst>
              <a:ext uri="{FF2B5EF4-FFF2-40B4-BE49-F238E27FC236}">
                <a16:creationId xmlns:a16="http://schemas.microsoft.com/office/drawing/2014/main" id="{4949F4DD-4BF9-F1B0-EAB4-52456E06C110}"/>
              </a:ext>
            </a:extLst>
          </p:cNvPr>
          <p:cNvGrpSpPr>
            <a:grpSpLocks noGrp="1" noUngrp="1" noRot="1" noMove="1" noResize="1"/>
          </p:cNvGrpSpPr>
          <p:nvPr/>
        </p:nvGrpSpPr>
        <p:grpSpPr>
          <a:xfrm flipV="1">
            <a:off x="18156" y="-1"/>
            <a:ext cx="3173085" cy="2880360"/>
            <a:chOff x="9144" y="4325112"/>
            <a:chExt cx="3090672" cy="2514599"/>
          </a:xfrm>
        </p:grpSpPr>
        <p:sp>
          <p:nvSpPr>
            <p:cNvPr id="9" name="Right Triangle 8">
              <a:extLst>
                <a:ext uri="{FF2B5EF4-FFF2-40B4-BE49-F238E27FC236}">
                  <a16:creationId xmlns:a16="http://schemas.microsoft.com/office/drawing/2014/main" id="{22A93136-43DE-0514-6CA9-2FF844495292}"/>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ight Triangle 9">
              <a:extLst>
                <a:ext uri="{FF2B5EF4-FFF2-40B4-BE49-F238E27FC236}">
                  <a16:creationId xmlns:a16="http://schemas.microsoft.com/office/drawing/2014/main" id="{31C5A085-82B5-CBE6-068B-F19727F3DB69}"/>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1" name="TextBox 10">
            <a:extLst>
              <a:ext uri="{FF2B5EF4-FFF2-40B4-BE49-F238E27FC236}">
                <a16:creationId xmlns:a16="http://schemas.microsoft.com/office/drawing/2014/main" id="{3124BE0D-C0A5-53AD-AD04-82E5633CD2C8}"/>
              </a:ext>
            </a:extLst>
          </p:cNvPr>
          <p:cNvSpPr txBox="1">
            <a:spLocks noGrp="1" noRot="1" noMove="1" noResize="1" noEditPoints="1" noAdjustHandles="1" noChangeArrowheads="1" noChangeShapeType="1"/>
          </p:cNvSpPr>
          <p:nvPr/>
        </p:nvSpPr>
        <p:spPr>
          <a:xfrm>
            <a:off x="2915921" y="1767552"/>
            <a:ext cx="3870960"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a:rPr>
              <a:t>Bachelor's Degree:</a:t>
            </a:r>
          </a:p>
        </p:txBody>
      </p:sp>
      <p:sp>
        <p:nvSpPr>
          <p:cNvPr id="13" name="TextBox 12">
            <a:extLst>
              <a:ext uri="{FF2B5EF4-FFF2-40B4-BE49-F238E27FC236}">
                <a16:creationId xmlns:a16="http://schemas.microsoft.com/office/drawing/2014/main" id="{7E818E98-3EDB-6636-65AF-A7CBB0283C76}"/>
              </a:ext>
            </a:extLst>
          </p:cNvPr>
          <p:cNvSpPr txBox="1">
            <a:spLocks noGrp="1" noRot="1" noMove="1" noResize="1" noEditPoints="1" noAdjustHandles="1" noChangeArrowheads="1" noChangeShapeType="1"/>
          </p:cNvSpPr>
          <p:nvPr/>
        </p:nvSpPr>
        <p:spPr>
          <a:xfrm>
            <a:off x="4235539" y="3813195"/>
            <a:ext cx="3870960"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a:rPr>
              <a:t>Doctoral Degree:</a:t>
            </a:r>
            <a:endParaRPr lang="en-US" altLang="en-US" sz="2800" b="1" i="0" u="none" strike="noStrike" cap="none" normalizeH="0" baseline="0">
              <a:ln>
                <a:noFill/>
              </a:ln>
              <a:effectLst/>
              <a:latin typeface="Walbaum Display Light"/>
            </a:endParaRPr>
          </a:p>
        </p:txBody>
      </p:sp>
      <p:sp>
        <p:nvSpPr>
          <p:cNvPr id="14" name="TextBox 13">
            <a:extLst>
              <a:ext uri="{FF2B5EF4-FFF2-40B4-BE49-F238E27FC236}">
                <a16:creationId xmlns:a16="http://schemas.microsoft.com/office/drawing/2014/main" id="{CA3AD6C6-A78C-BC76-ECFD-1C70C77F022C}"/>
              </a:ext>
            </a:extLst>
          </p:cNvPr>
          <p:cNvSpPr txBox="1">
            <a:spLocks noGrp="1" noRot="1" noMove="1" noResize="1" noEditPoints="1" noAdjustHandles="1" noChangeArrowheads="1" noChangeShapeType="1"/>
          </p:cNvSpPr>
          <p:nvPr/>
        </p:nvSpPr>
        <p:spPr>
          <a:xfrm>
            <a:off x="2201462" y="2389542"/>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BCR: 3.10</a:t>
            </a:r>
            <a:endParaRPr lang="en-US" altLang="en-US" b="1">
              <a:latin typeface="Walbaum Display Light"/>
            </a:endParaRPr>
          </a:p>
        </p:txBody>
      </p:sp>
      <p:sp>
        <p:nvSpPr>
          <p:cNvPr id="16" name="TextBox 15">
            <a:extLst>
              <a:ext uri="{FF2B5EF4-FFF2-40B4-BE49-F238E27FC236}">
                <a16:creationId xmlns:a16="http://schemas.microsoft.com/office/drawing/2014/main" id="{62C83FA4-FF10-E770-3389-AE8B55E0DA52}"/>
              </a:ext>
            </a:extLst>
          </p:cNvPr>
          <p:cNvSpPr txBox="1">
            <a:spLocks noGrp="1" noRot="1" noMove="1" noResize="1" noEditPoints="1" noAdjustHandles="1" noChangeArrowheads="1" noChangeShapeType="1"/>
          </p:cNvSpPr>
          <p:nvPr/>
        </p:nvSpPr>
        <p:spPr>
          <a:xfrm>
            <a:off x="2201462" y="2882937"/>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ROI: 2.10</a:t>
            </a:r>
            <a:endParaRPr lang="en-US" b="1">
              <a:latin typeface="Walbaum Display Light"/>
            </a:endParaRPr>
          </a:p>
        </p:txBody>
      </p:sp>
      <p:sp>
        <p:nvSpPr>
          <p:cNvPr id="18" name="TextBox 17">
            <a:extLst>
              <a:ext uri="{FF2B5EF4-FFF2-40B4-BE49-F238E27FC236}">
                <a16:creationId xmlns:a16="http://schemas.microsoft.com/office/drawing/2014/main" id="{4662389F-0883-758D-7DD6-166A68B0780F}"/>
              </a:ext>
            </a:extLst>
          </p:cNvPr>
          <p:cNvSpPr txBox="1">
            <a:spLocks noGrp="1" noRot="1" noMove="1" noResize="1" noEditPoints="1" noAdjustHandles="1" noChangeArrowheads="1" noChangeShapeType="1"/>
          </p:cNvSpPr>
          <p:nvPr/>
        </p:nvSpPr>
        <p:spPr>
          <a:xfrm>
            <a:off x="2201462" y="3376332"/>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NPV: $23.62</a:t>
            </a:r>
            <a:endParaRPr lang="en-US" altLang="en-US" b="1" i="0" u="none" strike="noStrike" cap="none" normalizeH="0" baseline="0">
              <a:ln>
                <a:noFill/>
              </a:ln>
              <a:effectLst/>
              <a:latin typeface="Walbaum Display Light"/>
            </a:endParaRPr>
          </a:p>
        </p:txBody>
      </p:sp>
      <p:sp>
        <p:nvSpPr>
          <p:cNvPr id="20" name="TextBox 19">
            <a:extLst>
              <a:ext uri="{FF2B5EF4-FFF2-40B4-BE49-F238E27FC236}">
                <a16:creationId xmlns:a16="http://schemas.microsoft.com/office/drawing/2014/main" id="{CD91231F-23B7-8F44-3B09-5344C2AD3006}"/>
              </a:ext>
            </a:extLst>
          </p:cNvPr>
          <p:cNvSpPr txBox="1">
            <a:spLocks noGrp="1" noRot="1" noMove="1" noResize="1" noEditPoints="1" noAdjustHandles="1" noChangeArrowheads="1" noChangeShapeType="1"/>
          </p:cNvSpPr>
          <p:nvPr/>
        </p:nvSpPr>
        <p:spPr>
          <a:xfrm>
            <a:off x="6224909" y="2389542"/>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BCR: 2.93 </a:t>
            </a:r>
            <a:endParaRPr lang="en-US" altLang="en-US" b="1">
              <a:latin typeface="Walbaum Display Light"/>
            </a:endParaRPr>
          </a:p>
        </p:txBody>
      </p:sp>
      <p:sp>
        <p:nvSpPr>
          <p:cNvPr id="21" name="TextBox 20">
            <a:extLst>
              <a:ext uri="{FF2B5EF4-FFF2-40B4-BE49-F238E27FC236}">
                <a16:creationId xmlns:a16="http://schemas.microsoft.com/office/drawing/2014/main" id="{A9263460-CA1C-C83D-04D0-E0F4693B250C}"/>
              </a:ext>
            </a:extLst>
          </p:cNvPr>
          <p:cNvSpPr txBox="1">
            <a:spLocks noGrp="1" noRot="1" noMove="1" noResize="1" noEditPoints="1" noAdjustHandles="1" noChangeArrowheads="1" noChangeShapeType="1"/>
          </p:cNvSpPr>
          <p:nvPr/>
        </p:nvSpPr>
        <p:spPr>
          <a:xfrm>
            <a:off x="6224909" y="2882937"/>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ROI: 1.93</a:t>
            </a:r>
            <a:endParaRPr lang="en-US" altLang="en-US" b="1">
              <a:latin typeface="Walbaum Display Light"/>
            </a:endParaRPr>
          </a:p>
        </p:txBody>
      </p:sp>
      <p:sp>
        <p:nvSpPr>
          <p:cNvPr id="22" name="TextBox 21">
            <a:extLst>
              <a:ext uri="{FF2B5EF4-FFF2-40B4-BE49-F238E27FC236}">
                <a16:creationId xmlns:a16="http://schemas.microsoft.com/office/drawing/2014/main" id="{FE29E1C5-3C43-B0BC-22D2-459152519A6D}"/>
              </a:ext>
            </a:extLst>
          </p:cNvPr>
          <p:cNvSpPr txBox="1">
            <a:spLocks noGrp="1" noRot="1" noMove="1" noResize="1" noEditPoints="1" noAdjustHandles="1" noChangeArrowheads="1" noChangeShapeType="1"/>
          </p:cNvSpPr>
          <p:nvPr/>
        </p:nvSpPr>
        <p:spPr>
          <a:xfrm>
            <a:off x="6224909" y="3376332"/>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NPV: $13.29</a:t>
            </a:r>
            <a:endParaRPr lang="en-US" altLang="en-US" b="1" i="0" u="none" strike="noStrike" cap="none" normalizeH="0" baseline="0">
              <a:ln>
                <a:noFill/>
              </a:ln>
              <a:effectLst/>
              <a:latin typeface="Walbaum Display Light"/>
            </a:endParaRPr>
          </a:p>
        </p:txBody>
      </p:sp>
      <p:sp>
        <p:nvSpPr>
          <p:cNvPr id="23" name="TextBox 22">
            <a:extLst>
              <a:ext uri="{FF2B5EF4-FFF2-40B4-BE49-F238E27FC236}">
                <a16:creationId xmlns:a16="http://schemas.microsoft.com/office/drawing/2014/main" id="{DED02371-FA25-22DE-BD0F-009179897938}"/>
              </a:ext>
            </a:extLst>
          </p:cNvPr>
          <p:cNvSpPr txBox="1">
            <a:spLocks noGrp="1" noRot="1" noMove="1" noResize="1" noEditPoints="1" noAdjustHandles="1" noChangeArrowheads="1" noChangeShapeType="1"/>
          </p:cNvSpPr>
          <p:nvPr/>
        </p:nvSpPr>
        <p:spPr>
          <a:xfrm>
            <a:off x="4245699" y="4521438"/>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BCR: 5.84 </a:t>
            </a:r>
            <a:endParaRPr lang="en-US" altLang="en-US" b="1">
              <a:latin typeface="Walbaum Display Light"/>
            </a:endParaRPr>
          </a:p>
        </p:txBody>
      </p:sp>
      <p:sp>
        <p:nvSpPr>
          <p:cNvPr id="24" name="TextBox 23">
            <a:extLst>
              <a:ext uri="{FF2B5EF4-FFF2-40B4-BE49-F238E27FC236}">
                <a16:creationId xmlns:a16="http://schemas.microsoft.com/office/drawing/2014/main" id="{A17B005F-52AD-6554-BA04-4223F84C5140}"/>
              </a:ext>
            </a:extLst>
          </p:cNvPr>
          <p:cNvSpPr txBox="1">
            <a:spLocks noGrp="1" noRot="1" noMove="1" noResize="1" noEditPoints="1" noAdjustHandles="1" noChangeArrowheads="1" noChangeShapeType="1"/>
          </p:cNvSpPr>
          <p:nvPr/>
        </p:nvSpPr>
        <p:spPr>
          <a:xfrm>
            <a:off x="4245699" y="5014833"/>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ROI: 4.84</a:t>
            </a:r>
            <a:endParaRPr lang="en-US" altLang="en-US" b="1">
              <a:latin typeface="Walbaum Display Light"/>
            </a:endParaRPr>
          </a:p>
        </p:txBody>
      </p:sp>
      <p:sp>
        <p:nvSpPr>
          <p:cNvPr id="25" name="TextBox 24">
            <a:extLst>
              <a:ext uri="{FF2B5EF4-FFF2-40B4-BE49-F238E27FC236}">
                <a16:creationId xmlns:a16="http://schemas.microsoft.com/office/drawing/2014/main" id="{58351DB5-B0B5-6CFB-D127-12C881EFA022}"/>
              </a:ext>
            </a:extLst>
          </p:cNvPr>
          <p:cNvSpPr txBox="1">
            <a:spLocks noGrp="1" noRot="1" noMove="1" noResize="1" noEditPoints="1" noAdjustHandles="1" noChangeArrowheads="1" noChangeShapeType="1"/>
          </p:cNvSpPr>
          <p:nvPr/>
        </p:nvSpPr>
        <p:spPr>
          <a:xfrm>
            <a:off x="4245699" y="5508228"/>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lang="en-US" altLang="en-US" b="1">
                <a:latin typeface="Walbaum Display Light"/>
              </a:rPr>
              <a:t>NPV: $11.72</a:t>
            </a:r>
          </a:p>
        </p:txBody>
      </p:sp>
      <p:sp>
        <p:nvSpPr>
          <p:cNvPr id="26" name="TextBox 25">
            <a:extLst>
              <a:ext uri="{FF2B5EF4-FFF2-40B4-BE49-F238E27FC236}">
                <a16:creationId xmlns:a16="http://schemas.microsoft.com/office/drawing/2014/main" id="{B39009B9-0545-C77E-EB14-13455404C129}"/>
              </a:ext>
            </a:extLst>
          </p:cNvPr>
          <p:cNvSpPr txBox="1">
            <a:spLocks noGrp="1" noRot="1" noMove="1" noResize="1" noEditPoints="1" noAdjustHandles="1" noChangeArrowheads="1" noChangeShapeType="1"/>
          </p:cNvSpPr>
          <p:nvPr/>
        </p:nvSpPr>
        <p:spPr>
          <a:xfrm>
            <a:off x="4245699" y="6001623"/>
            <a:ext cx="387096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Context-dependent benefits</a:t>
            </a:r>
            <a:endParaRPr lang="en-US" altLang="en-US" b="1" i="0" u="none" strike="noStrike" cap="none" normalizeH="0" baseline="0">
              <a:ln>
                <a:noFill/>
              </a:ln>
              <a:effectLst/>
              <a:latin typeface="Walbaum Display Light"/>
            </a:endParaRPr>
          </a:p>
        </p:txBody>
      </p:sp>
      <p:grpSp>
        <p:nvGrpSpPr>
          <p:cNvPr id="27" name="Group 26">
            <a:extLst>
              <a:ext uri="{FF2B5EF4-FFF2-40B4-BE49-F238E27FC236}">
                <a16:creationId xmlns:a16="http://schemas.microsoft.com/office/drawing/2014/main" id="{CB7056F7-A5DC-33D8-D0CF-0008FB0483B2}"/>
              </a:ext>
            </a:extLst>
          </p:cNvPr>
          <p:cNvGrpSpPr>
            <a:grpSpLocks noGrp="1" noUngrp="1" noRot="1" noMove="1" noResize="1"/>
          </p:cNvGrpSpPr>
          <p:nvPr/>
        </p:nvGrpSpPr>
        <p:grpSpPr>
          <a:xfrm rot="10800000" flipV="1">
            <a:off x="9018915" y="3977640"/>
            <a:ext cx="3173085" cy="2880360"/>
            <a:chOff x="9144" y="4325112"/>
            <a:chExt cx="3090672" cy="2514599"/>
          </a:xfrm>
        </p:grpSpPr>
        <p:sp>
          <p:nvSpPr>
            <p:cNvPr id="28" name="Right Triangle 27">
              <a:extLst>
                <a:ext uri="{FF2B5EF4-FFF2-40B4-BE49-F238E27FC236}">
                  <a16:creationId xmlns:a16="http://schemas.microsoft.com/office/drawing/2014/main" id="{2429B238-D8F4-D408-1900-D72B8DF56D15}"/>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Right Triangle 28">
              <a:extLst>
                <a:ext uri="{FF2B5EF4-FFF2-40B4-BE49-F238E27FC236}">
                  <a16:creationId xmlns:a16="http://schemas.microsoft.com/office/drawing/2014/main" id="{A46D334A-4902-5387-1849-42369CF88CE6}"/>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33255138"/>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2F4183F-74AB-521F-E589-74CEB986697A}"/>
              </a:ext>
            </a:extLst>
          </p:cNvPr>
          <p:cNvSpPr/>
          <p:nvPr/>
        </p:nvSpPr>
        <p:spPr>
          <a:xfrm>
            <a:off x="3481748" y="1358020"/>
            <a:ext cx="6605077" cy="401662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DE6DBA-AB3B-74FC-2193-208232FE161A}"/>
              </a:ext>
            </a:extLst>
          </p:cNvPr>
          <p:cNvSpPr/>
          <p:nvPr/>
        </p:nvSpPr>
        <p:spPr>
          <a:xfrm>
            <a:off x="2101690" y="2590800"/>
            <a:ext cx="6889910" cy="3781079"/>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ADA41F4A-23C7-B77D-6E1E-9EE78B083569}"/>
              </a:ext>
            </a:extLst>
          </p:cNvPr>
          <p:cNvSpPr/>
          <p:nvPr/>
        </p:nvSpPr>
        <p:spPr>
          <a:xfrm rot="16200000">
            <a:off x="8171666" y="4456720"/>
            <a:ext cx="1905000" cy="1925320"/>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29572C7-BA33-3FBB-B134-D6F8077B4B3B}"/>
              </a:ext>
            </a:extLst>
          </p:cNvPr>
          <p:cNvSpPr/>
          <p:nvPr/>
        </p:nvSpPr>
        <p:spPr>
          <a:xfrm rot="5400000">
            <a:off x="2115334" y="1362613"/>
            <a:ext cx="1905000" cy="1925320"/>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EA513-0AE0-15C2-DC23-0068054EDBFF}"/>
              </a:ext>
            </a:extLst>
          </p:cNvPr>
          <p:cNvSpPr txBox="1">
            <a:spLocks/>
          </p:cNvSpPr>
          <p:nvPr/>
        </p:nvSpPr>
        <p:spPr>
          <a:xfrm>
            <a:off x="781492" y="318433"/>
            <a:ext cx="10515600" cy="859536"/>
          </a:xfrm>
          <a:prstGeom prst="rect">
            <a:avLst/>
          </a:prstGeom>
          <a:solidFill>
            <a:schemeClr val="bg1"/>
          </a:solidFill>
          <a:effectLst>
            <a:outerShdw blurRad="50800" dist="38100" dir="5400000" algn="t" rotWithShape="0">
              <a:prstClr val="black">
                <a:alpha val="40000"/>
              </a:prstClr>
            </a:outerShdw>
          </a:effectLst>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kern="1200">
                <a:latin typeface="Walbaum Display" panose="02070503090703020303" pitchFamily="18" charset="0"/>
              </a:rPr>
              <a:t>Population Data Analysis Visualizations</a:t>
            </a:r>
            <a:endParaRPr lang="en-US" b="1"/>
          </a:p>
        </p:txBody>
      </p:sp>
      <p:pic>
        <p:nvPicPr>
          <p:cNvPr id="4" name="Content Placeholder 3" descr="A graph of different colored bars&#10;&#10;Description automatically generated">
            <a:extLst>
              <a:ext uri="{FF2B5EF4-FFF2-40B4-BE49-F238E27FC236}">
                <a16:creationId xmlns:a16="http://schemas.microsoft.com/office/drawing/2014/main" id="{DE828222-88DB-03E8-61A3-21A99936FEC5}"/>
              </a:ext>
            </a:extLst>
          </p:cNvPr>
          <p:cNvPicPr>
            <a:picLocks noChangeAspect="1"/>
          </p:cNvPicPr>
          <p:nvPr/>
        </p:nvPicPr>
        <p:blipFill>
          <a:blip r:embed="rId3"/>
          <a:stretch>
            <a:fillRect/>
          </a:stretch>
        </p:blipFill>
        <p:spPr>
          <a:xfrm>
            <a:off x="2434169" y="1675227"/>
            <a:ext cx="7323662" cy="4394199"/>
          </a:xfrm>
          <a:prstGeom prst="rect">
            <a:avLst/>
          </a:prstGeom>
        </p:spPr>
      </p:pic>
    </p:spTree>
    <p:extLst>
      <p:ext uri="{BB962C8B-B14F-4D97-AF65-F5344CB8AC3E}">
        <p14:creationId xmlns:p14="http://schemas.microsoft.com/office/powerpoint/2010/main" val="21196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7702F0-BDAC-C09E-712C-E59FA1EA0234}"/>
              </a:ext>
            </a:extLst>
          </p:cNvPr>
          <p:cNvSpPr>
            <a:spLocks noGrp="1" noRot="1" noMove="1" noResize="1" noEditPoints="1" noAdjustHandles="1" noChangeArrowheads="1" noChangeShapeType="1"/>
          </p:cNvSpPr>
          <p:nvPr/>
        </p:nvSpPr>
        <p:spPr>
          <a:xfrm>
            <a:off x="991543" y="5805937"/>
            <a:ext cx="3218478" cy="369332"/>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 name="Rectangle 29">
            <a:extLst>
              <a:ext uri="{FF2B5EF4-FFF2-40B4-BE49-F238E27FC236}">
                <a16:creationId xmlns:a16="http://schemas.microsoft.com/office/drawing/2014/main" id="{F6FAFD27-C6A7-DE21-A951-4B5B5601733A}"/>
              </a:ext>
            </a:extLst>
          </p:cNvPr>
          <p:cNvSpPr>
            <a:spLocks noGrp="1" noRot="1" noMove="1" noResize="1" noEditPoints="1" noAdjustHandles="1" noChangeArrowheads="1" noChangeShapeType="1"/>
          </p:cNvSpPr>
          <p:nvPr/>
        </p:nvSpPr>
        <p:spPr>
          <a:xfrm>
            <a:off x="991543" y="2251408"/>
            <a:ext cx="3218478" cy="369332"/>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Rectangle 28">
            <a:extLst>
              <a:ext uri="{FF2B5EF4-FFF2-40B4-BE49-F238E27FC236}">
                <a16:creationId xmlns:a16="http://schemas.microsoft.com/office/drawing/2014/main" id="{3D618F97-4B24-13DD-6DD3-04AE02523BEA}"/>
              </a:ext>
            </a:extLst>
          </p:cNvPr>
          <p:cNvSpPr>
            <a:spLocks noGrp="1" noRot="1" noMove="1" noResize="1" noEditPoints="1" noAdjustHandles="1" noChangeArrowheads="1" noChangeShapeType="1"/>
          </p:cNvSpPr>
          <p:nvPr/>
        </p:nvSpPr>
        <p:spPr>
          <a:xfrm>
            <a:off x="929309" y="4049641"/>
            <a:ext cx="3280711" cy="369332"/>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Rectangle: Rounded Corners 27">
            <a:extLst>
              <a:ext uri="{FF2B5EF4-FFF2-40B4-BE49-F238E27FC236}">
                <a16:creationId xmlns:a16="http://schemas.microsoft.com/office/drawing/2014/main" id="{90B66CD5-07D2-12EA-760A-E74F1DCE8D44}"/>
              </a:ext>
            </a:extLst>
          </p:cNvPr>
          <p:cNvSpPr>
            <a:spLocks noGrp="1" noRot="1" noMove="1" noResize="1" noEditPoints="1" noAdjustHandles="1" noChangeArrowheads="1" noChangeShapeType="1"/>
          </p:cNvSpPr>
          <p:nvPr/>
        </p:nvSpPr>
        <p:spPr>
          <a:xfrm>
            <a:off x="258918" y="3286759"/>
            <a:ext cx="732624" cy="1630679"/>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7" name="Rectangle: Rounded Corners 26">
            <a:extLst>
              <a:ext uri="{FF2B5EF4-FFF2-40B4-BE49-F238E27FC236}">
                <a16:creationId xmlns:a16="http://schemas.microsoft.com/office/drawing/2014/main" id="{65DD685B-0B78-947E-D88C-EB9703B218C8}"/>
              </a:ext>
            </a:extLst>
          </p:cNvPr>
          <p:cNvSpPr>
            <a:spLocks noGrp="1" noRot="1" noMove="1" noResize="1" noEditPoints="1" noAdjustHandles="1" noChangeArrowheads="1" noChangeShapeType="1"/>
          </p:cNvSpPr>
          <p:nvPr/>
        </p:nvSpPr>
        <p:spPr>
          <a:xfrm>
            <a:off x="258918" y="5078030"/>
            <a:ext cx="732624" cy="1530702"/>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6" name="Rectangle: Rounded Corners 25">
            <a:extLst>
              <a:ext uri="{FF2B5EF4-FFF2-40B4-BE49-F238E27FC236}">
                <a16:creationId xmlns:a16="http://schemas.microsoft.com/office/drawing/2014/main" id="{2709CB3D-1035-4469-81A9-065FDA82B183}"/>
              </a:ext>
            </a:extLst>
          </p:cNvPr>
          <p:cNvSpPr>
            <a:spLocks noGrp="1" noRot="1" noMove="1" noResize="1" noEditPoints="1" noAdjustHandles="1" noChangeArrowheads="1" noChangeShapeType="1"/>
          </p:cNvSpPr>
          <p:nvPr/>
        </p:nvSpPr>
        <p:spPr>
          <a:xfrm>
            <a:off x="258919" y="1531861"/>
            <a:ext cx="732624" cy="1613016"/>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nvGrpSpPr>
          <p:cNvPr id="16" name="Group 15">
            <a:extLst>
              <a:ext uri="{FF2B5EF4-FFF2-40B4-BE49-F238E27FC236}">
                <a16:creationId xmlns:a16="http://schemas.microsoft.com/office/drawing/2014/main" id="{58EF4B97-474F-D263-C2FD-B3629A49224B}"/>
              </a:ext>
            </a:extLst>
          </p:cNvPr>
          <p:cNvGrpSpPr>
            <a:grpSpLocks noGrp="1" noUngrp="1" noRot="1" noMove="1" noResize="1"/>
          </p:cNvGrpSpPr>
          <p:nvPr/>
        </p:nvGrpSpPr>
        <p:grpSpPr>
          <a:xfrm flipH="1" flipV="1">
            <a:off x="4472102" y="1704581"/>
            <a:ext cx="7526859" cy="4808052"/>
            <a:chOff x="4665142" y="1704581"/>
            <a:chExt cx="7526859" cy="4808052"/>
          </a:xfrm>
        </p:grpSpPr>
        <p:sp>
          <p:nvSpPr>
            <p:cNvPr id="11" name="Rectangle: Rounded Corners 10">
              <a:extLst>
                <a:ext uri="{FF2B5EF4-FFF2-40B4-BE49-F238E27FC236}">
                  <a16:creationId xmlns:a16="http://schemas.microsoft.com/office/drawing/2014/main" id="{CB797E9A-101A-0A2B-74A8-078164CF16BD}"/>
                </a:ext>
              </a:extLst>
            </p:cNvPr>
            <p:cNvSpPr>
              <a:spLocks noGrp="1" noRot="1" noMove="1" noResize="1" noEditPoints="1" noAdjustHandles="1" noChangeArrowheads="1" noChangeShapeType="1"/>
            </p:cNvSpPr>
            <p:nvPr/>
          </p:nvSpPr>
          <p:spPr>
            <a:xfrm>
              <a:off x="5699760" y="1704581"/>
              <a:ext cx="6492239" cy="378385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9D69F86-C111-3B18-00E1-141FE4BAA827}"/>
                </a:ext>
              </a:extLst>
            </p:cNvPr>
            <p:cNvSpPr>
              <a:spLocks noGrp="1" noRot="1" noMove="1" noResize="1" noEditPoints="1" noAdjustHandles="1" noChangeArrowheads="1" noChangeShapeType="1"/>
            </p:cNvSpPr>
            <p:nvPr/>
          </p:nvSpPr>
          <p:spPr>
            <a:xfrm>
              <a:off x="4665142" y="2580640"/>
              <a:ext cx="6450656" cy="3931992"/>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B2C453B0-8FF5-4295-EC00-9CC96696EB0E}"/>
                </a:ext>
              </a:extLst>
            </p:cNvPr>
            <p:cNvSpPr>
              <a:spLocks noGrp="1" noRot="1" noMove="1" noResize="1" noEditPoints="1" noAdjustHandles="1" noChangeArrowheads="1" noChangeShapeType="1"/>
            </p:cNvSpPr>
            <p:nvPr/>
          </p:nvSpPr>
          <p:spPr>
            <a:xfrm rot="16200000">
              <a:off x="10230701" y="4551333"/>
              <a:ext cx="2120025" cy="1802575"/>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7CFCFACD-31E2-F991-947E-5D1B141B85C0}"/>
                </a:ext>
              </a:extLst>
            </p:cNvPr>
            <p:cNvSpPr>
              <a:spLocks noGrp="1" noRot="1" noMove="1" noResize="1" noEditPoints="1" noAdjustHandles="1" noChangeArrowheads="1" noChangeShapeType="1"/>
            </p:cNvSpPr>
            <p:nvPr/>
          </p:nvSpPr>
          <p:spPr>
            <a:xfrm rot="5400000">
              <a:off x="4669080" y="1703905"/>
              <a:ext cx="1801222" cy="1802575"/>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e chart with text overlay&#10;&#10;Description automatically generated">
            <a:extLst>
              <a:ext uri="{FF2B5EF4-FFF2-40B4-BE49-F238E27FC236}">
                <a16:creationId xmlns:a16="http://schemas.microsoft.com/office/drawing/2014/main" id="{270A676C-A0C2-BAA4-F1BB-B2106890F9B7}"/>
              </a:ext>
            </a:extLst>
          </p:cNvPr>
          <p:cNvPicPr>
            <a:picLocks noGrp="1" noRot="1" noChangeAspect="1" noMove="1" noResize="1" noEditPoints="1" noAdjustHandles="1" noChangeArrowheads="1" noChangeShapeType="1" noCrop="1"/>
          </p:cNvPicPr>
          <p:nvPr/>
        </p:nvPicPr>
        <p:blipFill>
          <a:blip r:embed="rId3"/>
          <a:stretch>
            <a:fillRect/>
          </a:stretch>
        </p:blipFill>
        <p:spPr>
          <a:xfrm>
            <a:off x="4777668" y="1977210"/>
            <a:ext cx="6903720" cy="4228527"/>
          </a:xfrm>
          <a:prstGeom prst="rect">
            <a:avLst/>
          </a:prstGeom>
        </p:spPr>
      </p:pic>
      <p:sp>
        <p:nvSpPr>
          <p:cNvPr id="2" name="Title 1">
            <a:extLst>
              <a:ext uri="{FF2B5EF4-FFF2-40B4-BE49-F238E27FC236}">
                <a16:creationId xmlns:a16="http://schemas.microsoft.com/office/drawing/2014/main" id="{C99784FB-6B0D-E87D-ABEC-BA029A71AA76}"/>
              </a:ext>
            </a:extLst>
          </p:cNvPr>
          <p:cNvSpPr txBox="1">
            <a:spLocks noGrp="1" noRot="1" noMove="1" noResize="1" noEditPoints="1" noAdjustHandles="1" noChangeArrowheads="1" noChangeShapeType="1"/>
          </p:cNvSpPr>
          <p:nvPr/>
        </p:nvSpPr>
        <p:spPr>
          <a:xfrm>
            <a:off x="781492" y="318433"/>
            <a:ext cx="10515600" cy="859536"/>
          </a:xfrm>
          <a:prstGeom prst="rect">
            <a:avLst/>
          </a:prstGeom>
          <a:solidFill>
            <a:schemeClr val="bg1"/>
          </a:solidFill>
          <a:effectLst>
            <a:outerShdw blurRad="50800" dist="38100" dir="5400000" algn="t" rotWithShape="0">
              <a:prstClr val="black">
                <a:alpha val="40000"/>
              </a:prstClr>
            </a:outerShdw>
          </a:effectLst>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Walbaum Display"/>
              </a:rPr>
              <a:t>Financial Data</a:t>
            </a:r>
            <a:r>
              <a:rPr lang="en-US" sz="4400" b="1" kern="1200">
                <a:latin typeface="Walbaum Display"/>
              </a:rPr>
              <a:t> </a:t>
            </a:r>
            <a:r>
              <a:rPr lang="en-US" b="1">
                <a:latin typeface="Walbaum Display"/>
              </a:rPr>
              <a:t>Observation Visualizations</a:t>
            </a:r>
          </a:p>
        </p:txBody>
      </p:sp>
      <p:sp>
        <p:nvSpPr>
          <p:cNvPr id="17" name="TextBox 16">
            <a:extLst>
              <a:ext uri="{FF2B5EF4-FFF2-40B4-BE49-F238E27FC236}">
                <a16:creationId xmlns:a16="http://schemas.microsoft.com/office/drawing/2014/main" id="{84AFBE23-75E5-849E-27CC-5237D5102DA5}"/>
              </a:ext>
            </a:extLst>
          </p:cNvPr>
          <p:cNvSpPr txBox="1">
            <a:spLocks noGrp="1" noRot="1" noMove="1" noResize="1" noEditPoints="1" noAdjustHandles="1" noChangeArrowheads="1" noChangeShapeType="1"/>
          </p:cNvSpPr>
          <p:nvPr/>
        </p:nvSpPr>
        <p:spPr>
          <a:xfrm>
            <a:off x="942804" y="1531861"/>
            <a:ext cx="3734577" cy="400110"/>
          </a:xfrm>
          <a:prstGeom prst="rect">
            <a:avLst/>
          </a:prstGeom>
          <a:noFill/>
        </p:spPr>
        <p:txBody>
          <a:bodyPr wrap="square">
            <a:spAutoFit/>
          </a:bodyPr>
          <a:lstStyle/>
          <a:p>
            <a:r>
              <a:rPr lang="en-US" sz="2000" b="1" i="0">
                <a:effectLst/>
                <a:latin typeface="Walbaum Display Light"/>
              </a:rPr>
              <a:t>Bachelor's Degree:</a:t>
            </a:r>
          </a:p>
        </p:txBody>
      </p:sp>
      <p:sp>
        <p:nvSpPr>
          <p:cNvPr id="18" name="TextBox 17">
            <a:extLst>
              <a:ext uri="{FF2B5EF4-FFF2-40B4-BE49-F238E27FC236}">
                <a16:creationId xmlns:a16="http://schemas.microsoft.com/office/drawing/2014/main" id="{2FD7D984-1271-6F39-CFA6-D5CC3597B5F2}"/>
              </a:ext>
            </a:extLst>
          </p:cNvPr>
          <p:cNvSpPr txBox="1">
            <a:spLocks noGrp="1" noRot="1" noMove="1" noResize="1" noEditPoints="1" noAdjustHandles="1" noChangeArrowheads="1" noChangeShapeType="1"/>
          </p:cNvSpPr>
          <p:nvPr/>
        </p:nvSpPr>
        <p:spPr>
          <a:xfrm>
            <a:off x="942803" y="3297251"/>
            <a:ext cx="3734577" cy="400110"/>
          </a:xfrm>
          <a:prstGeom prst="rect">
            <a:avLst/>
          </a:prstGeom>
          <a:noFill/>
        </p:spPr>
        <p:txBody>
          <a:bodyPr wrap="square">
            <a:spAutoFit/>
          </a:bodyPr>
          <a:lstStyle/>
          <a:p>
            <a:r>
              <a:rPr lang="en-US" sz="2000" b="1" i="0">
                <a:effectLst/>
                <a:latin typeface="Walbaum Display Light"/>
              </a:rPr>
              <a:t>Master's Degree:</a:t>
            </a:r>
          </a:p>
        </p:txBody>
      </p:sp>
      <p:sp>
        <p:nvSpPr>
          <p:cNvPr id="19" name="TextBox 18">
            <a:extLst>
              <a:ext uri="{FF2B5EF4-FFF2-40B4-BE49-F238E27FC236}">
                <a16:creationId xmlns:a16="http://schemas.microsoft.com/office/drawing/2014/main" id="{E5B8A109-99AF-1CB6-B198-9C9A79E4CF6A}"/>
              </a:ext>
            </a:extLst>
          </p:cNvPr>
          <p:cNvSpPr txBox="1">
            <a:spLocks noGrp="1" noRot="1" noMove="1" noResize="1" noEditPoints="1" noAdjustHandles="1" noChangeArrowheads="1" noChangeShapeType="1"/>
          </p:cNvSpPr>
          <p:nvPr/>
        </p:nvSpPr>
        <p:spPr>
          <a:xfrm>
            <a:off x="942803" y="5220270"/>
            <a:ext cx="3734577" cy="400110"/>
          </a:xfrm>
          <a:prstGeom prst="rect">
            <a:avLst/>
          </a:prstGeom>
          <a:noFill/>
        </p:spPr>
        <p:txBody>
          <a:bodyPr wrap="square">
            <a:spAutoFit/>
          </a:bodyPr>
          <a:lstStyle/>
          <a:p>
            <a:r>
              <a:rPr lang="en-US" sz="2000" b="1" i="0">
                <a:effectLst/>
                <a:latin typeface="Walbaum Display Light"/>
              </a:rPr>
              <a:t>Doctoral Degree:</a:t>
            </a:r>
          </a:p>
        </p:txBody>
      </p:sp>
      <p:sp>
        <p:nvSpPr>
          <p:cNvPr id="20" name="TextBox 19">
            <a:extLst>
              <a:ext uri="{FF2B5EF4-FFF2-40B4-BE49-F238E27FC236}">
                <a16:creationId xmlns:a16="http://schemas.microsoft.com/office/drawing/2014/main" id="{F104DE98-729D-558A-895E-357600AF468F}"/>
              </a:ext>
            </a:extLst>
          </p:cNvPr>
          <p:cNvSpPr txBox="1">
            <a:spLocks noGrp="1" noRot="1" noMove="1" noResize="1" noEditPoints="1" noAdjustHandles="1" noChangeArrowheads="1" noChangeShapeType="1"/>
          </p:cNvSpPr>
          <p:nvPr/>
        </p:nvSpPr>
        <p:spPr>
          <a:xfrm>
            <a:off x="475444" y="1980602"/>
            <a:ext cx="373457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salary: $70,000</a:t>
            </a:r>
          </a:p>
        </p:txBody>
      </p:sp>
      <p:sp>
        <p:nvSpPr>
          <p:cNvPr id="21" name="TextBox 20">
            <a:extLst>
              <a:ext uri="{FF2B5EF4-FFF2-40B4-BE49-F238E27FC236}">
                <a16:creationId xmlns:a16="http://schemas.microsoft.com/office/drawing/2014/main" id="{AE4443D9-5DAB-4998-5073-276CCEE4481C}"/>
              </a:ext>
            </a:extLst>
          </p:cNvPr>
          <p:cNvSpPr txBox="1">
            <a:spLocks noGrp="1" noRot="1" noMove="1" noResize="1" noEditPoints="1" noAdjustHandles="1" noChangeArrowheads="1" noChangeShapeType="1"/>
          </p:cNvSpPr>
          <p:nvPr/>
        </p:nvSpPr>
        <p:spPr>
          <a:xfrm>
            <a:off x="475444" y="2475212"/>
            <a:ext cx="373457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borrowed: $12,448.92</a:t>
            </a:r>
          </a:p>
        </p:txBody>
      </p:sp>
      <p:sp>
        <p:nvSpPr>
          <p:cNvPr id="22" name="TextBox 21">
            <a:extLst>
              <a:ext uri="{FF2B5EF4-FFF2-40B4-BE49-F238E27FC236}">
                <a16:creationId xmlns:a16="http://schemas.microsoft.com/office/drawing/2014/main" id="{84AB3C30-1D9B-4517-199A-BED487AAF7F4}"/>
              </a:ext>
            </a:extLst>
          </p:cNvPr>
          <p:cNvSpPr txBox="1">
            <a:spLocks noGrp="1" noRot="1" noMove="1" noResize="1" noEditPoints="1" noAdjustHandles="1" noChangeArrowheads="1" noChangeShapeType="1"/>
          </p:cNvSpPr>
          <p:nvPr/>
        </p:nvSpPr>
        <p:spPr>
          <a:xfrm>
            <a:off x="475443" y="3745992"/>
            <a:ext cx="3734577"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salary: $84,000</a:t>
            </a:r>
          </a:p>
        </p:txBody>
      </p:sp>
      <p:sp>
        <p:nvSpPr>
          <p:cNvPr id="23" name="TextBox 22">
            <a:extLst>
              <a:ext uri="{FF2B5EF4-FFF2-40B4-BE49-F238E27FC236}">
                <a16:creationId xmlns:a16="http://schemas.microsoft.com/office/drawing/2014/main" id="{FE6E8E43-00DD-314A-40ED-E75BA7101681}"/>
              </a:ext>
            </a:extLst>
          </p:cNvPr>
          <p:cNvSpPr txBox="1">
            <a:spLocks noGrp="1" noRot="1" noMove="1" noResize="1" noEditPoints="1" noAdjustHandles="1" noChangeArrowheads="1" noChangeShapeType="1"/>
          </p:cNvSpPr>
          <p:nvPr/>
        </p:nvSpPr>
        <p:spPr>
          <a:xfrm>
            <a:off x="475444" y="4240602"/>
            <a:ext cx="3734577"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borrowed: $11,530.19</a:t>
            </a:r>
          </a:p>
        </p:txBody>
      </p:sp>
      <p:sp>
        <p:nvSpPr>
          <p:cNvPr id="24" name="TextBox 23">
            <a:extLst>
              <a:ext uri="{FF2B5EF4-FFF2-40B4-BE49-F238E27FC236}">
                <a16:creationId xmlns:a16="http://schemas.microsoft.com/office/drawing/2014/main" id="{E580B006-47B5-2B02-03B3-03DBC12D5983}"/>
              </a:ext>
            </a:extLst>
          </p:cNvPr>
          <p:cNvSpPr txBox="1">
            <a:spLocks noGrp="1" noRot="1" noMove="1" noResize="1" noEditPoints="1" noAdjustHandles="1" noChangeArrowheads="1" noChangeShapeType="1"/>
          </p:cNvSpPr>
          <p:nvPr/>
        </p:nvSpPr>
        <p:spPr>
          <a:xfrm>
            <a:off x="475444" y="5526771"/>
            <a:ext cx="373457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salary: $100,000</a:t>
            </a:r>
          </a:p>
        </p:txBody>
      </p:sp>
      <p:sp>
        <p:nvSpPr>
          <p:cNvPr id="25" name="TextBox 24">
            <a:extLst>
              <a:ext uri="{FF2B5EF4-FFF2-40B4-BE49-F238E27FC236}">
                <a16:creationId xmlns:a16="http://schemas.microsoft.com/office/drawing/2014/main" id="{AB01CCFF-28AB-B96B-3EAB-2C3CCFF00308}"/>
              </a:ext>
            </a:extLst>
          </p:cNvPr>
          <p:cNvSpPr txBox="1">
            <a:spLocks noGrp="1" noRot="1" noMove="1" noResize="1" noEditPoints="1" noAdjustHandles="1" noChangeArrowheads="1" noChangeShapeType="1"/>
          </p:cNvSpPr>
          <p:nvPr/>
        </p:nvSpPr>
        <p:spPr>
          <a:xfrm>
            <a:off x="475444" y="6021381"/>
            <a:ext cx="373457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sz="1800" b="1" i="0">
                <a:effectLst/>
                <a:latin typeface="Walbaum Display Light"/>
              </a:rPr>
              <a:t>Median borrowed: $7,233.49</a:t>
            </a:r>
          </a:p>
        </p:txBody>
      </p:sp>
    </p:spTree>
    <p:extLst>
      <p:ext uri="{BB962C8B-B14F-4D97-AF65-F5344CB8AC3E}">
        <p14:creationId xmlns:p14="http://schemas.microsoft.com/office/powerpoint/2010/main" val="424855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B3162B8-407C-076F-73E1-A0FA443C5E1F}"/>
              </a:ext>
            </a:extLst>
          </p:cNvPr>
          <p:cNvSpPr>
            <a:spLocks noGrp="1" noRot="1" noMove="1" noResize="1" noEditPoints="1" noAdjustHandles="1" noChangeArrowheads="1" noChangeShapeType="1"/>
          </p:cNvSpPr>
          <p:nvPr/>
        </p:nvSpPr>
        <p:spPr>
          <a:xfrm>
            <a:off x="1433486" y="2378958"/>
            <a:ext cx="5017924" cy="564667"/>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EEEBB4-76ED-B89B-0CCF-B379A344374E}"/>
              </a:ext>
            </a:extLst>
          </p:cNvPr>
          <p:cNvSpPr>
            <a:spLocks noGrp="1" noRot="1" noMove="1" noResize="1" noEditPoints="1" noAdjustHandles="1" noChangeArrowheads="1" noChangeShapeType="1"/>
          </p:cNvSpPr>
          <p:nvPr/>
        </p:nvSpPr>
        <p:spPr>
          <a:xfrm>
            <a:off x="7350760" y="3275074"/>
            <a:ext cx="3265960" cy="809246"/>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Rectangle 31">
            <a:extLst>
              <a:ext uri="{FF2B5EF4-FFF2-40B4-BE49-F238E27FC236}">
                <a16:creationId xmlns:a16="http://schemas.microsoft.com/office/drawing/2014/main" id="{8FDB4BE6-6D76-151E-A70B-DF0F3F5BDD72}"/>
              </a:ext>
            </a:extLst>
          </p:cNvPr>
          <p:cNvSpPr>
            <a:spLocks noGrp="1" noRot="1" noMove="1" noResize="1" noEditPoints="1" noAdjustHandles="1" noChangeArrowheads="1" noChangeShapeType="1"/>
          </p:cNvSpPr>
          <p:nvPr/>
        </p:nvSpPr>
        <p:spPr>
          <a:xfrm>
            <a:off x="7350760" y="5403834"/>
            <a:ext cx="3265960" cy="86668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Rectangle 30">
            <a:extLst>
              <a:ext uri="{FF2B5EF4-FFF2-40B4-BE49-F238E27FC236}">
                <a16:creationId xmlns:a16="http://schemas.microsoft.com/office/drawing/2014/main" id="{2DEE82BD-6E02-E817-8F02-AFA2E10BDD46}"/>
              </a:ext>
            </a:extLst>
          </p:cNvPr>
          <p:cNvSpPr>
            <a:spLocks noGrp="1" noRot="1" noMove="1" noResize="1" noEditPoints="1" noAdjustHandles="1" noChangeArrowheads="1" noChangeShapeType="1"/>
          </p:cNvSpPr>
          <p:nvPr/>
        </p:nvSpPr>
        <p:spPr>
          <a:xfrm>
            <a:off x="7350760" y="1017470"/>
            <a:ext cx="3265960" cy="79101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Rounded Corners 25">
            <a:extLst>
              <a:ext uri="{FF2B5EF4-FFF2-40B4-BE49-F238E27FC236}">
                <a16:creationId xmlns:a16="http://schemas.microsoft.com/office/drawing/2014/main" id="{D949B6F7-25E2-2266-6801-09B6617788C7}"/>
              </a:ext>
            </a:extLst>
          </p:cNvPr>
          <p:cNvSpPr>
            <a:spLocks noGrp="1" noRot="1" noMove="1" noResize="1" noEditPoints="1" noAdjustHandles="1" noChangeArrowheads="1" noChangeShapeType="1"/>
          </p:cNvSpPr>
          <p:nvPr/>
        </p:nvSpPr>
        <p:spPr>
          <a:xfrm>
            <a:off x="10616720" y="141594"/>
            <a:ext cx="920150" cy="2191561"/>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7" name="Rectangle: Rounded Corners 26">
            <a:extLst>
              <a:ext uri="{FF2B5EF4-FFF2-40B4-BE49-F238E27FC236}">
                <a16:creationId xmlns:a16="http://schemas.microsoft.com/office/drawing/2014/main" id="{06EAD2A0-3062-D95C-8203-B1CCE1C39F64}"/>
              </a:ext>
            </a:extLst>
          </p:cNvPr>
          <p:cNvSpPr>
            <a:spLocks noGrp="1" noRot="1" noMove="1" noResize="1" noEditPoints="1" noAdjustHandles="1" noChangeArrowheads="1" noChangeShapeType="1"/>
          </p:cNvSpPr>
          <p:nvPr/>
        </p:nvSpPr>
        <p:spPr>
          <a:xfrm>
            <a:off x="10616720" y="2377905"/>
            <a:ext cx="920150" cy="2186311"/>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8" name="Rectangle: Rounded Corners 27">
            <a:extLst>
              <a:ext uri="{FF2B5EF4-FFF2-40B4-BE49-F238E27FC236}">
                <a16:creationId xmlns:a16="http://schemas.microsoft.com/office/drawing/2014/main" id="{CCD1F690-ED56-0665-155F-0C1C0F325D3A}"/>
              </a:ext>
            </a:extLst>
          </p:cNvPr>
          <p:cNvSpPr>
            <a:spLocks noGrp="1" noRot="1" noMove="1" noResize="1" noEditPoints="1" noAdjustHandles="1" noChangeArrowheads="1" noChangeShapeType="1"/>
          </p:cNvSpPr>
          <p:nvPr/>
        </p:nvSpPr>
        <p:spPr>
          <a:xfrm>
            <a:off x="10616720" y="4603717"/>
            <a:ext cx="920150" cy="2101883"/>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5" name="Rectangle 24">
            <a:extLst>
              <a:ext uri="{FF2B5EF4-FFF2-40B4-BE49-F238E27FC236}">
                <a16:creationId xmlns:a16="http://schemas.microsoft.com/office/drawing/2014/main" id="{C841A6A5-67D3-7F89-2018-635F6387D530}"/>
              </a:ext>
            </a:extLst>
          </p:cNvPr>
          <p:cNvSpPr>
            <a:spLocks noGrp="1" noRot="1" noMove="1" noResize="1" noEditPoints="1" noAdjustHandles="1" noChangeArrowheads="1" noChangeShapeType="1"/>
          </p:cNvSpPr>
          <p:nvPr/>
        </p:nvSpPr>
        <p:spPr>
          <a:xfrm>
            <a:off x="0" y="3007635"/>
            <a:ext cx="6898640" cy="67728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79BE1-D57F-F93A-71FC-B22384963BCB}"/>
              </a:ext>
            </a:extLst>
          </p:cNvPr>
          <p:cNvSpPr>
            <a:spLocks noGrp="1" noRot="1" noMove="1" noResize="1" noEditPoints="1" noAdjustHandles="1" noChangeArrowheads="1" noChangeShapeType="1"/>
          </p:cNvSpPr>
          <p:nvPr>
            <p:ph type="title"/>
          </p:nvPr>
        </p:nvSpPr>
        <p:spPr>
          <a:xfrm>
            <a:off x="1437450" y="2458913"/>
            <a:ext cx="5013960" cy="1940173"/>
          </a:xfrm>
          <a:solidFill>
            <a:schemeClr val="bg1"/>
          </a:solidFill>
          <a:effectLst>
            <a:outerShdw blurRad="50800" dist="38100" dir="5400000" algn="t" rotWithShape="0">
              <a:prstClr val="black">
                <a:alpha val="40000"/>
              </a:prstClr>
            </a:outerShdw>
          </a:effectLst>
        </p:spPr>
        <p:txBody>
          <a:bodyPr>
            <a:normAutofit/>
          </a:bodyPr>
          <a:lstStyle/>
          <a:p>
            <a:pPr algn="ctr"/>
            <a:r>
              <a:rPr lang="en-US" b="1" i="0">
                <a:effectLst/>
                <a:latin typeface="Walbaum Display" panose="02070503090703020303" pitchFamily="18" charset="0"/>
              </a:rPr>
              <a:t>Data Analyses </a:t>
            </a:r>
            <a:br>
              <a:rPr lang="en-US" b="1" i="0">
                <a:effectLst/>
                <a:latin typeface="Walbaum Display" panose="02070503090703020303" pitchFamily="18" charset="0"/>
              </a:rPr>
            </a:br>
            <a:r>
              <a:rPr lang="en-US" b="1" i="0">
                <a:effectLst/>
                <a:latin typeface="Walbaum Display" panose="02070503090703020303" pitchFamily="18" charset="0"/>
              </a:rPr>
              <a:t>- </a:t>
            </a:r>
            <a:br>
              <a:rPr lang="en-US" b="1" i="0">
                <a:effectLst/>
                <a:latin typeface="Walbaum Display" panose="02070503090703020303" pitchFamily="18" charset="0"/>
              </a:rPr>
            </a:br>
            <a:r>
              <a:rPr lang="en-US" b="1" i="0">
                <a:effectLst/>
                <a:latin typeface="Walbaum Display" panose="02070503090703020303" pitchFamily="18" charset="0"/>
              </a:rPr>
              <a:t>Financial</a:t>
            </a:r>
            <a:endParaRPr lang="en-US" b="1">
              <a:latin typeface="Walbaum Display" panose="02070503090703020303" pitchFamily="18" charset="0"/>
            </a:endParaRPr>
          </a:p>
        </p:txBody>
      </p:sp>
      <p:grpSp>
        <p:nvGrpSpPr>
          <p:cNvPr id="6" name="Group 5">
            <a:extLst>
              <a:ext uri="{FF2B5EF4-FFF2-40B4-BE49-F238E27FC236}">
                <a16:creationId xmlns:a16="http://schemas.microsoft.com/office/drawing/2014/main" id="{7D644258-7F18-8171-DBCD-0BAB2C023CF0}"/>
              </a:ext>
            </a:extLst>
          </p:cNvPr>
          <p:cNvGrpSpPr>
            <a:grpSpLocks noGrp="1" noUngrp="1" noRot="1" noMove="1" noResize="1"/>
          </p:cNvGrpSpPr>
          <p:nvPr/>
        </p:nvGrpSpPr>
        <p:grpSpPr>
          <a:xfrm flipV="1">
            <a:off x="18156" y="-1"/>
            <a:ext cx="3173085" cy="2880360"/>
            <a:chOff x="9144" y="4325112"/>
            <a:chExt cx="3090672" cy="2514599"/>
          </a:xfrm>
        </p:grpSpPr>
        <p:sp>
          <p:nvSpPr>
            <p:cNvPr id="8" name="Right Triangle 7">
              <a:extLst>
                <a:ext uri="{FF2B5EF4-FFF2-40B4-BE49-F238E27FC236}">
                  <a16:creationId xmlns:a16="http://schemas.microsoft.com/office/drawing/2014/main" id="{BFD9F779-16BA-5E99-919A-27E9728B2318}"/>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ight Triangle 8">
              <a:extLst>
                <a:ext uri="{FF2B5EF4-FFF2-40B4-BE49-F238E27FC236}">
                  <a16:creationId xmlns:a16="http://schemas.microsoft.com/office/drawing/2014/main" id="{F8F7F260-FAF9-47E9-E8E6-14007B43C335}"/>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0" name="TextBox 9">
            <a:extLst>
              <a:ext uri="{FF2B5EF4-FFF2-40B4-BE49-F238E27FC236}">
                <a16:creationId xmlns:a16="http://schemas.microsoft.com/office/drawing/2014/main" id="{589908A9-0CD9-5D46-F368-893749DD3A71}"/>
              </a:ext>
            </a:extLst>
          </p:cNvPr>
          <p:cNvSpPr txBox="1">
            <a:spLocks noGrp="1" noRot="1" noMove="1" noResize="1" noEditPoints="1" noAdjustHandles="1" noChangeArrowheads="1" noChangeShapeType="1"/>
          </p:cNvSpPr>
          <p:nvPr/>
        </p:nvSpPr>
        <p:spPr>
          <a:xfrm>
            <a:off x="7828280" y="4672758"/>
            <a:ext cx="3916680"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panose="02070303090703020303" pitchFamily="18" charset="0"/>
              </a:rPr>
              <a:t>Doctoral Degree:</a:t>
            </a:r>
            <a:endParaRPr lang="en-US" altLang="en-US" sz="2800" b="1" i="0" u="none" strike="noStrike" cap="none" normalizeH="0" baseline="0">
              <a:ln>
                <a:noFill/>
              </a:ln>
              <a:effectLst/>
              <a:latin typeface="Walbaum Display Light" panose="02070303090703020303" pitchFamily="18" charset="0"/>
            </a:endParaRPr>
          </a:p>
        </p:txBody>
      </p:sp>
      <p:sp>
        <p:nvSpPr>
          <p:cNvPr id="11" name="TextBox 10">
            <a:extLst>
              <a:ext uri="{FF2B5EF4-FFF2-40B4-BE49-F238E27FC236}">
                <a16:creationId xmlns:a16="http://schemas.microsoft.com/office/drawing/2014/main" id="{D9A26333-B96E-A433-AC8F-4E80DDF3A7E6}"/>
              </a:ext>
            </a:extLst>
          </p:cNvPr>
          <p:cNvSpPr txBox="1">
            <a:spLocks noGrp="1" noRot="1" noMove="1" noResize="1" noEditPoints="1" noAdjustHandles="1" noChangeArrowheads="1" noChangeShapeType="1"/>
          </p:cNvSpPr>
          <p:nvPr/>
        </p:nvSpPr>
        <p:spPr>
          <a:xfrm>
            <a:off x="7620190" y="212144"/>
            <a:ext cx="3916680" cy="523220"/>
          </a:xfrm>
          <a:prstGeom prst="rect">
            <a:avLst/>
          </a:prstGeom>
          <a:noFill/>
          <a:effectLst/>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panose="02070303090703020303" pitchFamily="18" charset="0"/>
              </a:rPr>
              <a:t>Bachelor's Degree:</a:t>
            </a:r>
          </a:p>
        </p:txBody>
      </p:sp>
      <p:sp>
        <p:nvSpPr>
          <p:cNvPr id="12" name="TextBox 11">
            <a:extLst>
              <a:ext uri="{FF2B5EF4-FFF2-40B4-BE49-F238E27FC236}">
                <a16:creationId xmlns:a16="http://schemas.microsoft.com/office/drawing/2014/main" id="{9EBFDF75-678B-1874-AB56-A928207F8353}"/>
              </a:ext>
            </a:extLst>
          </p:cNvPr>
          <p:cNvSpPr txBox="1">
            <a:spLocks noGrp="1" noRot="1" noMove="1" noResize="1" noEditPoints="1" noAdjustHandles="1" noChangeArrowheads="1" noChangeShapeType="1"/>
          </p:cNvSpPr>
          <p:nvPr/>
        </p:nvSpPr>
        <p:spPr>
          <a:xfrm>
            <a:off x="7899400" y="2456342"/>
            <a:ext cx="3916680"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effectLst/>
                <a:latin typeface="Walbaum Display Light" panose="02070303090703020303" pitchFamily="18" charset="0"/>
              </a:rPr>
              <a:t>Master's Degree:</a:t>
            </a:r>
            <a:endParaRPr lang="en-US" altLang="en-US" sz="2800" b="1" i="0" u="none" strike="noStrike" cap="none" normalizeH="0" baseline="0">
              <a:ln>
                <a:noFill/>
              </a:ln>
              <a:effectLst/>
              <a:latin typeface="Walbaum Display Light" panose="02070303090703020303" pitchFamily="18" charset="0"/>
            </a:endParaRPr>
          </a:p>
        </p:txBody>
      </p:sp>
      <p:sp>
        <p:nvSpPr>
          <p:cNvPr id="13" name="TextBox 12">
            <a:extLst>
              <a:ext uri="{FF2B5EF4-FFF2-40B4-BE49-F238E27FC236}">
                <a16:creationId xmlns:a16="http://schemas.microsoft.com/office/drawing/2014/main" id="{73B0AEB2-9521-92E4-677B-9257E938F890}"/>
              </a:ext>
            </a:extLst>
          </p:cNvPr>
          <p:cNvSpPr txBox="1">
            <a:spLocks noGrp="1" noRot="1" noMove="1" noResize="1" noEditPoints="1" noAdjustHandles="1" noChangeArrowheads="1" noChangeShapeType="1"/>
          </p:cNvSpPr>
          <p:nvPr/>
        </p:nvSpPr>
        <p:spPr>
          <a:xfrm>
            <a:off x="7350760" y="737869"/>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BCR: 1.27 </a:t>
            </a:r>
            <a:endParaRPr lang="en-US" altLang="en-US" b="1">
              <a:latin typeface="Walbaum Display Light" panose="02070303090703020303" pitchFamily="18" charset="0"/>
            </a:endParaRPr>
          </a:p>
        </p:txBody>
      </p:sp>
      <p:sp>
        <p:nvSpPr>
          <p:cNvPr id="14" name="TextBox 13">
            <a:extLst>
              <a:ext uri="{FF2B5EF4-FFF2-40B4-BE49-F238E27FC236}">
                <a16:creationId xmlns:a16="http://schemas.microsoft.com/office/drawing/2014/main" id="{134296C0-BA6C-ACCC-F967-AB8AEF3358E0}"/>
              </a:ext>
            </a:extLst>
          </p:cNvPr>
          <p:cNvSpPr txBox="1">
            <a:spLocks noGrp="1" noRot="1" noMove="1" noResize="1" noEditPoints="1" noAdjustHandles="1" noChangeArrowheads="1" noChangeShapeType="1"/>
          </p:cNvSpPr>
          <p:nvPr/>
        </p:nvSpPr>
        <p:spPr>
          <a:xfrm>
            <a:off x="7350760" y="1215196"/>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ROI: 0.27</a:t>
            </a:r>
            <a:endParaRPr lang="en-US" b="1">
              <a:latin typeface="Walbaum Display Light" panose="02070303090703020303" pitchFamily="18" charset="0"/>
            </a:endParaRPr>
          </a:p>
        </p:txBody>
      </p:sp>
      <p:sp>
        <p:nvSpPr>
          <p:cNvPr id="15" name="TextBox 14">
            <a:extLst>
              <a:ext uri="{FF2B5EF4-FFF2-40B4-BE49-F238E27FC236}">
                <a16:creationId xmlns:a16="http://schemas.microsoft.com/office/drawing/2014/main" id="{6073201E-69D2-BFFE-57B7-594B99E6909E}"/>
              </a:ext>
            </a:extLst>
          </p:cNvPr>
          <p:cNvSpPr txBox="1">
            <a:spLocks noGrp="1" noRot="1" noMove="1" noResize="1" noEditPoints="1" noAdjustHandles="1" noChangeArrowheads="1" noChangeShapeType="1"/>
          </p:cNvSpPr>
          <p:nvPr/>
        </p:nvSpPr>
        <p:spPr>
          <a:xfrm>
            <a:off x="7350760" y="1692523"/>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NPV: $25,501.45</a:t>
            </a:r>
            <a:endParaRPr lang="en-US" altLang="en-US" b="1" i="0" u="none" strike="noStrike" cap="none" normalizeH="0" baseline="0">
              <a:ln>
                <a:noFill/>
              </a:ln>
              <a:effectLst/>
              <a:latin typeface="Walbaum Display Light" panose="02070303090703020303" pitchFamily="18" charset="0"/>
            </a:endParaRPr>
          </a:p>
        </p:txBody>
      </p:sp>
      <p:sp>
        <p:nvSpPr>
          <p:cNvPr id="16" name="TextBox 15">
            <a:extLst>
              <a:ext uri="{FF2B5EF4-FFF2-40B4-BE49-F238E27FC236}">
                <a16:creationId xmlns:a16="http://schemas.microsoft.com/office/drawing/2014/main" id="{DD01FFDA-9A67-B3FB-D39D-3D7ED8E89961}"/>
              </a:ext>
            </a:extLst>
          </p:cNvPr>
          <p:cNvSpPr txBox="1">
            <a:spLocks noGrp="1" noRot="1" noMove="1" noResize="1" noEditPoints="1" noAdjustHandles="1" noChangeArrowheads="1" noChangeShapeType="1"/>
          </p:cNvSpPr>
          <p:nvPr/>
        </p:nvSpPr>
        <p:spPr>
          <a:xfrm>
            <a:off x="7350760" y="2963680"/>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BCR: 1.19 </a:t>
            </a:r>
            <a:endParaRPr lang="en-US" altLang="en-US" b="1">
              <a:latin typeface="Walbaum Display Light" panose="02070303090703020303" pitchFamily="18" charset="0"/>
            </a:endParaRPr>
          </a:p>
        </p:txBody>
      </p:sp>
      <p:sp>
        <p:nvSpPr>
          <p:cNvPr id="17" name="TextBox 16">
            <a:extLst>
              <a:ext uri="{FF2B5EF4-FFF2-40B4-BE49-F238E27FC236}">
                <a16:creationId xmlns:a16="http://schemas.microsoft.com/office/drawing/2014/main" id="{6F805CA1-FAB5-2896-2327-9FACEB5ADE9C}"/>
              </a:ext>
            </a:extLst>
          </p:cNvPr>
          <p:cNvSpPr txBox="1">
            <a:spLocks noGrp="1" noRot="1" noMove="1" noResize="1" noEditPoints="1" noAdjustHandles="1" noChangeArrowheads="1" noChangeShapeType="1"/>
          </p:cNvSpPr>
          <p:nvPr/>
        </p:nvSpPr>
        <p:spPr>
          <a:xfrm>
            <a:off x="7350760" y="3443632"/>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ROI: 0.19</a:t>
            </a:r>
            <a:endParaRPr lang="en-US" b="1">
              <a:latin typeface="Walbaum Display Light" panose="02070303090703020303" pitchFamily="18" charset="0"/>
            </a:endParaRPr>
          </a:p>
        </p:txBody>
      </p:sp>
      <p:sp>
        <p:nvSpPr>
          <p:cNvPr id="18" name="TextBox 17">
            <a:extLst>
              <a:ext uri="{FF2B5EF4-FFF2-40B4-BE49-F238E27FC236}">
                <a16:creationId xmlns:a16="http://schemas.microsoft.com/office/drawing/2014/main" id="{63B58DA3-4B9F-CD3A-48BF-D984D5A46C17}"/>
              </a:ext>
            </a:extLst>
          </p:cNvPr>
          <p:cNvSpPr txBox="1">
            <a:spLocks noGrp="1" noRot="1" noMove="1" noResize="1" noEditPoints="1" noAdjustHandles="1" noChangeArrowheads="1" noChangeShapeType="1"/>
          </p:cNvSpPr>
          <p:nvPr/>
        </p:nvSpPr>
        <p:spPr>
          <a:xfrm>
            <a:off x="7350760" y="3923584"/>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NPV: $23,616.37</a:t>
            </a:r>
            <a:endParaRPr lang="en-US" altLang="en-US" b="1" i="0" u="none" strike="noStrike" cap="none" normalizeH="0" baseline="0">
              <a:ln>
                <a:noFill/>
              </a:ln>
              <a:effectLst/>
              <a:latin typeface="Walbaum Display Light" panose="02070303090703020303" pitchFamily="18" charset="0"/>
            </a:endParaRPr>
          </a:p>
        </p:txBody>
      </p:sp>
      <p:sp>
        <p:nvSpPr>
          <p:cNvPr id="19" name="TextBox 18">
            <a:extLst>
              <a:ext uri="{FF2B5EF4-FFF2-40B4-BE49-F238E27FC236}">
                <a16:creationId xmlns:a16="http://schemas.microsoft.com/office/drawing/2014/main" id="{FE7E1891-0C18-5F85-40C6-BFBF1C27DD2F}"/>
              </a:ext>
            </a:extLst>
          </p:cNvPr>
          <p:cNvSpPr txBox="1">
            <a:spLocks noGrp="1" noRot="1" noMove="1" noResize="1" noEditPoints="1" noAdjustHandles="1" noChangeArrowheads="1" noChangeShapeType="1"/>
          </p:cNvSpPr>
          <p:nvPr/>
        </p:nvSpPr>
        <p:spPr>
          <a:xfrm>
            <a:off x="7350760" y="5194742"/>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BCR: 0.84 </a:t>
            </a:r>
            <a:endParaRPr lang="en-US" altLang="en-US" b="1">
              <a:latin typeface="Walbaum Display Light" panose="02070303090703020303" pitchFamily="18" charset="0"/>
            </a:endParaRPr>
          </a:p>
        </p:txBody>
      </p:sp>
      <p:sp>
        <p:nvSpPr>
          <p:cNvPr id="20" name="TextBox 19">
            <a:extLst>
              <a:ext uri="{FF2B5EF4-FFF2-40B4-BE49-F238E27FC236}">
                <a16:creationId xmlns:a16="http://schemas.microsoft.com/office/drawing/2014/main" id="{48D2FD1E-82B2-BF9F-EC6B-0D0172D037D4}"/>
              </a:ext>
            </a:extLst>
          </p:cNvPr>
          <p:cNvSpPr txBox="1">
            <a:spLocks noGrp="1" noRot="1" noMove="1" noResize="1" noEditPoints="1" noAdjustHandles="1" noChangeArrowheads="1" noChangeShapeType="1"/>
          </p:cNvSpPr>
          <p:nvPr/>
        </p:nvSpPr>
        <p:spPr>
          <a:xfrm>
            <a:off x="7350760" y="5674694"/>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ROI: -0.16</a:t>
            </a:r>
            <a:endParaRPr lang="en-US" b="1">
              <a:latin typeface="Walbaum Display Light" panose="02070303090703020303" pitchFamily="18" charset="0"/>
            </a:endParaRPr>
          </a:p>
        </p:txBody>
      </p:sp>
      <p:sp>
        <p:nvSpPr>
          <p:cNvPr id="22" name="TextBox 21">
            <a:extLst>
              <a:ext uri="{FF2B5EF4-FFF2-40B4-BE49-F238E27FC236}">
                <a16:creationId xmlns:a16="http://schemas.microsoft.com/office/drawing/2014/main" id="{DC7031A8-0DBB-DD86-BEC3-853E9C4A5CFF}"/>
              </a:ext>
            </a:extLst>
          </p:cNvPr>
          <p:cNvSpPr txBox="1">
            <a:spLocks noGrp="1" noRot="1" noMove="1" noResize="1" noEditPoints="1" noAdjustHandles="1" noChangeArrowheads="1" noChangeShapeType="1"/>
          </p:cNvSpPr>
          <p:nvPr/>
        </p:nvSpPr>
        <p:spPr>
          <a:xfrm>
            <a:off x="7350760" y="6154646"/>
            <a:ext cx="391668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panose="02070303090703020303" pitchFamily="18" charset="0"/>
              </a:rPr>
              <a:t>NPV: -$31,393.10</a:t>
            </a:r>
            <a:endParaRPr lang="en-US" altLang="en-US" b="1" i="0" u="none" strike="noStrike" cap="none" normalizeH="0" baseline="0">
              <a:ln>
                <a:noFill/>
              </a:ln>
              <a:effectLst/>
              <a:latin typeface="Walbaum Display Light" panose="02070303090703020303" pitchFamily="18" charset="0"/>
            </a:endParaRPr>
          </a:p>
        </p:txBody>
      </p:sp>
      <p:grpSp>
        <p:nvGrpSpPr>
          <p:cNvPr id="21" name="Group 20">
            <a:extLst>
              <a:ext uri="{FF2B5EF4-FFF2-40B4-BE49-F238E27FC236}">
                <a16:creationId xmlns:a16="http://schemas.microsoft.com/office/drawing/2014/main" id="{EBEC3A47-A024-7F4A-859C-89997D86374B}"/>
              </a:ext>
            </a:extLst>
          </p:cNvPr>
          <p:cNvGrpSpPr>
            <a:grpSpLocks noGrp="1" noUngrp="1" noRot="1" noMove="1" noResize="1"/>
          </p:cNvGrpSpPr>
          <p:nvPr/>
        </p:nvGrpSpPr>
        <p:grpSpPr>
          <a:xfrm rot="16200000" flipV="1">
            <a:off x="-146362" y="3831278"/>
            <a:ext cx="3173085" cy="2880360"/>
            <a:chOff x="9144" y="4325112"/>
            <a:chExt cx="3090672" cy="2514599"/>
          </a:xfrm>
        </p:grpSpPr>
        <p:sp>
          <p:nvSpPr>
            <p:cNvPr id="23" name="Right Triangle 22">
              <a:extLst>
                <a:ext uri="{FF2B5EF4-FFF2-40B4-BE49-F238E27FC236}">
                  <a16:creationId xmlns:a16="http://schemas.microsoft.com/office/drawing/2014/main" id="{CE1D33F8-33D0-A3E6-1F30-5F831EC93B73}"/>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Right Triangle 23">
              <a:extLst>
                <a:ext uri="{FF2B5EF4-FFF2-40B4-BE49-F238E27FC236}">
                  <a16:creationId xmlns:a16="http://schemas.microsoft.com/office/drawing/2014/main" id="{2B6392FA-61CE-6E36-50F2-1A78F65AE681}"/>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166956819"/>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FF32657A-C2C5-FA3B-1F04-D215CE9EA2FD}"/>
                  </a:ext>
                </a:extLst>
              </p14:cNvPr>
              <p14:cNvContentPartPr>
                <a14:cpLocks xmlns:a14="http://schemas.microsoft.com/office/drawing/2010/main" noGrp="1" noRot="1" noMove="1" noResize="1" noEditPoints="1" noAdjustHandles="1" noChangeArrowheads="1" noChangeShapeType="1"/>
              </p14:cNvContentPartPr>
              <p14:nvPr/>
            </p14:nvContentPartPr>
            <p14:xfrm>
              <a:off x="3233040" y="1116920"/>
              <a:ext cx="7546320" cy="1807200"/>
            </p14:xfrm>
          </p:contentPart>
        </mc:Choice>
        <mc:Fallback xmlns="">
          <p:pic>
            <p:nvPicPr>
              <p:cNvPr id="24" name="Ink 23">
                <a:extLst>
                  <a:ext uri="{FF2B5EF4-FFF2-40B4-BE49-F238E27FC236}">
                    <a16:creationId xmlns:a16="http://schemas.microsoft.com/office/drawing/2014/main" id="{FF32657A-C2C5-FA3B-1F04-D215CE9EA2FD}"/>
                  </a:ext>
                </a:extLst>
              </p:cNvPr>
              <p:cNvPicPr>
                <a:picLocks noGrp="1" noRot="1" noMove="1" noResize="1" noEditPoints="1" noAdjustHandles="1" noChangeArrowheads="1" noChangeShapeType="1"/>
              </p:cNvPicPr>
              <p:nvPr/>
            </p:nvPicPr>
            <p:blipFill>
              <a:blip r:embed="rId4"/>
              <a:stretch>
                <a:fillRect/>
              </a:stretch>
            </p:blipFill>
            <p:spPr>
              <a:xfrm>
                <a:off x="3215041" y="1098920"/>
                <a:ext cx="7581958" cy="184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505482A4-C36E-0780-77C8-A91379999F5C}"/>
                  </a:ext>
                </a:extLst>
              </p14:cNvPr>
              <p14:cNvContentPartPr>
                <a14:cpLocks xmlns:a14="http://schemas.microsoft.com/office/drawing/2010/main" noGrp="1" noRot="1" noMove="1" noResize="1" noEditPoints="1" noAdjustHandles="1" noChangeArrowheads="1" noChangeShapeType="1"/>
              </p14:cNvContentPartPr>
              <p14:nvPr/>
            </p14:nvContentPartPr>
            <p14:xfrm>
              <a:off x="1034520" y="4993400"/>
              <a:ext cx="7481880" cy="1663560"/>
            </p14:xfrm>
          </p:contentPart>
        </mc:Choice>
        <mc:Fallback xmlns="">
          <p:pic>
            <p:nvPicPr>
              <p:cNvPr id="27" name="Ink 26">
                <a:extLst>
                  <a:ext uri="{FF2B5EF4-FFF2-40B4-BE49-F238E27FC236}">
                    <a16:creationId xmlns:a16="http://schemas.microsoft.com/office/drawing/2014/main" id="{505482A4-C36E-0780-77C8-A91379999F5C}"/>
                  </a:ext>
                </a:extLst>
              </p:cNvPr>
              <p:cNvPicPr>
                <a:picLocks noGrp="1" noRot="1" noMove="1" noResize="1" noEditPoints="1" noAdjustHandles="1" noChangeArrowheads="1" noChangeShapeType="1"/>
              </p:cNvPicPr>
              <p:nvPr/>
            </p:nvPicPr>
            <p:blipFill>
              <a:blip r:embed="rId6"/>
              <a:stretch>
                <a:fillRect/>
              </a:stretch>
            </p:blipFill>
            <p:spPr>
              <a:xfrm>
                <a:off x="1016519" y="4975400"/>
                <a:ext cx="7517522" cy="1699200"/>
              </a:xfrm>
              <a:prstGeom prst="rect">
                <a:avLst/>
              </a:prstGeom>
            </p:spPr>
          </p:pic>
        </mc:Fallback>
      </mc:AlternateContent>
      <p:sp>
        <p:nvSpPr>
          <p:cNvPr id="21" name="Rectangle: Rounded Corners 20">
            <a:extLst>
              <a:ext uri="{FF2B5EF4-FFF2-40B4-BE49-F238E27FC236}">
                <a16:creationId xmlns:a16="http://schemas.microsoft.com/office/drawing/2014/main" id="{52C6716D-0EB1-D049-8BF6-4B8E099D24BB}"/>
              </a:ext>
            </a:extLst>
          </p:cNvPr>
          <p:cNvSpPr>
            <a:spLocks noGrp="1" noRot="1" noMove="1" noResize="1" noEditPoints="1" noAdjustHandles="1" noChangeArrowheads="1" noChangeShapeType="1"/>
          </p:cNvSpPr>
          <p:nvPr/>
        </p:nvSpPr>
        <p:spPr>
          <a:xfrm>
            <a:off x="5927437" y="3884000"/>
            <a:ext cx="4695350" cy="2344080"/>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A52BDF3-F0DC-C6B8-2A0D-96070386AD15}"/>
              </a:ext>
            </a:extLst>
          </p:cNvPr>
          <p:cNvSpPr>
            <a:spLocks noGrp="1" noRot="1" noMove="1" noResize="1" noEditPoints="1" noAdjustHandles="1" noChangeArrowheads="1" noChangeShapeType="1"/>
          </p:cNvSpPr>
          <p:nvPr/>
        </p:nvSpPr>
        <p:spPr>
          <a:xfrm>
            <a:off x="1531029" y="1570207"/>
            <a:ext cx="4684588" cy="234408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A1CA8F7-A888-509A-E88D-E93712302B20}"/>
              </a:ext>
            </a:extLst>
          </p:cNvPr>
          <p:cNvSpPr>
            <a:spLocks noGrp="1" noRot="1" noMove="1" noResize="1" noEditPoints="1" noAdjustHandles="1" noChangeArrowheads="1" noChangeShapeType="1"/>
          </p:cNvSpPr>
          <p:nvPr/>
        </p:nvSpPr>
        <p:spPr>
          <a:xfrm>
            <a:off x="7345680" y="2415540"/>
            <a:ext cx="4684588" cy="234408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4C58BF3-DCDB-693D-BA59-8C63A248753B}"/>
              </a:ext>
            </a:extLst>
          </p:cNvPr>
          <p:cNvSpPr>
            <a:spLocks noGrp="1" noRot="1" noMove="1" noResize="1" noEditPoints="1" noAdjustHandles="1" noChangeArrowheads="1" noChangeShapeType="1"/>
          </p:cNvSpPr>
          <p:nvPr/>
        </p:nvSpPr>
        <p:spPr>
          <a:xfrm>
            <a:off x="150970" y="3050880"/>
            <a:ext cx="4695350" cy="2344080"/>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647FC272-C9AC-7DF4-0F26-5A6B60720AC1}"/>
              </a:ext>
            </a:extLst>
          </p:cNvPr>
          <p:cNvSpPr>
            <a:spLocks noGrp="1" noRot="1" noMove="1" noResize="1" noEditPoints="1" noAdjustHandles="1" noChangeArrowheads="1" noChangeShapeType="1"/>
          </p:cNvSpPr>
          <p:nvPr/>
        </p:nvSpPr>
        <p:spPr>
          <a:xfrm rot="16200000">
            <a:off x="4303941" y="3479800"/>
            <a:ext cx="1905000" cy="1925320"/>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707F42ED-5EFE-338E-32A5-072D05242AF8}"/>
              </a:ext>
            </a:extLst>
          </p:cNvPr>
          <p:cNvSpPr>
            <a:spLocks noGrp="1" noRot="1" noMove="1" noResize="1" noEditPoints="1" noAdjustHandles="1" noChangeArrowheads="1" noChangeShapeType="1"/>
          </p:cNvSpPr>
          <p:nvPr/>
        </p:nvSpPr>
        <p:spPr>
          <a:xfrm rot="5400000">
            <a:off x="5937597" y="2405380"/>
            <a:ext cx="1905000" cy="1925320"/>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DF21EDC4-9B2C-BCB6-2A3C-D570AB9A752E}"/>
              </a:ext>
            </a:extLst>
          </p:cNvPr>
          <p:cNvSpPr>
            <a:spLocks noGrp="1" noRot="1" noMove="1" noResize="1" noEditPoints="1" noAdjustHandles="1" noChangeArrowheads="1" noChangeShapeType="1"/>
          </p:cNvSpPr>
          <p:nvPr/>
        </p:nvSpPr>
        <p:spPr>
          <a:xfrm rot="16200000">
            <a:off x="10118592" y="4312919"/>
            <a:ext cx="1905000" cy="1925320"/>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13DA5E3A-A616-5C00-8B0B-7D75D7F26986}"/>
              </a:ext>
            </a:extLst>
          </p:cNvPr>
          <p:cNvSpPr>
            <a:spLocks noGrp="1" noRot="1" noMove="1" noResize="1" noEditPoints="1" noAdjustHandles="1" noChangeArrowheads="1" noChangeShapeType="1"/>
          </p:cNvSpPr>
          <p:nvPr/>
        </p:nvSpPr>
        <p:spPr>
          <a:xfrm rot="5400000">
            <a:off x="164614" y="1574800"/>
            <a:ext cx="1905000" cy="1925320"/>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different colored bars&#10;&#10;Description automatically generated">
            <a:extLst>
              <a:ext uri="{FF2B5EF4-FFF2-40B4-BE49-F238E27FC236}">
                <a16:creationId xmlns:a16="http://schemas.microsoft.com/office/drawing/2014/main" id="{1918972F-E223-BACA-8629-5ABF20D75938}"/>
              </a:ext>
            </a:extLst>
          </p:cNvPr>
          <p:cNvPicPr>
            <a:picLocks noGrp="1" noRot="1" noChangeAspect="1" noMove="1" noResize="1" noEditPoints="1" noAdjustHandles="1" noChangeArrowheads="1" noChangeShapeType="1" noCrop="1"/>
          </p:cNvPicPr>
          <p:nvPr/>
        </p:nvPicPr>
        <p:blipFill>
          <a:blip r:embed="rId7"/>
          <a:stretch>
            <a:fillRect/>
          </a:stretch>
        </p:blipFill>
        <p:spPr>
          <a:xfrm>
            <a:off x="446023" y="1825187"/>
            <a:ext cx="5481509" cy="3288906"/>
          </a:xfrm>
          <a:prstGeom prst="rect">
            <a:avLst/>
          </a:prstGeom>
        </p:spPr>
      </p:pic>
      <p:pic>
        <p:nvPicPr>
          <p:cNvPr id="6" name="Picture 5" descr="A graph of different colored squares&#10;&#10;Description automatically generated">
            <a:extLst>
              <a:ext uri="{FF2B5EF4-FFF2-40B4-BE49-F238E27FC236}">
                <a16:creationId xmlns:a16="http://schemas.microsoft.com/office/drawing/2014/main" id="{ADE4DBDD-6AB5-DDE3-4D1C-91AA1DCAFA9A}"/>
              </a:ext>
            </a:extLst>
          </p:cNvPr>
          <p:cNvPicPr>
            <a:picLocks noGrp="1" noRot="1" noChangeAspect="1" noMove="1" noResize="1" noEditPoints="1" noAdjustHandles="1" noChangeArrowheads="1" noChangeShapeType="1" noCrop="1"/>
          </p:cNvPicPr>
          <p:nvPr/>
        </p:nvPicPr>
        <p:blipFill>
          <a:blip r:embed="rId8"/>
          <a:stretch>
            <a:fillRect/>
          </a:stretch>
        </p:blipFill>
        <p:spPr>
          <a:xfrm>
            <a:off x="6219101" y="2673059"/>
            <a:ext cx="5523082" cy="3300041"/>
          </a:xfrm>
          <a:prstGeom prst="rect">
            <a:avLst/>
          </a:prstGeom>
        </p:spPr>
      </p:pic>
      <p:sp>
        <p:nvSpPr>
          <p:cNvPr id="9" name="Title 1">
            <a:extLst>
              <a:ext uri="{FF2B5EF4-FFF2-40B4-BE49-F238E27FC236}">
                <a16:creationId xmlns:a16="http://schemas.microsoft.com/office/drawing/2014/main" id="{E08A8D9A-8FC9-3771-7ADB-4A57F2D3A761}"/>
              </a:ext>
            </a:extLst>
          </p:cNvPr>
          <p:cNvSpPr txBox="1">
            <a:spLocks noGrp="1" noRot="1" noMove="1" noResize="1" noEditPoints="1" noAdjustHandles="1" noChangeArrowheads="1" noChangeShapeType="1"/>
          </p:cNvSpPr>
          <p:nvPr/>
        </p:nvSpPr>
        <p:spPr>
          <a:xfrm>
            <a:off x="557782" y="145222"/>
            <a:ext cx="10739309" cy="859536"/>
          </a:xfrm>
          <a:prstGeom prst="rect">
            <a:avLst/>
          </a:prstGeom>
          <a:solidFill>
            <a:schemeClr val="bg1"/>
          </a:solidFill>
          <a:effectLst>
            <a:outerShdw blurRad="50800" dist="38100" dir="5400000" algn="t" rotWithShape="0">
              <a:prstClr val="black">
                <a:alpha val="40000"/>
              </a:prstClr>
            </a:outerShdw>
          </a:effectLst>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a:latin typeface="Walbaum Display"/>
              </a:rPr>
              <a:t>Financial Data Analysis Visualizations</a:t>
            </a:r>
            <a:endParaRPr lang="en-US" b="1"/>
          </a:p>
        </p:txBody>
      </p:sp>
    </p:spTree>
    <p:extLst>
      <p:ext uri="{BB962C8B-B14F-4D97-AF65-F5344CB8AC3E}">
        <p14:creationId xmlns:p14="http://schemas.microsoft.com/office/powerpoint/2010/main" val="6040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C3DF7BD6-2B79-FCD7-3A6B-904396073F74}"/>
                  </a:ext>
                </a:extLst>
              </p14:cNvPr>
              <p14:cNvContentPartPr>
                <a14:cpLocks xmlns:a14="http://schemas.microsoft.com/office/drawing/2010/main" noGrp="1" noRot="1" noMove="1" noResize="1" noEditPoints="1" noAdjustHandles="1" noChangeArrowheads="1" noChangeShapeType="1"/>
              </p14:cNvContentPartPr>
              <p14:nvPr/>
            </p14:nvContentPartPr>
            <p14:xfrm>
              <a:off x="7070640" y="2536960"/>
              <a:ext cx="5111640" cy="1316880"/>
            </p14:xfrm>
          </p:contentPart>
        </mc:Choice>
        <mc:Fallback xmlns="">
          <p:pic>
            <p:nvPicPr>
              <p:cNvPr id="36" name="Ink 35">
                <a:extLst>
                  <a:ext uri="{FF2B5EF4-FFF2-40B4-BE49-F238E27FC236}">
                    <a16:creationId xmlns:a16="http://schemas.microsoft.com/office/drawing/2014/main" id="{C3DF7BD6-2B79-FCD7-3A6B-904396073F74}"/>
                  </a:ext>
                </a:extLst>
              </p:cNvPr>
              <p:cNvPicPr>
                <a:picLocks noGrp="1" noRot="1" noMove="1" noResize="1" noEditPoints="1" noAdjustHandles="1" noChangeArrowheads="1" noChangeShapeType="1"/>
              </p:cNvPicPr>
              <p:nvPr/>
            </p:nvPicPr>
            <p:blipFill>
              <a:blip r:embed="rId4"/>
              <a:stretch>
                <a:fillRect/>
              </a:stretch>
            </p:blipFill>
            <p:spPr>
              <a:xfrm>
                <a:off x="7052640" y="2518960"/>
                <a:ext cx="5147280" cy="1352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3694495-E5D1-C3A8-A063-77DDB321DE42}"/>
                  </a:ext>
                </a:extLst>
              </p14:cNvPr>
              <p14:cNvContentPartPr>
                <a14:cpLocks xmlns:a14="http://schemas.microsoft.com/office/drawing/2010/main" noGrp="1" noRot="1" noMove="1" noResize="1" noEditPoints="1" noAdjustHandles="1" noChangeArrowheads="1" noChangeShapeType="1"/>
              </p14:cNvContentPartPr>
              <p14:nvPr/>
            </p14:nvContentPartPr>
            <p14:xfrm>
              <a:off x="-480" y="1285640"/>
              <a:ext cx="5950440" cy="2694960"/>
            </p14:xfrm>
          </p:contentPart>
        </mc:Choice>
        <mc:Fallback xmlns="">
          <p:pic>
            <p:nvPicPr>
              <p:cNvPr id="33" name="Ink 32">
                <a:extLst>
                  <a:ext uri="{FF2B5EF4-FFF2-40B4-BE49-F238E27FC236}">
                    <a16:creationId xmlns:a16="http://schemas.microsoft.com/office/drawing/2014/main" id="{23694495-E5D1-C3A8-A063-77DDB321DE42}"/>
                  </a:ext>
                </a:extLst>
              </p:cNvPr>
              <p:cNvPicPr>
                <a:picLocks noGrp="1" noRot="1" noMove="1" noResize="1" noEditPoints="1" noAdjustHandles="1" noChangeArrowheads="1" noChangeShapeType="1"/>
              </p:cNvPicPr>
              <p:nvPr/>
            </p:nvPicPr>
            <p:blipFill>
              <a:blip r:embed="rId6"/>
              <a:stretch>
                <a:fillRect/>
              </a:stretch>
            </p:blipFill>
            <p:spPr>
              <a:xfrm>
                <a:off x="-18481" y="1267640"/>
                <a:ext cx="5986082" cy="2730600"/>
              </a:xfrm>
              <a:prstGeom prst="rect">
                <a:avLst/>
              </a:prstGeom>
            </p:spPr>
          </p:pic>
        </mc:Fallback>
      </mc:AlternateContent>
      <p:sp>
        <p:nvSpPr>
          <p:cNvPr id="25" name="Rectangle: Rounded Corners 24">
            <a:extLst>
              <a:ext uri="{FF2B5EF4-FFF2-40B4-BE49-F238E27FC236}">
                <a16:creationId xmlns:a16="http://schemas.microsoft.com/office/drawing/2014/main" id="{7381DAE2-77DE-D3C3-AD05-5A33BE7671A2}"/>
              </a:ext>
            </a:extLst>
          </p:cNvPr>
          <p:cNvSpPr>
            <a:spLocks noGrp="1" noRot="1" noMove="1" noResize="1" noEditPoints="1" noAdjustHandles="1" noChangeArrowheads="1" noChangeShapeType="1"/>
          </p:cNvSpPr>
          <p:nvPr/>
        </p:nvSpPr>
        <p:spPr>
          <a:xfrm>
            <a:off x="503106" y="4574166"/>
            <a:ext cx="11122836" cy="1014361"/>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E41C15-E088-B014-4592-CCC31BA714EE}"/>
              </a:ext>
            </a:extLst>
          </p:cNvPr>
          <p:cNvSpPr>
            <a:spLocks noGrp="1" noRot="1" noMove="1" noResize="1" noEditPoints="1" noAdjustHandles="1" noChangeArrowheads="1" noChangeShapeType="1"/>
          </p:cNvSpPr>
          <p:nvPr/>
        </p:nvSpPr>
        <p:spPr>
          <a:xfrm>
            <a:off x="4419837" y="1848974"/>
            <a:ext cx="3195622" cy="69628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E52517D-0224-BDD0-52B2-EF03F438BCBC}"/>
              </a:ext>
            </a:extLst>
          </p:cNvPr>
          <p:cNvSpPr>
            <a:spLocks/>
          </p:cNvSpPr>
          <p:nvPr/>
        </p:nvSpPr>
        <p:spPr>
          <a:xfrm>
            <a:off x="7615459" y="1537938"/>
            <a:ext cx="1229597" cy="1112338"/>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F400875-C34E-A171-995F-E4066FDA5F8C}"/>
              </a:ext>
            </a:extLst>
          </p:cNvPr>
          <p:cNvSpPr>
            <a:spLocks/>
          </p:cNvSpPr>
          <p:nvPr/>
        </p:nvSpPr>
        <p:spPr>
          <a:xfrm>
            <a:off x="3190240" y="1537438"/>
            <a:ext cx="1229597" cy="1112338"/>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3845872-133D-19B5-2137-21F17E4ACAED}"/>
              </a:ext>
            </a:extLst>
          </p:cNvPr>
          <p:cNvSpPr>
            <a:spLocks noGrp="1" noRot="1" noMove="1" noResize="1" noEditPoints="1" noAdjustHandles="1" noChangeArrowheads="1" noChangeShapeType="1"/>
          </p:cNvSpPr>
          <p:nvPr/>
        </p:nvSpPr>
        <p:spPr>
          <a:xfrm>
            <a:off x="1723393" y="2646214"/>
            <a:ext cx="8463935" cy="787872"/>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DDA29-15E1-4F10-92A5-06D409374F44}"/>
              </a:ext>
            </a:extLst>
          </p:cNvPr>
          <p:cNvSpPr>
            <a:spLocks noGrp="1" noRot="1" noMove="1" noResize="1" noEditPoints="1" noAdjustHandles="1" noChangeArrowheads="1" noChangeShapeType="1"/>
          </p:cNvSpPr>
          <p:nvPr>
            <p:ph type="title"/>
          </p:nvPr>
        </p:nvSpPr>
        <p:spPr>
          <a:xfrm>
            <a:off x="419877" y="479425"/>
            <a:ext cx="11206065" cy="857185"/>
          </a:xfrm>
          <a:noFill/>
        </p:spPr>
        <p:txBody>
          <a:bodyPr>
            <a:normAutofit fontScale="90000"/>
          </a:bodyPr>
          <a:lstStyle/>
          <a:p>
            <a:r>
              <a:rPr lang="en-US" b="1" i="0">
                <a:effectLst/>
                <a:latin typeface="Walbaum Display" panose="02070503090703020303" pitchFamily="18" charset="0"/>
              </a:rPr>
              <a:t>Executive summary: Bachelor's Degree</a:t>
            </a:r>
            <a:endParaRPr lang="en-US" b="1">
              <a:latin typeface="Walbaum Display" panose="02070503090703020303" pitchFamily="18" charset="0"/>
            </a:endParaRPr>
          </a:p>
        </p:txBody>
      </p:sp>
      <p:sp>
        <p:nvSpPr>
          <p:cNvPr id="5" name="TextBox 4">
            <a:extLst>
              <a:ext uri="{FF2B5EF4-FFF2-40B4-BE49-F238E27FC236}">
                <a16:creationId xmlns:a16="http://schemas.microsoft.com/office/drawing/2014/main" id="{6223259C-513B-3AFB-AD57-D2905A8224D9}"/>
              </a:ext>
            </a:extLst>
          </p:cNvPr>
          <p:cNvSpPr txBox="1">
            <a:spLocks noGrp="1" noRot="1" noMove="1" noResize="1" noEditPoints="1" noAdjustHandles="1" noChangeArrowheads="1" noChangeShapeType="1"/>
          </p:cNvSpPr>
          <p:nvPr/>
        </p:nvSpPr>
        <p:spPr>
          <a:xfrm>
            <a:off x="3376272" y="1642607"/>
            <a:ext cx="527252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Employment Rate: 74%</a:t>
            </a:r>
          </a:p>
        </p:txBody>
      </p:sp>
      <p:sp>
        <p:nvSpPr>
          <p:cNvPr id="7" name="TextBox 6">
            <a:extLst>
              <a:ext uri="{FF2B5EF4-FFF2-40B4-BE49-F238E27FC236}">
                <a16:creationId xmlns:a16="http://schemas.microsoft.com/office/drawing/2014/main" id="{98008CDD-6E03-E877-2121-6A7DFF64F557}"/>
              </a:ext>
            </a:extLst>
          </p:cNvPr>
          <p:cNvSpPr txBox="1">
            <a:spLocks noGrp="1" noRot="1" noMove="1" noResize="1" noEditPoints="1" noAdjustHandles="1" noChangeArrowheads="1" noChangeShapeType="1"/>
          </p:cNvSpPr>
          <p:nvPr/>
        </p:nvSpPr>
        <p:spPr>
          <a:xfrm>
            <a:off x="3376272" y="2185442"/>
            <a:ext cx="527252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Job-Degree Alignment: 44% close relation</a:t>
            </a:r>
          </a:p>
        </p:txBody>
      </p:sp>
      <p:sp>
        <p:nvSpPr>
          <p:cNvPr id="9" name="TextBox 8">
            <a:extLst>
              <a:ext uri="{FF2B5EF4-FFF2-40B4-BE49-F238E27FC236}">
                <a16:creationId xmlns:a16="http://schemas.microsoft.com/office/drawing/2014/main" id="{1B9B8193-A66C-D9CD-FD25-7B8B7329CEDF}"/>
              </a:ext>
            </a:extLst>
          </p:cNvPr>
          <p:cNvSpPr txBox="1">
            <a:spLocks noGrp="1" noRot="1" noMove="1" noResize="1" noEditPoints="1" noAdjustHandles="1" noChangeArrowheads="1" noChangeShapeType="1"/>
          </p:cNvSpPr>
          <p:nvPr/>
        </p:nvSpPr>
        <p:spPr>
          <a:xfrm>
            <a:off x="2004672" y="2852185"/>
            <a:ext cx="382399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Annual Salary: $70,000</a:t>
            </a:r>
          </a:p>
        </p:txBody>
      </p:sp>
      <p:sp>
        <p:nvSpPr>
          <p:cNvPr id="11" name="TextBox 10">
            <a:extLst>
              <a:ext uri="{FF2B5EF4-FFF2-40B4-BE49-F238E27FC236}">
                <a16:creationId xmlns:a16="http://schemas.microsoft.com/office/drawing/2014/main" id="{3AD8EEDC-A90B-E20B-0942-C31C922CE35F}"/>
              </a:ext>
            </a:extLst>
          </p:cNvPr>
          <p:cNvSpPr txBox="1">
            <a:spLocks noGrp="1" noRot="1" noMove="1" noResize="1" noEditPoints="1" noAdjustHandles="1" noChangeArrowheads="1" noChangeShapeType="1"/>
          </p:cNvSpPr>
          <p:nvPr/>
        </p:nvSpPr>
        <p:spPr>
          <a:xfrm>
            <a:off x="6109947" y="2852185"/>
            <a:ext cx="382399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Borrowing: $12,448.92</a:t>
            </a:r>
          </a:p>
        </p:txBody>
      </p:sp>
      <p:sp>
        <p:nvSpPr>
          <p:cNvPr id="13" name="TextBox 12">
            <a:extLst>
              <a:ext uri="{FF2B5EF4-FFF2-40B4-BE49-F238E27FC236}">
                <a16:creationId xmlns:a16="http://schemas.microsoft.com/office/drawing/2014/main" id="{E16D26DA-5F51-A7A7-E06F-57E7DDD251CA}"/>
              </a:ext>
            </a:extLst>
          </p:cNvPr>
          <p:cNvSpPr txBox="1">
            <a:spLocks noGrp="1" noRot="1" noMove="1" noResize="1" noEditPoints="1" noAdjustHandles="1" noChangeArrowheads="1" noChangeShapeType="1"/>
          </p:cNvSpPr>
          <p:nvPr/>
        </p:nvSpPr>
        <p:spPr>
          <a:xfrm>
            <a:off x="3572532" y="4204835"/>
            <a:ext cx="527252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BCR: 3.10</a:t>
            </a:r>
          </a:p>
        </p:txBody>
      </p:sp>
      <p:sp>
        <p:nvSpPr>
          <p:cNvPr id="15" name="TextBox 14">
            <a:extLst>
              <a:ext uri="{FF2B5EF4-FFF2-40B4-BE49-F238E27FC236}">
                <a16:creationId xmlns:a16="http://schemas.microsoft.com/office/drawing/2014/main" id="{E5C41743-CBDD-65A7-0FA2-84A0FB70ADF5}"/>
              </a:ext>
            </a:extLst>
          </p:cNvPr>
          <p:cNvSpPr txBox="1">
            <a:spLocks noGrp="1" noRot="1" noMove="1" noResize="1" noEditPoints="1" noAdjustHandles="1" noChangeArrowheads="1" noChangeShapeType="1"/>
          </p:cNvSpPr>
          <p:nvPr/>
        </p:nvSpPr>
        <p:spPr>
          <a:xfrm>
            <a:off x="719688" y="4879261"/>
            <a:ext cx="527252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Strong ROI: Most economically advantageous choice</a:t>
            </a:r>
          </a:p>
        </p:txBody>
      </p:sp>
      <p:sp>
        <p:nvSpPr>
          <p:cNvPr id="17" name="TextBox 16">
            <a:extLst>
              <a:ext uri="{FF2B5EF4-FFF2-40B4-BE49-F238E27FC236}">
                <a16:creationId xmlns:a16="http://schemas.microsoft.com/office/drawing/2014/main" id="{3E9065AF-5D51-FFFD-D81C-DB3C2E328148}"/>
              </a:ext>
            </a:extLst>
          </p:cNvPr>
          <p:cNvSpPr txBox="1">
            <a:spLocks noGrp="1" noRot="1" noMove="1" noResize="1" noEditPoints="1" noAdjustHandles="1" noChangeArrowheads="1" noChangeShapeType="1"/>
          </p:cNvSpPr>
          <p:nvPr/>
        </p:nvSpPr>
        <p:spPr>
          <a:xfrm>
            <a:off x="6208794" y="4735710"/>
            <a:ext cx="5272524"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a:latin typeface="Walbaum Display Light" panose="02070303090703020303" pitchFamily="18" charset="0"/>
              </a:rPr>
              <a:t>Bachelor's Degree: Most economically advantageous (BCR: 3.10, ROI: 2.10)</a:t>
            </a:r>
            <a:endParaRPr lang="en-US" b="1" i="0">
              <a:solidFill>
                <a:srgbClr val="030712"/>
              </a:solidFill>
              <a:effectLst/>
              <a:latin typeface="Walbaum Display Light" panose="02070303090703020303" pitchFamily="18" charset="0"/>
            </a:endParaRPr>
          </a:p>
        </p:txBody>
      </p:sp>
      <p:grpSp>
        <p:nvGrpSpPr>
          <p:cNvPr id="4" name="Group 3">
            <a:extLst>
              <a:ext uri="{FF2B5EF4-FFF2-40B4-BE49-F238E27FC236}">
                <a16:creationId xmlns:a16="http://schemas.microsoft.com/office/drawing/2014/main" id="{E24B7CA8-BBC9-24C6-B9E1-51A6D5D92072}"/>
              </a:ext>
            </a:extLst>
          </p:cNvPr>
          <p:cNvGrpSpPr>
            <a:grpSpLocks noGrp="1" noUngrp="1" noRot="1" noMove="1" noResize="1"/>
          </p:cNvGrpSpPr>
          <p:nvPr/>
        </p:nvGrpSpPr>
        <p:grpSpPr>
          <a:xfrm rot="5400000">
            <a:off x="5817704" y="483704"/>
            <a:ext cx="556591" cy="12192000"/>
            <a:chOff x="11245192" y="0"/>
            <a:chExt cx="950220" cy="6858000"/>
          </a:xfrm>
        </p:grpSpPr>
        <p:sp>
          <p:nvSpPr>
            <p:cNvPr id="6" name="Rectangle 5">
              <a:extLst>
                <a:ext uri="{FF2B5EF4-FFF2-40B4-BE49-F238E27FC236}">
                  <a16:creationId xmlns:a16="http://schemas.microsoft.com/office/drawing/2014/main" id="{45360A06-B434-E4C3-107A-55D4D4C7E3AF}"/>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8" name="Rectangle 7">
              <a:extLst>
                <a:ext uri="{FF2B5EF4-FFF2-40B4-BE49-F238E27FC236}">
                  <a16:creationId xmlns:a16="http://schemas.microsoft.com/office/drawing/2014/main" id="{D1ADE124-11EE-3573-9C4D-6EF4D4E39A00}"/>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CE11D8FD-8FCE-4D9F-82FC-181FB4F5EDCA}"/>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2" name="Rectangle 11">
              <a:extLst>
                <a:ext uri="{FF2B5EF4-FFF2-40B4-BE49-F238E27FC236}">
                  <a16:creationId xmlns:a16="http://schemas.microsoft.com/office/drawing/2014/main" id="{8DA6D75B-0EED-A72B-9E71-BC9B2DC85EB8}"/>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4" name="Group 13">
            <a:extLst>
              <a:ext uri="{FF2B5EF4-FFF2-40B4-BE49-F238E27FC236}">
                <a16:creationId xmlns:a16="http://schemas.microsoft.com/office/drawing/2014/main" id="{C39269A7-2035-6BD8-21C4-32475BA1B14A}"/>
              </a:ext>
            </a:extLst>
          </p:cNvPr>
          <p:cNvGrpSpPr>
            <a:grpSpLocks noGrp="1" noUngrp="1" noRot="1" noMove="1" noResize="1"/>
          </p:cNvGrpSpPr>
          <p:nvPr/>
        </p:nvGrpSpPr>
        <p:grpSpPr>
          <a:xfrm rot="5400000">
            <a:off x="5860185" y="-5860185"/>
            <a:ext cx="471629" cy="12192000"/>
            <a:chOff x="0" y="0"/>
            <a:chExt cx="950220" cy="6858000"/>
          </a:xfrm>
        </p:grpSpPr>
        <p:sp>
          <p:nvSpPr>
            <p:cNvPr id="16" name="Rectangle 15">
              <a:extLst>
                <a:ext uri="{FF2B5EF4-FFF2-40B4-BE49-F238E27FC236}">
                  <a16:creationId xmlns:a16="http://schemas.microsoft.com/office/drawing/2014/main" id="{242B1B46-BEB0-766C-4A14-52F7E8AC046C}"/>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41865C0B-663F-EFEA-5BC1-F109BF6494BA}"/>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F5EE4E33-8E0B-E72A-DA1A-B2E70092E8A3}"/>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FB3B88C1-5F8B-B3A9-55F5-FFBDDF11F0F0}"/>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4596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45D1A4EA-6C6C-D33D-9AA6-189D8509E840}"/>
                  </a:ext>
                </a:extLst>
              </p14:cNvPr>
              <p14:cNvContentPartPr>
                <a14:cpLocks xmlns:a14="http://schemas.microsoft.com/office/drawing/2010/main" noGrp="1" noRot="1" noMove="1" noResize="1" noEditPoints="1" noAdjustHandles="1" noChangeArrowheads="1" noChangeShapeType="1"/>
              </p14:cNvContentPartPr>
              <p14:nvPr/>
            </p14:nvContentPartPr>
            <p14:xfrm>
              <a:off x="20040" y="1504520"/>
              <a:ext cx="12182760" cy="3164400"/>
            </p14:xfrm>
          </p:contentPart>
        </mc:Choice>
        <mc:Fallback xmlns="">
          <p:pic>
            <p:nvPicPr>
              <p:cNvPr id="32" name="Ink 31">
                <a:extLst>
                  <a:ext uri="{FF2B5EF4-FFF2-40B4-BE49-F238E27FC236}">
                    <a16:creationId xmlns:a16="http://schemas.microsoft.com/office/drawing/2014/main" id="{45D1A4EA-6C6C-D33D-9AA6-189D8509E840}"/>
                  </a:ext>
                </a:extLst>
              </p:cNvPr>
              <p:cNvPicPr>
                <a:picLocks noGrp="1" noRot="1" noMove="1" noResize="1" noEditPoints="1" noAdjustHandles="1" noChangeArrowheads="1" noChangeShapeType="1"/>
              </p:cNvPicPr>
              <p:nvPr/>
            </p:nvPicPr>
            <p:blipFill>
              <a:blip r:embed="rId4"/>
              <a:stretch>
                <a:fillRect/>
              </a:stretch>
            </p:blipFill>
            <p:spPr>
              <a:xfrm>
                <a:off x="2040" y="1486522"/>
                <a:ext cx="12218400" cy="3200036"/>
              </a:xfrm>
              <a:prstGeom prst="rect">
                <a:avLst/>
              </a:prstGeom>
            </p:spPr>
          </p:pic>
        </mc:Fallback>
      </mc:AlternateContent>
      <p:sp>
        <p:nvSpPr>
          <p:cNvPr id="25" name="Rectangle: Rounded Corners 24">
            <a:extLst>
              <a:ext uri="{FF2B5EF4-FFF2-40B4-BE49-F238E27FC236}">
                <a16:creationId xmlns:a16="http://schemas.microsoft.com/office/drawing/2014/main" id="{420E79ED-21CC-2972-D901-17D612F045AE}"/>
              </a:ext>
            </a:extLst>
          </p:cNvPr>
          <p:cNvSpPr>
            <a:spLocks noGrp="1" noRot="1" noMove="1" noResize="1" noEditPoints="1" noAdjustHandles="1" noChangeArrowheads="1" noChangeShapeType="1"/>
          </p:cNvSpPr>
          <p:nvPr/>
        </p:nvSpPr>
        <p:spPr>
          <a:xfrm>
            <a:off x="503106" y="4716406"/>
            <a:ext cx="11122836" cy="1014361"/>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EA8799F-4A9D-7AE5-B286-C4F6651D9DC3}"/>
              </a:ext>
            </a:extLst>
          </p:cNvPr>
          <p:cNvSpPr>
            <a:spLocks noGrp="1" noRot="1" noMove="1" noResize="1" noEditPoints="1" noAdjustHandles="1" noChangeArrowheads="1" noChangeShapeType="1"/>
          </p:cNvSpPr>
          <p:nvPr/>
        </p:nvSpPr>
        <p:spPr>
          <a:xfrm>
            <a:off x="7615459" y="1548728"/>
            <a:ext cx="1229597" cy="1112338"/>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9859833-5C11-7E30-5B3F-F8C0DB9749EF}"/>
              </a:ext>
            </a:extLst>
          </p:cNvPr>
          <p:cNvSpPr>
            <a:spLocks noGrp="1" noRot="1" noMove="1" noResize="1" noEditPoints="1" noAdjustHandles="1" noChangeArrowheads="1" noChangeShapeType="1"/>
          </p:cNvSpPr>
          <p:nvPr/>
        </p:nvSpPr>
        <p:spPr>
          <a:xfrm>
            <a:off x="3190240" y="1547661"/>
            <a:ext cx="1229597" cy="1112338"/>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5FFB86-630E-39C8-E950-C0E285894FD2}"/>
              </a:ext>
            </a:extLst>
          </p:cNvPr>
          <p:cNvSpPr>
            <a:spLocks noGrp="1" noRot="1" noMove="1" noResize="1" noEditPoints="1" noAdjustHandles="1" noChangeArrowheads="1" noChangeShapeType="1"/>
          </p:cNvSpPr>
          <p:nvPr/>
        </p:nvSpPr>
        <p:spPr>
          <a:xfrm>
            <a:off x="4419837" y="1817624"/>
            <a:ext cx="3195622" cy="69628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2DAD646-C015-65F7-5562-7EE81289CC8B}"/>
              </a:ext>
            </a:extLst>
          </p:cNvPr>
          <p:cNvSpPr>
            <a:spLocks noGrp="1" noRot="1" noMove="1" noResize="1" noEditPoints="1" noAdjustHandles="1" noChangeArrowheads="1" noChangeShapeType="1"/>
          </p:cNvSpPr>
          <p:nvPr/>
        </p:nvSpPr>
        <p:spPr>
          <a:xfrm>
            <a:off x="1019174" y="2662542"/>
            <a:ext cx="10334625" cy="757895"/>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EE3B7-83BD-4B47-64F4-1D8F425501FA}"/>
              </a:ext>
            </a:extLst>
          </p:cNvPr>
          <p:cNvSpPr>
            <a:spLocks noGrp="1" noRot="1" noMove="1" noResize="1" noEditPoints="1" noAdjustHandles="1" noChangeArrowheads="1" noChangeShapeType="1"/>
          </p:cNvSpPr>
          <p:nvPr>
            <p:ph type="title"/>
          </p:nvPr>
        </p:nvSpPr>
        <p:spPr>
          <a:xfrm>
            <a:off x="765110" y="488950"/>
            <a:ext cx="10588690" cy="859536"/>
          </a:xfrm>
          <a:noFill/>
        </p:spPr>
        <p:txBody>
          <a:bodyPr>
            <a:normAutofit fontScale="90000"/>
          </a:bodyPr>
          <a:lstStyle/>
          <a:p>
            <a:r>
              <a:rPr lang="en-US" b="1" i="0">
                <a:effectLst/>
                <a:latin typeface="Walbaum Display" panose="02070503090703020303" pitchFamily="18" charset="0"/>
              </a:rPr>
              <a:t>Executive summary: Master's Degree</a:t>
            </a:r>
            <a:endParaRPr lang="en-US" b="1">
              <a:latin typeface="Walbaum Display" panose="02070503090703020303" pitchFamily="18" charset="0"/>
            </a:endParaRPr>
          </a:p>
        </p:txBody>
      </p:sp>
      <p:sp>
        <p:nvSpPr>
          <p:cNvPr id="5" name="TextBox 4">
            <a:extLst>
              <a:ext uri="{FF2B5EF4-FFF2-40B4-BE49-F238E27FC236}">
                <a16:creationId xmlns:a16="http://schemas.microsoft.com/office/drawing/2014/main" id="{5EA47301-6882-01D9-54BD-6410572FC206}"/>
              </a:ext>
            </a:extLst>
          </p:cNvPr>
          <p:cNvSpPr txBox="1">
            <a:spLocks noGrp="1" noRot="1" noMove="1" noResize="1" noEditPoints="1" noAdjustHandles="1" noChangeArrowheads="1" noChangeShapeType="1"/>
          </p:cNvSpPr>
          <p:nvPr/>
        </p:nvSpPr>
        <p:spPr>
          <a:xfrm>
            <a:off x="3649630" y="1697828"/>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Employment Rate: 76%</a:t>
            </a:r>
          </a:p>
        </p:txBody>
      </p:sp>
      <p:sp>
        <p:nvSpPr>
          <p:cNvPr id="7" name="TextBox 6">
            <a:extLst>
              <a:ext uri="{FF2B5EF4-FFF2-40B4-BE49-F238E27FC236}">
                <a16:creationId xmlns:a16="http://schemas.microsoft.com/office/drawing/2014/main" id="{BA96ADB4-3BE3-A0CC-331E-C25A7F5122B5}"/>
              </a:ext>
            </a:extLst>
          </p:cNvPr>
          <p:cNvSpPr txBox="1">
            <a:spLocks noGrp="1" noRot="1" noMove="1" noResize="1" noEditPoints="1" noAdjustHandles="1" noChangeArrowheads="1" noChangeShapeType="1"/>
          </p:cNvSpPr>
          <p:nvPr/>
        </p:nvSpPr>
        <p:spPr>
          <a:xfrm>
            <a:off x="3649630" y="2208248"/>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Job-Degree Alignment: 66% close relation</a:t>
            </a:r>
          </a:p>
        </p:txBody>
      </p:sp>
      <p:sp>
        <p:nvSpPr>
          <p:cNvPr id="9" name="TextBox 8">
            <a:extLst>
              <a:ext uri="{FF2B5EF4-FFF2-40B4-BE49-F238E27FC236}">
                <a16:creationId xmlns:a16="http://schemas.microsoft.com/office/drawing/2014/main" id="{7FACF069-006E-A3F4-3BB2-49184B12DBC1}"/>
              </a:ext>
            </a:extLst>
          </p:cNvPr>
          <p:cNvSpPr txBox="1">
            <a:spLocks noGrp="1" noRot="1" noMove="1" noResize="1" noEditPoints="1" noAdjustHandles="1" noChangeArrowheads="1" noChangeShapeType="1"/>
          </p:cNvSpPr>
          <p:nvPr/>
        </p:nvSpPr>
        <p:spPr>
          <a:xfrm>
            <a:off x="1123951" y="2851557"/>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Annual Salary: $84,000</a:t>
            </a:r>
          </a:p>
        </p:txBody>
      </p:sp>
      <p:sp>
        <p:nvSpPr>
          <p:cNvPr id="11" name="TextBox 10">
            <a:extLst>
              <a:ext uri="{FF2B5EF4-FFF2-40B4-BE49-F238E27FC236}">
                <a16:creationId xmlns:a16="http://schemas.microsoft.com/office/drawing/2014/main" id="{F2FF9681-8701-C1BF-2B66-747A3BE6A8D8}"/>
              </a:ext>
            </a:extLst>
          </p:cNvPr>
          <p:cNvSpPr txBox="1">
            <a:spLocks noGrp="1" noRot="1" noMove="1" noResize="1" noEditPoints="1" noAdjustHandles="1" noChangeArrowheads="1" noChangeShapeType="1"/>
          </p:cNvSpPr>
          <p:nvPr/>
        </p:nvSpPr>
        <p:spPr>
          <a:xfrm>
            <a:off x="6353176" y="2851557"/>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Borrowing: $11,530.19</a:t>
            </a:r>
          </a:p>
        </p:txBody>
      </p:sp>
      <p:sp>
        <p:nvSpPr>
          <p:cNvPr id="13" name="TextBox 12">
            <a:extLst>
              <a:ext uri="{FF2B5EF4-FFF2-40B4-BE49-F238E27FC236}">
                <a16:creationId xmlns:a16="http://schemas.microsoft.com/office/drawing/2014/main" id="{F8920F13-A594-389B-2395-8CDF5973125E}"/>
              </a:ext>
            </a:extLst>
          </p:cNvPr>
          <p:cNvSpPr txBox="1">
            <a:spLocks noGrp="1" noRot="1" noMove="1" noResize="1" noEditPoints="1" noAdjustHandles="1" noChangeArrowheads="1" noChangeShapeType="1"/>
          </p:cNvSpPr>
          <p:nvPr/>
        </p:nvSpPr>
        <p:spPr>
          <a:xfrm>
            <a:off x="3649630" y="4338648"/>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BCR: 2.93</a:t>
            </a:r>
          </a:p>
        </p:txBody>
      </p:sp>
      <p:sp>
        <p:nvSpPr>
          <p:cNvPr id="15" name="TextBox 14">
            <a:extLst>
              <a:ext uri="{FF2B5EF4-FFF2-40B4-BE49-F238E27FC236}">
                <a16:creationId xmlns:a16="http://schemas.microsoft.com/office/drawing/2014/main" id="{D60B6461-9C89-C965-35D6-B7C16DB229EE}"/>
              </a:ext>
            </a:extLst>
          </p:cNvPr>
          <p:cNvSpPr txBox="1">
            <a:spLocks noGrp="1" noRot="1" noMove="1" noResize="1" noEditPoints="1" noAdjustHandles="1" noChangeArrowheads="1" noChangeShapeType="1"/>
          </p:cNvSpPr>
          <p:nvPr/>
        </p:nvSpPr>
        <p:spPr>
          <a:xfrm>
            <a:off x="6211855" y="4992833"/>
            <a:ext cx="481965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Positive but narrower returns than Bachelor’s</a:t>
            </a:r>
          </a:p>
        </p:txBody>
      </p:sp>
      <p:sp>
        <p:nvSpPr>
          <p:cNvPr id="17" name="TextBox 16">
            <a:extLst>
              <a:ext uri="{FF2B5EF4-FFF2-40B4-BE49-F238E27FC236}">
                <a16:creationId xmlns:a16="http://schemas.microsoft.com/office/drawing/2014/main" id="{842C5654-9F58-1F2F-BF1F-806569DD83FA}"/>
              </a:ext>
            </a:extLst>
          </p:cNvPr>
          <p:cNvSpPr txBox="1">
            <a:spLocks noGrp="1" noRot="1" noMove="1" noResize="1" noEditPoints="1" noAdjustHandles="1" noChangeArrowheads="1" noChangeShapeType="1"/>
          </p:cNvSpPr>
          <p:nvPr/>
        </p:nvSpPr>
        <p:spPr>
          <a:xfrm>
            <a:off x="1239805" y="4878151"/>
            <a:ext cx="481965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a:latin typeface="Walbaum Display Light" panose="02070303090703020303" pitchFamily="18" charset="0"/>
              </a:rPr>
              <a:t>Master's Degree: Positive but narrower returns (BCR: 2.93, ROI: 1.93)</a:t>
            </a:r>
            <a:endParaRPr lang="en-US" b="1" i="0">
              <a:solidFill>
                <a:srgbClr val="030712"/>
              </a:solidFill>
              <a:effectLst/>
              <a:latin typeface="Walbaum Display Light" panose="02070303090703020303" pitchFamily="18" charset="0"/>
            </a:endParaRPr>
          </a:p>
        </p:txBody>
      </p:sp>
      <p:grpSp>
        <p:nvGrpSpPr>
          <p:cNvPr id="12" name="Group 11">
            <a:extLst>
              <a:ext uri="{FF2B5EF4-FFF2-40B4-BE49-F238E27FC236}">
                <a16:creationId xmlns:a16="http://schemas.microsoft.com/office/drawing/2014/main" id="{7C2F6164-0910-56D8-0726-419D315114BC}"/>
              </a:ext>
            </a:extLst>
          </p:cNvPr>
          <p:cNvGrpSpPr>
            <a:grpSpLocks noGrp="1" noUngrp="1" noRot="1" noMove="1" noResize="1"/>
          </p:cNvGrpSpPr>
          <p:nvPr/>
        </p:nvGrpSpPr>
        <p:grpSpPr>
          <a:xfrm rot="5400000">
            <a:off x="5817704" y="483704"/>
            <a:ext cx="556591" cy="12192000"/>
            <a:chOff x="11245192" y="0"/>
            <a:chExt cx="950220" cy="6858000"/>
          </a:xfrm>
        </p:grpSpPr>
        <p:sp>
          <p:nvSpPr>
            <p:cNvPr id="14" name="Rectangle 13">
              <a:extLst>
                <a:ext uri="{FF2B5EF4-FFF2-40B4-BE49-F238E27FC236}">
                  <a16:creationId xmlns:a16="http://schemas.microsoft.com/office/drawing/2014/main" id="{1F4B49BD-9F5B-370C-9DA7-9C4CAB2B378D}"/>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68C2299D-AB26-0BFA-6020-66B59619AD1A}"/>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F6BAF334-DFE0-C884-6773-8F52654F4861}"/>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627A0D1D-CC74-4176-F2A5-C317ADC94479}"/>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20" name="Group 19">
            <a:extLst>
              <a:ext uri="{FF2B5EF4-FFF2-40B4-BE49-F238E27FC236}">
                <a16:creationId xmlns:a16="http://schemas.microsoft.com/office/drawing/2014/main" id="{4137F3A7-F7F4-1F00-10E1-5D967D716A3E}"/>
              </a:ext>
            </a:extLst>
          </p:cNvPr>
          <p:cNvGrpSpPr>
            <a:grpSpLocks noGrp="1" noUngrp="1" noRot="1" noMove="1" noResize="1"/>
          </p:cNvGrpSpPr>
          <p:nvPr/>
        </p:nvGrpSpPr>
        <p:grpSpPr>
          <a:xfrm rot="5400000">
            <a:off x="5860185" y="-5860185"/>
            <a:ext cx="471629" cy="12192000"/>
            <a:chOff x="0" y="0"/>
            <a:chExt cx="950220" cy="6858000"/>
          </a:xfrm>
        </p:grpSpPr>
        <p:sp>
          <p:nvSpPr>
            <p:cNvPr id="21" name="Rectangle 20">
              <a:extLst>
                <a:ext uri="{FF2B5EF4-FFF2-40B4-BE49-F238E27FC236}">
                  <a16:creationId xmlns:a16="http://schemas.microsoft.com/office/drawing/2014/main" id="{5EFECDAF-BF28-13B9-580A-78C1BCFC793A}"/>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3F42EFC5-EA04-A494-A529-29287BCBE8F6}"/>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3" name="Rectangle 22">
              <a:extLst>
                <a:ext uri="{FF2B5EF4-FFF2-40B4-BE49-F238E27FC236}">
                  <a16:creationId xmlns:a16="http://schemas.microsoft.com/office/drawing/2014/main" id="{E6369BE7-B8DE-9FC4-9D50-56EDB687A779}"/>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4" name="Rectangle 23">
              <a:extLst>
                <a:ext uri="{FF2B5EF4-FFF2-40B4-BE49-F238E27FC236}">
                  <a16:creationId xmlns:a16="http://schemas.microsoft.com/office/drawing/2014/main" id="{7F98DCA7-2CA8-D5BD-366A-06173C299765}"/>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07231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9F50654E-E003-C1E8-5455-B713F8DF0877}"/>
                  </a:ext>
                </a:extLst>
              </p14:cNvPr>
              <p14:cNvContentPartPr/>
              <p14:nvPr/>
            </p14:nvContentPartPr>
            <p14:xfrm>
              <a:off x="5763120" y="4029800"/>
              <a:ext cx="6388920" cy="2008080"/>
            </p14:xfrm>
          </p:contentPart>
        </mc:Choice>
        <mc:Fallback xmlns="">
          <p:pic>
            <p:nvPicPr>
              <p:cNvPr id="38" name="Ink 37">
                <a:extLst>
                  <a:ext uri="{FF2B5EF4-FFF2-40B4-BE49-F238E27FC236}">
                    <a16:creationId xmlns:a16="http://schemas.microsoft.com/office/drawing/2014/main" id="{9F50654E-E003-C1E8-5455-B713F8DF0877}"/>
                  </a:ext>
                </a:extLst>
              </p:cNvPr>
              <p:cNvPicPr/>
              <p:nvPr/>
            </p:nvPicPr>
            <p:blipFill>
              <a:blip r:embed="rId4"/>
              <a:stretch>
                <a:fillRect/>
              </a:stretch>
            </p:blipFill>
            <p:spPr>
              <a:xfrm>
                <a:off x="5745119" y="4011800"/>
                <a:ext cx="6424562" cy="2043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2E521FA0-0FBB-5A42-34FD-1E072407DB13}"/>
                  </a:ext>
                </a:extLst>
              </p14:cNvPr>
              <p14:cNvContentPartPr/>
              <p14:nvPr/>
            </p14:nvContentPartPr>
            <p14:xfrm>
              <a:off x="29760" y="1266120"/>
              <a:ext cx="6710400" cy="1203840"/>
            </p14:xfrm>
          </p:contentPart>
        </mc:Choice>
        <mc:Fallback xmlns="">
          <p:pic>
            <p:nvPicPr>
              <p:cNvPr id="37" name="Ink 36">
                <a:extLst>
                  <a:ext uri="{FF2B5EF4-FFF2-40B4-BE49-F238E27FC236}">
                    <a16:creationId xmlns:a16="http://schemas.microsoft.com/office/drawing/2014/main" id="{2E521FA0-0FBB-5A42-34FD-1E072407DB13}"/>
                  </a:ext>
                </a:extLst>
              </p:cNvPr>
              <p:cNvPicPr/>
              <p:nvPr/>
            </p:nvPicPr>
            <p:blipFill>
              <a:blip r:embed="rId6"/>
              <a:stretch>
                <a:fillRect/>
              </a:stretch>
            </p:blipFill>
            <p:spPr>
              <a:xfrm>
                <a:off x="11760" y="1248120"/>
                <a:ext cx="6746040" cy="1239480"/>
              </a:xfrm>
              <a:prstGeom prst="rect">
                <a:avLst/>
              </a:prstGeom>
            </p:spPr>
          </p:pic>
        </mc:Fallback>
      </mc:AlternateContent>
      <p:sp>
        <p:nvSpPr>
          <p:cNvPr id="26" name="Rectangle: Rounded Corners 25">
            <a:extLst>
              <a:ext uri="{FF2B5EF4-FFF2-40B4-BE49-F238E27FC236}">
                <a16:creationId xmlns:a16="http://schemas.microsoft.com/office/drawing/2014/main" id="{3AFC9FD5-156C-BFE5-761B-83FE3CA8A438}"/>
              </a:ext>
            </a:extLst>
          </p:cNvPr>
          <p:cNvSpPr/>
          <p:nvPr/>
        </p:nvSpPr>
        <p:spPr>
          <a:xfrm>
            <a:off x="7635577" y="1646194"/>
            <a:ext cx="1229597" cy="1224807"/>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52F60AE-70E2-EDDB-83AC-18988550C432}"/>
              </a:ext>
            </a:extLst>
          </p:cNvPr>
          <p:cNvSpPr/>
          <p:nvPr/>
        </p:nvSpPr>
        <p:spPr>
          <a:xfrm>
            <a:off x="3210358" y="1645694"/>
            <a:ext cx="1229597" cy="1224807"/>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76A2CE-C98C-0D48-A446-C8E7C764F4FB}"/>
              </a:ext>
            </a:extLst>
          </p:cNvPr>
          <p:cNvSpPr/>
          <p:nvPr/>
        </p:nvSpPr>
        <p:spPr>
          <a:xfrm>
            <a:off x="4438601" y="1949767"/>
            <a:ext cx="3195622" cy="69628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53C9ECDE-BD5D-5F09-67B6-F358D1837622}"/>
              </a:ext>
            </a:extLst>
          </p:cNvPr>
          <p:cNvSpPr/>
          <p:nvPr/>
        </p:nvSpPr>
        <p:spPr>
          <a:xfrm>
            <a:off x="523225" y="2877099"/>
            <a:ext cx="10756640" cy="787872"/>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A4AB0BF-E6EE-2E03-64C8-2830177AADFE}"/>
              </a:ext>
            </a:extLst>
          </p:cNvPr>
          <p:cNvSpPr/>
          <p:nvPr/>
        </p:nvSpPr>
        <p:spPr>
          <a:xfrm>
            <a:off x="2997200" y="4930431"/>
            <a:ext cx="6299200" cy="868661"/>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EA441-14D8-2FB7-8558-90ABE6A792B9}"/>
              </a:ext>
            </a:extLst>
          </p:cNvPr>
          <p:cNvSpPr>
            <a:spLocks noGrp="1"/>
          </p:cNvSpPr>
          <p:nvPr>
            <p:ph type="title"/>
          </p:nvPr>
        </p:nvSpPr>
        <p:spPr>
          <a:xfrm>
            <a:off x="597159" y="428625"/>
            <a:ext cx="10756641" cy="859536"/>
          </a:xfrm>
          <a:noFill/>
        </p:spPr>
        <p:txBody>
          <a:bodyPr>
            <a:normAutofit fontScale="90000"/>
          </a:bodyPr>
          <a:lstStyle/>
          <a:p>
            <a:r>
              <a:rPr lang="en-US" b="1" i="0">
                <a:effectLst/>
                <a:latin typeface="Walbaum Display" panose="02070503090703020303" pitchFamily="18" charset="0"/>
              </a:rPr>
              <a:t>Executive Summary: Doctoral Degree</a:t>
            </a:r>
            <a:endParaRPr lang="en-US" b="1">
              <a:latin typeface="Walbaum Display" panose="02070503090703020303" pitchFamily="18" charset="0"/>
            </a:endParaRPr>
          </a:p>
        </p:txBody>
      </p:sp>
      <p:sp>
        <p:nvSpPr>
          <p:cNvPr id="5" name="TextBox 4">
            <a:extLst>
              <a:ext uri="{FF2B5EF4-FFF2-40B4-BE49-F238E27FC236}">
                <a16:creationId xmlns:a16="http://schemas.microsoft.com/office/drawing/2014/main" id="{37395B03-FF3E-6DC8-79EF-A527307D5FAA}"/>
              </a:ext>
            </a:extLst>
          </p:cNvPr>
          <p:cNvSpPr txBox="1"/>
          <p:nvPr/>
        </p:nvSpPr>
        <p:spPr>
          <a:xfrm>
            <a:off x="3610927" y="1835510"/>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Employment Rate: 81%</a:t>
            </a:r>
          </a:p>
        </p:txBody>
      </p:sp>
      <p:sp>
        <p:nvSpPr>
          <p:cNvPr id="7" name="TextBox 6">
            <a:extLst>
              <a:ext uri="{FF2B5EF4-FFF2-40B4-BE49-F238E27FC236}">
                <a16:creationId xmlns:a16="http://schemas.microsoft.com/office/drawing/2014/main" id="{0C450F68-DE12-6A76-0E89-93EB75BE884F}"/>
              </a:ext>
            </a:extLst>
          </p:cNvPr>
          <p:cNvSpPr txBox="1"/>
          <p:nvPr/>
        </p:nvSpPr>
        <p:spPr>
          <a:xfrm>
            <a:off x="3610927" y="2375607"/>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Job-Degree Alignment: 80% close relation</a:t>
            </a:r>
          </a:p>
        </p:txBody>
      </p:sp>
      <p:sp>
        <p:nvSpPr>
          <p:cNvPr id="9" name="TextBox 8">
            <a:extLst>
              <a:ext uri="{FF2B5EF4-FFF2-40B4-BE49-F238E27FC236}">
                <a16:creationId xmlns:a16="http://schemas.microsoft.com/office/drawing/2014/main" id="{6B17B5EC-78C8-22FC-343C-BA279282E9CE}"/>
              </a:ext>
            </a:extLst>
          </p:cNvPr>
          <p:cNvSpPr txBox="1"/>
          <p:nvPr/>
        </p:nvSpPr>
        <p:spPr>
          <a:xfrm>
            <a:off x="716280" y="3064592"/>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Annual Salary: $100,000</a:t>
            </a:r>
          </a:p>
        </p:txBody>
      </p:sp>
      <p:sp>
        <p:nvSpPr>
          <p:cNvPr id="11" name="TextBox 10">
            <a:extLst>
              <a:ext uri="{FF2B5EF4-FFF2-40B4-BE49-F238E27FC236}">
                <a16:creationId xmlns:a16="http://schemas.microsoft.com/office/drawing/2014/main" id="{9EE2BB61-0709-F6A5-8887-5A76D18FD85F}"/>
              </a:ext>
            </a:extLst>
          </p:cNvPr>
          <p:cNvSpPr txBox="1"/>
          <p:nvPr/>
        </p:nvSpPr>
        <p:spPr>
          <a:xfrm>
            <a:off x="5975479" y="3064592"/>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Median Borrowing: $7,233.49</a:t>
            </a:r>
          </a:p>
        </p:txBody>
      </p:sp>
      <p:sp>
        <p:nvSpPr>
          <p:cNvPr id="13" name="TextBox 12">
            <a:extLst>
              <a:ext uri="{FF2B5EF4-FFF2-40B4-BE49-F238E27FC236}">
                <a16:creationId xmlns:a16="http://schemas.microsoft.com/office/drawing/2014/main" id="{A0D9196F-CF82-D600-C542-BA11E1CAE879}"/>
              </a:ext>
            </a:extLst>
          </p:cNvPr>
          <p:cNvSpPr txBox="1"/>
          <p:nvPr/>
        </p:nvSpPr>
        <p:spPr>
          <a:xfrm>
            <a:off x="3733799" y="4561099"/>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BCR: 5.84</a:t>
            </a:r>
          </a:p>
        </p:txBody>
      </p:sp>
      <p:sp>
        <p:nvSpPr>
          <p:cNvPr id="15" name="TextBox 14">
            <a:extLst>
              <a:ext uri="{FF2B5EF4-FFF2-40B4-BE49-F238E27FC236}">
                <a16:creationId xmlns:a16="http://schemas.microsoft.com/office/drawing/2014/main" id="{5433D5E6-B4EC-69E1-0E50-6FD5D539D731}"/>
              </a:ext>
            </a:extLst>
          </p:cNvPr>
          <p:cNvSpPr txBox="1"/>
          <p:nvPr/>
        </p:nvSpPr>
        <p:spPr>
          <a:xfrm>
            <a:off x="3733799" y="5150140"/>
            <a:ext cx="49701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r>
              <a:rPr lang="en-US" b="1" i="0">
                <a:solidFill>
                  <a:srgbClr val="030712"/>
                </a:solidFill>
                <a:effectLst/>
                <a:latin typeface="Walbaum Display Light" panose="02070303090703020303" pitchFamily="18" charset="0"/>
              </a:rPr>
              <a:t>Highest potential returns but context-dependent</a:t>
            </a:r>
          </a:p>
        </p:txBody>
      </p:sp>
      <p:grpSp>
        <p:nvGrpSpPr>
          <p:cNvPr id="12" name="Group 11">
            <a:extLst>
              <a:ext uri="{FF2B5EF4-FFF2-40B4-BE49-F238E27FC236}">
                <a16:creationId xmlns:a16="http://schemas.microsoft.com/office/drawing/2014/main" id="{3CE0A5A7-4520-26E0-18AE-D667F3C47439}"/>
              </a:ext>
            </a:extLst>
          </p:cNvPr>
          <p:cNvGrpSpPr/>
          <p:nvPr/>
        </p:nvGrpSpPr>
        <p:grpSpPr>
          <a:xfrm rot="5400000">
            <a:off x="5817704" y="483704"/>
            <a:ext cx="556591" cy="12192000"/>
            <a:chOff x="11245192" y="0"/>
            <a:chExt cx="950220" cy="6858000"/>
          </a:xfrm>
        </p:grpSpPr>
        <p:sp>
          <p:nvSpPr>
            <p:cNvPr id="14" name="Rectangle 13">
              <a:extLst>
                <a:ext uri="{FF2B5EF4-FFF2-40B4-BE49-F238E27FC236}">
                  <a16:creationId xmlns:a16="http://schemas.microsoft.com/office/drawing/2014/main" id="{5746CA18-9D55-C124-95BA-1696F80E74AF}"/>
                </a:ext>
              </a:extLst>
            </p:cNvPr>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A09CBD5B-D139-FBB9-EE35-E839C6ABDC69}"/>
                </a:ext>
              </a:extLst>
            </p:cNvPr>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7" name="Rectangle 16">
              <a:extLst>
                <a:ext uri="{FF2B5EF4-FFF2-40B4-BE49-F238E27FC236}">
                  <a16:creationId xmlns:a16="http://schemas.microsoft.com/office/drawing/2014/main" id="{FD718AFF-8629-C885-ABA0-87580B8DF180}"/>
                </a:ext>
              </a:extLst>
            </p:cNvPr>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4E85966D-8F34-9250-9777-D2F8E7B60DFF}"/>
                </a:ext>
              </a:extLst>
            </p:cNvPr>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9" name="Group 18">
            <a:extLst>
              <a:ext uri="{FF2B5EF4-FFF2-40B4-BE49-F238E27FC236}">
                <a16:creationId xmlns:a16="http://schemas.microsoft.com/office/drawing/2014/main" id="{43035F4C-3D5B-A93A-3881-7A2E8980AD45}"/>
              </a:ext>
            </a:extLst>
          </p:cNvPr>
          <p:cNvGrpSpPr/>
          <p:nvPr/>
        </p:nvGrpSpPr>
        <p:grpSpPr>
          <a:xfrm rot="5400000">
            <a:off x="5860185" y="-5860185"/>
            <a:ext cx="471629" cy="12192000"/>
            <a:chOff x="0" y="0"/>
            <a:chExt cx="950220" cy="6858000"/>
          </a:xfrm>
        </p:grpSpPr>
        <p:sp>
          <p:nvSpPr>
            <p:cNvPr id="20" name="Rectangle 19">
              <a:extLst>
                <a:ext uri="{FF2B5EF4-FFF2-40B4-BE49-F238E27FC236}">
                  <a16:creationId xmlns:a16="http://schemas.microsoft.com/office/drawing/2014/main" id="{14E5955D-B6CB-8E63-C976-C14EC632A2B2}"/>
                </a:ext>
              </a:extLst>
            </p:cNvPr>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1" name="Rectangle 20">
              <a:extLst>
                <a:ext uri="{FF2B5EF4-FFF2-40B4-BE49-F238E27FC236}">
                  <a16:creationId xmlns:a16="http://schemas.microsoft.com/office/drawing/2014/main" id="{14326A66-AFC0-CA9F-B194-06FD6ABF7460}"/>
                </a:ext>
              </a:extLst>
            </p:cNvPr>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89FE8B56-2466-2253-6893-00191EF19F3B}"/>
                </a:ext>
              </a:extLst>
            </p:cNvPr>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3" name="Rectangle 22">
              <a:extLst>
                <a:ext uri="{FF2B5EF4-FFF2-40B4-BE49-F238E27FC236}">
                  <a16:creationId xmlns:a16="http://schemas.microsoft.com/office/drawing/2014/main" id="{4B4C94B1-3580-3C3E-9DF9-FC00031E5960}"/>
                </a:ext>
              </a:extLst>
            </p:cNvPr>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2807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290D6-57DE-4669-E107-7C2A538F64B6}"/>
              </a:ext>
            </a:extLst>
          </p:cNvPr>
          <p:cNvSpPr>
            <a:spLocks noGrp="1" noRot="1" noMove="1" noResize="1" noEditPoints="1" noAdjustHandles="1" noChangeArrowheads="1" noChangeShapeType="1"/>
          </p:cNvSpPr>
          <p:nvPr/>
        </p:nvSpPr>
        <p:spPr>
          <a:xfrm>
            <a:off x="0" y="4263603"/>
            <a:ext cx="12192000" cy="38762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F9A7858-702A-6864-3735-8C12A295100B}"/>
              </a:ext>
            </a:extLst>
          </p:cNvPr>
          <p:cNvSpPr>
            <a:spLocks noGrp="1" noRot="1" noMove="1" noResize="1" noEditPoints="1" noAdjustHandles="1" noChangeArrowheads="1" noChangeShapeType="1"/>
          </p:cNvSpPr>
          <p:nvPr/>
        </p:nvSpPr>
        <p:spPr>
          <a:xfrm>
            <a:off x="0" y="2022232"/>
            <a:ext cx="12192000" cy="93020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2EB0F-C3A9-6D3B-7F99-CDB3A2380A16}"/>
              </a:ext>
            </a:extLst>
          </p:cNvPr>
          <p:cNvSpPr>
            <a:spLocks noGrp="1" noRot="1" noMove="1" noResize="1" noEditPoints="1" noAdjustHandles="1" noChangeArrowheads="1" noChangeShapeType="1"/>
          </p:cNvSpPr>
          <p:nvPr>
            <p:ph type="ctrTitle"/>
          </p:nvPr>
        </p:nvSpPr>
        <p:spPr>
          <a:xfrm>
            <a:off x="1524000" y="1422525"/>
            <a:ext cx="9144000" cy="2129621"/>
          </a:xfrm>
          <a:solidFill>
            <a:schemeClr val="bg1"/>
          </a:solidFill>
          <a:effectLst>
            <a:outerShdw blurRad="50800" dist="38100" dir="5400000" algn="t" rotWithShape="0">
              <a:prstClr val="black">
                <a:alpha val="40000"/>
              </a:prstClr>
            </a:outerShdw>
          </a:effectLst>
        </p:spPr>
        <p:txBody>
          <a:bodyPr/>
          <a:lstStyle/>
          <a:p>
            <a:r>
              <a:rPr lang="en-US">
                <a:latin typeface="Walbaum Display" panose="02070503090703020303" pitchFamily="18" charset="0"/>
              </a:rPr>
              <a:t>Project Presentation: </a:t>
            </a:r>
            <a:br>
              <a:rPr lang="en-US">
                <a:latin typeface="Walbaum Display" panose="02070503090703020303" pitchFamily="18" charset="0"/>
              </a:rPr>
            </a:br>
            <a:r>
              <a:rPr lang="en-US">
                <a:latin typeface="Walbaum Display" panose="02070503090703020303" pitchFamily="18" charset="0"/>
              </a:rPr>
              <a:t>Educational Investments</a:t>
            </a:r>
          </a:p>
        </p:txBody>
      </p:sp>
      <p:sp>
        <p:nvSpPr>
          <p:cNvPr id="3" name="Subtitle 2">
            <a:extLst>
              <a:ext uri="{FF2B5EF4-FFF2-40B4-BE49-F238E27FC236}">
                <a16:creationId xmlns:a16="http://schemas.microsoft.com/office/drawing/2014/main" id="{ADA6B825-1DD4-2767-92A7-33C745F6819B}"/>
              </a:ext>
            </a:extLst>
          </p:cNvPr>
          <p:cNvSpPr>
            <a:spLocks noGrp="1" noRot="1" noMove="1" noResize="1" noEditPoints="1" noAdjustHandles="1" noChangeArrowheads="1" noChangeShapeType="1"/>
          </p:cNvSpPr>
          <p:nvPr>
            <p:ph type="subTitle" idx="1"/>
          </p:nvPr>
        </p:nvSpPr>
        <p:spPr>
          <a:xfrm>
            <a:off x="1524000" y="3992314"/>
            <a:ext cx="9144000" cy="930205"/>
          </a:xfrm>
          <a:solidFill>
            <a:schemeClr val="bg1"/>
          </a:solidFill>
          <a:effectLst>
            <a:outerShdw blurRad="50800" dist="38100" dir="5400000" algn="t" rotWithShape="0">
              <a:prstClr val="black">
                <a:alpha val="40000"/>
              </a:prstClr>
            </a:outerShdw>
          </a:effectLst>
        </p:spPr>
        <p:txBody>
          <a:bodyPr vert="horz" lIns="91440" tIns="45720" rIns="91440" bIns="45720" rtlCol="0" anchor="t">
            <a:normAutofit/>
          </a:bodyPr>
          <a:lstStyle/>
          <a:p>
            <a:r>
              <a:rPr lang="en-US" b="1" spc="300">
                <a:latin typeface="Walbaum Display Light" panose="02070303090703020303" pitchFamily="18" charset="0"/>
              </a:rPr>
              <a:t>Hailey Bauer, Nolan Nguyen, Mike Powell, Noah Vanscoyoc, Alexandra Juarbe</a:t>
            </a:r>
          </a:p>
        </p:txBody>
      </p:sp>
      <p:cxnSp>
        <p:nvCxnSpPr>
          <p:cNvPr id="7" name="Straight Connector 6">
            <a:extLst>
              <a:ext uri="{FF2B5EF4-FFF2-40B4-BE49-F238E27FC236}">
                <a16:creationId xmlns:a16="http://schemas.microsoft.com/office/drawing/2014/main" id="{535B1B9C-4845-A65C-5BE1-4D9B47E37CC9}"/>
              </a:ext>
            </a:extLst>
          </p:cNvPr>
          <p:cNvCxnSpPr>
            <a:cxnSpLocks noGrp="1" noRot="1" noMove="1" noResize="1" noEditPoints="1" noAdjustHandles="1" noChangeArrowheads="1" noChangeShapeType="1"/>
          </p:cNvCxnSpPr>
          <p:nvPr/>
        </p:nvCxnSpPr>
        <p:spPr>
          <a:xfrm>
            <a:off x="1499119" y="3982375"/>
            <a:ext cx="0" cy="940144"/>
          </a:xfrm>
          <a:prstGeom prst="line">
            <a:avLst/>
          </a:prstGeom>
          <a:ln w="762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3B157AA-99CE-82B8-9EA6-7F96E983769C}"/>
              </a:ext>
            </a:extLst>
          </p:cNvPr>
          <p:cNvCxnSpPr>
            <a:cxnSpLocks noGrp="1" noRot="1" noMove="1" noResize="1" noEditPoints="1" noAdjustHandles="1" noChangeArrowheads="1" noChangeShapeType="1"/>
          </p:cNvCxnSpPr>
          <p:nvPr/>
        </p:nvCxnSpPr>
        <p:spPr>
          <a:xfrm>
            <a:off x="1499119" y="1432419"/>
            <a:ext cx="0" cy="2119727"/>
          </a:xfrm>
          <a:prstGeom prst="line">
            <a:avLst/>
          </a:prstGeom>
          <a:ln w="76200">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D3219E6F-7420-53B9-D371-3283DAA58760}"/>
              </a:ext>
            </a:extLst>
          </p:cNvPr>
          <p:cNvGrpSpPr>
            <a:grpSpLocks noGrp="1" noUngrp="1" noRot="1" noMove="1" noResize="1"/>
          </p:cNvGrpSpPr>
          <p:nvPr/>
        </p:nvGrpSpPr>
        <p:grpSpPr>
          <a:xfrm rot="5400000">
            <a:off x="5817704" y="483704"/>
            <a:ext cx="556591" cy="12192000"/>
            <a:chOff x="11245192" y="0"/>
            <a:chExt cx="950220" cy="6858000"/>
          </a:xfrm>
        </p:grpSpPr>
        <p:sp>
          <p:nvSpPr>
            <p:cNvPr id="11" name="Rectangle 10">
              <a:extLst>
                <a:ext uri="{FF2B5EF4-FFF2-40B4-BE49-F238E27FC236}">
                  <a16:creationId xmlns:a16="http://schemas.microsoft.com/office/drawing/2014/main" id="{DA6E6675-132B-1F92-73BF-5FB0FC372A4D}"/>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B3F1A9-A171-4467-0F63-0F4DF7B62571}"/>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BC4B907-B550-54E1-0AE2-F03DF0000CE3}"/>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E5E30B-EB29-FAE0-78F6-F67EE93831BD}"/>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8C72286-D5C7-1CDC-AD50-7DAE569ADBA7}"/>
              </a:ext>
            </a:extLst>
          </p:cNvPr>
          <p:cNvGrpSpPr>
            <a:grpSpLocks noGrp="1" noUngrp="1" noRot="1" noMove="1" noResize="1"/>
          </p:cNvGrpSpPr>
          <p:nvPr/>
        </p:nvGrpSpPr>
        <p:grpSpPr>
          <a:xfrm rot="5400000">
            <a:off x="5860185" y="-5860185"/>
            <a:ext cx="471629" cy="12192000"/>
            <a:chOff x="0" y="0"/>
            <a:chExt cx="950220" cy="6858000"/>
          </a:xfrm>
        </p:grpSpPr>
        <p:sp>
          <p:nvSpPr>
            <p:cNvPr id="16" name="Rectangle 15">
              <a:extLst>
                <a:ext uri="{FF2B5EF4-FFF2-40B4-BE49-F238E27FC236}">
                  <a16:creationId xmlns:a16="http://schemas.microsoft.com/office/drawing/2014/main" id="{EDCCA0BC-2682-34BC-0611-D82DCBB4C6A9}"/>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C30D1E-0FC1-7805-D7B2-9C6B77AAE14D}"/>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A3304C-13C4-61C8-D17F-21EFF899F524}"/>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AF4D1D6-9A6B-AB10-D0C2-D20A17AC2884}"/>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51" name="Straight Connector 50">
            <a:extLst>
              <a:ext uri="{FF2B5EF4-FFF2-40B4-BE49-F238E27FC236}">
                <a16:creationId xmlns:a16="http://schemas.microsoft.com/office/drawing/2014/main" id="{48637831-868A-7F37-A9BE-241ACD0BE1D8}"/>
              </a:ext>
            </a:extLst>
          </p:cNvPr>
          <p:cNvCxnSpPr>
            <a:cxnSpLocks noGrp="1" noRot="1" noMove="1" noResize="1" noEditPoints="1" noAdjustHandles="1" noChangeArrowheads="1" noChangeShapeType="1"/>
          </p:cNvCxnSpPr>
          <p:nvPr/>
        </p:nvCxnSpPr>
        <p:spPr>
          <a:xfrm>
            <a:off x="10668000" y="1422525"/>
            <a:ext cx="0" cy="2119727"/>
          </a:xfrm>
          <a:prstGeom prst="line">
            <a:avLst/>
          </a:prstGeom>
          <a:ln w="76200">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91F9271-960E-9125-6B68-F45E2923EE87}"/>
              </a:ext>
            </a:extLst>
          </p:cNvPr>
          <p:cNvCxnSpPr>
            <a:cxnSpLocks noGrp="1" noRot="1" noMove="1" noResize="1" noEditPoints="1" noAdjustHandles="1" noChangeArrowheads="1" noChangeShapeType="1"/>
          </p:cNvCxnSpPr>
          <p:nvPr/>
        </p:nvCxnSpPr>
        <p:spPr>
          <a:xfrm>
            <a:off x="10668000" y="3982375"/>
            <a:ext cx="0" cy="940144"/>
          </a:xfrm>
          <a:prstGeom prst="line">
            <a:avLst/>
          </a:prstGeom>
          <a:ln w="762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9" name="Ink 48">
                <a:extLst>
                  <a:ext uri="{FF2B5EF4-FFF2-40B4-BE49-F238E27FC236}">
                    <a16:creationId xmlns:a16="http://schemas.microsoft.com/office/drawing/2014/main" id="{44E93656-22DD-005A-FAD2-6D3E0A9F707A}"/>
                  </a:ext>
                </a:extLst>
              </p14:cNvPr>
              <p14:cNvContentPartPr>
                <a14:cpLocks xmlns:a14="http://schemas.microsoft.com/office/drawing/2010/main" noGrp="1" noRot="1" noMove="1" noResize="1" noEditPoints="1" noAdjustHandles="1" noChangeArrowheads="1" noChangeShapeType="1"/>
              </p14:cNvContentPartPr>
              <p14:nvPr/>
            </p14:nvContentPartPr>
            <p14:xfrm rot="10800000">
              <a:off x="4832160" y="3542252"/>
              <a:ext cx="7359840" cy="1866297"/>
            </p14:xfrm>
          </p:contentPart>
        </mc:Choice>
        <mc:Fallback xmlns="">
          <p:pic>
            <p:nvPicPr>
              <p:cNvPr id="49" name="Ink 48">
                <a:extLst>
                  <a:ext uri="{FF2B5EF4-FFF2-40B4-BE49-F238E27FC236}">
                    <a16:creationId xmlns:a16="http://schemas.microsoft.com/office/drawing/2014/main" id="{44E93656-22DD-005A-FAD2-6D3E0A9F707A}"/>
                  </a:ext>
                </a:extLst>
              </p:cNvPr>
              <p:cNvPicPr>
                <a:picLocks noGrp="1" noRot="1" noMove="1" noResize="1" noEditPoints="1" noAdjustHandles="1" noChangeArrowheads="1" noChangeShapeType="1"/>
              </p:cNvPicPr>
              <p:nvPr/>
            </p:nvPicPr>
            <p:blipFill>
              <a:blip r:embed="rId3"/>
              <a:stretch>
                <a:fillRect/>
              </a:stretch>
            </p:blipFill>
            <p:spPr>
              <a:xfrm rot="10800000">
                <a:off x="4814160" y="3524255"/>
                <a:ext cx="7395480" cy="190193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8" name="Ink 57">
                <a:extLst>
                  <a:ext uri="{FF2B5EF4-FFF2-40B4-BE49-F238E27FC236}">
                    <a16:creationId xmlns:a16="http://schemas.microsoft.com/office/drawing/2014/main" id="{B7B93E21-F681-0B52-3B36-0000E3B6B984}"/>
                  </a:ext>
                </a:extLst>
              </p14:cNvPr>
              <p14:cNvContentPartPr>
                <a14:cpLocks xmlns:a14="http://schemas.microsoft.com/office/drawing/2010/main" noGrp="1" noRot="1" noMove="1" noResize="1" noEditPoints="1" noAdjustHandles="1" noChangeArrowheads="1" noChangeShapeType="1"/>
              </p14:cNvContentPartPr>
              <p14:nvPr/>
            </p14:nvContentPartPr>
            <p14:xfrm>
              <a:off x="29760" y="846311"/>
              <a:ext cx="7147440" cy="2420102"/>
            </p14:xfrm>
          </p:contentPart>
        </mc:Choice>
        <mc:Fallback xmlns="">
          <p:pic>
            <p:nvPicPr>
              <p:cNvPr id="58" name="Ink 57">
                <a:extLst>
                  <a:ext uri="{FF2B5EF4-FFF2-40B4-BE49-F238E27FC236}">
                    <a16:creationId xmlns:a16="http://schemas.microsoft.com/office/drawing/2014/main" id="{B7B93E21-F681-0B52-3B36-0000E3B6B984}"/>
                  </a:ext>
                </a:extLst>
              </p:cNvPr>
              <p:cNvPicPr>
                <a:picLocks noGrp="1" noRot="1" noMove="1" noResize="1" noEditPoints="1" noAdjustHandles="1" noChangeArrowheads="1" noChangeShapeType="1"/>
              </p:cNvPicPr>
              <p:nvPr/>
            </p:nvPicPr>
            <p:blipFill>
              <a:blip r:embed="rId5"/>
              <a:stretch>
                <a:fillRect/>
              </a:stretch>
            </p:blipFill>
            <p:spPr>
              <a:xfrm>
                <a:off x="11760" y="828312"/>
                <a:ext cx="7183080" cy="2455739"/>
              </a:xfrm>
              <a:prstGeom prst="rect">
                <a:avLst/>
              </a:prstGeom>
            </p:spPr>
          </p:pic>
        </mc:Fallback>
      </mc:AlternateContent>
    </p:spTree>
    <p:extLst>
      <p:ext uri="{BB962C8B-B14F-4D97-AF65-F5344CB8AC3E}">
        <p14:creationId xmlns:p14="http://schemas.microsoft.com/office/powerpoint/2010/main" val="2877618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88" name="Ink 87">
                <a:extLst>
                  <a:ext uri="{FF2B5EF4-FFF2-40B4-BE49-F238E27FC236}">
                    <a16:creationId xmlns:a16="http://schemas.microsoft.com/office/drawing/2014/main" id="{6363C072-EC4A-7A9F-D1B3-4F12DED5BFEA}"/>
                  </a:ext>
                </a:extLst>
              </p14:cNvPr>
              <p14:cNvContentPartPr>
                <a14:cpLocks xmlns:a14="http://schemas.microsoft.com/office/drawing/2010/main" noGrp="1" noRot="1" noMove="1" noResize="1" noEditPoints="1" noAdjustHandles="1" noChangeArrowheads="1" noChangeShapeType="1"/>
              </p14:cNvContentPartPr>
              <p14:nvPr/>
            </p14:nvContentPartPr>
            <p14:xfrm>
              <a:off x="9872647" y="20320"/>
              <a:ext cx="2280600" cy="6418080"/>
            </p14:xfrm>
          </p:contentPart>
        </mc:Choice>
        <mc:Fallback xmlns="">
          <p:pic>
            <p:nvPicPr>
              <p:cNvPr id="88" name="Ink 87">
                <a:extLst>
                  <a:ext uri="{FF2B5EF4-FFF2-40B4-BE49-F238E27FC236}">
                    <a16:creationId xmlns:a16="http://schemas.microsoft.com/office/drawing/2014/main" id="{6363C072-EC4A-7A9F-D1B3-4F12DED5BFEA}"/>
                  </a:ext>
                </a:extLst>
              </p:cNvPr>
              <p:cNvPicPr>
                <a:picLocks noGrp="1" noRot="1" noMove="1" noResize="1" noEditPoints="1" noAdjustHandles="1" noChangeArrowheads="1" noChangeShapeType="1"/>
              </p:cNvPicPr>
              <p:nvPr/>
            </p:nvPicPr>
            <p:blipFill>
              <a:blip r:embed="rId4"/>
              <a:stretch>
                <a:fillRect/>
              </a:stretch>
            </p:blipFill>
            <p:spPr>
              <a:xfrm>
                <a:off x="9854647" y="2321"/>
                <a:ext cx="2316240" cy="645371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Ink 77">
                <a:extLst>
                  <a:ext uri="{FF2B5EF4-FFF2-40B4-BE49-F238E27FC236}">
                    <a16:creationId xmlns:a16="http://schemas.microsoft.com/office/drawing/2014/main" id="{38D79EB0-0824-6B54-EB06-D1D0E4413F6F}"/>
                  </a:ext>
                </a:extLst>
              </p14:cNvPr>
              <p14:cNvContentPartPr>
                <a14:cpLocks xmlns:a14="http://schemas.microsoft.com/office/drawing/2010/main" noGrp="1" noRot="1" noMove="1" noResize="1" noEditPoints="1" noAdjustHandles="1" noChangeArrowheads="1" noChangeShapeType="1"/>
              </p14:cNvContentPartPr>
              <p14:nvPr/>
            </p14:nvContentPartPr>
            <p14:xfrm>
              <a:off x="30000" y="400040"/>
              <a:ext cx="1842840" cy="6458040"/>
            </p14:xfrm>
          </p:contentPart>
        </mc:Choice>
        <mc:Fallback xmlns="">
          <p:pic>
            <p:nvPicPr>
              <p:cNvPr id="78" name="Ink 77">
                <a:extLst>
                  <a:ext uri="{FF2B5EF4-FFF2-40B4-BE49-F238E27FC236}">
                    <a16:creationId xmlns:a16="http://schemas.microsoft.com/office/drawing/2014/main" id="{38D79EB0-0824-6B54-EB06-D1D0E4413F6F}"/>
                  </a:ext>
                </a:extLst>
              </p:cNvPr>
              <p:cNvPicPr>
                <a:picLocks noGrp="1" noRot="1" noMove="1" noResize="1" noEditPoints="1" noAdjustHandles="1" noChangeArrowheads="1" noChangeShapeType="1"/>
              </p:cNvPicPr>
              <p:nvPr/>
            </p:nvPicPr>
            <p:blipFill>
              <a:blip r:embed="rId6"/>
              <a:stretch>
                <a:fillRect/>
              </a:stretch>
            </p:blipFill>
            <p:spPr>
              <a:xfrm>
                <a:off x="11996" y="382040"/>
                <a:ext cx="1878487" cy="6493680"/>
              </a:xfrm>
              <a:prstGeom prst="rect">
                <a:avLst/>
              </a:prstGeom>
            </p:spPr>
          </p:pic>
        </mc:Fallback>
      </mc:AlternateContent>
      <p:sp>
        <p:nvSpPr>
          <p:cNvPr id="33" name="Rectangle: Rounded Corners 32">
            <a:extLst>
              <a:ext uri="{FF2B5EF4-FFF2-40B4-BE49-F238E27FC236}">
                <a16:creationId xmlns:a16="http://schemas.microsoft.com/office/drawing/2014/main" id="{A7403F5A-1A12-E6C2-84DD-5C8FC09AB8E2}"/>
              </a:ext>
            </a:extLst>
          </p:cNvPr>
          <p:cNvSpPr>
            <a:spLocks noGrp="1" noRot="1" noMove="1" noResize="1" noEditPoints="1" noAdjustHandles="1" noChangeArrowheads="1" noChangeShapeType="1"/>
          </p:cNvSpPr>
          <p:nvPr/>
        </p:nvSpPr>
        <p:spPr>
          <a:xfrm flipH="1">
            <a:off x="2706094" y="1562134"/>
            <a:ext cx="2759985" cy="1719546"/>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34" name="Rectangle: Rounded Corners 33">
            <a:extLst>
              <a:ext uri="{FF2B5EF4-FFF2-40B4-BE49-F238E27FC236}">
                <a16:creationId xmlns:a16="http://schemas.microsoft.com/office/drawing/2014/main" id="{DBAB0368-8827-8091-F2C0-9B6F094C07CA}"/>
              </a:ext>
            </a:extLst>
          </p:cNvPr>
          <p:cNvSpPr>
            <a:spLocks noGrp="1" noRot="1" noMove="1" noResize="1" noEditPoints="1" noAdjustHandles="1" noChangeArrowheads="1" noChangeShapeType="1"/>
          </p:cNvSpPr>
          <p:nvPr/>
        </p:nvSpPr>
        <p:spPr>
          <a:xfrm flipH="1">
            <a:off x="3004107" y="1300801"/>
            <a:ext cx="717024" cy="2275520"/>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37" name="Rectangle: Rounded Corners 36">
            <a:extLst>
              <a:ext uri="{FF2B5EF4-FFF2-40B4-BE49-F238E27FC236}">
                <a16:creationId xmlns:a16="http://schemas.microsoft.com/office/drawing/2014/main" id="{4B990805-C8D7-3273-279B-FE818B07C174}"/>
              </a:ext>
            </a:extLst>
          </p:cNvPr>
          <p:cNvSpPr>
            <a:spLocks noGrp="1" noRot="1" noMove="1" noResize="1" noEditPoints="1" noAdjustHandles="1" noChangeArrowheads="1" noChangeShapeType="1"/>
          </p:cNvSpPr>
          <p:nvPr/>
        </p:nvSpPr>
        <p:spPr>
          <a:xfrm flipH="1">
            <a:off x="8384777" y="3429000"/>
            <a:ext cx="717024" cy="2677160"/>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36" name="Rectangle: Rounded Corners 35">
            <a:extLst>
              <a:ext uri="{FF2B5EF4-FFF2-40B4-BE49-F238E27FC236}">
                <a16:creationId xmlns:a16="http://schemas.microsoft.com/office/drawing/2014/main" id="{36FC6BFB-F256-3FFD-58D5-783ABF348AD6}"/>
              </a:ext>
            </a:extLst>
          </p:cNvPr>
          <p:cNvSpPr>
            <a:spLocks noGrp="1" noRot="1" noMove="1" noResize="1" noEditPoints="1" noAdjustHandles="1" noChangeArrowheads="1" noChangeShapeType="1"/>
          </p:cNvSpPr>
          <p:nvPr/>
        </p:nvSpPr>
        <p:spPr>
          <a:xfrm flipH="1">
            <a:off x="7461044" y="3712140"/>
            <a:ext cx="1966884" cy="2058740"/>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 name="Title 1">
            <a:extLst>
              <a:ext uri="{FF2B5EF4-FFF2-40B4-BE49-F238E27FC236}">
                <a16:creationId xmlns:a16="http://schemas.microsoft.com/office/drawing/2014/main" id="{1C907403-FE4B-1BDE-9137-A4828C3D5469}"/>
              </a:ext>
            </a:extLst>
          </p:cNvPr>
          <p:cNvSpPr>
            <a:spLocks noGrp="1" noRot="1" noMove="1" noResize="1" noEditPoints="1" noAdjustHandles="1" noChangeArrowheads="1" noChangeShapeType="1"/>
          </p:cNvSpPr>
          <p:nvPr>
            <p:ph type="title"/>
          </p:nvPr>
        </p:nvSpPr>
        <p:spPr>
          <a:xfrm>
            <a:off x="838200" y="365125"/>
            <a:ext cx="10515600" cy="859536"/>
          </a:xfrm>
          <a:noFill/>
        </p:spPr>
        <p:txBody>
          <a:bodyPr/>
          <a:lstStyle/>
          <a:p>
            <a:r>
              <a:rPr lang="en-US" b="1">
                <a:latin typeface="Walbaum Display" panose="02070503090703020303" pitchFamily="18" charset="0"/>
              </a:rPr>
              <a:t>Executive summary Final</a:t>
            </a:r>
          </a:p>
        </p:txBody>
      </p:sp>
      <p:sp>
        <p:nvSpPr>
          <p:cNvPr id="5" name="TextBox 4">
            <a:extLst>
              <a:ext uri="{FF2B5EF4-FFF2-40B4-BE49-F238E27FC236}">
                <a16:creationId xmlns:a16="http://schemas.microsoft.com/office/drawing/2014/main" id="{F3C745E8-9E46-A7A7-EB90-2C9ED33EB93E}"/>
              </a:ext>
            </a:extLst>
          </p:cNvPr>
          <p:cNvSpPr txBox="1">
            <a:spLocks noGrp="1" noRot="1" noMove="1" noResize="1" noEditPoints="1" noAdjustHandles="1" noChangeArrowheads="1" noChangeShapeType="1"/>
          </p:cNvSpPr>
          <p:nvPr/>
        </p:nvSpPr>
        <p:spPr>
          <a:xfrm>
            <a:off x="3005801" y="1803833"/>
            <a:ext cx="609600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Walbaum Display Light" panose="02070303090703020303" pitchFamily="18" charset="0"/>
              </a:rPr>
              <a:t>Higher degrees correlate with better employment rates and job alignment </a:t>
            </a:r>
          </a:p>
        </p:txBody>
      </p:sp>
      <p:sp>
        <p:nvSpPr>
          <p:cNvPr id="7" name="TextBox 6">
            <a:extLst>
              <a:ext uri="{FF2B5EF4-FFF2-40B4-BE49-F238E27FC236}">
                <a16:creationId xmlns:a16="http://schemas.microsoft.com/office/drawing/2014/main" id="{48B9EF23-CD47-5787-125D-0FE4AFE94CF1}"/>
              </a:ext>
            </a:extLst>
          </p:cNvPr>
          <p:cNvSpPr txBox="1">
            <a:spLocks noGrp="1" noRot="1" noMove="1" noResize="1" noEditPoints="1" noAdjustHandles="1" noChangeArrowheads="1" noChangeShapeType="1"/>
          </p:cNvSpPr>
          <p:nvPr/>
        </p:nvSpPr>
        <p:spPr>
          <a:xfrm>
            <a:off x="3005801" y="2607728"/>
            <a:ext cx="609600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Walbaum Display Light" panose="02070303090703020303" pitchFamily="18" charset="0"/>
              </a:rPr>
              <a:t>Financial returns diminish with each additional degree level </a:t>
            </a:r>
          </a:p>
        </p:txBody>
      </p:sp>
      <p:sp>
        <p:nvSpPr>
          <p:cNvPr id="9" name="TextBox 8">
            <a:extLst>
              <a:ext uri="{FF2B5EF4-FFF2-40B4-BE49-F238E27FC236}">
                <a16:creationId xmlns:a16="http://schemas.microsoft.com/office/drawing/2014/main" id="{BE64158E-1C1C-FF7F-1945-36D41C68B547}"/>
              </a:ext>
            </a:extLst>
          </p:cNvPr>
          <p:cNvSpPr txBox="1">
            <a:spLocks noGrp="1" noRot="1" noMove="1" noResize="1" noEditPoints="1" noAdjustHandles="1" noChangeArrowheads="1" noChangeShapeType="1"/>
          </p:cNvSpPr>
          <p:nvPr/>
        </p:nvSpPr>
        <p:spPr>
          <a:xfrm>
            <a:off x="3005801" y="4012495"/>
            <a:ext cx="609600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R="0" lvl="0" algn="r"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Walbaum Display Light" panose="02070303090703020303" pitchFamily="18" charset="0"/>
              </a:rPr>
              <a:t>Individual circumstances significantly impact educational investment value </a:t>
            </a:r>
          </a:p>
        </p:txBody>
      </p:sp>
      <p:sp>
        <p:nvSpPr>
          <p:cNvPr id="11" name="TextBox 10">
            <a:extLst>
              <a:ext uri="{FF2B5EF4-FFF2-40B4-BE49-F238E27FC236}">
                <a16:creationId xmlns:a16="http://schemas.microsoft.com/office/drawing/2014/main" id="{35D627AD-6721-38E6-AFC2-68D412DCCADA}"/>
              </a:ext>
            </a:extLst>
          </p:cNvPr>
          <p:cNvSpPr txBox="1">
            <a:spLocks noGrp="1" noRot="1" noMove="1" noResize="1" noEditPoints="1" noAdjustHandles="1" noChangeArrowheads="1" noChangeShapeType="1"/>
          </p:cNvSpPr>
          <p:nvPr/>
        </p:nvSpPr>
        <p:spPr>
          <a:xfrm>
            <a:off x="3005801" y="4813519"/>
            <a:ext cx="609600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R="0" lvl="0" algn="r"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Walbaum Display Light" panose="02070303090703020303" pitchFamily="18" charset="0"/>
              </a:rPr>
              <a:t>Non-monetary benefits must be considered in advanced degree decisions </a:t>
            </a:r>
          </a:p>
        </p:txBody>
      </p:sp>
      <p:grpSp>
        <p:nvGrpSpPr>
          <p:cNvPr id="22" name="Group 21">
            <a:extLst>
              <a:ext uri="{FF2B5EF4-FFF2-40B4-BE49-F238E27FC236}">
                <a16:creationId xmlns:a16="http://schemas.microsoft.com/office/drawing/2014/main" id="{668ADFC8-725E-7CAB-399F-0C9A711C7501}"/>
              </a:ext>
            </a:extLst>
          </p:cNvPr>
          <p:cNvGrpSpPr>
            <a:grpSpLocks noGrp="1" noUngrp="1" noRot="1" noMove="1" noResize="1"/>
          </p:cNvGrpSpPr>
          <p:nvPr/>
        </p:nvGrpSpPr>
        <p:grpSpPr>
          <a:xfrm flipH="1">
            <a:off x="0" y="0"/>
            <a:ext cx="556591" cy="6858000"/>
            <a:chOff x="11245192" y="0"/>
            <a:chExt cx="950220" cy="6858000"/>
          </a:xfrm>
        </p:grpSpPr>
        <p:sp>
          <p:nvSpPr>
            <p:cNvPr id="23" name="Rectangle 22">
              <a:extLst>
                <a:ext uri="{FF2B5EF4-FFF2-40B4-BE49-F238E27FC236}">
                  <a16:creationId xmlns:a16="http://schemas.microsoft.com/office/drawing/2014/main" id="{BD2A0C7C-EDB2-AE3D-BEEF-61DD4B800337}"/>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4" name="Rectangle 23">
              <a:extLst>
                <a:ext uri="{FF2B5EF4-FFF2-40B4-BE49-F238E27FC236}">
                  <a16:creationId xmlns:a16="http://schemas.microsoft.com/office/drawing/2014/main" id="{031A0C21-6190-08D2-5F33-50314D8478CB}"/>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5" name="Rectangle 24">
              <a:extLst>
                <a:ext uri="{FF2B5EF4-FFF2-40B4-BE49-F238E27FC236}">
                  <a16:creationId xmlns:a16="http://schemas.microsoft.com/office/drawing/2014/main" id="{20A590D9-1E9A-5E06-D7D2-568CF60069BC}"/>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6" name="Rectangle 25">
              <a:extLst>
                <a:ext uri="{FF2B5EF4-FFF2-40B4-BE49-F238E27FC236}">
                  <a16:creationId xmlns:a16="http://schemas.microsoft.com/office/drawing/2014/main" id="{30C1EC70-1E14-0B8B-F457-9F71CF1F5515}"/>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27" name="Group 26">
            <a:extLst>
              <a:ext uri="{FF2B5EF4-FFF2-40B4-BE49-F238E27FC236}">
                <a16:creationId xmlns:a16="http://schemas.microsoft.com/office/drawing/2014/main" id="{28909B48-9F73-B83F-1958-1E8BE29A9439}"/>
              </a:ext>
            </a:extLst>
          </p:cNvPr>
          <p:cNvGrpSpPr>
            <a:grpSpLocks noGrp="1" noUngrp="1" noRot="1" noMove="1" noResize="1"/>
          </p:cNvGrpSpPr>
          <p:nvPr/>
        </p:nvGrpSpPr>
        <p:grpSpPr>
          <a:xfrm flipH="1">
            <a:off x="11720938" y="0"/>
            <a:ext cx="471629" cy="6858000"/>
            <a:chOff x="0" y="0"/>
            <a:chExt cx="950220" cy="6858000"/>
          </a:xfrm>
        </p:grpSpPr>
        <p:sp>
          <p:nvSpPr>
            <p:cNvPr id="28" name="Rectangle 27">
              <a:extLst>
                <a:ext uri="{FF2B5EF4-FFF2-40B4-BE49-F238E27FC236}">
                  <a16:creationId xmlns:a16="http://schemas.microsoft.com/office/drawing/2014/main" id="{C3BDB325-5AED-1F26-ABC5-09D8FB7C098B}"/>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9" name="Rectangle 28">
              <a:extLst>
                <a:ext uri="{FF2B5EF4-FFF2-40B4-BE49-F238E27FC236}">
                  <a16:creationId xmlns:a16="http://schemas.microsoft.com/office/drawing/2014/main" id="{59C35791-EE8E-101A-C053-8C683A243FC0}"/>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0" name="Rectangle 29">
              <a:extLst>
                <a:ext uri="{FF2B5EF4-FFF2-40B4-BE49-F238E27FC236}">
                  <a16:creationId xmlns:a16="http://schemas.microsoft.com/office/drawing/2014/main" id="{30B7CA5C-1E08-8DD8-8779-1E9C5328C233}"/>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1" name="Rectangle 30">
              <a:extLst>
                <a:ext uri="{FF2B5EF4-FFF2-40B4-BE49-F238E27FC236}">
                  <a16:creationId xmlns:a16="http://schemas.microsoft.com/office/drawing/2014/main" id="{1B6AFF90-47D4-A2D3-5720-79EFD7315957}"/>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251428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E7FF305A-BA6C-25E1-F566-7D705755EB79}"/>
                  </a:ext>
                </a:extLst>
              </p14:cNvPr>
              <p14:cNvContentPartPr>
                <a14:cpLocks xmlns:a14="http://schemas.microsoft.com/office/drawing/2010/main" noGrp="1" noRot="1" noMove="1" noResize="1" noEditPoints="1" noAdjustHandles="1" noChangeArrowheads="1" noChangeShapeType="1"/>
              </p14:cNvContentPartPr>
              <p14:nvPr/>
            </p14:nvContentPartPr>
            <p14:xfrm>
              <a:off x="30120" y="2798000"/>
              <a:ext cx="5169600" cy="3308760"/>
            </p14:xfrm>
          </p:contentPart>
        </mc:Choice>
        <mc:Fallback xmlns="">
          <p:pic>
            <p:nvPicPr>
              <p:cNvPr id="37" name="Ink 36">
                <a:extLst>
                  <a:ext uri="{FF2B5EF4-FFF2-40B4-BE49-F238E27FC236}">
                    <a16:creationId xmlns:a16="http://schemas.microsoft.com/office/drawing/2014/main" id="{E7FF305A-BA6C-25E1-F566-7D705755EB79}"/>
                  </a:ext>
                </a:extLst>
              </p:cNvPr>
              <p:cNvPicPr>
                <a:picLocks noGrp="1" noRot="1" noMove="1" noResize="1" noEditPoints="1" noAdjustHandles="1" noChangeArrowheads="1" noChangeShapeType="1"/>
              </p:cNvPicPr>
              <p:nvPr/>
            </p:nvPicPr>
            <p:blipFill>
              <a:blip r:embed="rId4"/>
              <a:stretch>
                <a:fillRect/>
              </a:stretch>
            </p:blipFill>
            <p:spPr>
              <a:xfrm>
                <a:off x="12120" y="2780000"/>
                <a:ext cx="5205240" cy="334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168BB1BF-4E38-D051-96E1-F8F98EF4C335}"/>
                  </a:ext>
                </a:extLst>
              </p14:cNvPr>
              <p14:cNvContentPartPr>
                <a14:cpLocks xmlns:a14="http://schemas.microsoft.com/office/drawing/2010/main" noGrp="1" noRot="1" noMove="1" noResize="1" noEditPoints="1" noAdjustHandles="1" noChangeArrowheads="1" noChangeShapeType="1"/>
              </p14:cNvContentPartPr>
              <p14:nvPr/>
            </p14:nvContentPartPr>
            <p14:xfrm>
              <a:off x="7246320" y="385640"/>
              <a:ext cx="4935600" cy="4395240"/>
            </p14:xfrm>
          </p:contentPart>
        </mc:Choice>
        <mc:Fallback xmlns="">
          <p:pic>
            <p:nvPicPr>
              <p:cNvPr id="38" name="Ink 37">
                <a:extLst>
                  <a:ext uri="{FF2B5EF4-FFF2-40B4-BE49-F238E27FC236}">
                    <a16:creationId xmlns:a16="http://schemas.microsoft.com/office/drawing/2014/main" id="{168BB1BF-4E38-D051-96E1-F8F98EF4C335}"/>
                  </a:ext>
                </a:extLst>
              </p:cNvPr>
              <p:cNvPicPr>
                <a:picLocks noGrp="1" noRot="1" noMove="1" noResize="1" noEditPoints="1" noAdjustHandles="1" noChangeArrowheads="1" noChangeShapeType="1"/>
              </p:cNvPicPr>
              <p:nvPr/>
            </p:nvPicPr>
            <p:blipFill>
              <a:blip r:embed="rId6"/>
              <a:stretch>
                <a:fillRect/>
              </a:stretch>
            </p:blipFill>
            <p:spPr>
              <a:xfrm>
                <a:off x="7228320" y="367639"/>
                <a:ext cx="4971240" cy="4430883"/>
              </a:xfrm>
              <a:prstGeom prst="rect">
                <a:avLst/>
              </a:prstGeom>
            </p:spPr>
          </p:pic>
        </mc:Fallback>
      </mc:AlternateContent>
      <p:sp>
        <p:nvSpPr>
          <p:cNvPr id="32" name="Rectangle 31">
            <a:extLst>
              <a:ext uri="{FF2B5EF4-FFF2-40B4-BE49-F238E27FC236}">
                <a16:creationId xmlns:a16="http://schemas.microsoft.com/office/drawing/2014/main" id="{5B1BC0D4-AD05-31BE-F712-2685A152DB56}"/>
              </a:ext>
            </a:extLst>
          </p:cNvPr>
          <p:cNvSpPr>
            <a:spLocks noGrp="1" noRot="1" noMove="1" noResize="1" noEditPoints="1" noAdjustHandles="1" noChangeArrowheads="1" noChangeShapeType="1"/>
          </p:cNvSpPr>
          <p:nvPr/>
        </p:nvSpPr>
        <p:spPr>
          <a:xfrm>
            <a:off x="6447452" y="4210838"/>
            <a:ext cx="4906345" cy="747242"/>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31" name="Rectangle 30">
            <a:extLst>
              <a:ext uri="{FF2B5EF4-FFF2-40B4-BE49-F238E27FC236}">
                <a16:creationId xmlns:a16="http://schemas.microsoft.com/office/drawing/2014/main" id="{D8A3237D-4959-A685-01A1-BAE2A5623D0F}"/>
              </a:ext>
            </a:extLst>
          </p:cNvPr>
          <p:cNvSpPr>
            <a:spLocks noGrp="1" noRot="1" noMove="1" noResize="1" noEditPoints="1" noAdjustHandles="1" noChangeArrowheads="1" noChangeShapeType="1"/>
          </p:cNvSpPr>
          <p:nvPr/>
        </p:nvSpPr>
        <p:spPr>
          <a:xfrm>
            <a:off x="836648" y="3067746"/>
            <a:ext cx="5286568" cy="721933"/>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7" name="Rectangle: Rounded Corners 26">
            <a:extLst>
              <a:ext uri="{FF2B5EF4-FFF2-40B4-BE49-F238E27FC236}">
                <a16:creationId xmlns:a16="http://schemas.microsoft.com/office/drawing/2014/main" id="{EABCF638-D03F-EEA9-93A9-EE3BE8CEAF69}"/>
              </a:ext>
            </a:extLst>
          </p:cNvPr>
          <p:cNvSpPr>
            <a:spLocks noGrp="1" noRot="1" noMove="1" noResize="1" noEditPoints="1" noAdjustHandles="1" noChangeArrowheads="1" noChangeShapeType="1"/>
          </p:cNvSpPr>
          <p:nvPr/>
        </p:nvSpPr>
        <p:spPr>
          <a:xfrm>
            <a:off x="688434" y="3695064"/>
            <a:ext cx="5590446" cy="558666"/>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8" name="Rectangle: Rounded Corners 27">
            <a:extLst>
              <a:ext uri="{FF2B5EF4-FFF2-40B4-BE49-F238E27FC236}">
                <a16:creationId xmlns:a16="http://schemas.microsoft.com/office/drawing/2014/main" id="{ED1EC196-04DD-35D2-B8B9-048F699FA9AF}"/>
              </a:ext>
            </a:extLst>
          </p:cNvPr>
          <p:cNvSpPr>
            <a:spLocks noGrp="1" noRot="1" noMove="1" noResize="1" noEditPoints="1" noAdjustHandles="1" noChangeArrowheads="1" noChangeShapeType="1"/>
          </p:cNvSpPr>
          <p:nvPr/>
        </p:nvSpPr>
        <p:spPr>
          <a:xfrm>
            <a:off x="688435" y="2592396"/>
            <a:ext cx="5590446" cy="509046"/>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9" name="Rectangle: Rounded Corners 28">
            <a:extLst>
              <a:ext uri="{FF2B5EF4-FFF2-40B4-BE49-F238E27FC236}">
                <a16:creationId xmlns:a16="http://schemas.microsoft.com/office/drawing/2014/main" id="{269E2CE1-FD37-31CD-CCA0-118BE531F5A9}"/>
              </a:ext>
            </a:extLst>
          </p:cNvPr>
          <p:cNvSpPr>
            <a:spLocks noGrp="1" noRot="1" noMove="1" noResize="1" noEditPoints="1" noAdjustHandles="1" noChangeArrowheads="1" noChangeShapeType="1"/>
          </p:cNvSpPr>
          <p:nvPr/>
        </p:nvSpPr>
        <p:spPr>
          <a:xfrm>
            <a:off x="6278880" y="4837133"/>
            <a:ext cx="5224685" cy="542209"/>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30" name="Rectangle: Rounded Corners 29">
            <a:extLst>
              <a:ext uri="{FF2B5EF4-FFF2-40B4-BE49-F238E27FC236}">
                <a16:creationId xmlns:a16="http://schemas.microsoft.com/office/drawing/2014/main" id="{64EAE2A9-E08A-056C-A9F0-9D34C5C1DEFE}"/>
              </a:ext>
            </a:extLst>
          </p:cNvPr>
          <p:cNvSpPr>
            <a:spLocks noGrp="1" noRot="1" noMove="1" noResize="1" noEditPoints="1" noAdjustHandles="1" noChangeArrowheads="1" noChangeShapeType="1"/>
          </p:cNvSpPr>
          <p:nvPr/>
        </p:nvSpPr>
        <p:spPr>
          <a:xfrm>
            <a:off x="6278881" y="3707848"/>
            <a:ext cx="5224685" cy="525502"/>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 name="Title 1">
            <a:extLst>
              <a:ext uri="{FF2B5EF4-FFF2-40B4-BE49-F238E27FC236}">
                <a16:creationId xmlns:a16="http://schemas.microsoft.com/office/drawing/2014/main" id="{41B84BE1-5F90-5B66-C75F-1DB6C1668A89}"/>
              </a:ext>
            </a:extLst>
          </p:cNvPr>
          <p:cNvSpPr>
            <a:spLocks noGrp="1" noRot="1" noMove="1" noResize="1" noEditPoints="1" noAdjustHandles="1" noChangeArrowheads="1" noChangeShapeType="1"/>
          </p:cNvSpPr>
          <p:nvPr>
            <p:ph type="title"/>
          </p:nvPr>
        </p:nvSpPr>
        <p:spPr>
          <a:xfrm>
            <a:off x="1426968" y="589682"/>
            <a:ext cx="10515600" cy="859536"/>
          </a:xfrm>
          <a:noFill/>
        </p:spPr>
        <p:txBody>
          <a:bodyPr/>
          <a:lstStyle/>
          <a:p>
            <a:r>
              <a:rPr lang="en-US" b="1" i="0" spc="300">
                <a:effectLst/>
                <a:latin typeface="Walbaum Display" panose="02070503090703020303" pitchFamily="18" charset="0"/>
              </a:rPr>
              <a:t>Sensitivity Analysis</a:t>
            </a:r>
            <a:endParaRPr lang="en-US" b="1" spc="300">
              <a:latin typeface="Walbaum Display" panose="02070503090703020303" pitchFamily="18" charset="0"/>
            </a:endParaRPr>
          </a:p>
        </p:txBody>
      </p:sp>
      <p:sp>
        <p:nvSpPr>
          <p:cNvPr id="4" name="TextBox 3">
            <a:extLst>
              <a:ext uri="{FF2B5EF4-FFF2-40B4-BE49-F238E27FC236}">
                <a16:creationId xmlns:a16="http://schemas.microsoft.com/office/drawing/2014/main" id="{A7743B02-C5B3-8B31-8590-013659975666}"/>
              </a:ext>
            </a:extLst>
          </p:cNvPr>
          <p:cNvSpPr txBox="1">
            <a:spLocks noGrp="1" noRot="1" noMove="1" noResize="1" noEditPoints="1" noAdjustHandles="1" noChangeArrowheads="1" noChangeShapeType="1"/>
          </p:cNvSpPr>
          <p:nvPr/>
        </p:nvSpPr>
        <p:spPr>
          <a:xfrm>
            <a:off x="6447454" y="3307325"/>
            <a:ext cx="4906346" cy="400110"/>
          </a:xfrm>
          <a:prstGeom prst="rect">
            <a:avLst/>
          </a:prstGeom>
          <a:noFill/>
        </p:spPr>
        <p:txBody>
          <a:bodyPr wrap="square">
            <a:spAutoFit/>
          </a:bodyPr>
          <a:lstStyle/>
          <a:p>
            <a:pPr algn="r"/>
            <a:r>
              <a:rPr lang="en-US" sz="2000" b="1" i="0">
                <a:solidFill>
                  <a:srgbClr val="030712"/>
                </a:solidFill>
                <a:effectLst/>
                <a:latin typeface="Walbaum Display Light" panose="02070303090703020303" pitchFamily="18" charset="0"/>
              </a:rPr>
              <a:t>Financial Data Sensitivity:</a:t>
            </a:r>
          </a:p>
        </p:txBody>
      </p:sp>
      <p:sp>
        <p:nvSpPr>
          <p:cNvPr id="5" name="TextBox 4">
            <a:extLst>
              <a:ext uri="{FF2B5EF4-FFF2-40B4-BE49-F238E27FC236}">
                <a16:creationId xmlns:a16="http://schemas.microsoft.com/office/drawing/2014/main" id="{D68AD10F-3CF8-5868-994A-9AB1CBFB882C}"/>
              </a:ext>
            </a:extLst>
          </p:cNvPr>
          <p:cNvSpPr txBox="1">
            <a:spLocks noGrp="1" noRot="1" noMove="1" noResize="1" noEditPoints="1" noAdjustHandles="1" noChangeArrowheads="1" noChangeShapeType="1"/>
          </p:cNvSpPr>
          <p:nvPr/>
        </p:nvSpPr>
        <p:spPr>
          <a:xfrm>
            <a:off x="836649" y="2195737"/>
            <a:ext cx="5286568" cy="400110"/>
          </a:xfrm>
          <a:prstGeom prst="rect">
            <a:avLst/>
          </a:prstGeom>
          <a:noFill/>
        </p:spPr>
        <p:txBody>
          <a:bodyPr wrap="square">
            <a:spAutoFit/>
          </a:bodyPr>
          <a:lstStyle/>
          <a:p>
            <a:r>
              <a:rPr lang="en-US" sz="2000" b="1" i="0">
                <a:solidFill>
                  <a:srgbClr val="030712"/>
                </a:solidFill>
                <a:effectLst/>
                <a:latin typeface="Walbaum Display Light" panose="02070303090703020303" pitchFamily="18" charset="0"/>
              </a:rPr>
              <a:t>Population Data Variations:</a:t>
            </a:r>
          </a:p>
        </p:txBody>
      </p:sp>
      <p:sp>
        <p:nvSpPr>
          <p:cNvPr id="9" name="TextBox 8">
            <a:extLst>
              <a:ext uri="{FF2B5EF4-FFF2-40B4-BE49-F238E27FC236}">
                <a16:creationId xmlns:a16="http://schemas.microsoft.com/office/drawing/2014/main" id="{77123227-147C-48DA-0C03-EB36DBD6BC64}"/>
              </a:ext>
            </a:extLst>
          </p:cNvPr>
          <p:cNvSpPr txBox="1">
            <a:spLocks noGrp="1" noRot="1" noMove="1" noResize="1" noEditPoints="1" noAdjustHandles="1" noChangeArrowheads="1" noChangeShapeType="1"/>
          </p:cNvSpPr>
          <p:nvPr/>
        </p:nvSpPr>
        <p:spPr>
          <a:xfrm>
            <a:off x="836649" y="2732109"/>
            <a:ext cx="5286568"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Employment probability: ±10% (75.46% baseline)</a:t>
            </a:r>
          </a:p>
        </p:txBody>
      </p:sp>
      <p:sp>
        <p:nvSpPr>
          <p:cNvPr id="11" name="TextBox 10">
            <a:extLst>
              <a:ext uri="{FF2B5EF4-FFF2-40B4-BE49-F238E27FC236}">
                <a16:creationId xmlns:a16="http://schemas.microsoft.com/office/drawing/2014/main" id="{E77CE86B-951C-1678-7298-8D056B83E337}"/>
              </a:ext>
            </a:extLst>
          </p:cNvPr>
          <p:cNvSpPr txBox="1">
            <a:spLocks noGrp="1" noRot="1" noMove="1" noResize="1" noEditPoints="1" noAdjustHandles="1" noChangeArrowheads="1" noChangeShapeType="1"/>
          </p:cNvSpPr>
          <p:nvPr/>
        </p:nvSpPr>
        <p:spPr>
          <a:xfrm>
            <a:off x="836649" y="3217383"/>
            <a:ext cx="5286568"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Job relevance: ±15% (54.14% baseline)</a:t>
            </a:r>
          </a:p>
        </p:txBody>
      </p:sp>
      <p:sp>
        <p:nvSpPr>
          <p:cNvPr id="13" name="TextBox 12">
            <a:extLst>
              <a:ext uri="{FF2B5EF4-FFF2-40B4-BE49-F238E27FC236}">
                <a16:creationId xmlns:a16="http://schemas.microsoft.com/office/drawing/2014/main" id="{B0855196-7F41-7B30-C941-19003DB6FC28}"/>
              </a:ext>
            </a:extLst>
          </p:cNvPr>
          <p:cNvSpPr txBox="1">
            <a:spLocks noGrp="1" noRot="1" noMove="1" noResize="1" noEditPoints="1" noAdjustHandles="1" noChangeArrowheads="1" noChangeShapeType="1"/>
          </p:cNvSpPr>
          <p:nvPr/>
        </p:nvSpPr>
        <p:spPr>
          <a:xfrm>
            <a:off x="836649" y="3702657"/>
            <a:ext cx="5286568"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Demographic factors impact</a:t>
            </a:r>
          </a:p>
        </p:txBody>
      </p:sp>
      <p:sp>
        <p:nvSpPr>
          <p:cNvPr id="15" name="TextBox 14">
            <a:extLst>
              <a:ext uri="{FF2B5EF4-FFF2-40B4-BE49-F238E27FC236}">
                <a16:creationId xmlns:a16="http://schemas.microsoft.com/office/drawing/2014/main" id="{F37C2931-E25B-C5EF-13E0-D7E598F12E0B}"/>
              </a:ext>
            </a:extLst>
          </p:cNvPr>
          <p:cNvSpPr txBox="1">
            <a:spLocks noGrp="1" noRot="1" noMove="1" noResize="1" noEditPoints="1" noAdjustHandles="1" noChangeArrowheads="1" noChangeShapeType="1"/>
          </p:cNvSpPr>
          <p:nvPr/>
        </p:nvSpPr>
        <p:spPr>
          <a:xfrm>
            <a:off x="6447453" y="3864017"/>
            <a:ext cx="490634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Salary variations: ±10%</a:t>
            </a:r>
          </a:p>
        </p:txBody>
      </p:sp>
      <p:sp>
        <p:nvSpPr>
          <p:cNvPr id="17" name="TextBox 16">
            <a:extLst>
              <a:ext uri="{FF2B5EF4-FFF2-40B4-BE49-F238E27FC236}">
                <a16:creationId xmlns:a16="http://schemas.microsoft.com/office/drawing/2014/main" id="{3C91B9E7-19B2-95E9-CE14-9B8E66CE6DFE}"/>
              </a:ext>
            </a:extLst>
          </p:cNvPr>
          <p:cNvSpPr txBox="1">
            <a:spLocks noGrp="1" noRot="1" noMove="1" noResize="1" noEditPoints="1" noAdjustHandles="1" noChangeArrowheads="1" noChangeShapeType="1"/>
          </p:cNvSpPr>
          <p:nvPr/>
        </p:nvSpPr>
        <p:spPr>
          <a:xfrm>
            <a:off x="6447454" y="4359451"/>
            <a:ext cx="49063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Borrowing amount impact</a:t>
            </a:r>
          </a:p>
        </p:txBody>
      </p:sp>
      <p:sp>
        <p:nvSpPr>
          <p:cNvPr id="19" name="TextBox 18">
            <a:extLst>
              <a:ext uri="{FF2B5EF4-FFF2-40B4-BE49-F238E27FC236}">
                <a16:creationId xmlns:a16="http://schemas.microsoft.com/office/drawing/2014/main" id="{D03BE4E3-5F26-0C12-BA29-803A17EF15F7}"/>
              </a:ext>
            </a:extLst>
          </p:cNvPr>
          <p:cNvSpPr txBox="1">
            <a:spLocks noGrp="1" noRot="1" noMove="1" noResize="1" noEditPoints="1" noAdjustHandles="1" noChangeArrowheads="1" noChangeShapeType="1"/>
          </p:cNvSpPr>
          <p:nvPr/>
        </p:nvSpPr>
        <p:spPr>
          <a:xfrm>
            <a:off x="6447454" y="4844725"/>
            <a:ext cx="490634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Discount rate effects</a:t>
            </a:r>
          </a:p>
        </p:txBody>
      </p:sp>
      <p:grpSp>
        <p:nvGrpSpPr>
          <p:cNvPr id="39" name="Group 38">
            <a:extLst>
              <a:ext uri="{FF2B5EF4-FFF2-40B4-BE49-F238E27FC236}">
                <a16:creationId xmlns:a16="http://schemas.microsoft.com/office/drawing/2014/main" id="{7390AB1A-4055-9A44-CBD5-65BF700A9676}"/>
              </a:ext>
            </a:extLst>
          </p:cNvPr>
          <p:cNvGrpSpPr>
            <a:grpSpLocks noGrp="1" noUngrp="1" noRot="1" noMove="1" noResize="1"/>
          </p:cNvGrpSpPr>
          <p:nvPr/>
        </p:nvGrpSpPr>
        <p:grpSpPr>
          <a:xfrm>
            <a:off x="10149840" y="4965672"/>
            <a:ext cx="2044892" cy="1892328"/>
            <a:chOff x="9612190" y="4400058"/>
            <a:chExt cx="2582542" cy="2457942"/>
          </a:xfrm>
        </p:grpSpPr>
        <p:sp>
          <p:nvSpPr>
            <p:cNvPr id="40" name="Rectangle 39">
              <a:extLst>
                <a:ext uri="{FF2B5EF4-FFF2-40B4-BE49-F238E27FC236}">
                  <a16:creationId xmlns:a16="http://schemas.microsoft.com/office/drawing/2014/main" id="{82793E49-6EF3-C152-34D9-15F0CFCA5CC7}"/>
                </a:ext>
              </a:extLst>
            </p:cNvPr>
            <p:cNvSpPr>
              <a:spLocks noGrp="1" noRot="1" noMove="1" noResize="1" noEditPoints="1" noAdjustHandles="1" noChangeArrowheads="1" noChangeShapeType="1"/>
            </p:cNvSpPr>
            <p:nvPr/>
          </p:nvSpPr>
          <p:spPr>
            <a:xfrm rot="5400000" flipH="1">
              <a:off x="10601104" y="5264372"/>
              <a:ext cx="1515169" cy="1672087"/>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C6895C7-F55B-3AFC-92AE-37A44E8D93F6}"/>
                </a:ext>
              </a:extLst>
            </p:cNvPr>
            <p:cNvSpPr>
              <a:spLocks noGrp="1" noRot="1" noMove="1" noResize="1" noEditPoints="1" noAdjustHandles="1" noChangeArrowheads="1" noChangeShapeType="1"/>
            </p:cNvSpPr>
            <p:nvPr/>
          </p:nvSpPr>
          <p:spPr>
            <a:xfrm rot="5400000" flipH="1">
              <a:off x="10920484" y="4868903"/>
              <a:ext cx="1743093" cy="805403"/>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686569F-B764-5D05-4F06-2F86DEEBB2B2}"/>
                </a:ext>
              </a:extLst>
            </p:cNvPr>
            <p:cNvSpPr>
              <a:spLocks noGrp="1" noRot="1" noMove="1" noResize="1" noEditPoints="1" noAdjustHandles="1" noChangeArrowheads="1" noChangeShapeType="1"/>
            </p:cNvSpPr>
            <p:nvPr/>
          </p:nvSpPr>
          <p:spPr>
            <a:xfrm flipH="1">
              <a:off x="9612190" y="6143151"/>
              <a:ext cx="1777139" cy="714849"/>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95EDC20F-D633-A657-9A67-D0035446D9ED}"/>
              </a:ext>
            </a:extLst>
          </p:cNvPr>
          <p:cNvGrpSpPr>
            <a:grpSpLocks noGrp="1" noUngrp="1" noRot="1" noMove="1" noResize="1"/>
          </p:cNvGrpSpPr>
          <p:nvPr/>
        </p:nvGrpSpPr>
        <p:grpSpPr>
          <a:xfrm rot="10800000">
            <a:off x="0" y="16201"/>
            <a:ext cx="2044892" cy="1892328"/>
            <a:chOff x="9612190" y="4400058"/>
            <a:chExt cx="2582542" cy="2457942"/>
          </a:xfrm>
        </p:grpSpPr>
        <p:sp>
          <p:nvSpPr>
            <p:cNvPr id="44" name="Rectangle 43">
              <a:extLst>
                <a:ext uri="{FF2B5EF4-FFF2-40B4-BE49-F238E27FC236}">
                  <a16:creationId xmlns:a16="http://schemas.microsoft.com/office/drawing/2014/main" id="{0974A45C-38A6-A51C-BC7E-D0084F55D57E}"/>
                </a:ext>
              </a:extLst>
            </p:cNvPr>
            <p:cNvSpPr>
              <a:spLocks noGrp="1" noRot="1" noMove="1" noResize="1" noEditPoints="1" noAdjustHandles="1" noChangeArrowheads="1" noChangeShapeType="1"/>
            </p:cNvSpPr>
            <p:nvPr/>
          </p:nvSpPr>
          <p:spPr>
            <a:xfrm rot="5400000" flipH="1">
              <a:off x="10601104" y="5264372"/>
              <a:ext cx="1515169" cy="1672087"/>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FAAFF0-8BE3-F0F4-844A-DB4DCBE978E5}"/>
                </a:ext>
              </a:extLst>
            </p:cNvPr>
            <p:cNvSpPr>
              <a:spLocks noGrp="1" noRot="1" noMove="1" noResize="1" noEditPoints="1" noAdjustHandles="1" noChangeArrowheads="1" noChangeShapeType="1"/>
            </p:cNvSpPr>
            <p:nvPr/>
          </p:nvSpPr>
          <p:spPr>
            <a:xfrm rot="5400000" flipH="1">
              <a:off x="10920484" y="4868903"/>
              <a:ext cx="1743093" cy="805403"/>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73F4407-E7CD-6678-1F57-ED5051012228}"/>
                </a:ext>
              </a:extLst>
            </p:cNvPr>
            <p:cNvSpPr>
              <a:spLocks noGrp="1" noRot="1" noMove="1" noResize="1" noEditPoints="1" noAdjustHandles="1" noChangeArrowheads="1" noChangeShapeType="1"/>
            </p:cNvSpPr>
            <p:nvPr/>
          </p:nvSpPr>
          <p:spPr>
            <a:xfrm flipH="1">
              <a:off x="9612190" y="6143151"/>
              <a:ext cx="1777139" cy="714849"/>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12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C41F364-65E1-1278-831A-77BD75B70AA1}"/>
              </a:ext>
            </a:extLst>
          </p:cNvPr>
          <p:cNvSpPr>
            <a:spLocks noGrp="1" noRot="1" noMove="1" noResize="1" noEditPoints="1" noAdjustHandles="1" noChangeArrowheads="1" noChangeShapeType="1"/>
          </p:cNvSpPr>
          <p:nvPr/>
        </p:nvSpPr>
        <p:spPr>
          <a:xfrm>
            <a:off x="2183363" y="1919374"/>
            <a:ext cx="7711014" cy="150962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64" name="Rectangle 63">
            <a:extLst>
              <a:ext uri="{FF2B5EF4-FFF2-40B4-BE49-F238E27FC236}">
                <a16:creationId xmlns:a16="http://schemas.microsoft.com/office/drawing/2014/main" id="{67978663-B89F-9250-0E22-5B27102C0C6B}"/>
              </a:ext>
            </a:extLst>
          </p:cNvPr>
          <p:cNvSpPr>
            <a:spLocks noGrp="1" noRot="1" noMove="1" noResize="1" noEditPoints="1" noAdjustHandles="1" noChangeArrowheads="1" noChangeShapeType="1"/>
          </p:cNvSpPr>
          <p:nvPr/>
        </p:nvSpPr>
        <p:spPr>
          <a:xfrm>
            <a:off x="6975341" y="4574481"/>
            <a:ext cx="3394028" cy="1393467"/>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63" name="Rectangle 62">
            <a:extLst>
              <a:ext uri="{FF2B5EF4-FFF2-40B4-BE49-F238E27FC236}">
                <a16:creationId xmlns:a16="http://schemas.microsoft.com/office/drawing/2014/main" id="{39C52ACB-8F3D-0F0F-4DFD-CE2E0BDB09FD}"/>
              </a:ext>
            </a:extLst>
          </p:cNvPr>
          <p:cNvSpPr>
            <a:spLocks noGrp="1" noRot="1" noMove="1" noResize="1" noEditPoints="1" noAdjustHandles="1" noChangeArrowheads="1" noChangeShapeType="1"/>
          </p:cNvSpPr>
          <p:nvPr/>
        </p:nvSpPr>
        <p:spPr>
          <a:xfrm>
            <a:off x="1519837" y="4920047"/>
            <a:ext cx="4576164" cy="104790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60" name="Rectangle: Rounded Corners 59">
            <a:extLst>
              <a:ext uri="{FF2B5EF4-FFF2-40B4-BE49-F238E27FC236}">
                <a16:creationId xmlns:a16="http://schemas.microsoft.com/office/drawing/2014/main" id="{CA91E2E7-B092-D2E9-AD8B-48A3271DC909}"/>
              </a:ext>
            </a:extLst>
          </p:cNvPr>
          <p:cNvSpPr>
            <a:spLocks noGrp="1" noRot="1" noMove="1" noResize="1" noEditPoints="1" noAdjustHandles="1" noChangeArrowheads="1" noChangeShapeType="1"/>
          </p:cNvSpPr>
          <p:nvPr/>
        </p:nvSpPr>
        <p:spPr>
          <a:xfrm>
            <a:off x="10369370" y="3886968"/>
            <a:ext cx="646698" cy="2502948"/>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62" name="Rectangle: Rounded Corners 61">
            <a:extLst>
              <a:ext uri="{FF2B5EF4-FFF2-40B4-BE49-F238E27FC236}">
                <a16:creationId xmlns:a16="http://schemas.microsoft.com/office/drawing/2014/main" id="{B610653C-D91B-66CF-0DDD-C4DA10F2832B}"/>
              </a:ext>
            </a:extLst>
          </p:cNvPr>
          <p:cNvSpPr>
            <a:spLocks noGrp="1" noRot="1" noMove="1" noResize="1" noEditPoints="1" noAdjustHandles="1" noChangeArrowheads="1" noChangeShapeType="1"/>
          </p:cNvSpPr>
          <p:nvPr/>
        </p:nvSpPr>
        <p:spPr>
          <a:xfrm>
            <a:off x="873138" y="3896908"/>
            <a:ext cx="646698" cy="2502948"/>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0D42FF6B-1D43-9A63-B636-021B11E23699}"/>
                  </a:ext>
                </a:extLst>
              </p14:cNvPr>
              <p14:cNvContentPartPr>
                <a14:cpLocks xmlns:a14="http://schemas.microsoft.com/office/drawing/2010/main" noGrp="1" noRot="1" noMove="1" noResize="1" noEditPoints="1" noAdjustHandles="1" noChangeArrowheads="1" noChangeShapeType="1"/>
              </p14:cNvContentPartPr>
              <p14:nvPr/>
            </p14:nvContentPartPr>
            <p14:xfrm>
              <a:off x="6549480" y="9440"/>
              <a:ext cx="5643000" cy="4469400"/>
            </p14:xfrm>
          </p:contentPart>
        </mc:Choice>
        <mc:Fallback xmlns="">
          <p:pic>
            <p:nvPicPr>
              <p:cNvPr id="58" name="Ink 57">
                <a:extLst>
                  <a:ext uri="{FF2B5EF4-FFF2-40B4-BE49-F238E27FC236}">
                    <a16:creationId xmlns:a16="http://schemas.microsoft.com/office/drawing/2014/main" id="{0D42FF6B-1D43-9A63-B636-021B11E23699}"/>
                  </a:ext>
                </a:extLst>
              </p:cNvPr>
              <p:cNvPicPr>
                <a:picLocks noGrp="1" noRot="1" noMove="1" noResize="1" noEditPoints="1" noAdjustHandles="1" noChangeArrowheads="1" noChangeShapeType="1"/>
              </p:cNvPicPr>
              <p:nvPr/>
            </p:nvPicPr>
            <p:blipFill>
              <a:blip r:embed="rId4"/>
              <a:stretch>
                <a:fillRect/>
              </a:stretch>
            </p:blipFill>
            <p:spPr>
              <a:xfrm>
                <a:off x="6531480" y="-8560"/>
                <a:ext cx="5678640" cy="4505040"/>
              </a:xfrm>
              <a:prstGeom prst="rect">
                <a:avLst/>
              </a:prstGeom>
            </p:spPr>
          </p:pic>
        </mc:Fallback>
      </mc:AlternateContent>
      <p:grpSp>
        <p:nvGrpSpPr>
          <p:cNvPr id="33" name="Group 32">
            <a:extLst>
              <a:ext uri="{FF2B5EF4-FFF2-40B4-BE49-F238E27FC236}">
                <a16:creationId xmlns:a16="http://schemas.microsoft.com/office/drawing/2014/main" id="{E133ED88-87C6-9DC0-7994-4F5E18DAA992}"/>
              </a:ext>
            </a:extLst>
          </p:cNvPr>
          <p:cNvGrpSpPr>
            <a:grpSpLocks noGrp="1" noUngrp="1" noRot="1" noMove="1" noResize="1"/>
          </p:cNvGrpSpPr>
          <p:nvPr/>
        </p:nvGrpSpPr>
        <p:grpSpPr>
          <a:xfrm flipH="1">
            <a:off x="0" y="-7434"/>
            <a:ext cx="4005205" cy="3429000"/>
            <a:chOff x="9293485" y="0"/>
            <a:chExt cx="2880360" cy="3173085"/>
          </a:xfrm>
        </p:grpSpPr>
        <p:sp>
          <p:nvSpPr>
            <p:cNvPr id="34" name="Right Triangle 33">
              <a:extLst>
                <a:ext uri="{FF2B5EF4-FFF2-40B4-BE49-F238E27FC236}">
                  <a16:creationId xmlns:a16="http://schemas.microsoft.com/office/drawing/2014/main" id="{D3152CF5-EA3A-BCCB-E31E-C63E23C7A023}"/>
                </a:ext>
              </a:extLst>
            </p:cNvPr>
            <p:cNvSpPr>
              <a:spLocks noGrp="1" noRot="1" noMove="1" noResize="1" noEditPoints="1" noAdjustHandles="1" noChangeArrowheads="1" noChangeShapeType="1"/>
            </p:cNvSpPr>
            <p:nvPr/>
          </p:nvSpPr>
          <p:spPr>
            <a:xfrm rot="5400000" flipV="1">
              <a:off x="10193934" y="1193175"/>
              <a:ext cx="3173085" cy="786735"/>
            </a:xfrm>
            <a:prstGeom prst="rtTriangle">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5" name="Right Triangle 34">
              <a:extLst>
                <a:ext uri="{FF2B5EF4-FFF2-40B4-BE49-F238E27FC236}">
                  <a16:creationId xmlns:a16="http://schemas.microsoft.com/office/drawing/2014/main" id="{1DCB2DD1-A102-9FB5-A6A2-90A5AD36B14E}"/>
                </a:ext>
              </a:extLst>
            </p:cNvPr>
            <p:cNvSpPr>
              <a:spLocks noGrp="1" noRot="1" noMove="1" noResize="1" noEditPoints="1" noAdjustHandles="1" noChangeArrowheads="1" noChangeShapeType="1"/>
            </p:cNvSpPr>
            <p:nvPr/>
          </p:nvSpPr>
          <p:spPr>
            <a:xfrm rot="10800000">
              <a:off x="9293485" y="1"/>
              <a:ext cx="2880360" cy="866689"/>
            </a:xfrm>
            <a:prstGeom prst="rtTriangle">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 name="Title 1">
            <a:extLst>
              <a:ext uri="{FF2B5EF4-FFF2-40B4-BE49-F238E27FC236}">
                <a16:creationId xmlns:a16="http://schemas.microsoft.com/office/drawing/2014/main" id="{BCE44AF3-AA1E-8CCF-B338-9B591D726C68}"/>
              </a:ext>
            </a:extLst>
          </p:cNvPr>
          <p:cNvSpPr>
            <a:spLocks noGrp="1" noRot="1" noMove="1" noResize="1" noEditPoints="1" noAdjustHandles="1" noChangeArrowheads="1" noChangeShapeType="1"/>
          </p:cNvSpPr>
          <p:nvPr>
            <p:ph type="title"/>
          </p:nvPr>
        </p:nvSpPr>
        <p:spPr>
          <a:xfrm>
            <a:off x="1247968" y="433774"/>
            <a:ext cx="10515600" cy="859536"/>
          </a:xfrm>
          <a:solidFill>
            <a:schemeClr val="bg1"/>
          </a:solidFill>
          <a:effectLst>
            <a:outerShdw blurRad="50800" dist="38100" dir="5400000" algn="t" rotWithShape="0">
              <a:prstClr val="black">
                <a:alpha val="40000"/>
              </a:prstClr>
            </a:outerShdw>
          </a:effectLst>
        </p:spPr>
        <p:txBody>
          <a:bodyPr/>
          <a:lstStyle/>
          <a:p>
            <a:r>
              <a:rPr lang="en-US" b="1" i="0" spc="300">
                <a:effectLst/>
                <a:latin typeface="Walbaum Display" panose="02070503090703020303" pitchFamily="18" charset="0"/>
              </a:rPr>
              <a:t>Conclusions</a:t>
            </a:r>
            <a:endParaRPr lang="en-US" b="1" spc="300">
              <a:latin typeface="Walbaum Display" panose="02070503090703020303" pitchFamily="18" charset="0"/>
            </a:endParaRPr>
          </a:p>
        </p:txBody>
      </p:sp>
      <p:sp>
        <p:nvSpPr>
          <p:cNvPr id="5" name="TextBox 4">
            <a:extLst>
              <a:ext uri="{FF2B5EF4-FFF2-40B4-BE49-F238E27FC236}">
                <a16:creationId xmlns:a16="http://schemas.microsoft.com/office/drawing/2014/main" id="{3410A20F-569B-D922-E3D0-0BFC0CEAD2F1}"/>
              </a:ext>
            </a:extLst>
          </p:cNvPr>
          <p:cNvSpPr txBox="1">
            <a:spLocks noGrp="1" noRot="1" noMove="1" noResize="1" noEditPoints="1" noAdjustHandles="1" noChangeArrowheads="1" noChangeShapeType="1"/>
          </p:cNvSpPr>
          <p:nvPr/>
        </p:nvSpPr>
        <p:spPr>
          <a:xfrm>
            <a:off x="2183363" y="1657463"/>
            <a:ext cx="771101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2000" b="1" i="0">
                <a:solidFill>
                  <a:srgbClr val="030712"/>
                </a:solidFill>
                <a:effectLst/>
                <a:latin typeface="Walbaum Display Light" panose="02070303090703020303" pitchFamily="18" charset="0"/>
              </a:rPr>
              <a:t>Bachelor's degree: Most economically advantageous for majority</a:t>
            </a:r>
          </a:p>
        </p:txBody>
      </p:sp>
      <p:sp>
        <p:nvSpPr>
          <p:cNvPr id="7" name="TextBox 6">
            <a:extLst>
              <a:ext uri="{FF2B5EF4-FFF2-40B4-BE49-F238E27FC236}">
                <a16:creationId xmlns:a16="http://schemas.microsoft.com/office/drawing/2014/main" id="{72DD1572-7E4E-D889-BF17-BFD57B4227C4}"/>
              </a:ext>
            </a:extLst>
          </p:cNvPr>
          <p:cNvSpPr txBox="1">
            <a:spLocks noGrp="1" noRot="1" noMove="1" noResize="1" noEditPoints="1" noAdjustHandles="1" noChangeArrowheads="1" noChangeShapeType="1"/>
          </p:cNvSpPr>
          <p:nvPr/>
        </p:nvSpPr>
        <p:spPr>
          <a:xfrm>
            <a:off x="2183363" y="2226170"/>
            <a:ext cx="771101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2000" b="1" i="0">
                <a:solidFill>
                  <a:srgbClr val="030712"/>
                </a:solidFill>
                <a:effectLst/>
                <a:latin typeface="Walbaum Display Light" panose="02070303090703020303" pitchFamily="18" charset="0"/>
              </a:rPr>
              <a:t>Master's degree: Positive investment with strategic planning</a:t>
            </a:r>
          </a:p>
        </p:txBody>
      </p:sp>
      <p:sp>
        <p:nvSpPr>
          <p:cNvPr id="9" name="TextBox 8">
            <a:extLst>
              <a:ext uri="{FF2B5EF4-FFF2-40B4-BE49-F238E27FC236}">
                <a16:creationId xmlns:a16="http://schemas.microsoft.com/office/drawing/2014/main" id="{5FE630C9-CFFA-69FF-3501-1A1CE9938F61}"/>
              </a:ext>
            </a:extLst>
          </p:cNvPr>
          <p:cNvSpPr txBox="1">
            <a:spLocks noGrp="1" noRot="1" noMove="1" noResize="1" noEditPoints="1" noAdjustHandles="1" noChangeArrowheads="1" noChangeShapeType="1"/>
          </p:cNvSpPr>
          <p:nvPr/>
        </p:nvSpPr>
        <p:spPr>
          <a:xfrm>
            <a:off x="2183363" y="2794877"/>
            <a:ext cx="771101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2000" b="1" i="0">
                <a:solidFill>
                  <a:srgbClr val="030712"/>
                </a:solidFill>
                <a:effectLst/>
                <a:latin typeface="Walbaum Display Light" panose="02070303090703020303" pitchFamily="18" charset="0"/>
              </a:rPr>
              <a:t>Doctoral degree: Polarizing option - high returns in specific contexts</a:t>
            </a:r>
          </a:p>
        </p:txBody>
      </p:sp>
      <p:sp>
        <p:nvSpPr>
          <p:cNvPr id="11" name="TextBox 10">
            <a:extLst>
              <a:ext uri="{FF2B5EF4-FFF2-40B4-BE49-F238E27FC236}">
                <a16:creationId xmlns:a16="http://schemas.microsoft.com/office/drawing/2014/main" id="{120CD12C-8453-E45E-3160-42103B02A737}"/>
              </a:ext>
            </a:extLst>
          </p:cNvPr>
          <p:cNvSpPr txBox="1">
            <a:spLocks noGrp="1" noRot="1" noMove="1" noResize="1" noEditPoints="1" noAdjustHandles="1" noChangeArrowheads="1" noChangeShapeType="1"/>
          </p:cNvSpPr>
          <p:nvPr/>
        </p:nvSpPr>
        <p:spPr>
          <a:xfrm>
            <a:off x="2165664" y="3347592"/>
            <a:ext cx="772871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2000" b="1" i="0">
                <a:solidFill>
                  <a:srgbClr val="030712"/>
                </a:solidFill>
                <a:effectLst/>
                <a:latin typeface="Walbaum Display Light" panose="02070303090703020303" pitchFamily="18" charset="0"/>
              </a:rPr>
              <a:t>Decision depends heavily on individual circumstances</a:t>
            </a:r>
          </a:p>
        </p:txBody>
      </p:sp>
      <p:sp>
        <p:nvSpPr>
          <p:cNvPr id="15" name="TextBox 14">
            <a:extLst>
              <a:ext uri="{FF2B5EF4-FFF2-40B4-BE49-F238E27FC236}">
                <a16:creationId xmlns:a16="http://schemas.microsoft.com/office/drawing/2014/main" id="{D8F23F67-6208-3B55-5E94-0E46C1DDB4AB}"/>
              </a:ext>
            </a:extLst>
          </p:cNvPr>
          <p:cNvSpPr txBox="1">
            <a:spLocks noGrp="1" noRot="1" noMove="1" noResize="1" noEditPoints="1" noAdjustHandles="1" noChangeArrowheads="1" noChangeShapeType="1"/>
          </p:cNvSpPr>
          <p:nvPr/>
        </p:nvSpPr>
        <p:spPr>
          <a:xfrm>
            <a:off x="6457563" y="3949671"/>
            <a:ext cx="4797880" cy="400110"/>
          </a:xfrm>
          <a:prstGeom prst="rect">
            <a:avLst/>
          </a:prstGeom>
          <a:noFill/>
        </p:spPr>
        <p:txBody>
          <a:bodyPr wrap="square">
            <a:spAutoFit/>
          </a:bodyPr>
          <a:lstStyle/>
          <a:p>
            <a:pPr algn="ctr"/>
            <a:r>
              <a:rPr lang="en-US" sz="2000" b="1" i="0">
                <a:solidFill>
                  <a:srgbClr val="030712"/>
                </a:solidFill>
                <a:effectLst/>
                <a:latin typeface="Walbaum Display Light" panose="02070303090703020303" pitchFamily="18" charset="0"/>
              </a:rPr>
              <a:t>KEY CONSIDERATIONS:</a:t>
            </a:r>
          </a:p>
        </p:txBody>
      </p:sp>
      <p:sp>
        <p:nvSpPr>
          <p:cNvPr id="6" name="TextBox 5">
            <a:extLst>
              <a:ext uri="{FF2B5EF4-FFF2-40B4-BE49-F238E27FC236}">
                <a16:creationId xmlns:a16="http://schemas.microsoft.com/office/drawing/2014/main" id="{55122853-B4A0-6A3F-67B9-9E07B9B2B354}"/>
              </a:ext>
            </a:extLst>
          </p:cNvPr>
          <p:cNvSpPr txBox="1">
            <a:spLocks noGrp="1" noRot="1" noMove="1" noResize="1" noEditPoints="1" noAdjustHandles="1" noChangeArrowheads="1" noChangeShapeType="1"/>
          </p:cNvSpPr>
          <p:nvPr/>
        </p:nvSpPr>
        <p:spPr>
          <a:xfrm>
            <a:off x="6975341" y="4428687"/>
            <a:ext cx="373542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Individual circumstances</a:t>
            </a:r>
          </a:p>
        </p:txBody>
      </p:sp>
      <p:sp>
        <p:nvSpPr>
          <p:cNvPr id="10" name="TextBox 9">
            <a:extLst>
              <a:ext uri="{FF2B5EF4-FFF2-40B4-BE49-F238E27FC236}">
                <a16:creationId xmlns:a16="http://schemas.microsoft.com/office/drawing/2014/main" id="{D40378C2-0F2F-66A9-F1ED-621E88B54F8C}"/>
              </a:ext>
            </a:extLst>
          </p:cNvPr>
          <p:cNvSpPr txBox="1">
            <a:spLocks noGrp="1" noRot="1" noMove="1" noResize="1" noEditPoints="1" noAdjustHandles="1" noChangeArrowheads="1" noChangeShapeType="1"/>
          </p:cNvSpPr>
          <p:nvPr/>
        </p:nvSpPr>
        <p:spPr>
          <a:xfrm>
            <a:off x="6975341" y="4910038"/>
            <a:ext cx="373542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Career goals</a:t>
            </a:r>
          </a:p>
        </p:txBody>
      </p:sp>
      <p:sp>
        <p:nvSpPr>
          <p:cNvPr id="14" name="TextBox 13">
            <a:extLst>
              <a:ext uri="{FF2B5EF4-FFF2-40B4-BE49-F238E27FC236}">
                <a16:creationId xmlns:a16="http://schemas.microsoft.com/office/drawing/2014/main" id="{ABEF4896-88DC-F665-E730-4D87CFA7018D}"/>
              </a:ext>
            </a:extLst>
          </p:cNvPr>
          <p:cNvSpPr txBox="1">
            <a:spLocks noGrp="1" noRot="1" noMove="1" noResize="1" noEditPoints="1" noAdjustHandles="1" noChangeArrowheads="1" noChangeShapeType="1"/>
          </p:cNvSpPr>
          <p:nvPr/>
        </p:nvSpPr>
        <p:spPr>
          <a:xfrm>
            <a:off x="6975341" y="5383738"/>
            <a:ext cx="3735425"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Financial capacity</a:t>
            </a:r>
          </a:p>
        </p:txBody>
      </p:sp>
      <p:sp>
        <p:nvSpPr>
          <p:cNvPr id="17" name="TextBox 16">
            <a:extLst>
              <a:ext uri="{FF2B5EF4-FFF2-40B4-BE49-F238E27FC236}">
                <a16:creationId xmlns:a16="http://schemas.microsoft.com/office/drawing/2014/main" id="{1F01DA68-3D17-E657-6EEF-32ACFBD5EEAE}"/>
              </a:ext>
            </a:extLst>
          </p:cNvPr>
          <p:cNvSpPr txBox="1">
            <a:spLocks noGrp="1" noRot="1" noMove="1" noResize="1" noEditPoints="1" noAdjustHandles="1" noChangeArrowheads="1" noChangeShapeType="1"/>
          </p:cNvSpPr>
          <p:nvPr/>
        </p:nvSpPr>
        <p:spPr>
          <a:xfrm>
            <a:off x="6975341" y="5859503"/>
            <a:ext cx="3735426"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Non-monetary benefits</a:t>
            </a:r>
            <a:endParaRPr lang="en-US" b="1">
              <a:latin typeface="Walbaum Display Light" panose="02070303090703020303" pitchFamily="18" charset="0"/>
            </a:endParaRPr>
          </a:p>
        </p:txBody>
      </p:sp>
      <p:sp>
        <p:nvSpPr>
          <p:cNvPr id="20" name="TextBox 19">
            <a:extLst>
              <a:ext uri="{FF2B5EF4-FFF2-40B4-BE49-F238E27FC236}">
                <a16:creationId xmlns:a16="http://schemas.microsoft.com/office/drawing/2014/main" id="{0A7862E5-5BC0-6D7A-A3E9-7F4D7B8A451E}"/>
              </a:ext>
            </a:extLst>
          </p:cNvPr>
          <p:cNvSpPr txBox="1">
            <a:spLocks noGrp="1" noRot="1" noMove="1" noResize="1" noEditPoints="1" noAdjustHandles="1" noChangeArrowheads="1" noChangeShapeType="1"/>
          </p:cNvSpPr>
          <p:nvPr/>
        </p:nvSpPr>
        <p:spPr>
          <a:xfrm>
            <a:off x="1519836" y="3976540"/>
            <a:ext cx="5064188" cy="400110"/>
          </a:xfrm>
          <a:prstGeom prst="rect">
            <a:avLst/>
          </a:prstGeom>
          <a:noFill/>
        </p:spPr>
        <p:txBody>
          <a:bodyPr wrap="square">
            <a:spAutoFit/>
          </a:bodyPr>
          <a:lstStyle/>
          <a:p>
            <a:pPr algn="ctr"/>
            <a:r>
              <a:rPr lang="en-US" sz="2000" b="1" i="0">
                <a:solidFill>
                  <a:srgbClr val="030712"/>
                </a:solidFill>
                <a:effectLst/>
                <a:latin typeface="Walbaum Display Light" panose="02070303090703020303" pitchFamily="18" charset="0"/>
              </a:rPr>
              <a:t>FINANCIAL / NON-MONETARY BENEFITS</a:t>
            </a:r>
          </a:p>
        </p:txBody>
      </p:sp>
      <p:sp>
        <p:nvSpPr>
          <p:cNvPr id="21" name="TextBox 20">
            <a:extLst>
              <a:ext uri="{FF2B5EF4-FFF2-40B4-BE49-F238E27FC236}">
                <a16:creationId xmlns:a16="http://schemas.microsoft.com/office/drawing/2014/main" id="{9F828481-82C4-C7EC-7122-4D85368D284C}"/>
              </a:ext>
            </a:extLst>
          </p:cNvPr>
          <p:cNvSpPr txBox="1">
            <a:spLocks noGrp="1" noRot="1" noMove="1" noResize="1" noEditPoints="1" noAdjustHandles="1" noChangeArrowheads="1" noChangeShapeType="1"/>
          </p:cNvSpPr>
          <p:nvPr/>
        </p:nvSpPr>
        <p:spPr>
          <a:xfrm>
            <a:off x="1054928" y="4406886"/>
            <a:ext cx="5064189"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Bachelor's degree: Most economically advantageous</a:t>
            </a:r>
          </a:p>
        </p:txBody>
      </p:sp>
      <p:sp>
        <p:nvSpPr>
          <p:cNvPr id="22" name="TextBox 21">
            <a:extLst>
              <a:ext uri="{FF2B5EF4-FFF2-40B4-BE49-F238E27FC236}">
                <a16:creationId xmlns:a16="http://schemas.microsoft.com/office/drawing/2014/main" id="{A83CCB6A-5927-82E2-92F5-2CC10DB5FB85}"/>
              </a:ext>
            </a:extLst>
          </p:cNvPr>
          <p:cNvSpPr txBox="1">
            <a:spLocks noGrp="1" noRot="1" noMove="1" noResize="1" noEditPoints="1" noAdjustHandles="1" noChangeArrowheads="1" noChangeShapeType="1"/>
          </p:cNvSpPr>
          <p:nvPr/>
        </p:nvSpPr>
        <p:spPr>
          <a:xfrm>
            <a:off x="1054928" y="5143804"/>
            <a:ext cx="5064189"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Master's degree: Positive but requires strategic planning</a:t>
            </a:r>
          </a:p>
        </p:txBody>
      </p:sp>
      <p:sp>
        <p:nvSpPr>
          <p:cNvPr id="23" name="TextBox 22">
            <a:extLst>
              <a:ext uri="{FF2B5EF4-FFF2-40B4-BE49-F238E27FC236}">
                <a16:creationId xmlns:a16="http://schemas.microsoft.com/office/drawing/2014/main" id="{3A274207-13C7-864D-3C43-8CCF1F7BD2BF}"/>
              </a:ext>
            </a:extLst>
          </p:cNvPr>
          <p:cNvSpPr txBox="1">
            <a:spLocks noGrp="1" noRot="1" noMove="1" noResize="1" noEditPoints="1" noAdjustHandles="1" noChangeArrowheads="1" noChangeShapeType="1"/>
          </p:cNvSpPr>
          <p:nvPr/>
        </p:nvSpPr>
        <p:spPr>
          <a:xfrm>
            <a:off x="1054928" y="5880722"/>
            <a:ext cx="5064189"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panose="02070303090703020303" pitchFamily="18" charset="0"/>
              </a:rPr>
              <a:t>Doctoral degree: Context-dependent value</a:t>
            </a:r>
          </a:p>
        </p:txBody>
      </p:sp>
      <p:grpSp>
        <p:nvGrpSpPr>
          <p:cNvPr id="28" name="Group 27">
            <a:extLst>
              <a:ext uri="{FF2B5EF4-FFF2-40B4-BE49-F238E27FC236}">
                <a16:creationId xmlns:a16="http://schemas.microsoft.com/office/drawing/2014/main" id="{2ED4CC98-73EE-4111-F922-8B0A762C05B4}"/>
              </a:ext>
            </a:extLst>
          </p:cNvPr>
          <p:cNvGrpSpPr>
            <a:grpSpLocks noGrp="1" noUngrp="1" noRot="1" noMove="1" noResize="1"/>
          </p:cNvGrpSpPr>
          <p:nvPr/>
        </p:nvGrpSpPr>
        <p:grpSpPr>
          <a:xfrm rot="16200000">
            <a:off x="5860186" y="529133"/>
            <a:ext cx="471629" cy="12192000"/>
            <a:chOff x="0" y="0"/>
            <a:chExt cx="950220" cy="6858000"/>
          </a:xfrm>
        </p:grpSpPr>
        <p:sp>
          <p:nvSpPr>
            <p:cNvPr id="29" name="Rectangle 28">
              <a:extLst>
                <a:ext uri="{FF2B5EF4-FFF2-40B4-BE49-F238E27FC236}">
                  <a16:creationId xmlns:a16="http://schemas.microsoft.com/office/drawing/2014/main" id="{9EF8D943-D778-1E9F-C95D-BBCC8445A6CC}"/>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C2176E2-43D1-C84C-C21A-CC27AC7AC1EF}"/>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2E60065-E496-E392-3500-92AE0A640C64}"/>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557A5F8-832A-CE37-61A9-CD97899D0AE2}"/>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4" name="Ink 43">
                <a:extLst>
                  <a:ext uri="{FF2B5EF4-FFF2-40B4-BE49-F238E27FC236}">
                    <a16:creationId xmlns:a16="http://schemas.microsoft.com/office/drawing/2014/main" id="{5E986A71-9254-6051-10FE-0EC37D1A5441}"/>
                  </a:ext>
                </a:extLst>
              </p14:cNvPr>
              <p14:cNvContentPartPr>
                <a14:cpLocks xmlns:a14="http://schemas.microsoft.com/office/drawing/2010/main" noGrp="1" noRot="1" noMove="1" noResize="1" noEditPoints="1" noAdjustHandles="1" noChangeArrowheads="1" noChangeShapeType="1"/>
              </p14:cNvContentPartPr>
              <p14:nvPr/>
            </p14:nvContentPartPr>
            <p14:xfrm>
              <a:off x="11571" y="-3441"/>
              <a:ext cx="4889160" cy="2316240"/>
            </p14:xfrm>
          </p:contentPart>
        </mc:Choice>
        <mc:Fallback xmlns="">
          <p:pic>
            <p:nvPicPr>
              <p:cNvPr id="44" name="Ink 43">
                <a:extLst>
                  <a:ext uri="{FF2B5EF4-FFF2-40B4-BE49-F238E27FC236}">
                    <a16:creationId xmlns:a16="http://schemas.microsoft.com/office/drawing/2014/main" id="{5E986A71-9254-6051-10FE-0EC37D1A5441}"/>
                  </a:ext>
                </a:extLst>
              </p:cNvPr>
              <p:cNvPicPr>
                <a:picLocks noGrp="1" noRot="1" noMove="1" noResize="1" noEditPoints="1" noAdjustHandles="1" noChangeArrowheads="1" noChangeShapeType="1"/>
              </p:cNvPicPr>
              <p:nvPr/>
            </p:nvPicPr>
            <p:blipFill>
              <a:blip r:embed="rId4"/>
              <a:stretch>
                <a:fillRect/>
              </a:stretch>
            </p:blipFill>
            <p:spPr>
              <a:xfrm>
                <a:off x="-6429" y="-21441"/>
                <a:ext cx="4924800" cy="2351880"/>
              </a:xfrm>
              <a:prstGeom prst="rect">
                <a:avLst/>
              </a:prstGeom>
            </p:spPr>
          </p:pic>
        </mc:Fallback>
      </mc:AlternateContent>
      <p:sp>
        <p:nvSpPr>
          <p:cNvPr id="27" name="Rectangle: Rounded Corners 26">
            <a:extLst>
              <a:ext uri="{FF2B5EF4-FFF2-40B4-BE49-F238E27FC236}">
                <a16:creationId xmlns:a16="http://schemas.microsoft.com/office/drawing/2014/main" id="{CD37AD24-0531-E5B2-3050-00C0F02A7CF0}"/>
              </a:ext>
            </a:extLst>
          </p:cNvPr>
          <p:cNvSpPr>
            <a:spLocks noGrp="1" noRot="1" noMove="1" noResize="1" noEditPoints="1" noAdjustHandles="1" noChangeArrowheads="1" noChangeShapeType="1"/>
          </p:cNvSpPr>
          <p:nvPr/>
        </p:nvSpPr>
        <p:spPr>
          <a:xfrm>
            <a:off x="6095999" y="2731870"/>
            <a:ext cx="4705962" cy="2743201"/>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6" name="Rectangle: Rounded Corners 25">
            <a:extLst>
              <a:ext uri="{FF2B5EF4-FFF2-40B4-BE49-F238E27FC236}">
                <a16:creationId xmlns:a16="http://schemas.microsoft.com/office/drawing/2014/main" id="{C4AF7E29-A199-7936-27A0-F8C31B124ED3}"/>
              </a:ext>
            </a:extLst>
          </p:cNvPr>
          <p:cNvSpPr>
            <a:spLocks noGrp="1" noRot="1" noMove="1" noResize="1" noEditPoints="1" noAdjustHandles="1" noChangeArrowheads="1" noChangeShapeType="1"/>
          </p:cNvSpPr>
          <p:nvPr/>
        </p:nvSpPr>
        <p:spPr>
          <a:xfrm>
            <a:off x="10932604" y="2497071"/>
            <a:ext cx="646698" cy="3250587"/>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5" name="Rectangle: Rounded Corners 24">
            <a:extLst>
              <a:ext uri="{FF2B5EF4-FFF2-40B4-BE49-F238E27FC236}">
                <a16:creationId xmlns:a16="http://schemas.microsoft.com/office/drawing/2014/main" id="{F93627F0-11C2-8E95-0A46-A391192DA40D}"/>
              </a:ext>
            </a:extLst>
          </p:cNvPr>
          <p:cNvSpPr>
            <a:spLocks noGrp="1" noRot="1" noMove="1" noResize="1" noEditPoints="1" noAdjustHandles="1" noChangeArrowheads="1" noChangeShapeType="1"/>
          </p:cNvSpPr>
          <p:nvPr/>
        </p:nvSpPr>
        <p:spPr>
          <a:xfrm>
            <a:off x="1390038" y="2733869"/>
            <a:ext cx="4705962" cy="2743201"/>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23" name="Rectangle: Rounded Corners 22">
            <a:extLst>
              <a:ext uri="{FF2B5EF4-FFF2-40B4-BE49-F238E27FC236}">
                <a16:creationId xmlns:a16="http://schemas.microsoft.com/office/drawing/2014/main" id="{E3FFDB7B-0437-5080-C5F4-F690D9A1B7BE}"/>
              </a:ext>
            </a:extLst>
          </p:cNvPr>
          <p:cNvSpPr>
            <a:spLocks noGrp="1" noRot="1" noMove="1" noResize="1" noEditPoints="1" noAdjustHandles="1" noChangeArrowheads="1" noChangeShapeType="1"/>
          </p:cNvSpPr>
          <p:nvPr/>
        </p:nvSpPr>
        <p:spPr>
          <a:xfrm>
            <a:off x="612698" y="2497071"/>
            <a:ext cx="646698" cy="3250587"/>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Walbaum Display Light" panose="02070303090703020303" pitchFamily="18" charset="0"/>
            </a:endParaRPr>
          </a:p>
        </p:txBody>
      </p:sp>
      <p:sp>
        <p:nvSpPr>
          <p:cNvPr id="5" name="TextBox 4">
            <a:extLst>
              <a:ext uri="{FF2B5EF4-FFF2-40B4-BE49-F238E27FC236}">
                <a16:creationId xmlns:a16="http://schemas.microsoft.com/office/drawing/2014/main" id="{5DE2BC95-2D19-9816-EEF0-CF865FC1268A}"/>
              </a:ext>
            </a:extLst>
          </p:cNvPr>
          <p:cNvSpPr txBox="1">
            <a:spLocks noGrp="1" noRot="1" noMove="1" noResize="1" noEditPoints="1" noAdjustHandles="1" noChangeArrowheads="1" noChangeShapeType="1"/>
          </p:cNvSpPr>
          <p:nvPr/>
        </p:nvSpPr>
        <p:spPr>
          <a:xfrm>
            <a:off x="743340" y="2992446"/>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panose="02070303090703020303" pitchFamily="18" charset="0"/>
              </a:rPr>
              <a:t>Demographic segmentation analysis</a:t>
            </a:r>
          </a:p>
        </p:txBody>
      </p:sp>
      <p:sp>
        <p:nvSpPr>
          <p:cNvPr id="7" name="TextBox 6">
            <a:extLst>
              <a:ext uri="{FF2B5EF4-FFF2-40B4-BE49-F238E27FC236}">
                <a16:creationId xmlns:a16="http://schemas.microsoft.com/office/drawing/2014/main" id="{D005CE68-F331-40B9-2F93-972C5FC2C0C0}"/>
              </a:ext>
            </a:extLst>
          </p:cNvPr>
          <p:cNvSpPr txBox="1">
            <a:spLocks noGrp="1" noRot="1" noMove="1" noResize="1" noEditPoints="1" noAdjustHandles="1" noChangeArrowheads="1" noChangeShapeType="1"/>
          </p:cNvSpPr>
          <p:nvPr/>
        </p:nvSpPr>
        <p:spPr>
          <a:xfrm>
            <a:off x="743340" y="3570304"/>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panose="02070303090703020303" pitchFamily="18" charset="0"/>
              </a:rPr>
              <a:t>Regional and international comparisons</a:t>
            </a:r>
          </a:p>
        </p:txBody>
      </p:sp>
      <p:sp>
        <p:nvSpPr>
          <p:cNvPr id="9" name="TextBox 8">
            <a:extLst>
              <a:ext uri="{FF2B5EF4-FFF2-40B4-BE49-F238E27FC236}">
                <a16:creationId xmlns:a16="http://schemas.microsoft.com/office/drawing/2014/main" id="{AF367F48-A3C8-CCED-F750-EB3BD4CF7A65}"/>
              </a:ext>
            </a:extLst>
          </p:cNvPr>
          <p:cNvSpPr txBox="1">
            <a:spLocks noGrp="1" noRot="1" noMove="1" noResize="1" noEditPoints="1" noAdjustHandles="1" noChangeArrowheads="1" noChangeShapeType="1"/>
          </p:cNvSpPr>
          <p:nvPr/>
        </p:nvSpPr>
        <p:spPr>
          <a:xfrm>
            <a:off x="743340" y="4148162"/>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panose="02070303090703020303" pitchFamily="18" charset="0"/>
              </a:rPr>
              <a:t>Impact of technological advancement</a:t>
            </a:r>
          </a:p>
        </p:txBody>
      </p:sp>
      <p:sp>
        <p:nvSpPr>
          <p:cNvPr id="11" name="TextBox 10">
            <a:extLst>
              <a:ext uri="{FF2B5EF4-FFF2-40B4-BE49-F238E27FC236}">
                <a16:creationId xmlns:a16="http://schemas.microsoft.com/office/drawing/2014/main" id="{DFE582DE-0437-3ABC-ABF0-9CC52698C1ED}"/>
              </a:ext>
            </a:extLst>
          </p:cNvPr>
          <p:cNvSpPr txBox="1">
            <a:spLocks noGrp="1" noRot="1" noMove="1" noResize="1" noEditPoints="1" noAdjustHandles="1" noChangeArrowheads="1" noChangeShapeType="1"/>
          </p:cNvSpPr>
          <p:nvPr/>
        </p:nvSpPr>
        <p:spPr>
          <a:xfrm>
            <a:off x="743340" y="4726020"/>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panose="02070303090703020303" pitchFamily="18" charset="0"/>
              </a:rPr>
              <a:t>Alternative education pathways</a:t>
            </a:r>
          </a:p>
        </p:txBody>
      </p:sp>
      <p:sp>
        <p:nvSpPr>
          <p:cNvPr id="13" name="TextBox 12">
            <a:extLst>
              <a:ext uri="{FF2B5EF4-FFF2-40B4-BE49-F238E27FC236}">
                <a16:creationId xmlns:a16="http://schemas.microsoft.com/office/drawing/2014/main" id="{11B4B22C-D0E6-3573-A141-B4B12B5FCAD0}"/>
              </a:ext>
            </a:extLst>
          </p:cNvPr>
          <p:cNvSpPr txBox="1">
            <a:spLocks noGrp="1" noRot="1" noMove="1" noResize="1" noEditPoints="1" noAdjustHandles="1" noChangeArrowheads="1" noChangeShapeType="1"/>
          </p:cNvSpPr>
          <p:nvPr/>
        </p:nvSpPr>
        <p:spPr>
          <a:xfrm>
            <a:off x="6296804" y="2992446"/>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r"/>
            <a:r>
              <a:rPr lang="en-US" sz="2000" b="1" i="0">
                <a:solidFill>
                  <a:srgbClr val="030712"/>
                </a:solidFill>
                <a:effectLst/>
                <a:latin typeface="Walbaum Display Light" panose="02070303090703020303" pitchFamily="18" charset="0"/>
              </a:rPr>
              <a:t>Longitudinal studies on long-term outcomes</a:t>
            </a:r>
          </a:p>
        </p:txBody>
      </p:sp>
      <p:sp>
        <p:nvSpPr>
          <p:cNvPr id="15" name="TextBox 14">
            <a:extLst>
              <a:ext uri="{FF2B5EF4-FFF2-40B4-BE49-F238E27FC236}">
                <a16:creationId xmlns:a16="http://schemas.microsoft.com/office/drawing/2014/main" id="{5778A560-0EB4-31EB-DE41-EEA781CE4A4D}"/>
              </a:ext>
            </a:extLst>
          </p:cNvPr>
          <p:cNvSpPr txBox="1">
            <a:spLocks noGrp="1" noRot="1" noMove="1" noResize="1" noEditPoints="1" noAdjustHandles="1" noChangeArrowheads="1" noChangeShapeType="1"/>
          </p:cNvSpPr>
          <p:nvPr/>
        </p:nvSpPr>
        <p:spPr>
          <a:xfrm>
            <a:off x="6296804" y="3570304"/>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r"/>
            <a:r>
              <a:rPr lang="en-US" sz="2000" b="1" i="0">
                <a:solidFill>
                  <a:srgbClr val="030712"/>
                </a:solidFill>
                <a:effectLst/>
                <a:latin typeface="Walbaum Display Light" panose="02070303090703020303" pitchFamily="18" charset="0"/>
              </a:rPr>
              <a:t>Social returns and intergenerational benefits</a:t>
            </a:r>
          </a:p>
        </p:txBody>
      </p:sp>
      <p:sp>
        <p:nvSpPr>
          <p:cNvPr id="17" name="TextBox 16">
            <a:extLst>
              <a:ext uri="{FF2B5EF4-FFF2-40B4-BE49-F238E27FC236}">
                <a16:creationId xmlns:a16="http://schemas.microsoft.com/office/drawing/2014/main" id="{CA93A21F-FCED-9021-61AC-67515349F4B2}"/>
              </a:ext>
            </a:extLst>
          </p:cNvPr>
          <p:cNvSpPr txBox="1">
            <a:spLocks noGrp="1" noRot="1" noMove="1" noResize="1" noEditPoints="1" noAdjustHandles="1" noChangeArrowheads="1" noChangeShapeType="1"/>
          </p:cNvSpPr>
          <p:nvPr/>
        </p:nvSpPr>
        <p:spPr>
          <a:xfrm>
            <a:off x="6296804" y="4148162"/>
            <a:ext cx="5095873"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r"/>
            <a:r>
              <a:rPr lang="en-US" sz="2000" b="1" i="0">
                <a:solidFill>
                  <a:srgbClr val="030712"/>
                </a:solidFill>
                <a:effectLst/>
                <a:latin typeface="Walbaum Display Light" panose="02070303090703020303" pitchFamily="18" charset="0"/>
              </a:rPr>
              <a:t>Remote learning effects</a:t>
            </a:r>
          </a:p>
        </p:txBody>
      </p:sp>
      <p:sp>
        <p:nvSpPr>
          <p:cNvPr id="18" name="TextBox 17">
            <a:extLst>
              <a:ext uri="{FF2B5EF4-FFF2-40B4-BE49-F238E27FC236}">
                <a16:creationId xmlns:a16="http://schemas.microsoft.com/office/drawing/2014/main" id="{E991F3E8-72FF-1BC7-8979-25F3B2316412}"/>
              </a:ext>
            </a:extLst>
          </p:cNvPr>
          <p:cNvSpPr txBox="1">
            <a:spLocks noGrp="1" noRot="1" noMove="1" noResize="1" noEditPoints="1" noAdjustHandles="1" noChangeArrowheads="1" noChangeShapeType="1"/>
          </p:cNvSpPr>
          <p:nvPr/>
        </p:nvSpPr>
        <p:spPr>
          <a:xfrm>
            <a:off x="6296804" y="4726020"/>
            <a:ext cx="5095872"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r"/>
            <a:r>
              <a:rPr lang="en-US" sz="2000" b="1" i="0">
                <a:solidFill>
                  <a:srgbClr val="030712"/>
                </a:solidFill>
                <a:effectLst/>
                <a:latin typeface="Walbaum Display Light" panose="02070303090703020303" pitchFamily="18" charset="0"/>
              </a:rPr>
              <a:t>Economic resilience</a:t>
            </a:r>
          </a:p>
        </p:txBody>
      </p:sp>
      <p:grpSp>
        <p:nvGrpSpPr>
          <p:cNvPr id="4" name="Group 3">
            <a:extLst>
              <a:ext uri="{FF2B5EF4-FFF2-40B4-BE49-F238E27FC236}">
                <a16:creationId xmlns:a16="http://schemas.microsoft.com/office/drawing/2014/main" id="{6C203EBE-3E41-382E-D094-E2D2BDFE4C0E}"/>
              </a:ext>
            </a:extLst>
          </p:cNvPr>
          <p:cNvGrpSpPr>
            <a:grpSpLocks noGrp="1" noUngrp="1" noRot="1" noMove="1" noResize="1"/>
          </p:cNvGrpSpPr>
          <p:nvPr/>
        </p:nvGrpSpPr>
        <p:grpSpPr>
          <a:xfrm>
            <a:off x="8183880" y="0"/>
            <a:ext cx="4005205" cy="3429000"/>
            <a:chOff x="9293485" y="0"/>
            <a:chExt cx="2880360" cy="3173085"/>
          </a:xfrm>
        </p:grpSpPr>
        <p:sp>
          <p:nvSpPr>
            <p:cNvPr id="6" name="Right Triangle 5">
              <a:extLst>
                <a:ext uri="{FF2B5EF4-FFF2-40B4-BE49-F238E27FC236}">
                  <a16:creationId xmlns:a16="http://schemas.microsoft.com/office/drawing/2014/main" id="{7C10295F-8CB5-D56C-93E4-F23B671B3EB5}"/>
                </a:ext>
              </a:extLst>
            </p:cNvPr>
            <p:cNvSpPr>
              <a:spLocks noGrp="1" noRot="1" noMove="1" noResize="1" noEditPoints="1" noAdjustHandles="1" noChangeArrowheads="1" noChangeShapeType="1"/>
            </p:cNvSpPr>
            <p:nvPr/>
          </p:nvSpPr>
          <p:spPr>
            <a:xfrm rot="5400000" flipV="1">
              <a:off x="10193934" y="1193175"/>
              <a:ext cx="3173085" cy="786735"/>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8" name="Right Triangle 7">
              <a:extLst>
                <a:ext uri="{FF2B5EF4-FFF2-40B4-BE49-F238E27FC236}">
                  <a16:creationId xmlns:a16="http://schemas.microsoft.com/office/drawing/2014/main" id="{127792DD-D716-6A0C-54C4-5446448C038E}"/>
                </a:ext>
              </a:extLst>
            </p:cNvPr>
            <p:cNvSpPr>
              <a:spLocks noGrp="1" noRot="1" noMove="1" noResize="1" noEditPoints="1" noAdjustHandles="1" noChangeArrowheads="1" noChangeShapeType="1"/>
            </p:cNvSpPr>
            <p:nvPr/>
          </p:nvSpPr>
          <p:spPr>
            <a:xfrm rot="10800000">
              <a:off x="9293485" y="1"/>
              <a:ext cx="2880360" cy="866689"/>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 name="Title 1">
            <a:extLst>
              <a:ext uri="{FF2B5EF4-FFF2-40B4-BE49-F238E27FC236}">
                <a16:creationId xmlns:a16="http://schemas.microsoft.com/office/drawing/2014/main" id="{C812218A-3F61-B3B2-5D5B-F886507DA0AF}"/>
              </a:ext>
            </a:extLst>
          </p:cNvPr>
          <p:cNvSpPr>
            <a:spLocks noGrp="1" noRot="1" noMove="1" noResize="1" noEditPoints="1" noAdjustHandles="1" noChangeArrowheads="1" noChangeShapeType="1"/>
          </p:cNvSpPr>
          <p:nvPr>
            <p:ph type="title"/>
          </p:nvPr>
        </p:nvSpPr>
        <p:spPr>
          <a:xfrm>
            <a:off x="222380" y="740091"/>
            <a:ext cx="10515600" cy="859536"/>
          </a:xfrm>
          <a:solidFill>
            <a:schemeClr val="bg1"/>
          </a:solidFill>
          <a:effectLst>
            <a:outerShdw blurRad="50800" dist="38100" dir="5400000" algn="t" rotWithShape="0">
              <a:prstClr val="black">
                <a:alpha val="40000"/>
              </a:prstClr>
            </a:outerShdw>
          </a:effectLst>
        </p:spPr>
        <p:txBody>
          <a:bodyPr>
            <a:noAutofit/>
          </a:bodyPr>
          <a:lstStyle/>
          <a:p>
            <a:r>
              <a:rPr lang="en-US" sz="3600" b="1" i="0">
                <a:effectLst/>
                <a:latin typeface="Walbaum Display" panose="02070503090703020303" pitchFamily="18" charset="0"/>
              </a:rPr>
              <a:t>Recommendations for Future Research</a:t>
            </a:r>
            <a:endParaRPr lang="en-US" sz="3600" b="1">
              <a:latin typeface="Walbaum Display" panose="02070503090703020303" pitchFamily="18" charset="0"/>
            </a:endParaRPr>
          </a:p>
        </p:txBody>
      </p:sp>
      <p:grpSp>
        <p:nvGrpSpPr>
          <p:cNvPr id="16" name="Group 15">
            <a:extLst>
              <a:ext uri="{FF2B5EF4-FFF2-40B4-BE49-F238E27FC236}">
                <a16:creationId xmlns:a16="http://schemas.microsoft.com/office/drawing/2014/main" id="{EC382371-7245-9C65-8343-3BD8A0052942}"/>
              </a:ext>
            </a:extLst>
          </p:cNvPr>
          <p:cNvGrpSpPr>
            <a:grpSpLocks noGrp="1" noUngrp="1" noRot="1" noMove="1" noResize="1"/>
          </p:cNvGrpSpPr>
          <p:nvPr/>
        </p:nvGrpSpPr>
        <p:grpSpPr>
          <a:xfrm rot="5400000">
            <a:off x="5817704" y="483704"/>
            <a:ext cx="556591" cy="12192000"/>
            <a:chOff x="11245192" y="0"/>
            <a:chExt cx="950220" cy="6858000"/>
          </a:xfrm>
        </p:grpSpPr>
        <p:sp>
          <p:nvSpPr>
            <p:cNvPr id="19" name="Rectangle 18">
              <a:extLst>
                <a:ext uri="{FF2B5EF4-FFF2-40B4-BE49-F238E27FC236}">
                  <a16:creationId xmlns:a16="http://schemas.microsoft.com/office/drawing/2014/main" id="{6B2E7D38-94C9-9C27-2F9E-0D6879FDEF6C}"/>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864A56E0-782B-B2C0-38F8-9B7840FB1F3B}"/>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1" name="Rectangle 20">
              <a:extLst>
                <a:ext uri="{FF2B5EF4-FFF2-40B4-BE49-F238E27FC236}">
                  <a16:creationId xmlns:a16="http://schemas.microsoft.com/office/drawing/2014/main" id="{54832B27-DBD3-5D62-B7E1-0242AD6A0F6B}"/>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5054B4F8-A3D7-3C26-729F-886441550ED8}"/>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79116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F168BE7-A210-41CA-A7EF-BC8D62DF344C}"/>
              </a:ext>
            </a:extLst>
          </p:cNvPr>
          <p:cNvGrpSpPr/>
          <p:nvPr/>
        </p:nvGrpSpPr>
        <p:grpSpPr>
          <a:xfrm rot="5400000" flipV="1">
            <a:off x="4489804" y="-2529506"/>
            <a:ext cx="5169772" cy="10228789"/>
            <a:chOff x="9144" y="4325112"/>
            <a:chExt cx="3090672" cy="2514599"/>
          </a:xfrm>
        </p:grpSpPr>
        <p:sp>
          <p:nvSpPr>
            <p:cNvPr id="22" name="Right Triangle 21">
              <a:extLst>
                <a:ext uri="{FF2B5EF4-FFF2-40B4-BE49-F238E27FC236}">
                  <a16:creationId xmlns:a16="http://schemas.microsoft.com/office/drawing/2014/main" id="{AF8EF676-7D9B-0581-68DE-D8B38AF0A40A}"/>
                </a:ext>
              </a:extLst>
            </p:cNvPr>
            <p:cNvSpPr/>
            <p:nvPr/>
          </p:nvSpPr>
          <p:spPr>
            <a:xfrm>
              <a:off x="9144" y="6152879"/>
              <a:ext cx="3090672" cy="686832"/>
            </a:xfrm>
            <a:prstGeom prst="rtTriangle">
              <a:avLst/>
            </a:prstGeom>
            <a:noFill/>
            <a:ln w="28575">
              <a:solidFill>
                <a:schemeClr val="accent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64648E9C-EB15-3A84-ADA0-2DF639D235FE}"/>
                </a:ext>
              </a:extLst>
            </p:cNvPr>
            <p:cNvSpPr/>
            <p:nvPr/>
          </p:nvSpPr>
          <p:spPr>
            <a:xfrm rot="16200000" flipV="1">
              <a:off x="-826066" y="5160322"/>
              <a:ext cx="2514599" cy="844179"/>
            </a:xfrm>
            <a:prstGeom prst="rtTriangle">
              <a:avLst/>
            </a:prstGeom>
            <a:noFill/>
            <a:ln w="28575">
              <a:solidFill>
                <a:schemeClr val="accent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5AAB260-BAD9-DE0F-EA6A-15FD49EC0523}"/>
              </a:ext>
            </a:extLst>
          </p:cNvPr>
          <p:cNvGrpSpPr/>
          <p:nvPr/>
        </p:nvGrpSpPr>
        <p:grpSpPr>
          <a:xfrm rot="16200000" flipV="1">
            <a:off x="2573725" y="-885497"/>
            <a:ext cx="5169770" cy="10317223"/>
            <a:chOff x="9144" y="4325112"/>
            <a:chExt cx="3090672" cy="2514599"/>
          </a:xfrm>
        </p:grpSpPr>
        <p:sp>
          <p:nvSpPr>
            <p:cNvPr id="19" name="Right Triangle 18">
              <a:extLst>
                <a:ext uri="{FF2B5EF4-FFF2-40B4-BE49-F238E27FC236}">
                  <a16:creationId xmlns:a16="http://schemas.microsoft.com/office/drawing/2014/main" id="{98521550-0D73-4303-17C6-76D81FC345CD}"/>
                </a:ext>
              </a:extLst>
            </p:cNvPr>
            <p:cNvSpPr/>
            <p:nvPr/>
          </p:nvSpPr>
          <p:spPr>
            <a:xfrm>
              <a:off x="9144" y="6152879"/>
              <a:ext cx="3090672" cy="686832"/>
            </a:xfrm>
            <a:prstGeom prst="rtTriangle">
              <a:avLst/>
            </a:prstGeom>
            <a:noFill/>
            <a:ln w="28575">
              <a:solidFill>
                <a:schemeClr val="accent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5FA77D4B-31A1-2DC2-D8C4-E6F46EC3F936}"/>
                </a:ext>
              </a:extLst>
            </p:cNvPr>
            <p:cNvSpPr/>
            <p:nvPr/>
          </p:nvSpPr>
          <p:spPr>
            <a:xfrm rot="16200000" flipV="1">
              <a:off x="-826066" y="5160322"/>
              <a:ext cx="2514599" cy="844179"/>
            </a:xfrm>
            <a:prstGeom prst="rtTriangle">
              <a:avLst/>
            </a:prstGeom>
            <a:noFill/>
            <a:ln w="28575">
              <a:solidFill>
                <a:schemeClr val="accent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FDB0739-9833-9504-1C24-791EA44A316B}"/>
              </a:ext>
            </a:extLst>
          </p:cNvPr>
          <p:cNvGrpSpPr/>
          <p:nvPr/>
        </p:nvGrpSpPr>
        <p:grpSpPr>
          <a:xfrm rot="16200000">
            <a:off x="139858" y="-139859"/>
            <a:ext cx="2747963" cy="3027680"/>
            <a:chOff x="41302" y="4721282"/>
            <a:chExt cx="2087880" cy="2020824"/>
          </a:xfrm>
        </p:grpSpPr>
        <p:sp>
          <p:nvSpPr>
            <p:cNvPr id="15" name="Rectangle 14">
              <a:extLst>
                <a:ext uri="{FF2B5EF4-FFF2-40B4-BE49-F238E27FC236}">
                  <a16:creationId xmlns:a16="http://schemas.microsoft.com/office/drawing/2014/main" id="{A9F6A335-3D79-B73D-7E85-3D273E9A2E72}"/>
                </a:ext>
              </a:extLst>
            </p:cNvPr>
            <p:cNvSpPr/>
            <p:nvPr/>
          </p:nvSpPr>
          <p:spPr>
            <a:xfrm flipH="1">
              <a:off x="842133" y="4721282"/>
              <a:ext cx="1287049" cy="1308398"/>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056551-19DE-BBB2-BF76-9F387A154EC5}"/>
                </a:ext>
              </a:extLst>
            </p:cNvPr>
            <p:cNvSpPr/>
            <p:nvPr/>
          </p:nvSpPr>
          <p:spPr>
            <a:xfrm flipH="1">
              <a:off x="41302" y="4721282"/>
              <a:ext cx="1480657" cy="630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C861CB8-2125-4165-366B-9E4AA942D7A3}"/>
                </a:ext>
              </a:extLst>
            </p:cNvPr>
            <p:cNvSpPr/>
            <p:nvPr/>
          </p:nvSpPr>
          <p:spPr>
            <a:xfrm rot="16200000" flipH="1">
              <a:off x="1130270" y="5743194"/>
              <a:ext cx="1390601" cy="607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A132EF4-2FBD-9D81-E387-200907BD6FC4}"/>
              </a:ext>
            </a:extLst>
          </p:cNvPr>
          <p:cNvGrpSpPr/>
          <p:nvPr/>
        </p:nvGrpSpPr>
        <p:grpSpPr>
          <a:xfrm rot="5400000">
            <a:off x="9403080" y="4069080"/>
            <a:ext cx="2682240" cy="2895600"/>
            <a:chOff x="41302" y="4721282"/>
            <a:chExt cx="2087880" cy="2020824"/>
          </a:xfrm>
        </p:grpSpPr>
        <p:sp>
          <p:nvSpPr>
            <p:cNvPr id="11" name="Rectangle 10">
              <a:extLst>
                <a:ext uri="{FF2B5EF4-FFF2-40B4-BE49-F238E27FC236}">
                  <a16:creationId xmlns:a16="http://schemas.microsoft.com/office/drawing/2014/main" id="{C82FC0D0-4180-D86C-8C82-798277EF7451}"/>
                </a:ext>
              </a:extLst>
            </p:cNvPr>
            <p:cNvSpPr/>
            <p:nvPr/>
          </p:nvSpPr>
          <p:spPr>
            <a:xfrm flipH="1">
              <a:off x="842133" y="4721282"/>
              <a:ext cx="1287049" cy="1308398"/>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9C2E39-DBBC-1C58-F323-F53C73C9CFE7}"/>
                </a:ext>
              </a:extLst>
            </p:cNvPr>
            <p:cNvSpPr/>
            <p:nvPr/>
          </p:nvSpPr>
          <p:spPr>
            <a:xfrm flipH="1">
              <a:off x="41302" y="4721282"/>
              <a:ext cx="1480657" cy="630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8248DB-85D5-8AB5-2101-016398DACC18}"/>
                </a:ext>
              </a:extLst>
            </p:cNvPr>
            <p:cNvSpPr/>
            <p:nvPr/>
          </p:nvSpPr>
          <p:spPr>
            <a:xfrm rot="16200000" flipH="1">
              <a:off x="1130270" y="5743194"/>
              <a:ext cx="1390601" cy="607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812218A-3F61-B3B2-5D5B-F886507DA0AF}"/>
              </a:ext>
            </a:extLst>
          </p:cNvPr>
          <p:cNvSpPr>
            <a:spLocks noGrp="1"/>
          </p:cNvSpPr>
          <p:nvPr>
            <p:ph type="title"/>
          </p:nvPr>
        </p:nvSpPr>
        <p:spPr>
          <a:xfrm>
            <a:off x="944225" y="785107"/>
            <a:ext cx="4857136" cy="903123"/>
          </a:xfrm>
          <a:solidFill>
            <a:schemeClr val="bg1">
              <a:lumMod val="95000"/>
            </a:schemeClr>
          </a:solidFill>
          <a:effectLst>
            <a:outerShdw blurRad="50800" dist="38100" dir="5400000" algn="t" rotWithShape="0">
              <a:prstClr val="black">
                <a:alpha val="40000"/>
              </a:prstClr>
            </a:outerShdw>
          </a:effectLst>
        </p:spPr>
        <p:txBody>
          <a:bodyPr/>
          <a:lstStyle/>
          <a:p>
            <a:r>
              <a:rPr lang="en-US">
                <a:latin typeface="Walbaum Display"/>
              </a:rPr>
              <a:t>Works Cited</a:t>
            </a:r>
            <a:endParaRPr lang="en-US">
              <a:latin typeface="Walbaum Display" panose="02070503090703020303" pitchFamily="18" charset="0"/>
            </a:endParaRPr>
          </a:p>
        </p:txBody>
      </p:sp>
      <p:grpSp>
        <p:nvGrpSpPr>
          <p:cNvPr id="4" name="Group 3">
            <a:extLst>
              <a:ext uri="{FF2B5EF4-FFF2-40B4-BE49-F238E27FC236}">
                <a16:creationId xmlns:a16="http://schemas.microsoft.com/office/drawing/2014/main" id="{9BFA2D65-F56D-A29E-0704-76C386FC6F91}"/>
              </a:ext>
            </a:extLst>
          </p:cNvPr>
          <p:cNvGrpSpPr/>
          <p:nvPr/>
        </p:nvGrpSpPr>
        <p:grpSpPr>
          <a:xfrm>
            <a:off x="8183880" y="0"/>
            <a:ext cx="4005205" cy="3429000"/>
            <a:chOff x="9293485" y="0"/>
            <a:chExt cx="2880360" cy="3173085"/>
          </a:xfrm>
        </p:grpSpPr>
        <p:sp>
          <p:nvSpPr>
            <p:cNvPr id="5" name="Right Triangle 4">
              <a:extLst>
                <a:ext uri="{FF2B5EF4-FFF2-40B4-BE49-F238E27FC236}">
                  <a16:creationId xmlns:a16="http://schemas.microsoft.com/office/drawing/2014/main" id="{44BE57C3-2FA1-EED5-8182-1ED61B3C0841}"/>
                </a:ext>
              </a:extLst>
            </p:cNvPr>
            <p:cNvSpPr/>
            <p:nvPr/>
          </p:nvSpPr>
          <p:spPr>
            <a:xfrm rot="5400000" flipV="1">
              <a:off x="10193934" y="1193175"/>
              <a:ext cx="3173085" cy="786735"/>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A17C30C-26B2-FFA0-01B9-36A6D1B90370}"/>
                </a:ext>
              </a:extLst>
            </p:cNvPr>
            <p:cNvSpPr/>
            <p:nvPr/>
          </p:nvSpPr>
          <p:spPr>
            <a:xfrm rot="10800000">
              <a:off x="9293485" y="1"/>
              <a:ext cx="2880360" cy="866689"/>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718767E-B663-2CC6-0C6F-584096F95354}"/>
              </a:ext>
            </a:extLst>
          </p:cNvPr>
          <p:cNvGrpSpPr/>
          <p:nvPr/>
        </p:nvGrpSpPr>
        <p:grpSpPr>
          <a:xfrm rot="10800000">
            <a:off x="0" y="3429000"/>
            <a:ext cx="4005205" cy="3429000"/>
            <a:chOff x="9293485" y="0"/>
            <a:chExt cx="2880360" cy="3173085"/>
          </a:xfrm>
        </p:grpSpPr>
        <p:sp>
          <p:nvSpPr>
            <p:cNvPr id="8" name="Right Triangle 7">
              <a:extLst>
                <a:ext uri="{FF2B5EF4-FFF2-40B4-BE49-F238E27FC236}">
                  <a16:creationId xmlns:a16="http://schemas.microsoft.com/office/drawing/2014/main" id="{3DDE831E-C0A3-5A60-2EB3-90C64A586EB0}"/>
                </a:ext>
              </a:extLst>
            </p:cNvPr>
            <p:cNvSpPr/>
            <p:nvPr/>
          </p:nvSpPr>
          <p:spPr>
            <a:xfrm rot="5400000" flipV="1">
              <a:off x="10193934" y="1193175"/>
              <a:ext cx="3173085" cy="786735"/>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DC340AB5-776B-2478-B312-494F0DAF310B}"/>
                </a:ext>
              </a:extLst>
            </p:cNvPr>
            <p:cNvSpPr/>
            <p:nvPr/>
          </p:nvSpPr>
          <p:spPr>
            <a:xfrm rot="10800000">
              <a:off x="9293485" y="1"/>
              <a:ext cx="2880360" cy="866689"/>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3FD28C-7795-547A-9747-04634F25101F}"/>
              </a:ext>
            </a:extLst>
          </p:cNvPr>
          <p:cNvSpPr>
            <a:spLocks noGrp="1"/>
          </p:cNvSpPr>
          <p:nvPr>
            <p:ph idx="1"/>
          </p:nvPr>
        </p:nvSpPr>
        <p:spPr>
          <a:xfrm>
            <a:off x="944224" y="1825625"/>
            <a:ext cx="10344741" cy="4351338"/>
          </a:xfrm>
          <a:solidFill>
            <a:schemeClr val="bg1">
              <a:lumMod val="95000"/>
            </a:schemeClr>
          </a:solidFill>
          <a:effectLst>
            <a:outerShdw blurRad="50800" dist="38100" dir="5400000" algn="t" rotWithShape="0">
              <a:prstClr val="black">
                <a:alpha val="40000"/>
              </a:prstClr>
            </a:outerShdw>
          </a:effectLst>
        </p:spPr>
        <p:txBody>
          <a:bodyPr vert="horz" lIns="91440" tIns="45720" rIns="91440" bIns="45720" rtlCol="0" anchor="t">
            <a:noAutofit/>
          </a:bodyPr>
          <a:lstStyle/>
          <a:p>
            <a:r>
              <a:rPr lang="en-US" sz="2000">
                <a:solidFill>
                  <a:srgbClr val="030712"/>
                </a:solidFill>
                <a:latin typeface="Times New Roman"/>
                <a:cs typeface="Times New Roman"/>
              </a:rPr>
              <a:t>“2021 Annual Averages ‐ Household Data ‐ Tables from Employment and Earnings.” </a:t>
            </a:r>
            <a:r>
              <a:rPr lang="en-US" sz="2000" i="1">
                <a:solidFill>
                  <a:srgbClr val="030712"/>
                </a:solidFill>
                <a:latin typeface="Times New Roman"/>
                <a:cs typeface="Times New Roman"/>
              </a:rPr>
              <a:t>U.S. Bureau of Labor Statistics</a:t>
            </a:r>
            <a:r>
              <a:rPr lang="en-US" sz="2000">
                <a:solidFill>
                  <a:srgbClr val="030712"/>
                </a:solidFill>
                <a:latin typeface="Times New Roman"/>
                <a:cs typeface="Times New Roman"/>
              </a:rPr>
              <a:t>, U.S. Bureau of Labor Statistics, 19 Jan. 2023, </a:t>
            </a:r>
            <a:r>
              <a:rPr lang="en-US" sz="2000">
                <a:solidFill>
                  <a:srgbClr val="030712"/>
                </a:solidFill>
                <a:latin typeface="Times New Roman"/>
                <a:cs typeface="Times New Roman"/>
                <a:hlinkClick r:id="rId2"/>
              </a:rPr>
              <a:t>www.bls.gov/cps/cps_aa2021.htm#certs_licenses</a:t>
            </a:r>
            <a:r>
              <a:rPr lang="en-US" sz="2000">
                <a:solidFill>
                  <a:srgbClr val="030712"/>
                </a:solidFill>
                <a:latin typeface="Times New Roman"/>
                <a:cs typeface="Times New Roman"/>
              </a:rPr>
              <a:t>. </a:t>
            </a:r>
            <a:endParaRPr lang="en-US" sz="2000">
              <a:solidFill>
                <a:srgbClr val="000000"/>
              </a:solidFill>
              <a:latin typeface="Aptos" panose="02110004020202020204"/>
            </a:endParaRPr>
          </a:p>
          <a:p>
            <a:r>
              <a:rPr lang="en-US" sz="2000">
                <a:solidFill>
                  <a:srgbClr val="030712"/>
                </a:solidFill>
                <a:latin typeface="Times New Roman"/>
                <a:cs typeface="Times New Roman"/>
              </a:rPr>
              <a:t>Hanson, Melanie. “Average Cost of a Doctorate Degree [2023]: </a:t>
            </a:r>
            <a:r>
              <a:rPr lang="en-US" sz="2000" err="1">
                <a:solidFill>
                  <a:srgbClr val="030712"/>
                </a:solidFill>
                <a:latin typeface="Times New Roman"/>
                <a:cs typeface="Times New Roman"/>
              </a:rPr>
              <a:t>Ph.d.</a:t>
            </a:r>
            <a:r>
              <a:rPr lang="en-US" sz="2000">
                <a:solidFill>
                  <a:srgbClr val="030712"/>
                </a:solidFill>
                <a:latin typeface="Times New Roman"/>
                <a:cs typeface="Times New Roman"/>
              </a:rPr>
              <a:t>, Psy.D. &amp; More.” </a:t>
            </a:r>
            <a:r>
              <a:rPr lang="en-US" sz="2000" i="1">
                <a:solidFill>
                  <a:srgbClr val="030712"/>
                </a:solidFill>
                <a:latin typeface="Times New Roman"/>
                <a:cs typeface="Times New Roman"/>
              </a:rPr>
              <a:t>Education Data Initiative</a:t>
            </a:r>
            <a:r>
              <a:rPr lang="en-US" sz="2000">
                <a:solidFill>
                  <a:srgbClr val="030712"/>
                </a:solidFill>
                <a:latin typeface="Times New Roman"/>
                <a:cs typeface="Times New Roman"/>
              </a:rPr>
              <a:t>, 22 Feb. 2024, educationdata.org/average-cost-of-a-doctorate-degree. Accessed 23 Oct. 2024. </a:t>
            </a:r>
            <a:endParaRPr lang="en-US" sz="2000"/>
          </a:p>
          <a:p>
            <a:r>
              <a:rPr lang="en-US" sz="2000">
                <a:solidFill>
                  <a:srgbClr val="030712"/>
                </a:solidFill>
                <a:latin typeface="Times New Roman"/>
                <a:cs typeface="Times New Roman"/>
              </a:rPr>
              <a:t>Hanson, Melanie. “Average Cost of a Master’s Degree: 2024 Analysis.” </a:t>
            </a:r>
            <a:r>
              <a:rPr lang="en-US" sz="2000" i="1">
                <a:solidFill>
                  <a:srgbClr val="030712"/>
                </a:solidFill>
                <a:latin typeface="Times New Roman"/>
                <a:cs typeface="Times New Roman"/>
              </a:rPr>
              <a:t>Education Data Initiative</a:t>
            </a:r>
            <a:r>
              <a:rPr lang="en-US" sz="2000">
                <a:solidFill>
                  <a:srgbClr val="030712"/>
                </a:solidFill>
                <a:latin typeface="Times New Roman"/>
                <a:cs typeface="Times New Roman"/>
              </a:rPr>
              <a:t>, 27 Feb. 2024, educationdata.org/average-cost-of-a-masters-degree. Accessed 23 Oct. 2024. </a:t>
            </a:r>
            <a:endParaRPr lang="en-US" sz="2000"/>
          </a:p>
          <a:p>
            <a:r>
              <a:rPr lang="en-US" sz="2000">
                <a:solidFill>
                  <a:srgbClr val="030712"/>
                </a:solidFill>
                <a:latin typeface="Times New Roman"/>
                <a:cs typeface="Times New Roman"/>
              </a:rPr>
              <a:t>Hanson, Melanie. “Average Cost of College [2024]: Yearly Tuition + Expenses.” </a:t>
            </a:r>
            <a:r>
              <a:rPr lang="en-US" sz="2000" i="1">
                <a:solidFill>
                  <a:srgbClr val="030712"/>
                </a:solidFill>
                <a:latin typeface="Times New Roman"/>
                <a:cs typeface="Times New Roman"/>
              </a:rPr>
              <a:t>Education Data Initiative</a:t>
            </a:r>
            <a:r>
              <a:rPr lang="en-US" sz="2000">
                <a:solidFill>
                  <a:srgbClr val="030712"/>
                </a:solidFill>
                <a:latin typeface="Times New Roman"/>
                <a:cs typeface="Times New Roman"/>
              </a:rPr>
              <a:t>, 28 May 2024, educationdata.org/average-cost-of-college. Accessed 23 Oct. 2024. </a:t>
            </a:r>
            <a:endParaRPr lang="en-US" sz="2000"/>
          </a:p>
          <a:p>
            <a:r>
              <a:rPr lang="en-US" sz="2000">
                <a:solidFill>
                  <a:srgbClr val="030712"/>
                </a:solidFill>
                <a:latin typeface="Times New Roman"/>
                <a:cs typeface="Times New Roman"/>
              </a:rPr>
              <a:t>“National Survey of College Graduates (NSCG)2021.” </a:t>
            </a:r>
            <a:r>
              <a:rPr lang="en-US" sz="2000" i="1">
                <a:solidFill>
                  <a:srgbClr val="030712"/>
                </a:solidFill>
                <a:latin typeface="Times New Roman"/>
                <a:cs typeface="Times New Roman"/>
              </a:rPr>
              <a:t>NSF</a:t>
            </a:r>
            <a:r>
              <a:rPr lang="en-US" sz="2000">
                <a:solidFill>
                  <a:srgbClr val="030712"/>
                </a:solidFill>
                <a:latin typeface="Times New Roman"/>
                <a:cs typeface="Times New Roman"/>
              </a:rPr>
              <a:t>, ncses.nsf.gov/surveys/national-survey-college-graduates/2021#methodology. Accessed 29 Aug. 2024. </a:t>
            </a:r>
            <a:endParaRPr lang="en-US" sz="2400"/>
          </a:p>
          <a:p>
            <a:pPr algn="l">
              <a:buFont typeface="Arial" panose="020B0604020202020204" pitchFamily="34" charset="0"/>
              <a:buChar char="•"/>
            </a:pPr>
            <a:endParaRPr lang="en-US">
              <a:solidFill>
                <a:srgbClr val="030712"/>
              </a:solidFill>
              <a:latin typeface="Walbaum Display Light" panose="02070303090703020303" pitchFamily="18" charset="0"/>
            </a:endParaRPr>
          </a:p>
          <a:p>
            <a:pPr algn="l">
              <a:buFont typeface="Arial" panose="020B0604020202020204" pitchFamily="34" charset="0"/>
              <a:buChar char="•"/>
            </a:pPr>
            <a:endParaRPr lang="en-US" b="0" i="0">
              <a:solidFill>
                <a:srgbClr val="000000"/>
              </a:solidFill>
              <a:effectLst/>
              <a:latin typeface="Walbaum Display Light" panose="02070303090703020303" pitchFamily="18" charset="0"/>
            </a:endParaRPr>
          </a:p>
        </p:txBody>
      </p:sp>
    </p:spTree>
    <p:extLst>
      <p:ext uri="{BB962C8B-B14F-4D97-AF65-F5344CB8AC3E}">
        <p14:creationId xmlns:p14="http://schemas.microsoft.com/office/powerpoint/2010/main" val="22435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CF5588D5-6703-5F44-F452-766B1839E718}"/>
              </a:ext>
            </a:extLst>
          </p:cNvPr>
          <p:cNvSpPr>
            <a:spLocks noGrp="1" noRot="1" noMove="1" noResize="1" noEditPoints="1" noAdjustHandles="1" noChangeArrowheads="1" noChangeShapeType="1"/>
          </p:cNvSpPr>
          <p:nvPr/>
        </p:nvSpPr>
        <p:spPr>
          <a:xfrm>
            <a:off x="639600" y="1589787"/>
            <a:ext cx="920150" cy="3706832"/>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7" name="Rectangle: Rounded Corners 16">
            <a:extLst>
              <a:ext uri="{FF2B5EF4-FFF2-40B4-BE49-F238E27FC236}">
                <a16:creationId xmlns:a16="http://schemas.microsoft.com/office/drawing/2014/main" id="{21F45224-DB4B-97CF-802F-A65BDDFC90CE}"/>
              </a:ext>
            </a:extLst>
          </p:cNvPr>
          <p:cNvSpPr>
            <a:spLocks noGrp="1" noRot="1" noMove="1" noResize="1" noEditPoints="1" noAdjustHandles="1" noChangeArrowheads="1" noChangeShapeType="1"/>
          </p:cNvSpPr>
          <p:nvPr/>
        </p:nvSpPr>
        <p:spPr>
          <a:xfrm>
            <a:off x="1641180" y="1589786"/>
            <a:ext cx="9849206" cy="3706832"/>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B926E3B2-8E19-00C9-6DC1-7FB4BAEDC537}"/>
              </a:ext>
            </a:extLst>
          </p:cNvPr>
          <p:cNvSpPr>
            <a:spLocks noGrp="1" noRot="1" noMove="1" noResize="1" noEditPoints="1" noAdjustHandles="1" noChangeArrowheads="1" noChangeShapeType="1"/>
          </p:cNvSpPr>
          <p:nvPr>
            <p:ph type="title"/>
          </p:nvPr>
        </p:nvSpPr>
        <p:spPr>
          <a:xfrm>
            <a:off x="838200" y="365125"/>
            <a:ext cx="10515600" cy="859536"/>
          </a:xfrm>
          <a:noFill/>
        </p:spPr>
        <p:txBody>
          <a:bodyPr/>
          <a:lstStyle/>
          <a:p>
            <a:r>
              <a:rPr lang="en-US" b="1" i="0">
                <a:effectLst/>
                <a:latin typeface="Walbaum Display" panose="02070503090703020303" pitchFamily="18" charset="0"/>
              </a:rPr>
              <a:t>Background &amp; Objective</a:t>
            </a:r>
            <a:endParaRPr lang="en-US" b="1">
              <a:latin typeface="Walbaum Display" panose="02070503090703020303" pitchFamily="18" charset="0"/>
            </a:endParaRPr>
          </a:p>
        </p:txBody>
      </p:sp>
      <p:sp>
        <p:nvSpPr>
          <p:cNvPr id="5" name="TextBox 4">
            <a:extLst>
              <a:ext uri="{FF2B5EF4-FFF2-40B4-BE49-F238E27FC236}">
                <a16:creationId xmlns:a16="http://schemas.microsoft.com/office/drawing/2014/main" id="{C6EFF7B7-B307-BB34-2DF9-B87AF7B31F20}"/>
              </a:ext>
            </a:extLst>
          </p:cNvPr>
          <p:cNvSpPr txBox="1">
            <a:spLocks noGrp="1" noRot="1" noMove="1" noResize="1" noEditPoints="1" noAdjustHandles="1" noChangeArrowheads="1" noChangeShapeType="1"/>
          </p:cNvSpPr>
          <p:nvPr/>
        </p:nvSpPr>
        <p:spPr>
          <a:xfrm>
            <a:off x="838199" y="1860079"/>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Traditional emphasis on higher education for success</a:t>
            </a:r>
          </a:p>
        </p:txBody>
      </p:sp>
      <p:sp>
        <p:nvSpPr>
          <p:cNvPr id="7" name="TextBox 6">
            <a:extLst>
              <a:ext uri="{FF2B5EF4-FFF2-40B4-BE49-F238E27FC236}">
                <a16:creationId xmlns:a16="http://schemas.microsoft.com/office/drawing/2014/main" id="{A58C472A-AA5B-9858-9F26-0CF5AF665DB4}"/>
              </a:ext>
            </a:extLst>
          </p:cNvPr>
          <p:cNvSpPr txBox="1">
            <a:spLocks noGrp="1" noRot="1" noMove="1" noResize="1" noEditPoints="1" noAdjustHandles="1" noChangeArrowheads="1" noChangeShapeType="1"/>
          </p:cNvSpPr>
          <p:nvPr/>
        </p:nvSpPr>
        <p:spPr>
          <a:xfrm>
            <a:off x="838198" y="2429518"/>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b="1" i="0">
                <a:solidFill>
                  <a:srgbClr val="030712"/>
                </a:solidFill>
                <a:effectLst/>
                <a:latin typeface="Walbaum Display Light"/>
              </a:rPr>
              <a:t>Key Question: At what level do costs outweigh benefits</a:t>
            </a:r>
            <a:r>
              <a:rPr lang="en-US" b="1">
                <a:solidFill>
                  <a:srgbClr val="030712"/>
                </a:solidFill>
                <a:latin typeface="Walbaum Display Light"/>
              </a:rPr>
              <a:t> regarding degree attainment</a:t>
            </a:r>
            <a:r>
              <a:rPr lang="en-US" b="1" i="0">
                <a:solidFill>
                  <a:srgbClr val="030712"/>
                </a:solidFill>
                <a:effectLst/>
                <a:latin typeface="Walbaum Display Light"/>
              </a:rPr>
              <a:t>?</a:t>
            </a:r>
          </a:p>
        </p:txBody>
      </p:sp>
      <p:sp>
        <p:nvSpPr>
          <p:cNvPr id="9" name="TextBox 8">
            <a:extLst>
              <a:ext uri="{FF2B5EF4-FFF2-40B4-BE49-F238E27FC236}">
                <a16:creationId xmlns:a16="http://schemas.microsoft.com/office/drawing/2014/main" id="{F20E0C1D-77E3-9EA1-0E90-D8EC1234D6AF}"/>
              </a:ext>
            </a:extLst>
          </p:cNvPr>
          <p:cNvSpPr txBox="1">
            <a:spLocks noGrp="1" noRot="1" noMove="1" noResize="1" noEditPoints="1" noAdjustHandles="1" noChangeArrowheads="1" noChangeShapeType="1"/>
          </p:cNvSpPr>
          <p:nvPr/>
        </p:nvSpPr>
        <p:spPr>
          <a:xfrm>
            <a:off x="838197" y="2998957"/>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b="1" i="0">
                <a:solidFill>
                  <a:srgbClr val="030712"/>
                </a:solidFill>
                <a:effectLst/>
                <a:latin typeface="Walbaum Display Light"/>
              </a:rPr>
              <a:t>Analysis based on 2021 National Survey of College Graduates</a:t>
            </a:r>
            <a:r>
              <a:rPr lang="en-US" b="1">
                <a:solidFill>
                  <a:srgbClr val="030712"/>
                </a:solidFill>
                <a:latin typeface="Walbaum Display Light"/>
              </a:rPr>
              <a:t> and U.S. Bureau of Labor Statistics</a:t>
            </a:r>
            <a:endParaRPr lang="en-US" b="1" i="0">
              <a:solidFill>
                <a:srgbClr val="030712"/>
              </a:solidFill>
              <a:effectLst/>
              <a:latin typeface="Walbaum Display Light" panose="02070303090703020303" pitchFamily="18" charset="0"/>
            </a:endParaRPr>
          </a:p>
        </p:txBody>
      </p:sp>
      <p:sp>
        <p:nvSpPr>
          <p:cNvPr id="11" name="TextBox 10">
            <a:extLst>
              <a:ext uri="{FF2B5EF4-FFF2-40B4-BE49-F238E27FC236}">
                <a16:creationId xmlns:a16="http://schemas.microsoft.com/office/drawing/2014/main" id="{3D08843B-6A22-F5E8-392C-D7BE57191A06}"/>
              </a:ext>
            </a:extLst>
          </p:cNvPr>
          <p:cNvSpPr txBox="1">
            <a:spLocks noGrp="1" noRot="1" noMove="1" noResize="1" noEditPoints="1" noAdjustHandles="1" noChangeArrowheads="1" noChangeShapeType="1"/>
          </p:cNvSpPr>
          <p:nvPr/>
        </p:nvSpPr>
        <p:spPr>
          <a:xfrm>
            <a:off x="838196" y="3568396"/>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b="1" i="0">
                <a:solidFill>
                  <a:srgbClr val="030712"/>
                </a:solidFill>
                <a:effectLst/>
                <a:latin typeface="Walbaum Display Light"/>
              </a:rPr>
              <a:t>Goal: Evaluate </a:t>
            </a:r>
            <a:r>
              <a:rPr lang="en-US" b="1">
                <a:solidFill>
                  <a:srgbClr val="030712"/>
                </a:solidFill>
                <a:latin typeface="Walbaum Display Light"/>
              </a:rPr>
              <a:t>the </a:t>
            </a:r>
            <a:r>
              <a:rPr lang="en-US" b="1" i="0">
                <a:solidFill>
                  <a:srgbClr val="030712"/>
                </a:solidFill>
                <a:effectLst/>
                <a:latin typeface="Walbaum Display Light"/>
              </a:rPr>
              <a:t>benefits </a:t>
            </a:r>
            <a:r>
              <a:rPr lang="en-US" b="1">
                <a:solidFill>
                  <a:srgbClr val="030712"/>
                </a:solidFill>
                <a:latin typeface="Walbaum Display Light"/>
              </a:rPr>
              <a:t>and costs</a:t>
            </a:r>
            <a:r>
              <a:rPr lang="en-US" b="1" i="0">
                <a:solidFill>
                  <a:srgbClr val="030712"/>
                </a:solidFill>
                <a:effectLst/>
                <a:latin typeface="Walbaum Display Light"/>
              </a:rPr>
              <a:t> of varying degree levels</a:t>
            </a:r>
          </a:p>
        </p:txBody>
      </p:sp>
      <p:sp>
        <p:nvSpPr>
          <p:cNvPr id="13" name="TextBox 12">
            <a:extLst>
              <a:ext uri="{FF2B5EF4-FFF2-40B4-BE49-F238E27FC236}">
                <a16:creationId xmlns:a16="http://schemas.microsoft.com/office/drawing/2014/main" id="{466E2701-7378-201F-691B-22D8847F482C}"/>
              </a:ext>
            </a:extLst>
          </p:cNvPr>
          <p:cNvSpPr txBox="1">
            <a:spLocks noGrp="1" noRot="1" noMove="1" noResize="1" noEditPoints="1" noAdjustHandles="1" noChangeArrowheads="1" noChangeShapeType="1"/>
          </p:cNvSpPr>
          <p:nvPr/>
        </p:nvSpPr>
        <p:spPr>
          <a:xfrm>
            <a:off x="838195" y="4137835"/>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b="1" i="0">
                <a:solidFill>
                  <a:srgbClr val="030712"/>
                </a:solidFill>
                <a:effectLst/>
                <a:latin typeface="Walbaum Display Light"/>
              </a:rPr>
              <a:t>Focus on evaluating benefits </a:t>
            </a:r>
            <a:r>
              <a:rPr lang="en-US" b="1">
                <a:solidFill>
                  <a:srgbClr val="030712"/>
                </a:solidFill>
                <a:latin typeface="Walbaum Display Light"/>
              </a:rPr>
              <a:t>vs costs</a:t>
            </a:r>
            <a:endParaRPr lang="en-US" b="1" i="0">
              <a:solidFill>
                <a:srgbClr val="030712"/>
              </a:solidFill>
              <a:effectLst/>
              <a:latin typeface="Walbaum Display Light"/>
            </a:endParaRPr>
          </a:p>
        </p:txBody>
      </p:sp>
      <p:sp>
        <p:nvSpPr>
          <p:cNvPr id="15" name="TextBox 14">
            <a:extLst>
              <a:ext uri="{FF2B5EF4-FFF2-40B4-BE49-F238E27FC236}">
                <a16:creationId xmlns:a16="http://schemas.microsoft.com/office/drawing/2014/main" id="{B2A7F581-F310-3602-5156-3C4330541D8C}"/>
              </a:ext>
            </a:extLst>
          </p:cNvPr>
          <p:cNvSpPr txBox="1">
            <a:spLocks noGrp="1" noRot="1" noMove="1" noResize="1" noEditPoints="1" noAdjustHandles="1" noChangeArrowheads="1" noChangeShapeType="1"/>
          </p:cNvSpPr>
          <p:nvPr/>
        </p:nvSpPr>
        <p:spPr>
          <a:xfrm>
            <a:off x="838194" y="4707274"/>
            <a:ext cx="1033987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Consideration of socioeconomic, financial, and demographic factors</a:t>
            </a:r>
          </a:p>
        </p:txBody>
      </p:sp>
      <p:grpSp>
        <p:nvGrpSpPr>
          <p:cNvPr id="4" name="Group 3">
            <a:extLst>
              <a:ext uri="{FF2B5EF4-FFF2-40B4-BE49-F238E27FC236}">
                <a16:creationId xmlns:a16="http://schemas.microsoft.com/office/drawing/2014/main" id="{569F3F9B-9DD6-EC46-4D5D-B859C58300FD}"/>
              </a:ext>
            </a:extLst>
          </p:cNvPr>
          <p:cNvGrpSpPr>
            <a:grpSpLocks noGrp="1" noUngrp="1" noRot="1" noMove="1" noResize="1"/>
          </p:cNvGrpSpPr>
          <p:nvPr/>
        </p:nvGrpSpPr>
        <p:grpSpPr>
          <a:xfrm>
            <a:off x="8183880" y="0"/>
            <a:ext cx="4005205" cy="3429000"/>
            <a:chOff x="9293485" y="0"/>
            <a:chExt cx="2880360" cy="3173085"/>
          </a:xfrm>
        </p:grpSpPr>
        <p:sp>
          <p:nvSpPr>
            <p:cNvPr id="6" name="Right Triangle 5">
              <a:extLst>
                <a:ext uri="{FF2B5EF4-FFF2-40B4-BE49-F238E27FC236}">
                  <a16:creationId xmlns:a16="http://schemas.microsoft.com/office/drawing/2014/main" id="{D41F2454-BB22-3852-7811-788433F77069}"/>
                </a:ext>
              </a:extLst>
            </p:cNvPr>
            <p:cNvSpPr>
              <a:spLocks noGrp="1" noRot="1" noMove="1" noResize="1" noEditPoints="1" noAdjustHandles="1" noChangeArrowheads="1" noChangeShapeType="1"/>
            </p:cNvSpPr>
            <p:nvPr/>
          </p:nvSpPr>
          <p:spPr>
            <a:xfrm rot="5400000" flipV="1">
              <a:off x="10193934" y="1193175"/>
              <a:ext cx="3173085" cy="786735"/>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8" name="Right Triangle 7">
              <a:extLst>
                <a:ext uri="{FF2B5EF4-FFF2-40B4-BE49-F238E27FC236}">
                  <a16:creationId xmlns:a16="http://schemas.microsoft.com/office/drawing/2014/main" id="{F13FA622-7137-72EA-933B-99CFFD0394BA}"/>
                </a:ext>
              </a:extLst>
            </p:cNvPr>
            <p:cNvSpPr>
              <a:spLocks noGrp="1" noRot="1" noMove="1" noResize="1" noEditPoints="1" noAdjustHandles="1" noChangeArrowheads="1" noChangeShapeType="1"/>
            </p:cNvSpPr>
            <p:nvPr/>
          </p:nvSpPr>
          <p:spPr>
            <a:xfrm rot="10800000">
              <a:off x="9293485" y="1"/>
              <a:ext cx="2880360" cy="866689"/>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8" name="Group 17">
            <a:extLst>
              <a:ext uri="{FF2B5EF4-FFF2-40B4-BE49-F238E27FC236}">
                <a16:creationId xmlns:a16="http://schemas.microsoft.com/office/drawing/2014/main" id="{FEB56E55-6639-5545-D7F6-60087D848EA9}"/>
              </a:ext>
            </a:extLst>
          </p:cNvPr>
          <p:cNvGrpSpPr>
            <a:grpSpLocks noGrp="1" noUngrp="1" noRot="1" noMove="1" noResize="1"/>
          </p:cNvGrpSpPr>
          <p:nvPr/>
        </p:nvGrpSpPr>
        <p:grpSpPr>
          <a:xfrm rot="10800000">
            <a:off x="0" y="3443202"/>
            <a:ext cx="4005205" cy="3429000"/>
            <a:chOff x="9293485" y="0"/>
            <a:chExt cx="2880360" cy="3173085"/>
          </a:xfrm>
        </p:grpSpPr>
        <p:sp>
          <p:nvSpPr>
            <p:cNvPr id="19" name="Right Triangle 18">
              <a:extLst>
                <a:ext uri="{FF2B5EF4-FFF2-40B4-BE49-F238E27FC236}">
                  <a16:creationId xmlns:a16="http://schemas.microsoft.com/office/drawing/2014/main" id="{0A5507E9-644D-B83F-CF0A-56F4FDC31283}"/>
                </a:ext>
              </a:extLst>
            </p:cNvPr>
            <p:cNvSpPr>
              <a:spLocks noGrp="1" noRot="1" noMove="1" noResize="1" noEditPoints="1" noAdjustHandles="1" noChangeArrowheads="1" noChangeShapeType="1"/>
            </p:cNvSpPr>
            <p:nvPr/>
          </p:nvSpPr>
          <p:spPr>
            <a:xfrm rot="5400000" flipV="1">
              <a:off x="10193934" y="1193175"/>
              <a:ext cx="3173085" cy="786735"/>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ight Triangle 19">
              <a:extLst>
                <a:ext uri="{FF2B5EF4-FFF2-40B4-BE49-F238E27FC236}">
                  <a16:creationId xmlns:a16="http://schemas.microsoft.com/office/drawing/2014/main" id="{49E68833-2BB5-F5A5-1FCC-91F2113FBFBC}"/>
                </a:ext>
              </a:extLst>
            </p:cNvPr>
            <p:cNvSpPr>
              <a:spLocks noGrp="1" noRot="1" noMove="1" noResize="1" noEditPoints="1" noAdjustHandles="1" noChangeArrowheads="1" noChangeShapeType="1"/>
            </p:cNvSpPr>
            <p:nvPr/>
          </p:nvSpPr>
          <p:spPr>
            <a:xfrm rot="10800000">
              <a:off x="9293485" y="1"/>
              <a:ext cx="2880360" cy="866689"/>
            </a:xfrm>
            <a:prstGeom prst="rtTriangle">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273924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9B7DDCA3-D2BC-4F4D-AAB4-44AD25DA61FD}"/>
                  </a:ext>
                </a:extLst>
              </p14:cNvPr>
              <p14:cNvContentPartPr>
                <a14:cpLocks xmlns:a14="http://schemas.microsoft.com/office/drawing/2010/main" noGrp="1" noRot="1" noMove="1" noResize="1" noEditPoints="1" noAdjustHandles="1" noChangeArrowheads="1" noChangeShapeType="1"/>
              </p14:cNvContentPartPr>
              <p14:nvPr/>
            </p14:nvContentPartPr>
            <p14:xfrm>
              <a:off x="29760" y="3402440"/>
              <a:ext cx="4235760" cy="3456000"/>
            </p14:xfrm>
          </p:contentPart>
        </mc:Choice>
        <mc:Fallback xmlns="">
          <p:pic>
            <p:nvPicPr>
              <p:cNvPr id="35" name="Ink 34">
                <a:extLst>
                  <a:ext uri="{FF2B5EF4-FFF2-40B4-BE49-F238E27FC236}">
                    <a16:creationId xmlns:a16="http://schemas.microsoft.com/office/drawing/2014/main" id="{9B7DDCA3-D2BC-4F4D-AAB4-44AD25DA61FD}"/>
                  </a:ext>
                </a:extLst>
              </p:cNvPr>
              <p:cNvPicPr>
                <a:picLocks noGrp="1" noRot="1" noMove="1" noResize="1" noEditPoints="1" noAdjustHandles="1" noChangeArrowheads="1" noChangeShapeType="1"/>
              </p:cNvPicPr>
              <p:nvPr/>
            </p:nvPicPr>
            <p:blipFill>
              <a:blip r:embed="rId5"/>
              <a:stretch>
                <a:fillRect/>
              </a:stretch>
            </p:blipFill>
            <p:spPr>
              <a:xfrm>
                <a:off x="11760" y="3384440"/>
                <a:ext cx="4271400" cy="349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3907CEC5-5FAF-E7E8-2F3C-4552AA652273}"/>
                  </a:ext>
                </a:extLst>
              </p14:cNvPr>
              <p14:cNvContentPartPr>
                <a14:cpLocks xmlns:a14="http://schemas.microsoft.com/office/drawing/2010/main" noGrp="1" noRot="1" noMove="1" noResize="1" noEditPoints="1" noAdjustHandles="1" noChangeArrowheads="1" noChangeShapeType="1"/>
              </p14:cNvContentPartPr>
              <p14:nvPr/>
            </p14:nvContentPartPr>
            <p14:xfrm>
              <a:off x="4477560" y="9800"/>
              <a:ext cx="7674120" cy="2885400"/>
            </p14:xfrm>
          </p:contentPart>
        </mc:Choice>
        <mc:Fallback xmlns="">
          <p:pic>
            <p:nvPicPr>
              <p:cNvPr id="33" name="Ink 32">
                <a:extLst>
                  <a:ext uri="{FF2B5EF4-FFF2-40B4-BE49-F238E27FC236}">
                    <a16:creationId xmlns:a16="http://schemas.microsoft.com/office/drawing/2014/main" id="{3907CEC5-5FAF-E7E8-2F3C-4552AA652273}"/>
                  </a:ext>
                </a:extLst>
              </p:cNvPr>
              <p:cNvPicPr>
                <a:picLocks noGrp="1" noRot="1" noMove="1" noResize="1" noEditPoints="1" noAdjustHandles="1" noChangeArrowheads="1" noChangeShapeType="1"/>
              </p:cNvPicPr>
              <p:nvPr/>
            </p:nvPicPr>
            <p:blipFill>
              <a:blip r:embed="rId7"/>
              <a:stretch>
                <a:fillRect/>
              </a:stretch>
            </p:blipFill>
            <p:spPr>
              <a:xfrm>
                <a:off x="4459560" y="-8200"/>
                <a:ext cx="7709760" cy="2921040"/>
              </a:xfrm>
              <a:prstGeom prst="rect">
                <a:avLst/>
              </a:prstGeom>
            </p:spPr>
          </p:pic>
        </mc:Fallback>
      </mc:AlternateContent>
      <p:grpSp>
        <p:nvGrpSpPr>
          <p:cNvPr id="13" name="Group 12">
            <a:extLst>
              <a:ext uri="{FF2B5EF4-FFF2-40B4-BE49-F238E27FC236}">
                <a16:creationId xmlns:a16="http://schemas.microsoft.com/office/drawing/2014/main" id="{D2F6F311-61A6-F45E-376E-B755454704AC}"/>
              </a:ext>
            </a:extLst>
          </p:cNvPr>
          <p:cNvGrpSpPr>
            <a:grpSpLocks noGrp="1" noUngrp="1" noRot="1" noMove="1" noResize="1"/>
          </p:cNvGrpSpPr>
          <p:nvPr/>
        </p:nvGrpSpPr>
        <p:grpSpPr>
          <a:xfrm flipH="1">
            <a:off x="3744766" y="4368269"/>
            <a:ext cx="1966884" cy="1379559"/>
            <a:chOff x="310490" y="3930035"/>
            <a:chExt cx="2971800" cy="2359008"/>
          </a:xfrm>
        </p:grpSpPr>
        <p:sp>
          <p:nvSpPr>
            <p:cNvPr id="14" name="Rectangle: Rounded Corners 13">
              <a:extLst>
                <a:ext uri="{FF2B5EF4-FFF2-40B4-BE49-F238E27FC236}">
                  <a16:creationId xmlns:a16="http://schemas.microsoft.com/office/drawing/2014/main" id="{4FA32565-9FA7-6F85-ADDC-350CE9E8FA05}"/>
                </a:ext>
              </a:extLst>
            </p:cNvPr>
            <p:cNvSpPr>
              <a:spLocks noGrp="1" noRot="1" noMove="1" noResize="1" noEditPoints="1" noAdjustHandles="1" noChangeArrowheads="1" noChangeShapeType="1"/>
            </p:cNvSpPr>
            <p:nvPr/>
          </p:nvSpPr>
          <p:spPr>
            <a:xfrm>
              <a:off x="310490" y="4514728"/>
              <a:ext cx="2971800" cy="1189623"/>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5" name="Rectangle: Rounded Corners 14">
              <a:extLst>
                <a:ext uri="{FF2B5EF4-FFF2-40B4-BE49-F238E27FC236}">
                  <a16:creationId xmlns:a16="http://schemas.microsoft.com/office/drawing/2014/main" id="{917A2C1D-3E30-1BFA-C802-899735FB299A}"/>
                </a:ext>
              </a:extLst>
            </p:cNvPr>
            <p:cNvSpPr>
              <a:spLocks noGrp="1" noRot="1" noMove="1" noResize="1" noEditPoints="1" noAdjustHandles="1" noChangeArrowheads="1" noChangeShapeType="1"/>
            </p:cNvSpPr>
            <p:nvPr/>
          </p:nvSpPr>
          <p:spPr>
            <a:xfrm>
              <a:off x="1796390" y="3930035"/>
              <a:ext cx="1083365" cy="2359008"/>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 name="Title 1">
            <a:extLst>
              <a:ext uri="{FF2B5EF4-FFF2-40B4-BE49-F238E27FC236}">
                <a16:creationId xmlns:a16="http://schemas.microsoft.com/office/drawing/2014/main" id="{6C7B0FC3-3D4F-2211-C2D6-37FA54E870F2}"/>
              </a:ext>
            </a:extLst>
          </p:cNvPr>
          <p:cNvSpPr>
            <a:spLocks noGrp="1" noRot="1" noMove="1" noResize="1" noEditPoints="1" noAdjustHandles="1" noChangeArrowheads="1" noChangeShapeType="1"/>
          </p:cNvSpPr>
          <p:nvPr>
            <p:ph type="title"/>
          </p:nvPr>
        </p:nvSpPr>
        <p:spPr>
          <a:xfrm>
            <a:off x="565358" y="588308"/>
            <a:ext cx="10515600" cy="859536"/>
          </a:xfrm>
        </p:spPr>
        <p:txBody>
          <a:bodyPr/>
          <a:lstStyle/>
          <a:p>
            <a:r>
              <a:rPr lang="en-US" b="1" i="0" spc="300">
                <a:effectLst/>
                <a:latin typeface="Walbaum Display" panose="02070503090703020303" pitchFamily="18" charset="0"/>
              </a:rPr>
              <a:t>Scope</a:t>
            </a:r>
            <a:endParaRPr lang="en-US" b="1" spc="300">
              <a:latin typeface="Walbaum Display" panose="02070503090703020303" pitchFamily="18" charset="0"/>
            </a:endParaRPr>
          </a:p>
        </p:txBody>
      </p:sp>
      <p:sp>
        <p:nvSpPr>
          <p:cNvPr id="11" name="TextBox 10">
            <a:extLst>
              <a:ext uri="{FF2B5EF4-FFF2-40B4-BE49-F238E27FC236}">
                <a16:creationId xmlns:a16="http://schemas.microsoft.com/office/drawing/2014/main" id="{1483A726-4D0B-DF6E-69E8-F3DC8D9ACB1B}"/>
              </a:ext>
            </a:extLst>
          </p:cNvPr>
          <p:cNvSpPr txBox="1">
            <a:spLocks noGrp="1" noRot="1" noMove="1" noResize="1" noEditPoints="1" noAdjustHandles="1" noChangeArrowheads="1" noChangeShapeType="1"/>
          </p:cNvSpPr>
          <p:nvPr/>
        </p:nvSpPr>
        <p:spPr>
          <a:xfrm>
            <a:off x="4369696" y="4855955"/>
            <a:ext cx="609755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2000" b="1" i="0">
                <a:solidFill>
                  <a:srgbClr val="030712"/>
                </a:solidFill>
                <a:effectLst/>
                <a:latin typeface="Walbaum Display Light"/>
              </a:rPr>
              <a:t>Population: US graduates under 76 years old</a:t>
            </a:r>
            <a:r>
              <a:rPr lang="en-US" sz="2000" b="1">
                <a:solidFill>
                  <a:srgbClr val="030712"/>
                </a:solidFill>
                <a:latin typeface="Walbaum Display Light"/>
              </a:rPr>
              <a:t> (NSCG)</a:t>
            </a:r>
            <a:endParaRPr lang="en-US" sz="2000" b="1" i="0">
              <a:solidFill>
                <a:srgbClr val="030712"/>
              </a:solidFill>
              <a:effectLst/>
              <a:latin typeface="Walbaum Display Light" panose="02070303090703020303" pitchFamily="18" charset="0"/>
            </a:endParaRPr>
          </a:p>
        </p:txBody>
      </p:sp>
      <p:grpSp>
        <p:nvGrpSpPr>
          <p:cNvPr id="7" name="Group 6">
            <a:extLst>
              <a:ext uri="{FF2B5EF4-FFF2-40B4-BE49-F238E27FC236}">
                <a16:creationId xmlns:a16="http://schemas.microsoft.com/office/drawing/2014/main" id="{28157765-8F9F-882D-1403-8E856EA41672}"/>
              </a:ext>
            </a:extLst>
          </p:cNvPr>
          <p:cNvGrpSpPr>
            <a:grpSpLocks noGrp="1" noUngrp="1" noRot="1" noMove="1" noResize="1"/>
          </p:cNvGrpSpPr>
          <p:nvPr/>
        </p:nvGrpSpPr>
        <p:grpSpPr>
          <a:xfrm flipH="1">
            <a:off x="1810278" y="1481069"/>
            <a:ext cx="1966884" cy="1379559"/>
            <a:chOff x="310490" y="3930035"/>
            <a:chExt cx="2971800" cy="2359008"/>
          </a:xfrm>
        </p:grpSpPr>
        <p:sp>
          <p:nvSpPr>
            <p:cNvPr id="4" name="Rectangle: Rounded Corners 3">
              <a:extLst>
                <a:ext uri="{FF2B5EF4-FFF2-40B4-BE49-F238E27FC236}">
                  <a16:creationId xmlns:a16="http://schemas.microsoft.com/office/drawing/2014/main" id="{2919168C-2261-8E22-4173-F1804F2779C1}"/>
                </a:ext>
              </a:extLst>
            </p:cNvPr>
            <p:cNvSpPr>
              <a:spLocks noGrp="1" noRot="1" noMove="1" noResize="1" noEditPoints="1" noAdjustHandles="1" noChangeArrowheads="1" noChangeShapeType="1"/>
            </p:cNvSpPr>
            <p:nvPr/>
          </p:nvSpPr>
          <p:spPr>
            <a:xfrm>
              <a:off x="310490" y="4514728"/>
              <a:ext cx="2971800" cy="1189623"/>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6" name="Rectangle: Rounded Corners 5">
              <a:extLst>
                <a:ext uri="{FF2B5EF4-FFF2-40B4-BE49-F238E27FC236}">
                  <a16:creationId xmlns:a16="http://schemas.microsoft.com/office/drawing/2014/main" id="{EC150487-466B-6420-075F-FC9DB5665E2A}"/>
                </a:ext>
              </a:extLst>
            </p:cNvPr>
            <p:cNvSpPr>
              <a:spLocks noGrp="1" noRot="1" noMove="1" noResize="1" noEditPoints="1" noAdjustHandles="1" noChangeArrowheads="1" noChangeShapeType="1"/>
            </p:cNvSpPr>
            <p:nvPr/>
          </p:nvSpPr>
          <p:spPr>
            <a:xfrm>
              <a:off x="1796390" y="3930035"/>
              <a:ext cx="1083365" cy="2359008"/>
            </a:xfrm>
            <a:prstGeom prst="round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5" name="TextBox 4">
            <a:extLst>
              <a:ext uri="{FF2B5EF4-FFF2-40B4-BE49-F238E27FC236}">
                <a16:creationId xmlns:a16="http://schemas.microsoft.com/office/drawing/2014/main" id="{A5543195-7908-D826-D972-B2AA00DA2631}"/>
              </a:ext>
            </a:extLst>
          </p:cNvPr>
          <p:cNvSpPr txBox="1">
            <a:spLocks noGrp="1" noRot="1" noMove="1" noResize="1" noEditPoints="1" noAdjustHandles="1" noChangeArrowheads="1" noChangeShapeType="1"/>
          </p:cNvSpPr>
          <p:nvPr/>
        </p:nvSpPr>
        <p:spPr>
          <a:xfrm>
            <a:off x="2435208" y="1970793"/>
            <a:ext cx="609755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a:rPr>
              <a:t>Focus on bachelor's, master's, and doctoral degrees</a:t>
            </a:r>
          </a:p>
        </p:txBody>
      </p:sp>
      <p:grpSp>
        <p:nvGrpSpPr>
          <p:cNvPr id="12" name="Group 11">
            <a:extLst>
              <a:ext uri="{FF2B5EF4-FFF2-40B4-BE49-F238E27FC236}">
                <a16:creationId xmlns:a16="http://schemas.microsoft.com/office/drawing/2014/main" id="{F95B97AD-4D53-904B-7ADD-0120CA00E7DC}"/>
              </a:ext>
            </a:extLst>
          </p:cNvPr>
          <p:cNvGrpSpPr>
            <a:grpSpLocks noGrp="1" noUngrp="1" noRot="1" noMove="1" noResize="1"/>
          </p:cNvGrpSpPr>
          <p:nvPr/>
        </p:nvGrpSpPr>
        <p:grpSpPr>
          <a:xfrm flipH="1">
            <a:off x="2767661" y="2927078"/>
            <a:ext cx="1966884" cy="1379559"/>
            <a:chOff x="608127" y="4183955"/>
            <a:chExt cx="2971800" cy="2359008"/>
          </a:xfrm>
        </p:grpSpPr>
        <p:sp>
          <p:nvSpPr>
            <p:cNvPr id="8" name="Rectangle: Rounded Corners 7">
              <a:extLst>
                <a:ext uri="{FF2B5EF4-FFF2-40B4-BE49-F238E27FC236}">
                  <a16:creationId xmlns:a16="http://schemas.microsoft.com/office/drawing/2014/main" id="{B2267738-F0D3-584B-D1B0-25BA6ACAD927}"/>
                </a:ext>
              </a:extLst>
            </p:cNvPr>
            <p:cNvSpPr>
              <a:spLocks noGrp="1" noRot="1" noMove="1" noResize="1" noEditPoints="1" noAdjustHandles="1" noChangeArrowheads="1" noChangeShapeType="1"/>
            </p:cNvSpPr>
            <p:nvPr/>
          </p:nvSpPr>
          <p:spPr>
            <a:xfrm>
              <a:off x="608127" y="4768648"/>
              <a:ext cx="2971800" cy="1189623"/>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0" name="Rectangle: Rounded Corners 9">
              <a:extLst>
                <a:ext uri="{FF2B5EF4-FFF2-40B4-BE49-F238E27FC236}">
                  <a16:creationId xmlns:a16="http://schemas.microsoft.com/office/drawing/2014/main" id="{4ADCE494-CEB0-804E-1007-46DC087EA8AE}"/>
                </a:ext>
              </a:extLst>
            </p:cNvPr>
            <p:cNvSpPr>
              <a:spLocks noGrp="1" noRot="1" noMove="1" noResize="1" noEditPoints="1" noAdjustHandles="1" noChangeArrowheads="1" noChangeShapeType="1"/>
            </p:cNvSpPr>
            <p:nvPr/>
          </p:nvSpPr>
          <p:spPr>
            <a:xfrm>
              <a:off x="2094027" y="4183955"/>
              <a:ext cx="1083365" cy="2359008"/>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9" name="TextBox 8">
            <a:extLst>
              <a:ext uri="{FF2B5EF4-FFF2-40B4-BE49-F238E27FC236}">
                <a16:creationId xmlns:a16="http://schemas.microsoft.com/office/drawing/2014/main" id="{F263C2C9-8CB8-CB0B-412B-A55C338FA6D1}"/>
              </a:ext>
            </a:extLst>
          </p:cNvPr>
          <p:cNvSpPr txBox="1">
            <a:spLocks noGrp="1" noRot="1" noMove="1" noResize="1" noEditPoints="1" noAdjustHandles="1" noChangeArrowheads="1" noChangeShapeType="1"/>
          </p:cNvSpPr>
          <p:nvPr/>
        </p:nvSpPr>
        <p:spPr>
          <a:xfrm>
            <a:off x="3397670" y="3413374"/>
            <a:ext cx="6097554" cy="40011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sz="2000" b="1" i="0">
                <a:solidFill>
                  <a:srgbClr val="030712"/>
                </a:solidFill>
                <a:effectLst/>
                <a:latin typeface="Walbaum Display Light"/>
              </a:rPr>
              <a:t>Professional degrees excluded to avoid data limitations</a:t>
            </a:r>
          </a:p>
        </p:txBody>
      </p:sp>
      <p:grpSp>
        <p:nvGrpSpPr>
          <p:cNvPr id="16" name="Group 15">
            <a:extLst>
              <a:ext uri="{FF2B5EF4-FFF2-40B4-BE49-F238E27FC236}">
                <a16:creationId xmlns:a16="http://schemas.microsoft.com/office/drawing/2014/main" id="{CD356D21-0143-DA7C-1632-A78F23BAE7BF}"/>
              </a:ext>
            </a:extLst>
          </p:cNvPr>
          <p:cNvGrpSpPr>
            <a:grpSpLocks noGrp="1" noUngrp="1" noRot="1" noMove="1" noResize="1"/>
          </p:cNvGrpSpPr>
          <p:nvPr/>
        </p:nvGrpSpPr>
        <p:grpSpPr>
          <a:xfrm flipH="1">
            <a:off x="0" y="0"/>
            <a:ext cx="556591" cy="6858000"/>
            <a:chOff x="11245192" y="0"/>
            <a:chExt cx="950220" cy="6858000"/>
          </a:xfrm>
        </p:grpSpPr>
        <p:sp>
          <p:nvSpPr>
            <p:cNvPr id="17" name="Rectangle 16">
              <a:extLst>
                <a:ext uri="{FF2B5EF4-FFF2-40B4-BE49-F238E27FC236}">
                  <a16:creationId xmlns:a16="http://schemas.microsoft.com/office/drawing/2014/main" id="{6B36D594-346E-93C0-4689-0F1064B6003F}"/>
                </a:ext>
              </a:extLst>
            </p:cNvPr>
            <p:cNvSpPr>
              <a:spLocks noGrp="1" noRot="1" noMove="1" noResize="1" noEditPoints="1" noAdjustHandles="1" noChangeArrowheads="1" noChangeShapeType="1"/>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B6D61650-4D69-E5BA-D18B-8BEC765C1EF1}"/>
                </a:ext>
              </a:extLst>
            </p:cNvPr>
            <p:cNvSpPr>
              <a:spLocks noGrp="1" noRot="1" noMove="1" noResize="1" noEditPoints="1" noAdjustHandles="1" noChangeArrowheads="1" noChangeShapeType="1"/>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609515B2-3037-905F-05EC-194F17D0B00A}"/>
                </a:ext>
              </a:extLst>
            </p:cNvPr>
            <p:cNvSpPr>
              <a:spLocks noGrp="1" noRot="1" noMove="1" noResize="1" noEditPoints="1" noAdjustHandles="1" noChangeArrowheads="1" noChangeShapeType="1"/>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B3196A65-27F0-F616-A3F5-5BB3A0154617}"/>
                </a:ext>
              </a:extLst>
            </p:cNvPr>
            <p:cNvSpPr>
              <a:spLocks noGrp="1" noRot="1" noMove="1" noResize="1" noEditPoints="1" noAdjustHandles="1" noChangeArrowheads="1" noChangeShapeType="1"/>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21" name="Group 20">
            <a:extLst>
              <a:ext uri="{FF2B5EF4-FFF2-40B4-BE49-F238E27FC236}">
                <a16:creationId xmlns:a16="http://schemas.microsoft.com/office/drawing/2014/main" id="{ECA005B5-B2BA-FDB7-8F63-134EE82E00BA}"/>
              </a:ext>
            </a:extLst>
          </p:cNvPr>
          <p:cNvGrpSpPr>
            <a:grpSpLocks noGrp="1" noUngrp="1" noRot="1" noMove="1" noResize="1"/>
          </p:cNvGrpSpPr>
          <p:nvPr/>
        </p:nvGrpSpPr>
        <p:grpSpPr>
          <a:xfrm flipH="1">
            <a:off x="11720938" y="0"/>
            <a:ext cx="471629" cy="6858000"/>
            <a:chOff x="0" y="0"/>
            <a:chExt cx="950220" cy="6858000"/>
          </a:xfrm>
        </p:grpSpPr>
        <p:sp>
          <p:nvSpPr>
            <p:cNvPr id="22" name="Rectangle 21">
              <a:extLst>
                <a:ext uri="{FF2B5EF4-FFF2-40B4-BE49-F238E27FC236}">
                  <a16:creationId xmlns:a16="http://schemas.microsoft.com/office/drawing/2014/main" id="{EA18B226-F57F-2465-62D0-FFF0E4115AFC}"/>
                </a:ext>
              </a:extLst>
            </p:cNvPr>
            <p:cNvSpPr>
              <a:spLocks noGrp="1" noRot="1" noMove="1" noResize="1" noEditPoints="1" noAdjustHandles="1" noChangeArrowheads="1" noChangeShapeType="1"/>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3" name="Rectangle 22">
              <a:extLst>
                <a:ext uri="{FF2B5EF4-FFF2-40B4-BE49-F238E27FC236}">
                  <a16:creationId xmlns:a16="http://schemas.microsoft.com/office/drawing/2014/main" id="{6628BD1C-BA39-2D0B-AFC2-319EB266A2CA}"/>
                </a:ext>
              </a:extLst>
            </p:cNvPr>
            <p:cNvSpPr>
              <a:spLocks noGrp="1" noRot="1" noMove="1" noResize="1" noEditPoints="1" noAdjustHandles="1" noChangeArrowheads="1" noChangeShapeType="1"/>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4" name="Rectangle 23">
              <a:extLst>
                <a:ext uri="{FF2B5EF4-FFF2-40B4-BE49-F238E27FC236}">
                  <a16:creationId xmlns:a16="http://schemas.microsoft.com/office/drawing/2014/main" id="{DD784DAC-2798-7D22-EFC2-3C9B5D52A86B}"/>
                </a:ext>
              </a:extLst>
            </p:cNvPr>
            <p:cNvSpPr>
              <a:spLocks noGrp="1" noRot="1" noMove="1" noResize="1" noEditPoints="1" noAdjustHandles="1" noChangeArrowheads="1" noChangeShapeType="1"/>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5" name="Rectangle 24">
              <a:extLst>
                <a:ext uri="{FF2B5EF4-FFF2-40B4-BE49-F238E27FC236}">
                  <a16:creationId xmlns:a16="http://schemas.microsoft.com/office/drawing/2014/main" id="{81F103E3-F27A-EAB3-5D23-96022AAE4F81}"/>
                </a:ext>
              </a:extLst>
            </p:cNvPr>
            <p:cNvSpPr>
              <a:spLocks noGrp="1" noRot="1" noMove="1" noResize="1" noEditPoints="1" noAdjustHandles="1" noChangeArrowheads="1" noChangeShapeType="1"/>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634071545"/>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501165B-15F7-734F-7295-E0245B0D2469}"/>
              </a:ext>
            </a:extLst>
          </p:cNvPr>
          <p:cNvGrpSpPr>
            <a:grpSpLocks noGrp="1" noUngrp="1" noRot="1" noMove="1" noResize="1"/>
          </p:cNvGrpSpPr>
          <p:nvPr/>
        </p:nvGrpSpPr>
        <p:grpSpPr>
          <a:xfrm>
            <a:off x="30280" y="4380560"/>
            <a:ext cx="12121200" cy="2124720"/>
            <a:chOff x="9960" y="4380560"/>
            <a:chExt cx="12121200" cy="212472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8F8096E9-E396-BF68-15EE-23D7F7B7F662}"/>
                    </a:ext>
                  </a:extLst>
                </p14:cNvPr>
                <p14:cNvContentPartPr>
                  <a14:cpLocks xmlns:a14="http://schemas.microsoft.com/office/drawing/2010/main" noGrp="1" noRot="1" noMove="1" noResize="1" noEditPoints="1" noAdjustHandles="1" noChangeArrowheads="1" noChangeShapeType="1"/>
                </p14:cNvContentPartPr>
                <p14:nvPr/>
              </p14:nvContentPartPr>
              <p14:xfrm>
                <a:off x="9960" y="4581800"/>
                <a:ext cx="3993480" cy="1794240"/>
              </p14:xfrm>
            </p:contentPart>
          </mc:Choice>
          <mc:Fallback xmlns="">
            <p:pic>
              <p:nvPicPr>
                <p:cNvPr id="28" name="Ink 27">
                  <a:extLst>
                    <a:ext uri="{FF2B5EF4-FFF2-40B4-BE49-F238E27FC236}">
                      <a16:creationId xmlns:a16="http://schemas.microsoft.com/office/drawing/2014/main" id="{8F8096E9-E396-BF68-15EE-23D7F7B7F662}"/>
                    </a:ext>
                  </a:extLst>
                </p:cNvPr>
                <p:cNvPicPr>
                  <a:picLocks noGrp="1" noRot="1" noMove="1" noResize="1" noEditPoints="1" noAdjustHandles="1" noChangeArrowheads="1" noChangeShapeType="1"/>
                </p:cNvPicPr>
                <p:nvPr/>
              </p:nvPicPr>
              <p:blipFill>
                <a:blip r:embed="rId4"/>
                <a:stretch>
                  <a:fillRect/>
                </a:stretch>
              </p:blipFill>
              <p:spPr>
                <a:xfrm>
                  <a:off x="-8040" y="4563796"/>
                  <a:ext cx="4029120" cy="182988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79CBBC2B-AE1D-2527-6294-EEFF6CBD9A28}"/>
                    </a:ext>
                  </a:extLst>
                </p14:cNvPr>
                <p14:cNvContentPartPr>
                  <a14:cpLocks xmlns:a14="http://schemas.microsoft.com/office/drawing/2010/main" noGrp="1" noRot="1" noMove="1" noResize="1" noEditPoints="1" noAdjustHandles="1" noChangeArrowheads="1" noChangeShapeType="1"/>
                </p14:cNvContentPartPr>
                <p14:nvPr/>
              </p14:nvContentPartPr>
              <p14:xfrm>
                <a:off x="6765000" y="4380560"/>
                <a:ext cx="5366160" cy="2124720"/>
              </p14:xfrm>
            </p:contentPart>
          </mc:Choice>
          <mc:Fallback xmlns="">
            <p:pic>
              <p:nvPicPr>
                <p:cNvPr id="29" name="Ink 28">
                  <a:extLst>
                    <a:ext uri="{FF2B5EF4-FFF2-40B4-BE49-F238E27FC236}">
                      <a16:creationId xmlns:a16="http://schemas.microsoft.com/office/drawing/2014/main" id="{79CBBC2B-AE1D-2527-6294-EEFF6CBD9A28}"/>
                    </a:ext>
                  </a:extLst>
                </p:cNvPr>
                <p:cNvPicPr>
                  <a:picLocks noGrp="1" noRot="1" noMove="1" noResize="1" noEditPoints="1" noAdjustHandles="1" noChangeArrowheads="1" noChangeShapeType="1"/>
                </p:cNvPicPr>
                <p:nvPr/>
              </p:nvPicPr>
              <p:blipFill>
                <a:blip r:embed="rId6"/>
                <a:stretch>
                  <a:fillRect/>
                </a:stretch>
              </p:blipFill>
              <p:spPr>
                <a:xfrm>
                  <a:off x="6747001" y="4362560"/>
                  <a:ext cx="5401798" cy="2160360"/>
                </a:xfrm>
                <a:prstGeom prst="rect">
                  <a:avLst/>
                </a:prstGeom>
              </p:spPr>
            </p:pic>
          </mc:Fallback>
        </mc:AlternateContent>
      </p:grpSp>
      <p:sp>
        <p:nvSpPr>
          <p:cNvPr id="22" name="Rectangle: Rounded Corners 21">
            <a:extLst>
              <a:ext uri="{FF2B5EF4-FFF2-40B4-BE49-F238E27FC236}">
                <a16:creationId xmlns:a16="http://schemas.microsoft.com/office/drawing/2014/main" id="{FF26DBDD-FA78-E95D-6281-2DDD8BE45A73}"/>
              </a:ext>
            </a:extLst>
          </p:cNvPr>
          <p:cNvSpPr>
            <a:spLocks noGrp="1" noRot="1" noMove="1" noResize="1" noEditPoints="1" noAdjustHandles="1" noChangeArrowheads="1" noChangeShapeType="1"/>
          </p:cNvSpPr>
          <p:nvPr/>
        </p:nvSpPr>
        <p:spPr>
          <a:xfrm>
            <a:off x="756007" y="4770268"/>
            <a:ext cx="10665365" cy="708443"/>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1" name="Rectangle: Rounded Corners 20">
            <a:extLst>
              <a:ext uri="{FF2B5EF4-FFF2-40B4-BE49-F238E27FC236}">
                <a16:creationId xmlns:a16="http://schemas.microsoft.com/office/drawing/2014/main" id="{EAB63D9E-D697-21CB-07A8-EB1020C285CD}"/>
              </a:ext>
            </a:extLst>
          </p:cNvPr>
          <p:cNvSpPr>
            <a:spLocks noGrp="1" noRot="1" noMove="1" noResize="1" noEditPoints="1" noAdjustHandles="1" noChangeArrowheads="1" noChangeShapeType="1"/>
          </p:cNvSpPr>
          <p:nvPr/>
        </p:nvSpPr>
        <p:spPr>
          <a:xfrm>
            <a:off x="756008" y="3918976"/>
            <a:ext cx="10665365" cy="708443"/>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4AF80364-9333-A36E-2E65-CF27A2CF4631}"/>
              </a:ext>
            </a:extLst>
          </p:cNvPr>
          <p:cNvSpPr>
            <a:spLocks noGrp="1" noRot="1" noMove="1" noResize="1" noEditPoints="1" noAdjustHandles="1" noChangeArrowheads="1" noChangeShapeType="1"/>
          </p:cNvSpPr>
          <p:nvPr/>
        </p:nvSpPr>
        <p:spPr>
          <a:xfrm>
            <a:off x="6392880" y="4631022"/>
            <a:ext cx="4777272" cy="369332"/>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4E75D217-F39C-FEB6-BCA9-7B8ACA25298A}"/>
              </a:ext>
            </a:extLst>
          </p:cNvPr>
          <p:cNvSpPr>
            <a:spLocks noGrp="1" noRot="1" noMove="1" noResize="1" noEditPoints="1" noAdjustHandles="1" noChangeArrowheads="1" noChangeShapeType="1"/>
          </p:cNvSpPr>
          <p:nvPr/>
        </p:nvSpPr>
        <p:spPr>
          <a:xfrm>
            <a:off x="953133" y="4413499"/>
            <a:ext cx="4777272" cy="369332"/>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Rectangle: Rounded Corners 17">
            <a:extLst>
              <a:ext uri="{FF2B5EF4-FFF2-40B4-BE49-F238E27FC236}">
                <a16:creationId xmlns:a16="http://schemas.microsoft.com/office/drawing/2014/main" id="{55CA1A36-6423-B65E-1F4B-88935AE99302}"/>
              </a:ext>
            </a:extLst>
          </p:cNvPr>
          <p:cNvSpPr>
            <a:spLocks noGrp="1" noRot="1" noMove="1" noResize="1" noEditPoints="1" noAdjustHandles="1" noChangeArrowheads="1" noChangeShapeType="1"/>
          </p:cNvSpPr>
          <p:nvPr/>
        </p:nvSpPr>
        <p:spPr>
          <a:xfrm>
            <a:off x="2640608" y="1890504"/>
            <a:ext cx="866690" cy="1538496"/>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10DE2960-EC18-8358-53F1-84A077D4F41D}"/>
              </a:ext>
            </a:extLst>
          </p:cNvPr>
          <p:cNvSpPr>
            <a:spLocks noGrp="1" noRot="1" noMove="1" noResize="1" noEditPoints="1" noAdjustHandles="1" noChangeArrowheads="1" noChangeShapeType="1"/>
          </p:cNvSpPr>
          <p:nvPr>
            <p:ph type="title"/>
          </p:nvPr>
        </p:nvSpPr>
        <p:spPr>
          <a:xfrm>
            <a:off x="1076960" y="614817"/>
            <a:ext cx="10093192" cy="859536"/>
          </a:xfrm>
          <a:solidFill>
            <a:schemeClr val="bg1"/>
          </a:solidFill>
          <a:effectLst>
            <a:outerShdw blurRad="50800" dist="38100" dir="5400000" algn="t" rotWithShape="0">
              <a:prstClr val="black">
                <a:alpha val="40000"/>
              </a:prstClr>
            </a:outerShdw>
          </a:effectLst>
        </p:spPr>
        <p:txBody>
          <a:bodyPr/>
          <a:lstStyle/>
          <a:p>
            <a:r>
              <a:rPr lang="en-US" b="1" i="0" spc="300">
                <a:effectLst/>
                <a:latin typeface="Walbaum Display" panose="02070503090703020303" pitchFamily="18" charset="0"/>
              </a:rPr>
              <a:t>Data Needs</a:t>
            </a:r>
            <a:endParaRPr lang="en-US" b="1" spc="300">
              <a:latin typeface="Walbaum Display" panose="02070503090703020303" pitchFamily="18" charset="0"/>
            </a:endParaRPr>
          </a:p>
        </p:txBody>
      </p:sp>
      <p:sp>
        <p:nvSpPr>
          <p:cNvPr id="7" name="TextBox 6">
            <a:extLst>
              <a:ext uri="{FF2B5EF4-FFF2-40B4-BE49-F238E27FC236}">
                <a16:creationId xmlns:a16="http://schemas.microsoft.com/office/drawing/2014/main" id="{C7074050-B922-BEEC-BD32-102B19D4D9A2}"/>
              </a:ext>
            </a:extLst>
          </p:cNvPr>
          <p:cNvSpPr txBox="1">
            <a:spLocks noGrp="1" noRot="1" noMove="1" noResize="1" noEditPoints="1" noAdjustHandles="1" noChangeArrowheads="1" noChangeShapeType="1"/>
          </p:cNvSpPr>
          <p:nvPr/>
        </p:nvSpPr>
        <p:spPr>
          <a:xfrm>
            <a:off x="953133" y="4136500"/>
            <a:ext cx="4777272"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Sample Size: ~164,000 surveyed individuals</a:t>
            </a:r>
          </a:p>
        </p:txBody>
      </p:sp>
      <p:sp>
        <p:nvSpPr>
          <p:cNvPr id="9" name="TextBox 8">
            <a:extLst>
              <a:ext uri="{FF2B5EF4-FFF2-40B4-BE49-F238E27FC236}">
                <a16:creationId xmlns:a16="http://schemas.microsoft.com/office/drawing/2014/main" id="{66F89CA4-E27F-BA52-0A05-519C1C2F7E3B}"/>
              </a:ext>
            </a:extLst>
          </p:cNvPr>
          <p:cNvSpPr txBox="1">
            <a:spLocks noGrp="1" noRot="1" noMove="1" noResize="1" noEditPoints="1" noAdjustHandles="1" noChangeArrowheads="1" noChangeShapeType="1"/>
          </p:cNvSpPr>
          <p:nvPr/>
        </p:nvSpPr>
        <p:spPr>
          <a:xfrm>
            <a:off x="953133" y="4631022"/>
            <a:ext cx="4777272"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Time Period: 2021 (some trends from 2003-2021)</a:t>
            </a:r>
          </a:p>
        </p:txBody>
      </p:sp>
      <p:sp>
        <p:nvSpPr>
          <p:cNvPr id="11" name="TextBox 10">
            <a:extLst>
              <a:ext uri="{FF2B5EF4-FFF2-40B4-BE49-F238E27FC236}">
                <a16:creationId xmlns:a16="http://schemas.microsoft.com/office/drawing/2014/main" id="{D3C70E29-2C58-2441-F201-D9FB760E79E3}"/>
              </a:ext>
            </a:extLst>
          </p:cNvPr>
          <p:cNvSpPr txBox="1">
            <a:spLocks noGrp="1" noRot="1" noMove="1" noResize="1" noEditPoints="1" noAdjustHandles="1" noChangeArrowheads="1" noChangeShapeType="1"/>
          </p:cNvSpPr>
          <p:nvPr/>
        </p:nvSpPr>
        <p:spPr>
          <a:xfrm>
            <a:off x="6392880" y="4136500"/>
            <a:ext cx="4777272"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Geographic Scope: United States and Puerto Rico</a:t>
            </a:r>
          </a:p>
        </p:txBody>
      </p:sp>
      <p:sp>
        <p:nvSpPr>
          <p:cNvPr id="13" name="TextBox 12">
            <a:extLst>
              <a:ext uri="{FF2B5EF4-FFF2-40B4-BE49-F238E27FC236}">
                <a16:creationId xmlns:a16="http://schemas.microsoft.com/office/drawing/2014/main" id="{27B51490-B352-66F2-3535-B9A9E3BB372B}"/>
              </a:ext>
            </a:extLst>
          </p:cNvPr>
          <p:cNvSpPr txBox="1">
            <a:spLocks noGrp="1" noRot="1" noMove="1" noResize="1" noEditPoints="1" noAdjustHandles="1" noChangeArrowheads="1" noChangeShapeType="1"/>
          </p:cNvSpPr>
          <p:nvPr/>
        </p:nvSpPr>
        <p:spPr>
          <a:xfrm>
            <a:off x="6392880" y="4908021"/>
            <a:ext cx="4777272"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l"/>
            <a:r>
              <a:rPr lang="en-US" b="1" i="0">
                <a:solidFill>
                  <a:srgbClr val="030712"/>
                </a:solidFill>
                <a:effectLst/>
                <a:latin typeface="Walbaum Display Light"/>
              </a:rPr>
              <a:t>Qualification: Bachelor's degree or higher</a:t>
            </a:r>
          </a:p>
        </p:txBody>
      </p:sp>
      <p:sp>
        <p:nvSpPr>
          <p:cNvPr id="4" name="TextBox 3">
            <a:extLst>
              <a:ext uri="{FF2B5EF4-FFF2-40B4-BE49-F238E27FC236}">
                <a16:creationId xmlns:a16="http://schemas.microsoft.com/office/drawing/2014/main" id="{F6463122-D968-16F5-BE5D-EEBD1899CDB4}"/>
              </a:ext>
            </a:extLst>
          </p:cNvPr>
          <p:cNvSpPr txBox="1">
            <a:spLocks noGrp="1" noRot="1" noMove="1" noResize="1" noEditPoints="1" noAdjustHandles="1" noChangeArrowheads="1" noChangeShapeType="1"/>
          </p:cNvSpPr>
          <p:nvPr/>
        </p:nvSpPr>
        <p:spPr>
          <a:xfrm>
            <a:off x="3453838" y="1950287"/>
            <a:ext cx="6097554" cy="400110"/>
          </a:xfrm>
          <a:prstGeom prst="rect">
            <a:avLst/>
          </a:prstGeom>
          <a:noFill/>
        </p:spPr>
        <p:txBody>
          <a:bodyPr wrap="square">
            <a:spAutoFit/>
          </a:bodyPr>
          <a:lstStyle/>
          <a:p>
            <a:pPr algn="l"/>
            <a:r>
              <a:rPr lang="en-US" sz="2000" b="1" i="0">
                <a:solidFill>
                  <a:srgbClr val="030712"/>
                </a:solidFill>
                <a:effectLst/>
                <a:latin typeface="Walbaum Display Light"/>
              </a:rPr>
              <a:t>Primary Data Sources:</a:t>
            </a:r>
          </a:p>
        </p:txBody>
      </p:sp>
      <p:sp>
        <p:nvSpPr>
          <p:cNvPr id="6" name="TextBox 5">
            <a:extLst>
              <a:ext uri="{FF2B5EF4-FFF2-40B4-BE49-F238E27FC236}">
                <a16:creationId xmlns:a16="http://schemas.microsoft.com/office/drawing/2014/main" id="{A62F7F83-DD04-4E19-A989-ACF47D86BEE0}"/>
              </a:ext>
            </a:extLst>
          </p:cNvPr>
          <p:cNvSpPr txBox="1">
            <a:spLocks noGrp="1" noRot="1" noMove="1" noResize="1" noEditPoints="1" noAdjustHandles="1" noChangeArrowheads="1" noChangeShapeType="1"/>
          </p:cNvSpPr>
          <p:nvPr/>
        </p:nvSpPr>
        <p:spPr>
          <a:xfrm>
            <a:off x="3047223" y="2352169"/>
            <a:ext cx="609755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a:rPr>
              <a:t>National Survey of College Graduates (NSCG)</a:t>
            </a:r>
          </a:p>
        </p:txBody>
      </p:sp>
      <p:sp>
        <p:nvSpPr>
          <p:cNvPr id="8" name="TextBox 7">
            <a:extLst>
              <a:ext uri="{FF2B5EF4-FFF2-40B4-BE49-F238E27FC236}">
                <a16:creationId xmlns:a16="http://schemas.microsoft.com/office/drawing/2014/main" id="{0B61899C-DA21-7C1A-6E97-6D8F823CA761}"/>
              </a:ext>
            </a:extLst>
          </p:cNvPr>
          <p:cNvSpPr txBox="1">
            <a:spLocks noGrp="1" noRot="1" noMove="1" noResize="1" noEditPoints="1" noAdjustHandles="1" noChangeArrowheads="1" noChangeShapeType="1"/>
          </p:cNvSpPr>
          <p:nvPr/>
        </p:nvSpPr>
        <p:spPr>
          <a:xfrm>
            <a:off x="3047223" y="2813834"/>
            <a:ext cx="6097554"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i="0">
                <a:solidFill>
                  <a:srgbClr val="030712"/>
                </a:solidFill>
                <a:effectLst/>
                <a:latin typeface="Walbaum Display Light"/>
              </a:rPr>
              <a:t>U.S. Bureau of Labor Statistics</a:t>
            </a:r>
            <a:endParaRPr lang="en-US" b="1"/>
          </a:p>
        </p:txBody>
      </p:sp>
      <p:grpSp>
        <p:nvGrpSpPr>
          <p:cNvPr id="10" name="Group 9">
            <a:extLst>
              <a:ext uri="{FF2B5EF4-FFF2-40B4-BE49-F238E27FC236}">
                <a16:creationId xmlns:a16="http://schemas.microsoft.com/office/drawing/2014/main" id="{C9C7CA13-807C-7F79-8A1D-B72A838877EE}"/>
              </a:ext>
            </a:extLst>
          </p:cNvPr>
          <p:cNvGrpSpPr>
            <a:grpSpLocks noGrp="1" noUngrp="1" noRot="1" noMove="1" noResize="1"/>
          </p:cNvGrpSpPr>
          <p:nvPr/>
        </p:nvGrpSpPr>
        <p:grpSpPr>
          <a:xfrm flipH="1" flipV="1">
            <a:off x="9018915" y="-11404"/>
            <a:ext cx="3173085" cy="2880360"/>
            <a:chOff x="9144" y="4325112"/>
            <a:chExt cx="3090672" cy="2514599"/>
          </a:xfrm>
        </p:grpSpPr>
        <p:sp>
          <p:nvSpPr>
            <p:cNvPr id="12" name="Right Triangle 11">
              <a:extLst>
                <a:ext uri="{FF2B5EF4-FFF2-40B4-BE49-F238E27FC236}">
                  <a16:creationId xmlns:a16="http://schemas.microsoft.com/office/drawing/2014/main" id="{DDAE478A-252F-8FC0-D45E-7D4BFFA57020}"/>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ight Triangle 13">
              <a:extLst>
                <a:ext uri="{FF2B5EF4-FFF2-40B4-BE49-F238E27FC236}">
                  <a16:creationId xmlns:a16="http://schemas.microsoft.com/office/drawing/2014/main" id="{D7EBE683-A3E9-C76B-DAC9-05F4A6146842}"/>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1" name="Group 30">
            <a:extLst>
              <a:ext uri="{FF2B5EF4-FFF2-40B4-BE49-F238E27FC236}">
                <a16:creationId xmlns:a16="http://schemas.microsoft.com/office/drawing/2014/main" id="{D6F9063B-0904-F274-61EB-9D01FBE56EB9}"/>
              </a:ext>
            </a:extLst>
          </p:cNvPr>
          <p:cNvGrpSpPr>
            <a:grpSpLocks noGrp="1" noUngrp="1" noRot="1" noMove="1" noResize="1"/>
          </p:cNvGrpSpPr>
          <p:nvPr/>
        </p:nvGrpSpPr>
        <p:grpSpPr>
          <a:xfrm flipV="1">
            <a:off x="1" y="-1275"/>
            <a:ext cx="3173085" cy="2880360"/>
            <a:chOff x="9144" y="4325112"/>
            <a:chExt cx="3090672" cy="2514599"/>
          </a:xfrm>
        </p:grpSpPr>
        <p:sp>
          <p:nvSpPr>
            <p:cNvPr id="32" name="Right Triangle 31">
              <a:extLst>
                <a:ext uri="{FF2B5EF4-FFF2-40B4-BE49-F238E27FC236}">
                  <a16:creationId xmlns:a16="http://schemas.microsoft.com/office/drawing/2014/main" id="{F16E678D-B2BC-A5C0-B069-F3E9DE59790B}"/>
                </a:ext>
              </a:extLst>
            </p:cNvPr>
            <p:cNvSpPr>
              <a:spLocks noGrp="1" noRot="1" noMove="1" noResize="1" noEditPoints="1" noAdjustHandles="1" noChangeArrowheads="1" noChangeShapeType="1"/>
            </p:cNvSpPr>
            <p:nvPr/>
          </p:nvSpPr>
          <p:spPr>
            <a:xfrm>
              <a:off x="9144" y="6152879"/>
              <a:ext cx="3090672" cy="686832"/>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Right Triangle 32">
              <a:extLst>
                <a:ext uri="{FF2B5EF4-FFF2-40B4-BE49-F238E27FC236}">
                  <a16:creationId xmlns:a16="http://schemas.microsoft.com/office/drawing/2014/main" id="{B6F57098-10D0-D7F6-6980-772E74F0D4CD}"/>
                </a:ext>
              </a:extLst>
            </p:cNvPr>
            <p:cNvSpPr>
              <a:spLocks noGrp="1" noRot="1" noMove="1" noResize="1" noEditPoints="1" noAdjustHandles="1" noChangeArrowheads="1" noChangeShapeType="1"/>
            </p:cNvSpPr>
            <p:nvPr/>
          </p:nvSpPr>
          <p:spPr>
            <a:xfrm rot="16200000" flipV="1">
              <a:off x="-826066" y="5160322"/>
              <a:ext cx="2514599" cy="844179"/>
            </a:xfrm>
            <a:prstGeom prst="rtTriangle">
              <a:avLst/>
            </a:prstGeom>
            <a:noFill/>
            <a:ln w="28575">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377282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ACE67A1-B74B-BC02-0128-4BAD94B97DDB}"/>
              </a:ext>
            </a:extLst>
          </p:cNvPr>
          <p:cNvSpPr>
            <a:spLocks noGrp="1" noRot="1" noMove="1" noResize="1" noEditPoints="1" noAdjustHandles="1" noChangeArrowheads="1" noChangeShapeType="1"/>
          </p:cNvSpPr>
          <p:nvPr/>
        </p:nvSpPr>
        <p:spPr>
          <a:xfrm>
            <a:off x="2921087" y="3020914"/>
            <a:ext cx="6923487" cy="369332"/>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Rounded Corners 25">
            <a:extLst>
              <a:ext uri="{FF2B5EF4-FFF2-40B4-BE49-F238E27FC236}">
                <a16:creationId xmlns:a16="http://schemas.microsoft.com/office/drawing/2014/main" id="{1DF5B635-540A-524B-E511-901BAD4AC6E7}"/>
              </a:ext>
            </a:extLst>
          </p:cNvPr>
          <p:cNvSpPr>
            <a:spLocks noGrp="1" noRot="1" noMove="1" noResize="1" noEditPoints="1" noAdjustHandles="1" noChangeArrowheads="1" noChangeShapeType="1"/>
          </p:cNvSpPr>
          <p:nvPr/>
        </p:nvSpPr>
        <p:spPr>
          <a:xfrm>
            <a:off x="2000938" y="1972718"/>
            <a:ext cx="920150" cy="2246775"/>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638CE85B-F32C-DDF8-E61B-37A51C308793}"/>
              </a:ext>
            </a:extLst>
          </p:cNvPr>
          <p:cNvSpPr>
            <a:spLocks noGrp="1" noRot="1" noMove="1" noResize="1" noEditPoints="1" noAdjustHandles="1" noChangeArrowheads="1" noChangeShapeType="1"/>
          </p:cNvSpPr>
          <p:nvPr>
            <p:ph type="title"/>
          </p:nvPr>
        </p:nvSpPr>
        <p:spPr>
          <a:xfrm>
            <a:off x="1056692" y="826701"/>
            <a:ext cx="10515600" cy="859536"/>
          </a:xfrm>
        </p:spPr>
        <p:txBody>
          <a:bodyPr/>
          <a:lstStyle/>
          <a:p>
            <a:r>
              <a:rPr lang="en-US" b="1" spc="300">
                <a:latin typeface="Walbaum Display" panose="02070503090703020303" pitchFamily="18" charset="0"/>
              </a:rPr>
              <a:t>Methodology</a:t>
            </a:r>
          </a:p>
        </p:txBody>
      </p:sp>
      <p:sp>
        <p:nvSpPr>
          <p:cNvPr id="7" name="TextBox 6">
            <a:extLst>
              <a:ext uri="{FF2B5EF4-FFF2-40B4-BE49-F238E27FC236}">
                <a16:creationId xmlns:a16="http://schemas.microsoft.com/office/drawing/2014/main" id="{A46D80E1-4BC2-B981-724B-D8CE7D55CA7A}"/>
              </a:ext>
            </a:extLst>
          </p:cNvPr>
          <p:cNvSpPr txBox="1">
            <a:spLocks noGrp="1" noRot="1" noMove="1" noResize="1" noEditPoints="1" noAdjustHandles="1" noChangeArrowheads="1" noChangeShapeType="1"/>
          </p:cNvSpPr>
          <p:nvPr/>
        </p:nvSpPr>
        <p:spPr>
          <a:xfrm>
            <a:off x="2352562" y="4555460"/>
            <a:ext cx="4080739" cy="400110"/>
          </a:xfrm>
          <a:prstGeom prst="rect">
            <a:avLst/>
          </a:prstGeom>
          <a:noFill/>
        </p:spPr>
        <p:txBody>
          <a:bodyPr wrap="square">
            <a:spAutoFit/>
          </a:bodyPr>
          <a:lstStyle/>
          <a:p>
            <a:pPr marL="0" indent="0">
              <a:buNone/>
            </a:pPr>
            <a:r>
              <a:rPr lang="en-US" sz="2000" b="1">
                <a:latin typeface="Walbaum Display Light"/>
                <a:ea typeface="+mn-lt"/>
                <a:cs typeface="+mn-lt"/>
              </a:rPr>
              <a:t>Data Sources:</a:t>
            </a:r>
            <a:endParaRPr lang="en-US" sz="2000" b="1">
              <a:latin typeface="Walbaum Display Light"/>
            </a:endParaRPr>
          </a:p>
        </p:txBody>
      </p:sp>
      <p:sp>
        <p:nvSpPr>
          <p:cNvPr id="13" name="TextBox 12">
            <a:extLst>
              <a:ext uri="{FF2B5EF4-FFF2-40B4-BE49-F238E27FC236}">
                <a16:creationId xmlns:a16="http://schemas.microsoft.com/office/drawing/2014/main" id="{6FC33522-93EA-FE26-D6D3-4A99DC65EA5F}"/>
              </a:ext>
            </a:extLst>
          </p:cNvPr>
          <p:cNvSpPr txBox="1">
            <a:spLocks noGrp="1" noRot="1" noMove="1" noResize="1" noEditPoints="1" noAdjustHandles="1" noChangeArrowheads="1" noChangeShapeType="1"/>
          </p:cNvSpPr>
          <p:nvPr/>
        </p:nvSpPr>
        <p:spPr>
          <a:xfrm>
            <a:off x="2275116" y="3232308"/>
            <a:ext cx="7569459"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a:latin typeface="Walbaum Display Light"/>
                <a:ea typeface="+mn-lt"/>
                <a:cs typeface="+mn-lt"/>
              </a:rPr>
              <a:t>Population Data: Employment trends, NPV, BCR, ROI, PV, and demographic impacts.</a:t>
            </a:r>
          </a:p>
        </p:txBody>
      </p:sp>
      <p:sp>
        <p:nvSpPr>
          <p:cNvPr id="15" name="TextBox 14">
            <a:extLst>
              <a:ext uri="{FF2B5EF4-FFF2-40B4-BE49-F238E27FC236}">
                <a16:creationId xmlns:a16="http://schemas.microsoft.com/office/drawing/2014/main" id="{9DB92D83-1237-ADE8-6424-A7C24FBB1F64}"/>
              </a:ext>
            </a:extLst>
          </p:cNvPr>
          <p:cNvSpPr txBox="1">
            <a:spLocks noGrp="1" noRot="1" noMove="1" noResize="1" noEditPoints="1" noAdjustHandles="1" noChangeArrowheads="1" noChangeShapeType="1"/>
          </p:cNvSpPr>
          <p:nvPr/>
        </p:nvSpPr>
        <p:spPr>
          <a:xfrm>
            <a:off x="2282112" y="2464449"/>
            <a:ext cx="7569459"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a:latin typeface="Walbaum Display Light"/>
                <a:ea typeface="+mn-lt"/>
                <a:cs typeface="+mn-lt"/>
              </a:rPr>
              <a:t>Financial Metrics: Net Present Value (NPV), Benefit-Cost Ratio (BCR), Present Value (PV), and Return on Investment (ROI).</a:t>
            </a:r>
            <a:endParaRPr lang="en-US" b="1">
              <a:latin typeface="Walbaum Display Light"/>
            </a:endParaRPr>
          </a:p>
        </p:txBody>
      </p:sp>
      <p:sp>
        <p:nvSpPr>
          <p:cNvPr id="17" name="TextBox 16">
            <a:extLst>
              <a:ext uri="{FF2B5EF4-FFF2-40B4-BE49-F238E27FC236}">
                <a16:creationId xmlns:a16="http://schemas.microsoft.com/office/drawing/2014/main" id="{3AE78AF8-2FD6-2A78-57EB-3DBB5143866F}"/>
              </a:ext>
            </a:extLst>
          </p:cNvPr>
          <p:cNvSpPr txBox="1">
            <a:spLocks noGrp="1" noRot="1" noMove="1" noResize="1" noEditPoints="1" noAdjustHandles="1" noChangeArrowheads="1" noChangeShapeType="1"/>
          </p:cNvSpPr>
          <p:nvPr/>
        </p:nvSpPr>
        <p:spPr>
          <a:xfrm>
            <a:off x="2921087" y="2035764"/>
            <a:ext cx="6340150" cy="400110"/>
          </a:xfrm>
          <a:prstGeom prst="rect">
            <a:avLst/>
          </a:prstGeom>
          <a:noFill/>
        </p:spPr>
        <p:txBody>
          <a:bodyPr wrap="square">
            <a:spAutoFit/>
          </a:bodyPr>
          <a:lstStyle/>
          <a:p>
            <a:pPr marL="0" indent="0">
              <a:buNone/>
            </a:pPr>
            <a:r>
              <a:rPr lang="en-US" sz="2000" b="1">
                <a:latin typeface="Walbaum Display Light"/>
                <a:ea typeface="+mn-lt"/>
                <a:cs typeface="+mn-lt"/>
              </a:rPr>
              <a:t>Analysis Techniques:</a:t>
            </a:r>
            <a:endParaRPr lang="en-US" sz="2000" b="1">
              <a:latin typeface="Walbaum Display Light"/>
            </a:endParaRPr>
          </a:p>
        </p:txBody>
      </p:sp>
      <p:grpSp>
        <p:nvGrpSpPr>
          <p:cNvPr id="20" name="Group 19">
            <a:extLst>
              <a:ext uri="{FF2B5EF4-FFF2-40B4-BE49-F238E27FC236}">
                <a16:creationId xmlns:a16="http://schemas.microsoft.com/office/drawing/2014/main" id="{13D6EAD3-B863-BBB8-D232-17E4ADAE3CB0}"/>
              </a:ext>
            </a:extLst>
          </p:cNvPr>
          <p:cNvGrpSpPr>
            <a:grpSpLocks noGrp="1" noUngrp="1" noRot="1" noMove="1" noResize="1"/>
          </p:cNvGrpSpPr>
          <p:nvPr/>
        </p:nvGrpSpPr>
        <p:grpSpPr>
          <a:xfrm flipH="1">
            <a:off x="-1664" y="-540"/>
            <a:ext cx="4005205" cy="3429000"/>
            <a:chOff x="9293485" y="0"/>
            <a:chExt cx="2880360" cy="3173085"/>
          </a:xfrm>
        </p:grpSpPr>
        <p:sp>
          <p:nvSpPr>
            <p:cNvPr id="21" name="Right Triangle 20">
              <a:extLst>
                <a:ext uri="{FF2B5EF4-FFF2-40B4-BE49-F238E27FC236}">
                  <a16:creationId xmlns:a16="http://schemas.microsoft.com/office/drawing/2014/main" id="{ADF71A02-EB9C-0689-9100-2ED101379FA7}"/>
                </a:ext>
              </a:extLst>
            </p:cNvPr>
            <p:cNvSpPr>
              <a:spLocks noGrp="1" noRot="1" noMove="1" noResize="1" noEditPoints="1" noAdjustHandles="1" noChangeArrowheads="1" noChangeShapeType="1"/>
            </p:cNvSpPr>
            <p:nvPr/>
          </p:nvSpPr>
          <p:spPr>
            <a:xfrm rot="5400000" flipV="1">
              <a:off x="10193934" y="1193175"/>
              <a:ext cx="3173085" cy="786735"/>
            </a:xfrm>
            <a:prstGeom prst="rtTriangle">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2" name="Right Triangle 21">
              <a:extLst>
                <a:ext uri="{FF2B5EF4-FFF2-40B4-BE49-F238E27FC236}">
                  <a16:creationId xmlns:a16="http://schemas.microsoft.com/office/drawing/2014/main" id="{C3EAB5D7-C2FA-B801-1352-E815397BFCE1}"/>
                </a:ext>
              </a:extLst>
            </p:cNvPr>
            <p:cNvSpPr>
              <a:spLocks noGrp="1" noRot="1" noMove="1" noResize="1" noEditPoints="1" noAdjustHandles="1" noChangeArrowheads="1" noChangeShapeType="1"/>
            </p:cNvSpPr>
            <p:nvPr/>
          </p:nvSpPr>
          <p:spPr>
            <a:xfrm rot="10800000">
              <a:off x="9293485" y="1"/>
              <a:ext cx="2880360" cy="866689"/>
            </a:xfrm>
            <a:prstGeom prst="rtTriangle">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7" name="Rectangle: Rounded Corners 26">
            <a:extLst>
              <a:ext uri="{FF2B5EF4-FFF2-40B4-BE49-F238E27FC236}">
                <a16:creationId xmlns:a16="http://schemas.microsoft.com/office/drawing/2014/main" id="{BA873775-463D-CA36-C9F7-AF0AADD0B111}"/>
              </a:ext>
            </a:extLst>
          </p:cNvPr>
          <p:cNvSpPr>
            <a:spLocks noGrp="1" noRot="1" noMove="1" noResize="1" noEditPoints="1" noAdjustHandles="1" noChangeArrowheads="1" noChangeShapeType="1"/>
          </p:cNvSpPr>
          <p:nvPr/>
        </p:nvSpPr>
        <p:spPr>
          <a:xfrm>
            <a:off x="1619938" y="4509831"/>
            <a:ext cx="732624" cy="1733632"/>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TextBox 18">
            <a:extLst>
              <a:ext uri="{FF2B5EF4-FFF2-40B4-BE49-F238E27FC236}">
                <a16:creationId xmlns:a16="http://schemas.microsoft.com/office/drawing/2014/main" id="{CFE57984-EBDC-E8BD-9B37-504B071417FF}"/>
              </a:ext>
            </a:extLst>
          </p:cNvPr>
          <p:cNvSpPr txBox="1">
            <a:spLocks noGrp="1" noRot="1" noMove="1" noResize="1" noEditPoints="1" noAdjustHandles="1" noChangeArrowheads="1" noChangeShapeType="1"/>
          </p:cNvSpPr>
          <p:nvPr/>
        </p:nvSpPr>
        <p:spPr>
          <a:xfrm>
            <a:off x="1988042" y="4993670"/>
            <a:ext cx="3906433" cy="923330"/>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a:latin typeface="Walbaum Display Light"/>
                <a:ea typeface="+mn-lt"/>
                <a:cs typeface="+mn-lt"/>
              </a:rPr>
              <a:t>National Survey of College Graduates (NSCG) and U.S. Bureau of Labor Statistics (2021).</a:t>
            </a:r>
            <a:endParaRPr lang="en-US" b="1">
              <a:latin typeface="Walbaum Display Light"/>
            </a:endParaRPr>
          </a:p>
        </p:txBody>
      </p:sp>
      <p:sp>
        <p:nvSpPr>
          <p:cNvPr id="28" name="Rectangle: Rounded Corners 27">
            <a:extLst>
              <a:ext uri="{FF2B5EF4-FFF2-40B4-BE49-F238E27FC236}">
                <a16:creationId xmlns:a16="http://schemas.microsoft.com/office/drawing/2014/main" id="{6B098D62-7F1E-E3B7-999A-121588D39D47}"/>
              </a:ext>
            </a:extLst>
          </p:cNvPr>
          <p:cNvSpPr>
            <a:spLocks noGrp="1" noRot="1" noMove="1" noResize="1" noEditPoints="1" noAdjustHandles="1" noChangeArrowheads="1" noChangeShapeType="1"/>
          </p:cNvSpPr>
          <p:nvPr/>
        </p:nvSpPr>
        <p:spPr>
          <a:xfrm>
            <a:off x="9907971" y="4509831"/>
            <a:ext cx="732624" cy="1476457"/>
          </a:xfrm>
          <a:prstGeom prst="round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9" name="TextBox 8">
            <a:extLst>
              <a:ext uri="{FF2B5EF4-FFF2-40B4-BE49-F238E27FC236}">
                <a16:creationId xmlns:a16="http://schemas.microsoft.com/office/drawing/2014/main" id="{7308C223-75D0-D749-F322-024D2C791070}"/>
              </a:ext>
            </a:extLst>
          </p:cNvPr>
          <p:cNvSpPr txBox="1">
            <a:spLocks noGrp="1" noRot="1" noMove="1" noResize="1" noEditPoints="1" noAdjustHandles="1" noChangeArrowheads="1" noChangeShapeType="1"/>
          </p:cNvSpPr>
          <p:nvPr/>
        </p:nvSpPr>
        <p:spPr>
          <a:xfrm>
            <a:off x="4515631" y="4564985"/>
            <a:ext cx="5337911" cy="400110"/>
          </a:xfrm>
          <a:prstGeom prst="rect">
            <a:avLst/>
          </a:prstGeom>
          <a:noFill/>
        </p:spPr>
        <p:txBody>
          <a:bodyPr wrap="square">
            <a:spAutoFit/>
          </a:bodyPr>
          <a:lstStyle/>
          <a:p>
            <a:pPr marL="0" indent="0" algn="r">
              <a:buNone/>
            </a:pPr>
            <a:r>
              <a:rPr lang="en-US" sz="2000" b="1">
                <a:latin typeface="Walbaum Display Light"/>
                <a:ea typeface="+mn-lt"/>
                <a:cs typeface="+mn-lt"/>
              </a:rPr>
              <a:t>Tools</a:t>
            </a:r>
            <a:r>
              <a:rPr lang="en-US" b="1">
                <a:latin typeface="Walbaum Display Light"/>
                <a:ea typeface="+mn-lt"/>
                <a:cs typeface="+mn-lt"/>
              </a:rPr>
              <a:t>:</a:t>
            </a:r>
            <a:endParaRPr lang="en-US" b="1">
              <a:latin typeface="Walbaum Display Light"/>
            </a:endParaRPr>
          </a:p>
        </p:txBody>
      </p:sp>
      <p:sp>
        <p:nvSpPr>
          <p:cNvPr id="11" name="TextBox 10">
            <a:extLst>
              <a:ext uri="{FF2B5EF4-FFF2-40B4-BE49-F238E27FC236}">
                <a16:creationId xmlns:a16="http://schemas.microsoft.com/office/drawing/2014/main" id="{3AAFD4C0-A9F0-1A9A-80C9-EAB394A396A3}"/>
              </a:ext>
            </a:extLst>
          </p:cNvPr>
          <p:cNvSpPr txBox="1">
            <a:spLocks noGrp="1" noRot="1" noMove="1" noResize="1" noEditPoints="1" noAdjustHandles="1" noChangeArrowheads="1" noChangeShapeType="1"/>
          </p:cNvSpPr>
          <p:nvPr/>
        </p:nvSpPr>
        <p:spPr>
          <a:xfrm>
            <a:off x="6103019" y="4987490"/>
            <a:ext cx="4305883"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a:buFont typeface="Courier New" panose="02070309020205020404" pitchFamily="49" charset="0"/>
              <a:buChar char="o"/>
            </a:pPr>
            <a:r>
              <a:rPr lang="en-US" b="1">
                <a:latin typeface="Walbaum Display Light"/>
                <a:ea typeface="+mn-lt"/>
                <a:cs typeface="+mn-lt"/>
              </a:rPr>
              <a:t>Data organization, calculation, and visualization conducted in Excel.</a:t>
            </a:r>
            <a:endParaRPr lang="en-US" b="1">
              <a:latin typeface="Walbaum Display Light"/>
            </a:endParaRPr>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55F3BEC4-7801-AD0A-A94A-9B6FDD0A4147}"/>
                  </a:ext>
                </a:extLst>
              </p14:cNvPr>
              <p14:cNvContentPartPr>
                <a14:cpLocks xmlns:a14="http://schemas.microsoft.com/office/drawing/2010/main" noGrp="1" noRot="1" noMove="1" noResize="1" noEditPoints="1" noAdjustHandles="1" noChangeArrowheads="1" noChangeShapeType="1"/>
              </p14:cNvContentPartPr>
              <p14:nvPr/>
            </p14:nvContentPartPr>
            <p14:xfrm>
              <a:off x="5469360" y="29960"/>
              <a:ext cx="6692400" cy="3476160"/>
            </p14:xfrm>
          </p:contentPart>
        </mc:Choice>
        <mc:Fallback xmlns="">
          <p:pic>
            <p:nvPicPr>
              <p:cNvPr id="36" name="Ink 35">
                <a:extLst>
                  <a:ext uri="{FF2B5EF4-FFF2-40B4-BE49-F238E27FC236}">
                    <a16:creationId xmlns:a16="http://schemas.microsoft.com/office/drawing/2014/main" id="{55F3BEC4-7801-AD0A-A94A-9B6FDD0A4147}"/>
                  </a:ext>
                </a:extLst>
              </p:cNvPr>
              <p:cNvPicPr>
                <a:picLocks noGrp="1" noRot="1" noMove="1" noResize="1" noEditPoints="1" noAdjustHandles="1" noChangeArrowheads="1" noChangeShapeType="1"/>
              </p:cNvPicPr>
              <p:nvPr/>
            </p:nvPicPr>
            <p:blipFill>
              <a:blip r:embed="rId4"/>
              <a:stretch>
                <a:fillRect/>
              </a:stretch>
            </p:blipFill>
            <p:spPr>
              <a:xfrm>
                <a:off x="5451360" y="11960"/>
                <a:ext cx="6728040" cy="3511800"/>
              </a:xfrm>
              <a:prstGeom prst="rect">
                <a:avLst/>
              </a:prstGeom>
            </p:spPr>
          </p:pic>
        </mc:Fallback>
      </mc:AlternateContent>
    </p:spTree>
    <p:extLst>
      <p:ext uri="{BB962C8B-B14F-4D97-AF65-F5344CB8AC3E}">
        <p14:creationId xmlns:p14="http://schemas.microsoft.com/office/powerpoint/2010/main" val="65803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878769C3-F9C9-BDCA-2279-102319B2206D}"/>
                  </a:ext>
                </a:extLst>
              </p14:cNvPr>
              <p14:cNvContentPartPr>
                <a14:cpLocks xmlns:a14="http://schemas.microsoft.com/office/drawing/2010/main" noGrp="1" noRot="1" noMove="1" noResize="1" noEditPoints="1" noAdjustHandles="1" noChangeArrowheads="1" noChangeShapeType="1"/>
              </p14:cNvContentPartPr>
              <p14:nvPr/>
            </p14:nvContentPartPr>
            <p14:xfrm>
              <a:off x="5819040" y="388720"/>
              <a:ext cx="6332400" cy="2451600"/>
            </p14:xfrm>
          </p:contentPart>
        </mc:Choice>
        <mc:Fallback xmlns="">
          <p:pic>
            <p:nvPicPr>
              <p:cNvPr id="43" name="Ink 42">
                <a:extLst>
                  <a:ext uri="{FF2B5EF4-FFF2-40B4-BE49-F238E27FC236}">
                    <a16:creationId xmlns:a16="http://schemas.microsoft.com/office/drawing/2014/main" id="{878769C3-F9C9-BDCA-2279-102319B2206D}"/>
                  </a:ext>
                </a:extLst>
              </p:cNvPr>
              <p:cNvPicPr>
                <a:picLocks noGrp="1" noRot="1" noMove="1" noResize="1" noEditPoints="1" noAdjustHandles="1" noChangeArrowheads="1" noChangeShapeType="1"/>
              </p:cNvPicPr>
              <p:nvPr/>
            </p:nvPicPr>
            <p:blipFill>
              <a:blip r:embed="rId4"/>
              <a:stretch>
                <a:fillRect/>
              </a:stretch>
            </p:blipFill>
            <p:spPr>
              <a:xfrm>
                <a:off x="5801041" y="370720"/>
                <a:ext cx="6368038" cy="248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0E457BED-1BF0-A0A6-CF08-2FDCEDBB7C39}"/>
                  </a:ext>
                </a:extLst>
              </p14:cNvPr>
              <p14:cNvContentPartPr>
                <a14:cpLocks xmlns:a14="http://schemas.microsoft.com/office/drawing/2010/main" noGrp="1" noRot="1" noMove="1" noResize="1" noEditPoints="1" noAdjustHandles="1" noChangeArrowheads="1" noChangeShapeType="1"/>
              </p14:cNvContentPartPr>
              <p14:nvPr/>
            </p14:nvContentPartPr>
            <p14:xfrm>
              <a:off x="30120" y="4873040"/>
              <a:ext cx="6658920" cy="1833840"/>
            </p14:xfrm>
          </p:contentPart>
        </mc:Choice>
        <mc:Fallback xmlns="">
          <p:pic>
            <p:nvPicPr>
              <p:cNvPr id="42" name="Ink 41">
                <a:extLst>
                  <a:ext uri="{FF2B5EF4-FFF2-40B4-BE49-F238E27FC236}">
                    <a16:creationId xmlns:a16="http://schemas.microsoft.com/office/drawing/2014/main" id="{0E457BED-1BF0-A0A6-CF08-2FDCEDBB7C39}"/>
                  </a:ext>
                </a:extLst>
              </p:cNvPr>
              <p:cNvPicPr>
                <a:picLocks noGrp="1" noRot="1" noMove="1" noResize="1" noEditPoints="1" noAdjustHandles="1" noChangeArrowheads="1" noChangeShapeType="1"/>
              </p:cNvPicPr>
              <p:nvPr/>
            </p:nvPicPr>
            <p:blipFill>
              <a:blip r:embed="rId6"/>
              <a:stretch>
                <a:fillRect/>
              </a:stretch>
            </p:blipFill>
            <p:spPr>
              <a:xfrm>
                <a:off x="12120" y="4855036"/>
                <a:ext cx="6694560" cy="1869487"/>
              </a:xfrm>
              <a:prstGeom prst="rect">
                <a:avLst/>
              </a:prstGeom>
            </p:spPr>
          </p:pic>
        </mc:Fallback>
      </mc:AlternateContent>
      <p:sp>
        <p:nvSpPr>
          <p:cNvPr id="38" name="Rectangle: Rounded Corners 37">
            <a:extLst>
              <a:ext uri="{FF2B5EF4-FFF2-40B4-BE49-F238E27FC236}">
                <a16:creationId xmlns:a16="http://schemas.microsoft.com/office/drawing/2014/main" id="{5FE562CE-0565-B0C6-F9B5-E7394D90DD02}"/>
              </a:ext>
            </a:extLst>
          </p:cNvPr>
          <p:cNvSpPr>
            <a:spLocks noGrp="1" noRot="1" noMove="1" noResize="1" noEditPoints="1" noAdjustHandles="1" noChangeArrowheads="1" noChangeShapeType="1"/>
          </p:cNvSpPr>
          <p:nvPr/>
        </p:nvSpPr>
        <p:spPr>
          <a:xfrm>
            <a:off x="7752772" y="4039021"/>
            <a:ext cx="920150" cy="1905920"/>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6" name="Rectangle 35">
            <a:extLst>
              <a:ext uri="{FF2B5EF4-FFF2-40B4-BE49-F238E27FC236}">
                <a16:creationId xmlns:a16="http://schemas.microsoft.com/office/drawing/2014/main" id="{6916CEFC-85BC-E5AD-483A-14DB02E4C5C5}"/>
              </a:ext>
            </a:extLst>
          </p:cNvPr>
          <p:cNvSpPr>
            <a:spLocks noGrp="1" noRot="1" noMove="1" noResize="1" noEditPoints="1" noAdjustHandles="1" noChangeArrowheads="1" noChangeShapeType="1"/>
          </p:cNvSpPr>
          <p:nvPr/>
        </p:nvSpPr>
        <p:spPr>
          <a:xfrm>
            <a:off x="4439226" y="4640230"/>
            <a:ext cx="3313546" cy="1011459"/>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Rectangle: Rounded Corners 36">
            <a:extLst>
              <a:ext uri="{FF2B5EF4-FFF2-40B4-BE49-F238E27FC236}">
                <a16:creationId xmlns:a16="http://schemas.microsoft.com/office/drawing/2014/main" id="{52F860E2-B61E-8D17-1811-EEDD43E5535D}"/>
              </a:ext>
            </a:extLst>
          </p:cNvPr>
          <p:cNvSpPr>
            <a:spLocks noGrp="1" noRot="1" noMove="1" noResize="1" noEditPoints="1" noAdjustHandles="1" noChangeArrowheads="1" noChangeShapeType="1"/>
          </p:cNvSpPr>
          <p:nvPr/>
        </p:nvSpPr>
        <p:spPr>
          <a:xfrm>
            <a:off x="3519076" y="4026972"/>
            <a:ext cx="920150" cy="1905920"/>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4" name="Rectangle 33">
            <a:extLst>
              <a:ext uri="{FF2B5EF4-FFF2-40B4-BE49-F238E27FC236}">
                <a16:creationId xmlns:a16="http://schemas.microsoft.com/office/drawing/2014/main" id="{49E4A7F3-B640-15A2-38EA-EAFDA81B4B85}"/>
              </a:ext>
            </a:extLst>
          </p:cNvPr>
          <p:cNvSpPr>
            <a:spLocks noGrp="1" noRot="1" noMove="1" noResize="1" noEditPoints="1" noAdjustHandles="1" noChangeArrowheads="1" noChangeShapeType="1"/>
          </p:cNvSpPr>
          <p:nvPr/>
        </p:nvSpPr>
        <p:spPr>
          <a:xfrm>
            <a:off x="1967003" y="3051197"/>
            <a:ext cx="3796169" cy="369332"/>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Rectangle 34">
            <a:extLst>
              <a:ext uri="{FF2B5EF4-FFF2-40B4-BE49-F238E27FC236}">
                <a16:creationId xmlns:a16="http://schemas.microsoft.com/office/drawing/2014/main" id="{580993D2-DC71-F5E1-8D3B-0D9AA4A87DCC}"/>
              </a:ext>
            </a:extLst>
          </p:cNvPr>
          <p:cNvSpPr>
            <a:spLocks noGrp="1" noRot="1" noMove="1" noResize="1" noEditPoints="1" noAdjustHandles="1" noChangeArrowheads="1" noChangeShapeType="1"/>
          </p:cNvSpPr>
          <p:nvPr/>
        </p:nvSpPr>
        <p:spPr>
          <a:xfrm>
            <a:off x="6305007" y="3000932"/>
            <a:ext cx="3664798" cy="369332"/>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Rectangle: Rounded Corners 32">
            <a:extLst>
              <a:ext uri="{FF2B5EF4-FFF2-40B4-BE49-F238E27FC236}">
                <a16:creationId xmlns:a16="http://schemas.microsoft.com/office/drawing/2014/main" id="{E77241AC-27DA-F57D-B79E-31E0A5518E4A}"/>
              </a:ext>
            </a:extLst>
          </p:cNvPr>
          <p:cNvSpPr>
            <a:spLocks noGrp="1" noRot="1" noMove="1" noResize="1" noEditPoints="1" noAdjustHandles="1" noChangeArrowheads="1" noChangeShapeType="1"/>
          </p:cNvSpPr>
          <p:nvPr/>
        </p:nvSpPr>
        <p:spPr>
          <a:xfrm>
            <a:off x="9962254" y="2252725"/>
            <a:ext cx="920150" cy="19059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2" name="Rectangle: Rounded Corners 31">
            <a:extLst>
              <a:ext uri="{FF2B5EF4-FFF2-40B4-BE49-F238E27FC236}">
                <a16:creationId xmlns:a16="http://schemas.microsoft.com/office/drawing/2014/main" id="{0B04AF76-1888-E92E-892C-BAA13A735E95}"/>
              </a:ext>
            </a:extLst>
          </p:cNvPr>
          <p:cNvSpPr>
            <a:spLocks noGrp="1" noRot="1" noMove="1" noResize="1" noEditPoints="1" noAdjustHandles="1" noChangeArrowheads="1" noChangeShapeType="1"/>
          </p:cNvSpPr>
          <p:nvPr/>
        </p:nvSpPr>
        <p:spPr>
          <a:xfrm>
            <a:off x="1046854" y="2252725"/>
            <a:ext cx="920150" cy="1905920"/>
          </a:xfrm>
          <a:prstGeom prst="round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8B63721-B8CB-BC0B-EAB5-56A8C7D1DB78}"/>
              </a:ext>
            </a:extLst>
          </p:cNvPr>
          <p:cNvSpPr>
            <a:spLocks noGrp="1" noRot="1" noMove="1" noResize="1" noEditPoints="1" noAdjustHandles="1" noChangeArrowheads="1" noChangeShapeType="1"/>
          </p:cNvSpPr>
          <p:nvPr>
            <p:ph type="title"/>
          </p:nvPr>
        </p:nvSpPr>
        <p:spPr>
          <a:xfrm>
            <a:off x="1672087" y="692941"/>
            <a:ext cx="10515600" cy="859536"/>
          </a:xfrm>
        </p:spPr>
        <p:txBody>
          <a:bodyPr/>
          <a:lstStyle/>
          <a:p>
            <a:r>
              <a:rPr lang="en-US" b="1" i="0" spc="300">
                <a:effectLst/>
                <a:latin typeface="Walbaum Display" panose="02070503090703020303" pitchFamily="18" charset="0"/>
              </a:rPr>
              <a:t>Key Factors</a:t>
            </a:r>
            <a:endParaRPr lang="en-US" b="1" spc="300">
              <a:latin typeface="Walbaum Display" panose="02070503090703020303" pitchFamily="18" charset="0"/>
            </a:endParaRPr>
          </a:p>
        </p:txBody>
      </p:sp>
      <p:sp>
        <p:nvSpPr>
          <p:cNvPr id="5" name="TextBox 4">
            <a:extLst>
              <a:ext uri="{FF2B5EF4-FFF2-40B4-BE49-F238E27FC236}">
                <a16:creationId xmlns:a16="http://schemas.microsoft.com/office/drawing/2014/main" id="{6D7A0F9B-C79F-EBFB-031B-9C458A1D9628}"/>
              </a:ext>
            </a:extLst>
          </p:cNvPr>
          <p:cNvSpPr txBox="1">
            <a:spLocks noGrp="1" noRot="1" noMove="1" noResize="1" noEditPoints="1" noAdjustHandles="1" noChangeArrowheads="1" noChangeShapeType="1"/>
          </p:cNvSpPr>
          <p:nvPr/>
        </p:nvSpPr>
        <p:spPr>
          <a:xfrm>
            <a:off x="3905968" y="4049277"/>
            <a:ext cx="4380063" cy="400110"/>
          </a:xfrm>
          <a:prstGeom prst="rect">
            <a:avLst/>
          </a:prstGeom>
          <a:noFill/>
        </p:spPr>
        <p:txBody>
          <a:bodyPr wrap="square">
            <a:spAutoFit/>
          </a:bodyPr>
          <a:lstStyle/>
          <a:p>
            <a:pPr algn="ctr" eaLnBrk="0" fontAlgn="base" hangingPunct="0">
              <a:lnSpc>
                <a:spcPct val="100000"/>
              </a:lnSpc>
              <a:spcBef>
                <a:spcPct val="0"/>
              </a:spcBef>
              <a:spcAft>
                <a:spcPct val="0"/>
              </a:spcAft>
            </a:pPr>
            <a:r>
              <a:rPr kumimoji="0" lang="en-US" altLang="en-US" sz="2000" b="1" i="0" u="none" strike="noStrike" cap="none" normalizeH="0" baseline="0">
                <a:ln>
                  <a:noFill/>
                </a:ln>
                <a:effectLst/>
                <a:latin typeface="Walbaum Display Light"/>
              </a:rPr>
              <a:t>Socioeconomic Factors:</a:t>
            </a:r>
          </a:p>
        </p:txBody>
      </p:sp>
      <p:sp>
        <p:nvSpPr>
          <p:cNvPr id="7" name="TextBox 6">
            <a:extLst>
              <a:ext uri="{FF2B5EF4-FFF2-40B4-BE49-F238E27FC236}">
                <a16:creationId xmlns:a16="http://schemas.microsoft.com/office/drawing/2014/main" id="{0BEFA482-BFC1-AFE9-101B-F8400720665A}"/>
              </a:ext>
            </a:extLst>
          </p:cNvPr>
          <p:cNvSpPr txBox="1">
            <a:spLocks noGrp="1" noRot="1" noMove="1" noResize="1" noEditPoints="1" noAdjustHandles="1" noChangeArrowheads="1" noChangeShapeType="1"/>
          </p:cNvSpPr>
          <p:nvPr/>
        </p:nvSpPr>
        <p:spPr>
          <a:xfrm>
            <a:off x="3837341" y="4408658"/>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Labor force status</a:t>
            </a:r>
            <a:endParaRPr lang="en-US" altLang="en-US" b="1" i="0" u="none" strike="noStrike" cap="none" normalizeH="0" baseline="0">
              <a:ln>
                <a:noFill/>
              </a:ln>
              <a:effectLst/>
              <a:latin typeface="Walbaum Display Light"/>
            </a:endParaRPr>
          </a:p>
        </p:txBody>
      </p:sp>
      <p:sp>
        <p:nvSpPr>
          <p:cNvPr id="9" name="TextBox 8">
            <a:extLst>
              <a:ext uri="{FF2B5EF4-FFF2-40B4-BE49-F238E27FC236}">
                <a16:creationId xmlns:a16="http://schemas.microsoft.com/office/drawing/2014/main" id="{8004AF30-64FE-72C5-F43C-85187047B862}"/>
              </a:ext>
            </a:extLst>
          </p:cNvPr>
          <p:cNvSpPr txBox="1">
            <a:spLocks noGrp="1" noRot="1" noMove="1" noResize="1" noEditPoints="1" noAdjustHandles="1" noChangeArrowheads="1" noChangeShapeType="1"/>
          </p:cNvSpPr>
          <p:nvPr/>
        </p:nvSpPr>
        <p:spPr>
          <a:xfrm>
            <a:off x="3837341" y="4872127"/>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Job relevance</a:t>
            </a:r>
            <a:endParaRPr lang="en-US" altLang="en-US" b="1" i="0" u="none" strike="noStrike" cap="none" normalizeH="0" baseline="0">
              <a:ln>
                <a:noFill/>
              </a:ln>
              <a:effectLst/>
              <a:latin typeface="Walbaum Display Light"/>
            </a:endParaRPr>
          </a:p>
        </p:txBody>
      </p:sp>
      <p:sp>
        <p:nvSpPr>
          <p:cNvPr id="11" name="TextBox 10">
            <a:extLst>
              <a:ext uri="{FF2B5EF4-FFF2-40B4-BE49-F238E27FC236}">
                <a16:creationId xmlns:a16="http://schemas.microsoft.com/office/drawing/2014/main" id="{59E0D43B-9627-85DE-4657-D07747F003E8}"/>
              </a:ext>
            </a:extLst>
          </p:cNvPr>
          <p:cNvSpPr txBox="1">
            <a:spLocks noGrp="1" noRot="1" noMove="1" noResize="1" noEditPoints="1" noAdjustHandles="1" noChangeArrowheads="1" noChangeShapeType="1"/>
          </p:cNvSpPr>
          <p:nvPr/>
        </p:nvSpPr>
        <p:spPr>
          <a:xfrm>
            <a:off x="3837341" y="5335597"/>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Certifications/licenses</a:t>
            </a:r>
            <a:endParaRPr lang="en-US" altLang="en-US" b="1" i="0" u="none" strike="noStrike" cap="none" normalizeH="0" baseline="0">
              <a:ln>
                <a:noFill/>
              </a:ln>
              <a:effectLst/>
              <a:latin typeface="Walbaum Display Light"/>
            </a:endParaRPr>
          </a:p>
        </p:txBody>
      </p:sp>
      <p:sp>
        <p:nvSpPr>
          <p:cNvPr id="13" name="TextBox 12">
            <a:extLst>
              <a:ext uri="{FF2B5EF4-FFF2-40B4-BE49-F238E27FC236}">
                <a16:creationId xmlns:a16="http://schemas.microsoft.com/office/drawing/2014/main" id="{142BF5C6-D887-4757-7CE7-EBEF553209D7}"/>
              </a:ext>
            </a:extLst>
          </p:cNvPr>
          <p:cNvSpPr txBox="1">
            <a:spLocks noGrp="1" noRot="1" noMove="1" noResize="1" noEditPoints="1" noAdjustHandles="1" noChangeArrowheads="1" noChangeShapeType="1"/>
          </p:cNvSpPr>
          <p:nvPr/>
        </p:nvSpPr>
        <p:spPr>
          <a:xfrm>
            <a:off x="6686007" y="2357429"/>
            <a:ext cx="4380064" cy="400110"/>
          </a:xfrm>
          <a:prstGeom prst="rect">
            <a:avLst/>
          </a:prstGeom>
          <a:noFill/>
        </p:spPr>
        <p:txBody>
          <a:bodyPr wrap="square">
            <a:spAutoFit/>
          </a:bodyPr>
          <a:lstStyle/>
          <a:p>
            <a:pPr algn="ctr" eaLnBrk="0" fontAlgn="base" hangingPunct="0">
              <a:lnSpc>
                <a:spcPct val="100000"/>
              </a:lnSpc>
              <a:spcBef>
                <a:spcPct val="0"/>
              </a:spcBef>
              <a:spcAft>
                <a:spcPct val="0"/>
              </a:spcAft>
            </a:pPr>
            <a:r>
              <a:rPr kumimoji="0" lang="en-US" altLang="en-US" sz="2000" b="1" i="0" u="none" strike="noStrike" cap="none" normalizeH="0" baseline="0">
                <a:ln>
                  <a:noFill/>
                </a:ln>
                <a:effectLst/>
                <a:latin typeface="Walbaum Display Light"/>
              </a:rPr>
              <a:t>Financial Factors:</a:t>
            </a:r>
            <a:endParaRPr lang="en-US" altLang="en-US" sz="2000" b="1" i="0" u="none" strike="noStrike" cap="none" normalizeH="0" baseline="0">
              <a:ln>
                <a:noFill/>
              </a:ln>
              <a:effectLst/>
              <a:latin typeface="Walbaum Display Light"/>
            </a:endParaRPr>
          </a:p>
        </p:txBody>
      </p:sp>
      <p:sp>
        <p:nvSpPr>
          <p:cNvPr id="15" name="TextBox 14">
            <a:extLst>
              <a:ext uri="{FF2B5EF4-FFF2-40B4-BE49-F238E27FC236}">
                <a16:creationId xmlns:a16="http://schemas.microsoft.com/office/drawing/2014/main" id="{41D75494-05C3-2AAF-9695-928F11946485}"/>
              </a:ext>
            </a:extLst>
          </p:cNvPr>
          <p:cNvSpPr txBox="1">
            <a:spLocks noGrp="1" noRot="1" noMove="1" noResize="1" noEditPoints="1" noAdjustHandles="1" noChangeArrowheads="1" noChangeShapeType="1"/>
          </p:cNvSpPr>
          <p:nvPr/>
        </p:nvSpPr>
        <p:spPr>
          <a:xfrm>
            <a:off x="6305008" y="2816266"/>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Annual salary</a:t>
            </a:r>
            <a:endParaRPr lang="en-US" altLang="en-US" b="1" i="0" u="none" strike="noStrike" cap="none" normalizeH="0" baseline="0">
              <a:ln>
                <a:noFill/>
              </a:ln>
              <a:effectLst/>
              <a:latin typeface="Walbaum Display Light"/>
            </a:endParaRPr>
          </a:p>
        </p:txBody>
      </p:sp>
      <p:sp>
        <p:nvSpPr>
          <p:cNvPr id="17" name="TextBox 16">
            <a:extLst>
              <a:ext uri="{FF2B5EF4-FFF2-40B4-BE49-F238E27FC236}">
                <a16:creationId xmlns:a16="http://schemas.microsoft.com/office/drawing/2014/main" id="{3B7151F8-B262-37ED-9B8A-9D0025977E23}"/>
              </a:ext>
            </a:extLst>
          </p:cNvPr>
          <p:cNvSpPr txBox="1">
            <a:spLocks noGrp="1" noRot="1" noMove="1" noResize="1" noEditPoints="1" noAdjustHandles="1" noChangeArrowheads="1" noChangeShapeType="1"/>
          </p:cNvSpPr>
          <p:nvPr/>
        </p:nvSpPr>
        <p:spPr>
          <a:xfrm>
            <a:off x="6305008" y="3278809"/>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Amount borrowed</a:t>
            </a:r>
            <a:endParaRPr lang="en-US" altLang="en-US" b="1" i="0" u="none" strike="noStrike" cap="none" normalizeH="0" baseline="0">
              <a:ln>
                <a:noFill/>
              </a:ln>
              <a:effectLst/>
              <a:latin typeface="Walbaum Display Light"/>
            </a:endParaRPr>
          </a:p>
        </p:txBody>
      </p:sp>
      <p:sp>
        <p:nvSpPr>
          <p:cNvPr id="19" name="TextBox 18">
            <a:extLst>
              <a:ext uri="{FF2B5EF4-FFF2-40B4-BE49-F238E27FC236}">
                <a16:creationId xmlns:a16="http://schemas.microsoft.com/office/drawing/2014/main" id="{0EB739C4-C88F-06E3-1F53-3316A5C63D96}"/>
              </a:ext>
            </a:extLst>
          </p:cNvPr>
          <p:cNvSpPr txBox="1">
            <a:spLocks noGrp="1" noRot="1" noMove="1" noResize="1" noEditPoints="1" noAdjustHandles="1" noChangeArrowheads="1" noChangeShapeType="1"/>
          </p:cNvSpPr>
          <p:nvPr/>
        </p:nvSpPr>
        <p:spPr>
          <a:xfrm>
            <a:off x="1046854" y="2333545"/>
            <a:ext cx="4380063" cy="400110"/>
          </a:xfrm>
          <a:prstGeom prst="rect">
            <a:avLst/>
          </a:prstGeom>
          <a:noFill/>
        </p:spPr>
        <p:txBody>
          <a:bodyPr wrap="square">
            <a:spAutoFit/>
          </a:bodyPr>
          <a:lstStyle/>
          <a:p>
            <a:pPr algn="ctr" eaLnBrk="0" fontAlgn="base" hangingPunct="0">
              <a:lnSpc>
                <a:spcPct val="100000"/>
              </a:lnSpc>
              <a:spcBef>
                <a:spcPct val="0"/>
              </a:spcBef>
              <a:spcAft>
                <a:spcPct val="0"/>
              </a:spcAft>
            </a:pPr>
            <a:r>
              <a:rPr kumimoji="0" lang="en-US" altLang="en-US" sz="2000" b="1" i="0" u="none" strike="noStrike" cap="none" normalizeH="0" baseline="0">
                <a:ln>
                  <a:noFill/>
                </a:ln>
                <a:effectLst/>
                <a:latin typeface="Walbaum Display Light"/>
              </a:rPr>
              <a:t>Demographic Factors:</a:t>
            </a:r>
            <a:endParaRPr lang="en-US" altLang="en-US" sz="2000" b="1" i="0" u="none" strike="noStrike" cap="none" normalizeH="0" baseline="0">
              <a:ln>
                <a:noFill/>
              </a:ln>
              <a:effectLst/>
              <a:latin typeface="Walbaum Display Light"/>
            </a:endParaRPr>
          </a:p>
        </p:txBody>
      </p:sp>
      <p:sp>
        <p:nvSpPr>
          <p:cNvPr id="21" name="TextBox 20">
            <a:extLst>
              <a:ext uri="{FF2B5EF4-FFF2-40B4-BE49-F238E27FC236}">
                <a16:creationId xmlns:a16="http://schemas.microsoft.com/office/drawing/2014/main" id="{A0869A55-7156-EC92-18C1-E597133FEBDA}"/>
              </a:ext>
            </a:extLst>
          </p:cNvPr>
          <p:cNvSpPr txBox="1">
            <a:spLocks noGrp="1" noRot="1" noMove="1" noResize="1" noEditPoints="1" noAdjustHandles="1" noChangeArrowheads="1" noChangeShapeType="1"/>
          </p:cNvSpPr>
          <p:nvPr/>
        </p:nvSpPr>
        <p:spPr>
          <a:xfrm>
            <a:off x="1383110" y="2798417"/>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Sex, age, race, ethnicity</a:t>
            </a:r>
            <a:r>
              <a:rPr lang="en-US" altLang="en-US" b="1">
                <a:latin typeface="Walbaum Display Light"/>
              </a:rPr>
              <a:t>, and nativity</a:t>
            </a:r>
            <a:endParaRPr lang="en-US" altLang="en-US" b="1" i="0" u="none" strike="noStrike" cap="none" normalizeH="0" baseline="0">
              <a:ln>
                <a:noFill/>
              </a:ln>
              <a:effectLst/>
              <a:latin typeface="Walbaum Display Light" panose="02070303090703020303" pitchFamily="18" charset="0"/>
            </a:endParaRPr>
          </a:p>
        </p:txBody>
      </p:sp>
      <p:sp>
        <p:nvSpPr>
          <p:cNvPr id="22" name="TextBox 21">
            <a:extLst>
              <a:ext uri="{FF2B5EF4-FFF2-40B4-BE49-F238E27FC236}">
                <a16:creationId xmlns:a16="http://schemas.microsoft.com/office/drawing/2014/main" id="{5F64E28D-289E-9FE8-228E-E8DF85465490}"/>
              </a:ext>
            </a:extLst>
          </p:cNvPr>
          <p:cNvSpPr txBox="1">
            <a:spLocks noGrp="1" noRot="1" noMove="1" noResize="1" noEditPoints="1" noAdjustHandles="1" noChangeArrowheads="1" noChangeShapeType="1"/>
          </p:cNvSpPr>
          <p:nvPr/>
        </p:nvSpPr>
        <p:spPr>
          <a:xfrm>
            <a:off x="1383110" y="3279144"/>
            <a:ext cx="4380063"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285750" indent="-28575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a:ln>
                  <a:noFill/>
                </a:ln>
                <a:effectLst/>
                <a:latin typeface="Walbaum Display Light"/>
              </a:rPr>
              <a:t>Disability status</a:t>
            </a:r>
            <a:endParaRPr lang="en-US" altLang="en-US" b="1" i="0" u="none" strike="noStrike" cap="none" normalizeH="0" baseline="0">
              <a:ln>
                <a:noFill/>
              </a:ln>
              <a:effectLst/>
              <a:latin typeface="Walbaum Display Light"/>
            </a:endParaRPr>
          </a:p>
        </p:txBody>
      </p:sp>
      <p:grpSp>
        <p:nvGrpSpPr>
          <p:cNvPr id="24" name="Group 23">
            <a:extLst>
              <a:ext uri="{FF2B5EF4-FFF2-40B4-BE49-F238E27FC236}">
                <a16:creationId xmlns:a16="http://schemas.microsoft.com/office/drawing/2014/main" id="{D2FB583E-3A84-8027-DF37-FC281A28B993}"/>
              </a:ext>
            </a:extLst>
          </p:cNvPr>
          <p:cNvGrpSpPr>
            <a:grpSpLocks noGrp="1" noUngrp="1" noRot="1" noMove="1" noResize="1"/>
          </p:cNvGrpSpPr>
          <p:nvPr/>
        </p:nvGrpSpPr>
        <p:grpSpPr>
          <a:xfrm>
            <a:off x="9612190" y="4400058"/>
            <a:ext cx="2582542" cy="2457942"/>
            <a:chOff x="9612190" y="4400058"/>
            <a:chExt cx="2582542" cy="2457942"/>
          </a:xfrm>
        </p:grpSpPr>
        <p:sp>
          <p:nvSpPr>
            <p:cNvPr id="25" name="Rectangle 24">
              <a:extLst>
                <a:ext uri="{FF2B5EF4-FFF2-40B4-BE49-F238E27FC236}">
                  <a16:creationId xmlns:a16="http://schemas.microsoft.com/office/drawing/2014/main" id="{655EA2D1-58D4-FC37-862C-CB9C4B765E6F}"/>
                </a:ext>
              </a:extLst>
            </p:cNvPr>
            <p:cNvSpPr>
              <a:spLocks noGrp="1" noRot="1" noMove="1" noResize="1" noEditPoints="1" noAdjustHandles="1" noChangeArrowheads="1" noChangeShapeType="1"/>
            </p:cNvSpPr>
            <p:nvPr/>
          </p:nvSpPr>
          <p:spPr>
            <a:xfrm rot="5400000" flipH="1">
              <a:off x="10601104" y="5264372"/>
              <a:ext cx="1515169" cy="1672087"/>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Rectangle 25">
              <a:extLst>
                <a:ext uri="{FF2B5EF4-FFF2-40B4-BE49-F238E27FC236}">
                  <a16:creationId xmlns:a16="http://schemas.microsoft.com/office/drawing/2014/main" id="{01966205-67A7-EC52-C11F-B771FC009EAA}"/>
                </a:ext>
              </a:extLst>
            </p:cNvPr>
            <p:cNvSpPr>
              <a:spLocks noGrp="1" noRot="1" noMove="1" noResize="1" noEditPoints="1" noAdjustHandles="1" noChangeArrowheads="1" noChangeShapeType="1"/>
            </p:cNvSpPr>
            <p:nvPr/>
          </p:nvSpPr>
          <p:spPr>
            <a:xfrm rot="5400000" flipH="1">
              <a:off x="10920484" y="4868903"/>
              <a:ext cx="1743093" cy="805403"/>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Rectangle 26">
              <a:extLst>
                <a:ext uri="{FF2B5EF4-FFF2-40B4-BE49-F238E27FC236}">
                  <a16:creationId xmlns:a16="http://schemas.microsoft.com/office/drawing/2014/main" id="{44BA7809-09F5-39E5-AADB-FC5A1E0DCCEA}"/>
                </a:ext>
              </a:extLst>
            </p:cNvPr>
            <p:cNvSpPr>
              <a:spLocks noGrp="1" noRot="1" noMove="1" noResize="1" noEditPoints="1" noAdjustHandles="1" noChangeArrowheads="1" noChangeShapeType="1"/>
            </p:cNvSpPr>
            <p:nvPr/>
          </p:nvSpPr>
          <p:spPr>
            <a:xfrm flipH="1">
              <a:off x="9612190" y="6143151"/>
              <a:ext cx="1777139" cy="714849"/>
            </a:xfrm>
            <a:prstGeom prst="rect">
              <a:avLst/>
            </a:prstGeom>
            <a:noFill/>
            <a:ln w="28575">
              <a:solidFill>
                <a:schemeClr val="accent2">
                  <a:lumMod val="50000"/>
                </a:schemeClr>
              </a:solidFill>
              <a:prstDash val="dash"/>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p>
          </p:txBody>
        </p:sp>
      </p:grpSp>
      <p:grpSp>
        <p:nvGrpSpPr>
          <p:cNvPr id="28" name="Group 27">
            <a:extLst>
              <a:ext uri="{FF2B5EF4-FFF2-40B4-BE49-F238E27FC236}">
                <a16:creationId xmlns:a16="http://schemas.microsoft.com/office/drawing/2014/main" id="{558AD3D5-D9FB-34A2-047D-EA188C96BB7C}"/>
              </a:ext>
            </a:extLst>
          </p:cNvPr>
          <p:cNvGrpSpPr>
            <a:grpSpLocks noGrp="1" noUngrp="1" noRot="1" noMove="1" noResize="1"/>
          </p:cNvGrpSpPr>
          <p:nvPr/>
        </p:nvGrpSpPr>
        <p:grpSpPr>
          <a:xfrm rot="16200000">
            <a:off x="62300" y="-66610"/>
            <a:ext cx="2457942" cy="2582542"/>
            <a:chOff x="41302" y="4721282"/>
            <a:chExt cx="2087880" cy="2020824"/>
          </a:xfrm>
        </p:grpSpPr>
        <p:sp>
          <p:nvSpPr>
            <p:cNvPr id="29" name="Rectangle 28">
              <a:extLst>
                <a:ext uri="{FF2B5EF4-FFF2-40B4-BE49-F238E27FC236}">
                  <a16:creationId xmlns:a16="http://schemas.microsoft.com/office/drawing/2014/main" id="{B507ABE2-E07A-FE32-1303-53985D65E316}"/>
                </a:ext>
              </a:extLst>
            </p:cNvPr>
            <p:cNvSpPr>
              <a:spLocks noGrp="1" noRot="1" noMove="1" noResize="1" noEditPoints="1" noAdjustHandles="1" noChangeArrowheads="1" noChangeShapeType="1"/>
            </p:cNvSpPr>
            <p:nvPr/>
          </p:nvSpPr>
          <p:spPr>
            <a:xfrm flipH="1">
              <a:off x="842133" y="4721282"/>
              <a:ext cx="1287049" cy="1308398"/>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0" name="Rectangle 29">
              <a:extLst>
                <a:ext uri="{FF2B5EF4-FFF2-40B4-BE49-F238E27FC236}">
                  <a16:creationId xmlns:a16="http://schemas.microsoft.com/office/drawing/2014/main" id="{CFF6C192-65CD-DC82-2D83-A674F6FF880B}"/>
                </a:ext>
              </a:extLst>
            </p:cNvPr>
            <p:cNvSpPr>
              <a:spLocks noGrp="1" noRot="1" noMove="1" noResize="1" noEditPoints="1" noAdjustHandles="1" noChangeArrowheads="1" noChangeShapeType="1"/>
            </p:cNvSpPr>
            <p:nvPr/>
          </p:nvSpPr>
          <p:spPr>
            <a:xfrm flipH="1">
              <a:off x="41302" y="4721282"/>
              <a:ext cx="1480657" cy="630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31" name="Rectangle 30">
              <a:extLst>
                <a:ext uri="{FF2B5EF4-FFF2-40B4-BE49-F238E27FC236}">
                  <a16:creationId xmlns:a16="http://schemas.microsoft.com/office/drawing/2014/main" id="{6FBC9DA4-362F-FE61-B18A-0BE118F4DC99}"/>
                </a:ext>
              </a:extLst>
            </p:cNvPr>
            <p:cNvSpPr>
              <a:spLocks noGrp="1" noRot="1" noMove="1" noResize="1" noEditPoints="1" noAdjustHandles="1" noChangeArrowheads="1" noChangeShapeType="1"/>
            </p:cNvSpPr>
            <p:nvPr/>
          </p:nvSpPr>
          <p:spPr>
            <a:xfrm rot="16200000" flipH="1">
              <a:off x="1130270" y="5743194"/>
              <a:ext cx="1390601" cy="607223"/>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88657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0FC3-3D4F-2211-C2D6-37FA54E870F2}"/>
              </a:ext>
            </a:extLst>
          </p:cNvPr>
          <p:cNvSpPr>
            <a:spLocks noGrp="1"/>
          </p:cNvSpPr>
          <p:nvPr>
            <p:ph type="title"/>
          </p:nvPr>
        </p:nvSpPr>
        <p:spPr>
          <a:xfrm>
            <a:off x="567408" y="172765"/>
            <a:ext cx="6244872" cy="859536"/>
          </a:xfrm>
          <a:solidFill>
            <a:schemeClr val="bg1"/>
          </a:solidFill>
          <a:effectLst>
            <a:outerShdw blurRad="50800" dist="38100" dir="5400000" algn="t" rotWithShape="0">
              <a:prstClr val="black">
                <a:alpha val="40000"/>
              </a:prstClr>
            </a:outerShdw>
          </a:effectLst>
        </p:spPr>
        <p:txBody>
          <a:bodyPr/>
          <a:lstStyle/>
          <a:p>
            <a:r>
              <a:rPr lang="en-US" b="1" spc="300">
                <a:latin typeface="Walbaum Display"/>
              </a:rPr>
              <a:t>Benefits vs. Costs</a:t>
            </a:r>
            <a:endParaRPr lang="en-US" b="1" spc="300">
              <a:latin typeface="Walbaum Display" panose="02070503090703020303" pitchFamily="18" charset="0"/>
            </a:endParaRPr>
          </a:p>
        </p:txBody>
      </p:sp>
      <p:grpSp>
        <p:nvGrpSpPr>
          <p:cNvPr id="5" name="Group 4">
            <a:extLst>
              <a:ext uri="{FF2B5EF4-FFF2-40B4-BE49-F238E27FC236}">
                <a16:creationId xmlns:a16="http://schemas.microsoft.com/office/drawing/2014/main" id="{48291042-B032-D4BF-50C0-F0E56B1B46D3}"/>
              </a:ext>
            </a:extLst>
          </p:cNvPr>
          <p:cNvGrpSpPr/>
          <p:nvPr/>
        </p:nvGrpSpPr>
        <p:grpSpPr>
          <a:xfrm flipH="1">
            <a:off x="0" y="0"/>
            <a:ext cx="556591" cy="6858000"/>
            <a:chOff x="11245192" y="0"/>
            <a:chExt cx="950220" cy="6858000"/>
          </a:xfrm>
        </p:grpSpPr>
        <p:sp>
          <p:nvSpPr>
            <p:cNvPr id="7" name="Rectangle 6">
              <a:extLst>
                <a:ext uri="{FF2B5EF4-FFF2-40B4-BE49-F238E27FC236}">
                  <a16:creationId xmlns:a16="http://schemas.microsoft.com/office/drawing/2014/main" id="{85DC18FB-02C9-C5B0-7DB1-CBF3B13EC17E}"/>
                </a:ext>
              </a:extLst>
            </p:cNvPr>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8" name="Rectangle 7">
              <a:extLst>
                <a:ext uri="{FF2B5EF4-FFF2-40B4-BE49-F238E27FC236}">
                  <a16:creationId xmlns:a16="http://schemas.microsoft.com/office/drawing/2014/main" id="{3820DF84-E596-F695-4017-EF3B5ED48701}"/>
                </a:ext>
              </a:extLst>
            </p:cNvPr>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9" name="Rectangle 8">
              <a:extLst>
                <a:ext uri="{FF2B5EF4-FFF2-40B4-BE49-F238E27FC236}">
                  <a16:creationId xmlns:a16="http://schemas.microsoft.com/office/drawing/2014/main" id="{9C7A66E0-E34C-9910-3586-2A20DF278933}"/>
                </a:ext>
              </a:extLst>
            </p:cNvPr>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FBDF6F31-9294-8C7C-3EE7-19100DF3958D}"/>
                </a:ext>
              </a:extLst>
            </p:cNvPr>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1" name="Group 10">
            <a:extLst>
              <a:ext uri="{FF2B5EF4-FFF2-40B4-BE49-F238E27FC236}">
                <a16:creationId xmlns:a16="http://schemas.microsoft.com/office/drawing/2014/main" id="{97763098-CDD2-BCB4-948F-4026130C7E5D}"/>
              </a:ext>
            </a:extLst>
          </p:cNvPr>
          <p:cNvGrpSpPr/>
          <p:nvPr/>
        </p:nvGrpSpPr>
        <p:grpSpPr>
          <a:xfrm flipH="1">
            <a:off x="11720938" y="0"/>
            <a:ext cx="471629" cy="6858000"/>
            <a:chOff x="0" y="0"/>
            <a:chExt cx="950220" cy="6858000"/>
          </a:xfrm>
        </p:grpSpPr>
        <p:sp>
          <p:nvSpPr>
            <p:cNvPr id="12" name="Rectangle 11">
              <a:extLst>
                <a:ext uri="{FF2B5EF4-FFF2-40B4-BE49-F238E27FC236}">
                  <a16:creationId xmlns:a16="http://schemas.microsoft.com/office/drawing/2014/main" id="{2C5F2357-E50A-8710-7640-8E32F64973A0}"/>
                </a:ext>
              </a:extLst>
            </p:cNvPr>
            <p:cNvSpPr/>
            <p:nvPr/>
          </p:nvSpPr>
          <p:spPr>
            <a:xfrm>
              <a:off x="3413" y="0"/>
              <a:ext cx="946807" cy="6858000"/>
            </a:xfrm>
            <a:prstGeom prst="rect">
              <a:avLst/>
            </a:prstGeom>
            <a:solidFill>
              <a:schemeClr val="tx2">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3" name="Rectangle 12">
              <a:extLst>
                <a:ext uri="{FF2B5EF4-FFF2-40B4-BE49-F238E27FC236}">
                  <a16:creationId xmlns:a16="http://schemas.microsoft.com/office/drawing/2014/main" id="{1D2D6F55-F6A7-EE44-E592-A34195601C98}"/>
                </a:ext>
              </a:extLst>
            </p:cNvPr>
            <p:cNvSpPr/>
            <p:nvPr/>
          </p:nvSpPr>
          <p:spPr>
            <a:xfrm>
              <a:off x="0" y="0"/>
              <a:ext cx="805170" cy="6858000"/>
            </a:xfrm>
            <a:prstGeom prst="rect">
              <a:avLst/>
            </a:prstGeom>
            <a:solidFill>
              <a:schemeClr val="tx2">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091A75E9-03C1-5FE3-C8A9-20F8A9FC2A37}"/>
                </a:ext>
              </a:extLst>
            </p:cNvPr>
            <p:cNvSpPr/>
            <p:nvPr/>
          </p:nvSpPr>
          <p:spPr>
            <a:xfrm>
              <a:off x="3413" y="0"/>
              <a:ext cx="612913" cy="6858000"/>
            </a:xfrm>
            <a:prstGeom prst="rect">
              <a:avLst/>
            </a:prstGeom>
            <a:solidFill>
              <a:schemeClr val="tx2">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C01EEAB1-D55F-623F-B99D-114435710E58}"/>
                </a:ext>
              </a:extLst>
            </p:cNvPr>
            <p:cNvSpPr/>
            <p:nvPr/>
          </p:nvSpPr>
          <p:spPr>
            <a:xfrm>
              <a:off x="3413" y="0"/>
              <a:ext cx="435147" cy="6858000"/>
            </a:xfrm>
            <a:prstGeom prst="rect">
              <a:avLst/>
            </a:prstGeom>
            <a:solidFill>
              <a:schemeClr val="tx2">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32" name="TextBox 31">
            <a:extLst>
              <a:ext uri="{FF2B5EF4-FFF2-40B4-BE49-F238E27FC236}">
                <a16:creationId xmlns:a16="http://schemas.microsoft.com/office/drawing/2014/main" id="{DAAAC931-430F-1DB0-1D33-A9B09FC7D87C}"/>
              </a:ext>
            </a:extLst>
          </p:cNvPr>
          <p:cNvSpPr txBox="1"/>
          <p:nvPr/>
        </p:nvSpPr>
        <p:spPr>
          <a:xfrm>
            <a:off x="1425786" y="3132786"/>
            <a:ext cx="4541520" cy="1077218"/>
          </a:xfrm>
          <a:prstGeom prst="rect">
            <a:avLst/>
          </a:prstGeom>
          <a:solidFill>
            <a:schemeClr val="accent2">
              <a:lumMod val="40000"/>
              <a:lumOff val="60000"/>
            </a:schemeClr>
          </a:solidFill>
        </p:spPr>
        <p:txBody>
          <a:bodyPr wrap="square">
            <a:spAutoFit/>
          </a:bodyPr>
          <a:lstStyle/>
          <a:p>
            <a:pPr marL="285750" indent="-285750">
              <a:buFont typeface="Courier New" panose="02070309020205020404" pitchFamily="49" charset="0"/>
              <a:buChar char="o"/>
            </a:pPr>
            <a:r>
              <a:rPr lang="en-US" sz="1600" b="1">
                <a:latin typeface="Walbaum Display Light"/>
              </a:rPr>
              <a:t>Sex</a:t>
            </a:r>
            <a:endParaRPr lang="en-US" sz="1600" b="1">
              <a:latin typeface="Walbaum Display Light" panose="02070303090703020303" pitchFamily="18" charset="0"/>
            </a:endParaRPr>
          </a:p>
          <a:p>
            <a:pPr marL="285750" indent="-285750">
              <a:buFont typeface="Courier New" panose="02070309020205020404" pitchFamily="49" charset="0"/>
              <a:buChar char="o"/>
            </a:pPr>
            <a:r>
              <a:rPr lang="en-US" sz="1600" b="1">
                <a:latin typeface="Walbaum Display Light"/>
              </a:rPr>
              <a:t>Race/Ethnicity/Nativity</a:t>
            </a:r>
          </a:p>
          <a:p>
            <a:pPr marL="285750" indent="-285750">
              <a:buFont typeface="Courier New" panose="02070309020205020404" pitchFamily="49" charset="0"/>
              <a:buChar char="o"/>
            </a:pPr>
            <a:r>
              <a:rPr lang="en-US" sz="1600" b="1">
                <a:latin typeface="Walbaum Display Light"/>
              </a:rPr>
              <a:t>Disability Status</a:t>
            </a:r>
          </a:p>
          <a:p>
            <a:pPr marL="285750" indent="-285750">
              <a:buFont typeface="Courier New" panose="02070309020205020404" pitchFamily="49" charset="0"/>
              <a:buChar char="o"/>
            </a:pPr>
            <a:r>
              <a:rPr lang="en-US" sz="1600" b="1">
                <a:latin typeface="Walbaum Display Light"/>
              </a:rPr>
              <a:t>Degree</a:t>
            </a:r>
          </a:p>
        </p:txBody>
      </p:sp>
      <p:sp>
        <p:nvSpPr>
          <p:cNvPr id="18" name="TextBox 17">
            <a:extLst>
              <a:ext uri="{FF2B5EF4-FFF2-40B4-BE49-F238E27FC236}">
                <a16:creationId xmlns:a16="http://schemas.microsoft.com/office/drawing/2014/main" id="{4A588F9B-FB4E-AC4B-8516-03572872B06E}"/>
              </a:ext>
            </a:extLst>
          </p:cNvPr>
          <p:cNvSpPr txBox="1"/>
          <p:nvPr/>
        </p:nvSpPr>
        <p:spPr>
          <a:xfrm>
            <a:off x="1425786" y="1224661"/>
            <a:ext cx="4541520" cy="400110"/>
          </a:xfrm>
          <a:prstGeom prst="rect">
            <a:avLst/>
          </a:prstGeom>
          <a:noFill/>
        </p:spPr>
        <p:txBody>
          <a:bodyPr wrap="square">
            <a:spAutoFit/>
          </a:bodyPr>
          <a:lstStyle/>
          <a:p>
            <a:pPr marL="0" indent="0">
              <a:buFont typeface="Arial" panose="020B0604020202020204" pitchFamily="34" charset="0"/>
              <a:buNone/>
            </a:pPr>
            <a:r>
              <a:rPr lang="en-US" sz="2000" b="1">
                <a:solidFill>
                  <a:srgbClr val="030712"/>
                </a:solidFill>
                <a:latin typeface="Walbaum Display Light"/>
              </a:rPr>
              <a:t>Benefits:</a:t>
            </a:r>
          </a:p>
        </p:txBody>
      </p:sp>
      <p:sp>
        <p:nvSpPr>
          <p:cNvPr id="19" name="TextBox 18">
            <a:extLst>
              <a:ext uri="{FF2B5EF4-FFF2-40B4-BE49-F238E27FC236}">
                <a16:creationId xmlns:a16="http://schemas.microsoft.com/office/drawing/2014/main" id="{F890C628-CA30-0A77-D210-9C40F4CDC538}"/>
              </a:ext>
            </a:extLst>
          </p:cNvPr>
          <p:cNvSpPr txBox="1"/>
          <p:nvPr/>
        </p:nvSpPr>
        <p:spPr>
          <a:xfrm>
            <a:off x="1425786" y="1752981"/>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solidFill>
                  <a:srgbClr val="030712"/>
                </a:solidFill>
                <a:latin typeface="Walbaum Display Light"/>
              </a:rPr>
              <a:t>Employed</a:t>
            </a:r>
            <a:endParaRPr lang="en-US" sz="1800" b="1">
              <a:solidFill>
                <a:srgbClr val="030712"/>
              </a:solidFill>
              <a:latin typeface="Walbaum Display Light" panose="02070303090703020303" pitchFamily="18" charset="0"/>
            </a:endParaRPr>
          </a:p>
        </p:txBody>
      </p:sp>
      <p:sp>
        <p:nvSpPr>
          <p:cNvPr id="20" name="TextBox 19">
            <a:extLst>
              <a:ext uri="{FF2B5EF4-FFF2-40B4-BE49-F238E27FC236}">
                <a16:creationId xmlns:a16="http://schemas.microsoft.com/office/drawing/2014/main" id="{4A22E168-575A-06E1-1FC8-0439E34838C2}"/>
              </a:ext>
            </a:extLst>
          </p:cNvPr>
          <p:cNvSpPr txBox="1"/>
          <p:nvPr/>
        </p:nvSpPr>
        <p:spPr>
          <a:xfrm>
            <a:off x="1425786" y="225052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Close Job-Degree Relation</a:t>
            </a:r>
          </a:p>
        </p:txBody>
      </p:sp>
      <p:sp>
        <p:nvSpPr>
          <p:cNvPr id="21" name="TextBox 20">
            <a:extLst>
              <a:ext uri="{FF2B5EF4-FFF2-40B4-BE49-F238E27FC236}">
                <a16:creationId xmlns:a16="http://schemas.microsoft.com/office/drawing/2014/main" id="{F8A4F5D1-F0C2-2D6A-9FDC-3BA8AA8AED5F}"/>
              </a:ext>
            </a:extLst>
          </p:cNvPr>
          <p:cNvSpPr txBox="1"/>
          <p:nvPr/>
        </p:nvSpPr>
        <p:spPr>
          <a:xfrm>
            <a:off x="1425786" y="2748065"/>
            <a:ext cx="4541520" cy="38472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900" b="1">
                <a:latin typeface="Walbaum Display Light"/>
              </a:rPr>
              <a:t>Positive Relations Among:</a:t>
            </a:r>
          </a:p>
        </p:txBody>
      </p:sp>
      <p:sp>
        <p:nvSpPr>
          <p:cNvPr id="22" name="TextBox 21">
            <a:extLst>
              <a:ext uri="{FF2B5EF4-FFF2-40B4-BE49-F238E27FC236}">
                <a16:creationId xmlns:a16="http://schemas.microsoft.com/office/drawing/2014/main" id="{642068F7-DEF6-57D4-2812-54715FB42B4A}"/>
              </a:ext>
            </a:extLst>
          </p:cNvPr>
          <p:cNvSpPr txBox="1"/>
          <p:nvPr/>
        </p:nvSpPr>
        <p:spPr>
          <a:xfrm>
            <a:off x="1425786" y="4368991"/>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Certifications/Licenses Not Obtained for Work Purposes</a:t>
            </a:r>
          </a:p>
        </p:txBody>
      </p:sp>
      <p:sp>
        <p:nvSpPr>
          <p:cNvPr id="23" name="TextBox 22">
            <a:extLst>
              <a:ext uri="{FF2B5EF4-FFF2-40B4-BE49-F238E27FC236}">
                <a16:creationId xmlns:a16="http://schemas.microsoft.com/office/drawing/2014/main" id="{D4249F1A-7D9B-089D-F27A-3CA53794A6C9}"/>
              </a:ext>
            </a:extLst>
          </p:cNvPr>
          <p:cNvSpPr txBox="1"/>
          <p:nvPr/>
        </p:nvSpPr>
        <p:spPr>
          <a:xfrm>
            <a:off x="1425786" y="5143532"/>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a:t>
            </a:r>
          </a:p>
        </p:txBody>
      </p:sp>
      <p:sp>
        <p:nvSpPr>
          <p:cNvPr id="24" name="TextBox 23">
            <a:extLst>
              <a:ext uri="{FF2B5EF4-FFF2-40B4-BE49-F238E27FC236}">
                <a16:creationId xmlns:a16="http://schemas.microsoft.com/office/drawing/2014/main" id="{F7114DBC-A098-8C1E-2106-B69442885DAE}"/>
              </a:ext>
            </a:extLst>
          </p:cNvPr>
          <p:cNvSpPr txBox="1"/>
          <p:nvPr/>
        </p:nvSpPr>
        <p:spPr>
          <a:xfrm>
            <a:off x="1425786" y="5641074"/>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 (Without Certifications/Licenses)</a:t>
            </a:r>
            <a:endParaRPr lang="en-US" sz="1800" b="1">
              <a:latin typeface="Walbaum Display Light" panose="02070303090703020303" pitchFamily="18" charset="0"/>
            </a:endParaRPr>
          </a:p>
        </p:txBody>
      </p:sp>
      <p:sp>
        <p:nvSpPr>
          <p:cNvPr id="34" name="TextBox 33">
            <a:extLst>
              <a:ext uri="{FF2B5EF4-FFF2-40B4-BE49-F238E27FC236}">
                <a16:creationId xmlns:a16="http://schemas.microsoft.com/office/drawing/2014/main" id="{C9387519-6290-3082-DE00-19316991D357}"/>
              </a:ext>
            </a:extLst>
          </p:cNvPr>
          <p:cNvSpPr txBox="1"/>
          <p:nvPr/>
        </p:nvSpPr>
        <p:spPr>
          <a:xfrm>
            <a:off x="6995849" y="2650654"/>
            <a:ext cx="4541520" cy="1077218"/>
          </a:xfrm>
          <a:prstGeom prst="rect">
            <a:avLst/>
          </a:prstGeom>
          <a:solidFill>
            <a:schemeClr val="tx2">
              <a:lumMod val="25000"/>
              <a:lumOff val="75000"/>
            </a:schemeClr>
          </a:solidFill>
        </p:spPr>
        <p:txBody>
          <a:bodyPr wrap="square">
            <a:spAutoFit/>
          </a:bodyPr>
          <a:lstStyle/>
          <a:p>
            <a:pPr marL="285750" indent="-285750">
              <a:buFont typeface="Courier New" panose="02070309020205020404" pitchFamily="49" charset="0"/>
              <a:buChar char="o"/>
            </a:pPr>
            <a:r>
              <a:rPr lang="en-US" sz="1600" b="1">
                <a:latin typeface="Walbaum Display Light"/>
              </a:rPr>
              <a:t>Sex</a:t>
            </a:r>
            <a:endParaRPr lang="en-US" sz="1600" b="1">
              <a:latin typeface="Walbaum Display Light" panose="02070303090703020303" pitchFamily="18" charset="0"/>
            </a:endParaRPr>
          </a:p>
          <a:p>
            <a:pPr marL="285750" indent="-285750">
              <a:buFont typeface="Courier New" panose="02070309020205020404" pitchFamily="49" charset="0"/>
              <a:buChar char="o"/>
            </a:pPr>
            <a:r>
              <a:rPr lang="en-US" sz="1600" b="1">
                <a:latin typeface="Walbaum Display Light"/>
              </a:rPr>
              <a:t>Race/Ethnicity/Nativity</a:t>
            </a:r>
          </a:p>
          <a:p>
            <a:pPr marL="285750" indent="-285750">
              <a:buFont typeface="Courier New" panose="02070309020205020404" pitchFamily="49" charset="0"/>
              <a:buChar char="o"/>
            </a:pPr>
            <a:r>
              <a:rPr lang="en-US" sz="1600" b="1">
                <a:latin typeface="Walbaum Display Light"/>
              </a:rPr>
              <a:t>Disability Status</a:t>
            </a:r>
          </a:p>
          <a:p>
            <a:pPr marL="285750" indent="-285750">
              <a:buFont typeface="Courier New" panose="02070309020205020404" pitchFamily="49" charset="0"/>
              <a:buChar char="o"/>
            </a:pPr>
            <a:r>
              <a:rPr lang="en-US" sz="1600" b="1">
                <a:latin typeface="Walbaum Display Light"/>
              </a:rPr>
              <a:t>Degree</a:t>
            </a:r>
          </a:p>
        </p:txBody>
      </p:sp>
      <p:sp>
        <p:nvSpPr>
          <p:cNvPr id="25" name="TextBox 24">
            <a:extLst>
              <a:ext uri="{FF2B5EF4-FFF2-40B4-BE49-F238E27FC236}">
                <a16:creationId xmlns:a16="http://schemas.microsoft.com/office/drawing/2014/main" id="{0FF7FD0A-8583-D94C-9E4F-9382FDB5A3BC}"/>
              </a:ext>
            </a:extLst>
          </p:cNvPr>
          <p:cNvSpPr txBox="1"/>
          <p:nvPr/>
        </p:nvSpPr>
        <p:spPr>
          <a:xfrm>
            <a:off x="6995849" y="257547"/>
            <a:ext cx="4541520" cy="400110"/>
          </a:xfrm>
          <a:prstGeom prst="rect">
            <a:avLst/>
          </a:prstGeom>
          <a:noFill/>
        </p:spPr>
        <p:txBody>
          <a:bodyPr wrap="square">
            <a:spAutoFit/>
          </a:bodyPr>
          <a:lstStyle/>
          <a:p>
            <a:pPr marL="0" indent="0">
              <a:buFont typeface="Arial" panose="020B0604020202020204" pitchFamily="34" charset="0"/>
              <a:buNone/>
            </a:pPr>
            <a:r>
              <a:rPr lang="en-US" sz="2000" b="1">
                <a:latin typeface="Walbaum Display Light"/>
              </a:rPr>
              <a:t>Costs:</a:t>
            </a:r>
          </a:p>
        </p:txBody>
      </p:sp>
      <p:sp>
        <p:nvSpPr>
          <p:cNvPr id="26" name="TextBox 25">
            <a:extLst>
              <a:ext uri="{FF2B5EF4-FFF2-40B4-BE49-F238E27FC236}">
                <a16:creationId xmlns:a16="http://schemas.microsoft.com/office/drawing/2014/main" id="{2D731976-5312-02B7-846F-12167569E915}"/>
              </a:ext>
            </a:extLst>
          </p:cNvPr>
          <p:cNvSpPr txBox="1"/>
          <p:nvPr/>
        </p:nvSpPr>
        <p:spPr>
          <a:xfrm>
            <a:off x="6995849" y="793862"/>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Unemployed</a:t>
            </a:r>
          </a:p>
        </p:txBody>
      </p:sp>
      <p:sp>
        <p:nvSpPr>
          <p:cNvPr id="27" name="TextBox 26">
            <a:extLst>
              <a:ext uri="{FF2B5EF4-FFF2-40B4-BE49-F238E27FC236}">
                <a16:creationId xmlns:a16="http://schemas.microsoft.com/office/drawing/2014/main" id="{1F8E38D3-D01E-EA5E-ADDC-3215FE6CFDB9}"/>
              </a:ext>
            </a:extLst>
          </p:cNvPr>
          <p:cNvSpPr txBox="1"/>
          <p:nvPr/>
        </p:nvSpPr>
        <p:spPr>
          <a:xfrm>
            <a:off x="6995849" y="128570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Not in the Labor Force</a:t>
            </a:r>
          </a:p>
        </p:txBody>
      </p:sp>
      <p:sp>
        <p:nvSpPr>
          <p:cNvPr id="28" name="TextBox 27">
            <a:extLst>
              <a:ext uri="{FF2B5EF4-FFF2-40B4-BE49-F238E27FC236}">
                <a16:creationId xmlns:a16="http://schemas.microsoft.com/office/drawing/2014/main" id="{0B45465C-89F0-2A7F-F3FB-D3A2FF9D870C}"/>
              </a:ext>
            </a:extLst>
          </p:cNvPr>
          <p:cNvSpPr txBox="1"/>
          <p:nvPr/>
        </p:nvSpPr>
        <p:spPr>
          <a:xfrm>
            <a:off x="6995849" y="1778472"/>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Unrelated Job-Degree Relation</a:t>
            </a:r>
          </a:p>
        </p:txBody>
      </p:sp>
      <p:sp>
        <p:nvSpPr>
          <p:cNvPr id="29" name="TextBox 28">
            <a:extLst>
              <a:ext uri="{FF2B5EF4-FFF2-40B4-BE49-F238E27FC236}">
                <a16:creationId xmlns:a16="http://schemas.microsoft.com/office/drawing/2014/main" id="{3C0775FA-5700-B3F0-2E98-D43DA702007B}"/>
              </a:ext>
            </a:extLst>
          </p:cNvPr>
          <p:cNvSpPr txBox="1"/>
          <p:nvPr/>
        </p:nvSpPr>
        <p:spPr>
          <a:xfrm>
            <a:off x="6995849" y="2281322"/>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Negative Relations Among:</a:t>
            </a:r>
          </a:p>
        </p:txBody>
      </p:sp>
      <p:sp>
        <p:nvSpPr>
          <p:cNvPr id="30" name="TextBox 29">
            <a:extLst>
              <a:ext uri="{FF2B5EF4-FFF2-40B4-BE49-F238E27FC236}">
                <a16:creationId xmlns:a16="http://schemas.microsoft.com/office/drawing/2014/main" id="{170B8223-1177-57A0-8B3C-3CCDE1408384}"/>
              </a:ext>
            </a:extLst>
          </p:cNvPr>
          <p:cNvSpPr txBox="1"/>
          <p:nvPr/>
        </p:nvSpPr>
        <p:spPr>
          <a:xfrm>
            <a:off x="6995849" y="3891844"/>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Certifications/Licenses Obtained for Work Purposes</a:t>
            </a:r>
          </a:p>
        </p:txBody>
      </p:sp>
      <p:sp>
        <p:nvSpPr>
          <p:cNvPr id="31" name="TextBox 30">
            <a:extLst>
              <a:ext uri="{FF2B5EF4-FFF2-40B4-BE49-F238E27FC236}">
                <a16:creationId xmlns:a16="http://schemas.microsoft.com/office/drawing/2014/main" id="{B98C02A0-AA60-364E-3556-52B2B7DF40E3}"/>
              </a:ext>
            </a:extLst>
          </p:cNvPr>
          <p:cNvSpPr txBox="1"/>
          <p:nvPr/>
        </p:nvSpPr>
        <p:spPr>
          <a:xfrm>
            <a:off x="6995849" y="4671369"/>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Average Amount Borrowed to Finance a Degree</a:t>
            </a:r>
          </a:p>
        </p:txBody>
      </p:sp>
      <p:sp>
        <p:nvSpPr>
          <p:cNvPr id="33" name="TextBox 32">
            <a:extLst>
              <a:ext uri="{FF2B5EF4-FFF2-40B4-BE49-F238E27FC236}">
                <a16:creationId xmlns:a16="http://schemas.microsoft.com/office/drawing/2014/main" id="{742B268E-D74C-2CEA-6AA2-41712F4130A7}"/>
              </a:ext>
            </a:extLst>
          </p:cNvPr>
          <p:cNvSpPr txBox="1"/>
          <p:nvPr/>
        </p:nvSpPr>
        <p:spPr>
          <a:xfrm>
            <a:off x="6995849" y="5450894"/>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 (With Certification/License)</a:t>
            </a:r>
          </a:p>
        </p:txBody>
      </p:sp>
      <p:sp>
        <p:nvSpPr>
          <p:cNvPr id="35" name="TextBox 34">
            <a:extLst>
              <a:ext uri="{FF2B5EF4-FFF2-40B4-BE49-F238E27FC236}">
                <a16:creationId xmlns:a16="http://schemas.microsoft.com/office/drawing/2014/main" id="{03F1D17E-81B2-7C08-A4A3-669426405817}"/>
              </a:ext>
            </a:extLst>
          </p:cNvPr>
          <p:cNvSpPr txBox="1"/>
          <p:nvPr/>
        </p:nvSpPr>
        <p:spPr>
          <a:xfrm>
            <a:off x="6995849" y="6230419"/>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Average Cost of Degree (Annually)</a:t>
            </a:r>
          </a:p>
        </p:txBody>
      </p:sp>
    </p:spTree>
    <p:extLst>
      <p:ext uri="{BB962C8B-B14F-4D97-AF65-F5344CB8AC3E}">
        <p14:creationId xmlns:p14="http://schemas.microsoft.com/office/powerpoint/2010/main" val="207990789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4">
            <p14:nvContentPartPr>
              <p14:cNvPr id="45" name="Ink 44">
                <a:extLst>
                  <a:ext uri="{FF2B5EF4-FFF2-40B4-BE49-F238E27FC236}">
                    <a16:creationId xmlns:a16="http://schemas.microsoft.com/office/drawing/2014/main" id="{B6E319FD-5A3A-2CCE-2F38-D70999BEA72F}"/>
                  </a:ext>
                </a:extLst>
              </p14:cNvPr>
              <p14:cNvContentPartPr/>
              <p14:nvPr/>
            </p14:nvContentPartPr>
            <p14:xfrm>
              <a:off x="97908" y="1438181"/>
              <a:ext cx="6777360" cy="1134360"/>
            </p14:xfrm>
          </p:contentPart>
        </mc:Choice>
        <mc:Fallback xmlns="">
          <p:pic>
            <p:nvPicPr>
              <p:cNvPr id="45" name="Ink 44">
                <a:extLst>
                  <a:ext uri="{FF2B5EF4-FFF2-40B4-BE49-F238E27FC236}">
                    <a16:creationId xmlns:a16="http://schemas.microsoft.com/office/drawing/2014/main" id="{B6E319FD-5A3A-2CCE-2F38-D70999BEA72F}"/>
                  </a:ext>
                </a:extLst>
              </p:cNvPr>
              <p:cNvPicPr/>
              <p:nvPr/>
            </p:nvPicPr>
            <p:blipFill>
              <a:blip r:embed="rId5"/>
              <a:stretch>
                <a:fillRect/>
              </a:stretch>
            </p:blipFill>
            <p:spPr>
              <a:xfrm>
                <a:off x="79908" y="1420181"/>
                <a:ext cx="6813000" cy="117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F17F5250-DAF1-DF01-F91C-7328FDA44500}"/>
                  </a:ext>
                </a:extLst>
              </p14:cNvPr>
              <p14:cNvContentPartPr/>
              <p14:nvPr/>
            </p14:nvContentPartPr>
            <p14:xfrm>
              <a:off x="6875268" y="165342"/>
              <a:ext cx="5185080" cy="2324160"/>
            </p14:xfrm>
          </p:contentPart>
        </mc:Choice>
        <mc:Fallback xmlns="">
          <p:pic>
            <p:nvPicPr>
              <p:cNvPr id="41" name="Ink 40">
                <a:extLst>
                  <a:ext uri="{FF2B5EF4-FFF2-40B4-BE49-F238E27FC236}">
                    <a16:creationId xmlns:a16="http://schemas.microsoft.com/office/drawing/2014/main" id="{F17F5250-DAF1-DF01-F91C-7328FDA44500}"/>
                  </a:ext>
                </a:extLst>
              </p:cNvPr>
              <p:cNvPicPr/>
              <p:nvPr/>
            </p:nvPicPr>
            <p:blipFill>
              <a:blip r:embed="rId7"/>
              <a:stretch>
                <a:fillRect/>
              </a:stretch>
            </p:blipFill>
            <p:spPr>
              <a:xfrm>
                <a:off x="6857267" y="147339"/>
                <a:ext cx="5220722" cy="2359806"/>
              </a:xfrm>
              <a:prstGeom prst="rect">
                <a:avLst/>
              </a:prstGeom>
            </p:spPr>
          </p:pic>
        </mc:Fallback>
      </mc:AlternateContent>
      <p:sp>
        <p:nvSpPr>
          <p:cNvPr id="2" name="TextBox 1">
            <a:extLst>
              <a:ext uri="{FF2B5EF4-FFF2-40B4-BE49-F238E27FC236}">
                <a16:creationId xmlns:a16="http://schemas.microsoft.com/office/drawing/2014/main" id="{925212BA-1B0B-40DE-8738-C792AFEE7ACC}"/>
              </a:ext>
            </a:extLst>
          </p:cNvPr>
          <p:cNvSpPr txBox="1"/>
          <p:nvPr/>
        </p:nvSpPr>
        <p:spPr>
          <a:xfrm>
            <a:off x="1435946" y="4789096"/>
            <a:ext cx="4541520" cy="1077218"/>
          </a:xfrm>
          <a:prstGeom prst="rect">
            <a:avLst/>
          </a:prstGeom>
          <a:solidFill>
            <a:schemeClr val="accent2">
              <a:lumMod val="40000"/>
              <a:lumOff val="60000"/>
            </a:schemeClr>
          </a:solidFill>
        </p:spPr>
        <p:txBody>
          <a:bodyPr wrap="square">
            <a:spAutoFit/>
          </a:bodyPr>
          <a:lstStyle/>
          <a:p>
            <a:pPr marL="285750" indent="-285750">
              <a:buFont typeface="Courier New" panose="02070309020205020404" pitchFamily="49" charset="0"/>
              <a:buChar char="o"/>
            </a:pPr>
            <a:r>
              <a:rPr lang="en-US" sz="1600" b="1">
                <a:latin typeface="Walbaum Display Light"/>
              </a:rPr>
              <a:t>Sex</a:t>
            </a:r>
            <a:endParaRPr lang="en-US" sz="1600" b="1">
              <a:latin typeface="Walbaum Display Light" panose="02070303090703020303" pitchFamily="18" charset="0"/>
            </a:endParaRPr>
          </a:p>
          <a:p>
            <a:pPr marL="285750" indent="-285750">
              <a:buFont typeface="Courier New" panose="02070309020205020404" pitchFamily="49" charset="0"/>
              <a:buChar char="o"/>
            </a:pPr>
            <a:r>
              <a:rPr lang="en-US" sz="1600" b="1">
                <a:latin typeface="Walbaum Display Light"/>
              </a:rPr>
              <a:t>Race/Ethnicity/Nativity</a:t>
            </a:r>
          </a:p>
          <a:p>
            <a:pPr marL="285750" indent="-285750">
              <a:buFont typeface="Courier New" panose="02070309020205020404" pitchFamily="49" charset="0"/>
              <a:buChar char="o"/>
            </a:pPr>
            <a:r>
              <a:rPr lang="en-US" sz="1600" b="1">
                <a:latin typeface="Walbaum Display Light"/>
              </a:rPr>
              <a:t>Disability Status</a:t>
            </a:r>
          </a:p>
          <a:p>
            <a:pPr marL="285750" indent="-285750">
              <a:buFont typeface="Courier New" panose="02070309020205020404" pitchFamily="49" charset="0"/>
              <a:buChar char="o"/>
            </a:pPr>
            <a:r>
              <a:rPr lang="en-US" sz="1600" b="1">
                <a:latin typeface="Walbaum Display Light"/>
              </a:rPr>
              <a:t>Degree</a:t>
            </a:r>
          </a:p>
        </p:txBody>
      </p:sp>
      <p:sp>
        <p:nvSpPr>
          <p:cNvPr id="3" name="TextBox 2">
            <a:extLst>
              <a:ext uri="{FF2B5EF4-FFF2-40B4-BE49-F238E27FC236}">
                <a16:creationId xmlns:a16="http://schemas.microsoft.com/office/drawing/2014/main" id="{12645957-FA4D-2425-CB62-0BCF832977F4}"/>
              </a:ext>
            </a:extLst>
          </p:cNvPr>
          <p:cNvSpPr txBox="1"/>
          <p:nvPr/>
        </p:nvSpPr>
        <p:spPr>
          <a:xfrm>
            <a:off x="3824135" y="2489502"/>
            <a:ext cx="4541520" cy="461665"/>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marL="0" indent="0" algn="ctr">
              <a:buFont typeface="Arial" panose="020B0604020202020204" pitchFamily="34" charset="0"/>
              <a:buNone/>
            </a:pPr>
            <a:r>
              <a:rPr lang="en-US" sz="2400" b="1">
                <a:solidFill>
                  <a:srgbClr val="030712"/>
                </a:solidFill>
                <a:latin typeface="Walbaum Display Light"/>
              </a:rPr>
              <a:t>Benefits:</a:t>
            </a:r>
          </a:p>
        </p:txBody>
      </p:sp>
      <p:sp>
        <p:nvSpPr>
          <p:cNvPr id="4" name="TextBox 3">
            <a:extLst>
              <a:ext uri="{FF2B5EF4-FFF2-40B4-BE49-F238E27FC236}">
                <a16:creationId xmlns:a16="http://schemas.microsoft.com/office/drawing/2014/main" id="{73FFB6C7-5753-40CF-4D35-3A6B3F9FCEE7}"/>
              </a:ext>
            </a:extLst>
          </p:cNvPr>
          <p:cNvSpPr txBox="1"/>
          <p:nvPr/>
        </p:nvSpPr>
        <p:spPr>
          <a:xfrm>
            <a:off x="1435946" y="3409291"/>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solidFill>
                  <a:srgbClr val="030712"/>
                </a:solidFill>
                <a:latin typeface="Walbaum Display Light"/>
              </a:rPr>
              <a:t>Employed</a:t>
            </a:r>
            <a:endParaRPr lang="en-US" sz="1800" b="1">
              <a:solidFill>
                <a:srgbClr val="030712"/>
              </a:solidFill>
              <a:latin typeface="Walbaum Display Light" panose="02070303090703020303" pitchFamily="18" charset="0"/>
            </a:endParaRPr>
          </a:p>
        </p:txBody>
      </p:sp>
      <p:sp>
        <p:nvSpPr>
          <p:cNvPr id="5" name="TextBox 4">
            <a:extLst>
              <a:ext uri="{FF2B5EF4-FFF2-40B4-BE49-F238E27FC236}">
                <a16:creationId xmlns:a16="http://schemas.microsoft.com/office/drawing/2014/main" id="{5A53E510-C425-8CCD-5DAB-E92C37BB334A}"/>
              </a:ext>
            </a:extLst>
          </p:cNvPr>
          <p:cNvSpPr txBox="1"/>
          <p:nvPr/>
        </p:nvSpPr>
        <p:spPr>
          <a:xfrm>
            <a:off x="1435946" y="3906833"/>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Close Job-Degree Relation</a:t>
            </a:r>
          </a:p>
        </p:txBody>
      </p:sp>
      <p:sp>
        <p:nvSpPr>
          <p:cNvPr id="6" name="TextBox 5">
            <a:extLst>
              <a:ext uri="{FF2B5EF4-FFF2-40B4-BE49-F238E27FC236}">
                <a16:creationId xmlns:a16="http://schemas.microsoft.com/office/drawing/2014/main" id="{514A6692-6456-D74B-7F2B-DEC12D7C2AAF}"/>
              </a:ext>
            </a:extLst>
          </p:cNvPr>
          <p:cNvSpPr txBox="1"/>
          <p:nvPr/>
        </p:nvSpPr>
        <p:spPr>
          <a:xfrm>
            <a:off x="1435946" y="4404375"/>
            <a:ext cx="4541520" cy="38472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900" b="1">
                <a:latin typeface="Walbaum Display Light"/>
              </a:rPr>
              <a:t>Positive Relations Among:</a:t>
            </a:r>
          </a:p>
        </p:txBody>
      </p:sp>
      <p:sp>
        <p:nvSpPr>
          <p:cNvPr id="7" name="TextBox 6">
            <a:extLst>
              <a:ext uri="{FF2B5EF4-FFF2-40B4-BE49-F238E27FC236}">
                <a16:creationId xmlns:a16="http://schemas.microsoft.com/office/drawing/2014/main" id="{7B842B10-55CB-B374-939E-C2BF94BB859C}"/>
              </a:ext>
            </a:extLst>
          </p:cNvPr>
          <p:cNvSpPr txBox="1"/>
          <p:nvPr/>
        </p:nvSpPr>
        <p:spPr>
          <a:xfrm>
            <a:off x="6431280" y="3409291"/>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Certifications/Licenses Not Obtained for Work Purposes</a:t>
            </a:r>
          </a:p>
        </p:txBody>
      </p:sp>
      <p:sp>
        <p:nvSpPr>
          <p:cNvPr id="8" name="TextBox 7">
            <a:extLst>
              <a:ext uri="{FF2B5EF4-FFF2-40B4-BE49-F238E27FC236}">
                <a16:creationId xmlns:a16="http://schemas.microsoft.com/office/drawing/2014/main" id="{E3FEB6FC-839E-AE68-8EFD-1C3569ED897F}"/>
              </a:ext>
            </a:extLst>
          </p:cNvPr>
          <p:cNvSpPr txBox="1"/>
          <p:nvPr/>
        </p:nvSpPr>
        <p:spPr>
          <a:xfrm>
            <a:off x="6431280" y="4183832"/>
            <a:ext cx="4541520" cy="36933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a:t>
            </a:r>
          </a:p>
        </p:txBody>
      </p:sp>
      <p:sp>
        <p:nvSpPr>
          <p:cNvPr id="9" name="TextBox 8">
            <a:extLst>
              <a:ext uri="{FF2B5EF4-FFF2-40B4-BE49-F238E27FC236}">
                <a16:creationId xmlns:a16="http://schemas.microsoft.com/office/drawing/2014/main" id="{5788D44B-89F3-0A2F-C39D-73F545623D7D}"/>
              </a:ext>
            </a:extLst>
          </p:cNvPr>
          <p:cNvSpPr txBox="1"/>
          <p:nvPr/>
        </p:nvSpPr>
        <p:spPr>
          <a:xfrm>
            <a:off x="6431280" y="4681374"/>
            <a:ext cx="4541520" cy="646331"/>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800" b="1">
                <a:latin typeface="Walbaum Display Light"/>
              </a:rPr>
              <a:t>Median Annual Salary (Without Certifications/Licenses)</a:t>
            </a:r>
            <a:endParaRPr lang="en-US" sz="1800" b="1">
              <a:latin typeface="Walbaum Display Light" panose="02070303090703020303" pitchFamily="18" charset="0"/>
            </a:endParaRPr>
          </a:p>
        </p:txBody>
      </p:sp>
      <p:grpSp>
        <p:nvGrpSpPr>
          <p:cNvPr id="10" name="Group 9">
            <a:extLst>
              <a:ext uri="{FF2B5EF4-FFF2-40B4-BE49-F238E27FC236}">
                <a16:creationId xmlns:a16="http://schemas.microsoft.com/office/drawing/2014/main" id="{A99A6E30-FEB8-96E1-A764-EA4AAC33EC94}"/>
              </a:ext>
            </a:extLst>
          </p:cNvPr>
          <p:cNvGrpSpPr/>
          <p:nvPr/>
        </p:nvGrpSpPr>
        <p:grpSpPr>
          <a:xfrm flipH="1">
            <a:off x="0" y="0"/>
            <a:ext cx="556591" cy="6858000"/>
            <a:chOff x="11245192" y="0"/>
            <a:chExt cx="950220" cy="6858000"/>
          </a:xfrm>
        </p:grpSpPr>
        <p:sp>
          <p:nvSpPr>
            <p:cNvPr id="11" name="Rectangle 10">
              <a:extLst>
                <a:ext uri="{FF2B5EF4-FFF2-40B4-BE49-F238E27FC236}">
                  <a16:creationId xmlns:a16="http://schemas.microsoft.com/office/drawing/2014/main" id="{91520BEE-579F-3A8E-1F21-06AAA09173B7}"/>
                </a:ext>
              </a:extLst>
            </p:cNvPr>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2" name="Rectangle 11">
              <a:extLst>
                <a:ext uri="{FF2B5EF4-FFF2-40B4-BE49-F238E27FC236}">
                  <a16:creationId xmlns:a16="http://schemas.microsoft.com/office/drawing/2014/main" id="{56EED8A3-7C5B-D791-198C-8C612D6DF447}"/>
                </a:ext>
              </a:extLst>
            </p:cNvPr>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3" name="Rectangle 12">
              <a:extLst>
                <a:ext uri="{FF2B5EF4-FFF2-40B4-BE49-F238E27FC236}">
                  <a16:creationId xmlns:a16="http://schemas.microsoft.com/office/drawing/2014/main" id="{9E8A6907-3F7C-D284-CBC3-4CFCB404ABFC}"/>
                </a:ext>
              </a:extLst>
            </p:cNvPr>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BFF2E862-28FF-6A20-B316-F283B80DADF5}"/>
                </a:ext>
              </a:extLst>
            </p:cNvPr>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grpSp>
        <p:nvGrpSpPr>
          <p:cNvPr id="15" name="Group 14">
            <a:extLst>
              <a:ext uri="{FF2B5EF4-FFF2-40B4-BE49-F238E27FC236}">
                <a16:creationId xmlns:a16="http://schemas.microsoft.com/office/drawing/2014/main" id="{5F77FAE2-AE27-2F47-D7F8-53EC95B19E85}"/>
              </a:ext>
            </a:extLst>
          </p:cNvPr>
          <p:cNvGrpSpPr/>
          <p:nvPr/>
        </p:nvGrpSpPr>
        <p:grpSpPr>
          <a:xfrm rot="10800000" flipH="1">
            <a:off x="11633200" y="0"/>
            <a:ext cx="556591" cy="6858000"/>
            <a:chOff x="11245192" y="0"/>
            <a:chExt cx="950220" cy="6858000"/>
          </a:xfrm>
        </p:grpSpPr>
        <p:sp>
          <p:nvSpPr>
            <p:cNvPr id="16" name="Rectangle 15">
              <a:extLst>
                <a:ext uri="{FF2B5EF4-FFF2-40B4-BE49-F238E27FC236}">
                  <a16:creationId xmlns:a16="http://schemas.microsoft.com/office/drawing/2014/main" id="{A7E9CACF-9D09-99B8-1232-7271C7E1D8DB}"/>
                </a:ext>
              </a:extLst>
            </p:cNvPr>
            <p:cNvSpPr/>
            <p:nvPr/>
          </p:nvSpPr>
          <p:spPr>
            <a:xfrm flipH="1">
              <a:off x="11245192" y="0"/>
              <a:ext cx="946807" cy="6858000"/>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7" name="Rectangle 16">
              <a:extLst>
                <a:ext uri="{FF2B5EF4-FFF2-40B4-BE49-F238E27FC236}">
                  <a16:creationId xmlns:a16="http://schemas.microsoft.com/office/drawing/2014/main" id="{880B5553-6116-1EA2-3201-12B9FA904A3C}"/>
                </a:ext>
              </a:extLst>
            </p:cNvPr>
            <p:cNvSpPr/>
            <p:nvPr/>
          </p:nvSpPr>
          <p:spPr>
            <a:xfrm flipH="1">
              <a:off x="11390242" y="0"/>
              <a:ext cx="805170" cy="6858000"/>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30732D7B-3724-647F-A47F-F17D66310656}"/>
                </a:ext>
              </a:extLst>
            </p:cNvPr>
            <p:cNvSpPr/>
            <p:nvPr/>
          </p:nvSpPr>
          <p:spPr>
            <a:xfrm flipH="1">
              <a:off x="11579086" y="0"/>
              <a:ext cx="612913" cy="6858000"/>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7E2D0861-03A9-86C4-CC24-9E7EA54ACB98}"/>
                </a:ext>
              </a:extLst>
            </p:cNvPr>
            <p:cNvSpPr/>
            <p:nvPr/>
          </p:nvSpPr>
          <p:spPr>
            <a:xfrm flipH="1">
              <a:off x="11756852" y="0"/>
              <a:ext cx="435147" cy="68580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p>
          </p:txBody>
        </p:sp>
      </p:grpSp>
      <p:sp>
        <p:nvSpPr>
          <p:cNvPr id="21" name="Title 1">
            <a:extLst>
              <a:ext uri="{FF2B5EF4-FFF2-40B4-BE49-F238E27FC236}">
                <a16:creationId xmlns:a16="http://schemas.microsoft.com/office/drawing/2014/main" id="{04003AD1-5C78-557B-5C3B-67E1C6A9DC01}"/>
              </a:ext>
            </a:extLst>
          </p:cNvPr>
          <p:cNvSpPr txBox="1">
            <a:spLocks/>
          </p:cNvSpPr>
          <p:nvPr/>
        </p:nvSpPr>
        <p:spPr>
          <a:xfrm>
            <a:off x="2972459" y="329527"/>
            <a:ext cx="6244872" cy="859536"/>
          </a:xfrm>
          <a:prstGeom prst="rect">
            <a:avLst/>
          </a:prstGeom>
          <a:solidFill>
            <a:schemeClr val="bg1"/>
          </a:solidFill>
          <a:effectLst>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pc="300">
                <a:latin typeface="Walbaum Display"/>
              </a:rPr>
              <a:t>Benefits vs. Costs</a:t>
            </a:r>
            <a:endParaRPr lang="en-US" b="1" spc="300">
              <a:latin typeface="Walbaum Display" panose="02070503090703020303" pitchFamily="18" charset="0"/>
            </a:endParaRPr>
          </a:p>
        </p:txBody>
      </p:sp>
    </p:spTree>
    <p:extLst>
      <p:ext uri="{BB962C8B-B14F-4D97-AF65-F5344CB8AC3E}">
        <p14:creationId xmlns:p14="http://schemas.microsoft.com/office/powerpoint/2010/main" val="370542075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f29cdad-ecfc-4a84-95ca-d0fdb8b7b64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5BA03ED6DE6D49849984D3DC790ED0" ma:contentTypeVersion="15" ma:contentTypeDescription="Create a new document." ma:contentTypeScope="" ma:versionID="4d0de5b7fa08abd766c889c0116be3b0">
  <xsd:schema xmlns:xsd="http://www.w3.org/2001/XMLSchema" xmlns:xs="http://www.w3.org/2001/XMLSchema" xmlns:p="http://schemas.microsoft.com/office/2006/metadata/properties" xmlns:ns3="34a9b607-d7d0-4838-83bd-d7c0b2a255d7" xmlns:ns4="7f29cdad-ecfc-4a84-95ca-d0fdb8b7b643" targetNamespace="http://schemas.microsoft.com/office/2006/metadata/properties" ma:root="true" ma:fieldsID="4698c42517a4961c5e3fb0aa64790188" ns3:_="" ns4:_="">
    <xsd:import namespace="34a9b607-d7d0-4838-83bd-d7c0b2a255d7"/>
    <xsd:import namespace="7f29cdad-ecfc-4a84-95ca-d0fdb8b7b64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MediaServiceObjectDetectorVersions" minOccurs="0"/>
                <xsd:element ref="ns4:MediaServiceDateTaken" minOccurs="0"/>
                <xsd:element ref="ns4:MediaServiceSystem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a9b607-d7d0-4838-83bd-d7c0b2a255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29cdad-ecfc-4a84-95ca-d0fdb8b7b64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48544-A09F-49EC-8DDB-22BBA1FE09CF}">
  <ds:schemaRefs>
    <ds:schemaRef ds:uri="http://schemas.microsoft.com/sharepoint/v3/contenttype/forms"/>
  </ds:schemaRefs>
</ds:datastoreItem>
</file>

<file path=customXml/itemProps2.xml><?xml version="1.0" encoding="utf-8"?>
<ds:datastoreItem xmlns:ds="http://schemas.openxmlformats.org/officeDocument/2006/customXml" ds:itemID="{A5B45941-EB8A-4C27-AF2B-8EFD4C31AA9E}">
  <ds:schemaRefs>
    <ds:schemaRef ds:uri="34a9b607-d7d0-4838-83bd-d7c0b2a255d7"/>
    <ds:schemaRef ds:uri="7f29cdad-ecfc-4a84-95ca-d0fdb8b7b64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6554690-C2B8-40A8-99C0-07C4AE5944B0}">
  <ds:schemaRefs>
    <ds:schemaRef ds:uri="34a9b607-d7d0-4838-83bd-d7c0b2a255d7"/>
    <ds:schemaRef ds:uri="7f29cdad-ecfc-4a84-95ca-d0fdb8b7b6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4895</Words>
  <Application>Microsoft Office PowerPoint</Application>
  <PresentationFormat>Widescreen</PresentationFormat>
  <Paragraphs>552</Paragraphs>
  <Slides>24</Slides>
  <Notes>21</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Aptos</vt:lpstr>
      <vt:lpstr>Aptos Display</vt:lpstr>
      <vt:lpstr>Arial</vt:lpstr>
      <vt:lpstr>Arial,Sans-Serif</vt:lpstr>
      <vt:lpstr>Calibri</vt:lpstr>
      <vt:lpstr>Courier New</vt:lpstr>
      <vt:lpstr>Courier New,monospace</vt:lpstr>
      <vt:lpstr>Times New Roman</vt:lpstr>
      <vt:lpstr>Walbaum Display</vt:lpstr>
      <vt:lpstr>Walbaum Display Light</vt:lpstr>
      <vt:lpstr>Office Theme</vt:lpstr>
      <vt:lpstr>PowerPoint Presentation</vt:lpstr>
      <vt:lpstr>Project Presentation:  Educational Investments</vt:lpstr>
      <vt:lpstr>Background &amp; Objective</vt:lpstr>
      <vt:lpstr>Scope</vt:lpstr>
      <vt:lpstr>Data Needs</vt:lpstr>
      <vt:lpstr>Methodology</vt:lpstr>
      <vt:lpstr>Key Factors</vt:lpstr>
      <vt:lpstr>Benefits vs. Costs</vt:lpstr>
      <vt:lpstr>PowerPoint Presentation</vt:lpstr>
      <vt:lpstr>PowerPoint Presentation</vt:lpstr>
      <vt:lpstr>Population Data Observations</vt:lpstr>
      <vt:lpstr>Data Analyses - Population</vt:lpstr>
      <vt:lpstr>PowerPoint Presentation</vt:lpstr>
      <vt:lpstr>PowerPoint Presentation</vt:lpstr>
      <vt:lpstr>Data Analyses  -  Financial</vt:lpstr>
      <vt:lpstr>PowerPoint Presentation</vt:lpstr>
      <vt:lpstr>Executive summary: Bachelor's Degree</vt:lpstr>
      <vt:lpstr>Executive summary: Master's Degree</vt:lpstr>
      <vt:lpstr>Executive Summary: Doctoral Degree</vt:lpstr>
      <vt:lpstr>Executive summary Final</vt:lpstr>
      <vt:lpstr>Sensitivity Analysis</vt:lpstr>
      <vt:lpstr>Conclusions</vt:lpstr>
      <vt:lpstr>Recommendations for Future Research</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Juarbe, Alexandra</dc:creator>
  <cp:lastModifiedBy>Hailey Bauer</cp:lastModifiedBy>
  <cp:revision>4</cp:revision>
  <dcterms:created xsi:type="dcterms:W3CDTF">2024-10-21T20:08:56Z</dcterms:created>
  <dcterms:modified xsi:type="dcterms:W3CDTF">2024-12-03T15:06:12Z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0x010100215BA03ED6DE6D49849984D3DC790ED0</vt:lpwstr>
  </property>
</Properties>
</file>