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1" r:id="rId5"/>
    <p:sldId id="267" r:id="rId6"/>
    <p:sldId id="268" r:id="rId7"/>
    <p:sldId id="269" r:id="rId8"/>
    <p:sldId id="271" r:id="rId9"/>
    <p:sldId id="262" r:id="rId10"/>
    <p:sldId id="263" r:id="rId11"/>
    <p:sldId id="270" r:id="rId12"/>
    <p:sldId id="272"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2" d="100"/>
          <a:sy n="102" d="100"/>
        </p:scale>
        <p:origin x="12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5840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720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35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400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12/4/2023</a:t>
            </a:fld>
            <a:endParaRPr lang="en-US" dirty="0"/>
          </a:p>
        </p:txBody>
      </p:sp>
    </p:spTree>
    <p:extLst>
      <p:ext uri="{BB962C8B-B14F-4D97-AF65-F5344CB8AC3E}">
        <p14:creationId xmlns:p14="http://schemas.microsoft.com/office/powerpoint/2010/main" val="269644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2984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915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0736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788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312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476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15679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 mosaic of colorful geometric shapes">
            <a:extLst>
              <a:ext uri="{FF2B5EF4-FFF2-40B4-BE49-F238E27FC236}">
                <a16:creationId xmlns:a16="http://schemas.microsoft.com/office/drawing/2014/main" id="{BE084871-DFCD-6F50-547F-E42DF05A736E}"/>
              </a:ext>
            </a:extLst>
          </p:cNvPr>
          <p:cNvPicPr>
            <a:picLocks noChangeAspect="1"/>
          </p:cNvPicPr>
          <p:nvPr/>
        </p:nvPicPr>
        <p:blipFill rotWithShape="1">
          <a:blip r:embed="rId2"/>
          <a:srcRect r="19903"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9982439-5F95-6C54-CBE6-245DBE36289E}"/>
              </a:ext>
            </a:extLst>
          </p:cNvPr>
          <p:cNvSpPr>
            <a:spLocks noGrp="1"/>
          </p:cNvSpPr>
          <p:nvPr>
            <p:ph type="ctrTitle"/>
          </p:nvPr>
        </p:nvSpPr>
        <p:spPr>
          <a:xfrm>
            <a:off x="405443" y="1768415"/>
            <a:ext cx="7789652" cy="845389"/>
          </a:xfrm>
        </p:spPr>
        <p:txBody>
          <a:bodyPr anchor="b">
            <a:normAutofit/>
          </a:bodyPr>
          <a:lstStyle/>
          <a:p>
            <a:r>
              <a:rPr lang="en-US" sz="3600" dirty="0"/>
              <a:t>A Dive Into Data Sets:</a:t>
            </a:r>
          </a:p>
        </p:txBody>
      </p:sp>
      <p:sp>
        <p:nvSpPr>
          <p:cNvPr id="3" name="Subtitle 2">
            <a:extLst>
              <a:ext uri="{FF2B5EF4-FFF2-40B4-BE49-F238E27FC236}">
                <a16:creationId xmlns:a16="http://schemas.microsoft.com/office/drawing/2014/main" id="{3B90BC54-C938-C835-A430-3CA4022FA9D1}"/>
              </a:ext>
            </a:extLst>
          </p:cNvPr>
          <p:cNvSpPr>
            <a:spLocks noGrp="1"/>
          </p:cNvSpPr>
          <p:nvPr>
            <p:ph type="subTitle" idx="1"/>
          </p:nvPr>
        </p:nvSpPr>
        <p:spPr>
          <a:xfrm>
            <a:off x="405443" y="3609506"/>
            <a:ext cx="6443931" cy="2584260"/>
          </a:xfrm>
        </p:spPr>
        <p:txBody>
          <a:bodyPr anchor="t">
            <a:normAutofit/>
          </a:bodyPr>
          <a:lstStyle/>
          <a:p>
            <a:r>
              <a:rPr lang="en-US" dirty="0"/>
              <a:t>By: Hailey Bauer and Nolan Nguyen</a:t>
            </a:r>
          </a:p>
          <a:p>
            <a:r>
              <a:rPr lang="en-US" dirty="0"/>
              <a:t>COP2073</a:t>
            </a:r>
          </a:p>
        </p:txBody>
      </p:sp>
      <p:sp>
        <p:nvSpPr>
          <p:cNvPr id="5" name="Title 1">
            <a:extLst>
              <a:ext uri="{FF2B5EF4-FFF2-40B4-BE49-F238E27FC236}">
                <a16:creationId xmlns:a16="http://schemas.microsoft.com/office/drawing/2014/main" id="{89DDD509-B901-775A-DC68-19B8FCC46633}"/>
              </a:ext>
            </a:extLst>
          </p:cNvPr>
          <p:cNvSpPr txBox="1">
            <a:spLocks/>
          </p:cNvSpPr>
          <p:nvPr/>
        </p:nvSpPr>
        <p:spPr>
          <a:xfrm>
            <a:off x="405443" y="2667999"/>
            <a:ext cx="7789652" cy="845389"/>
          </a:xfrm>
          <a:prstGeom prst="rect">
            <a:avLst/>
          </a:prstGeom>
        </p:spPr>
        <p:txBody>
          <a:bodyPr vert="horz" lIns="109728" tIns="109728" rIns="109728" bIns="91440" rtlCol="0" anchor="b">
            <a:noAutofit/>
          </a:bodyPr>
          <a:lstStyle>
            <a:lvl1pPr algn="l" defTabSz="914400" rtl="0" eaLnBrk="1" latinLnBrk="0" hangingPunct="1">
              <a:lnSpc>
                <a:spcPct val="120000"/>
              </a:lnSpc>
              <a:spcBef>
                <a:spcPct val="0"/>
              </a:spcBef>
              <a:buNone/>
              <a:defRPr sz="5400" b="1" kern="1200" spc="150" baseline="0">
                <a:solidFill>
                  <a:schemeClr val="tx1">
                    <a:lumMod val="85000"/>
                    <a:lumOff val="15000"/>
                  </a:schemeClr>
                </a:solidFill>
                <a:latin typeface="+mj-lt"/>
                <a:ea typeface="+mj-ea"/>
                <a:cs typeface="+mj-cs"/>
              </a:defRPr>
            </a:lvl1pPr>
          </a:lstStyle>
          <a:p>
            <a:r>
              <a:rPr lang="en-US" dirty="0" err="1"/>
              <a:t>SleepStudy</a:t>
            </a:r>
            <a:endParaRPr lang="en-US" dirty="0"/>
          </a:p>
        </p:txBody>
      </p:sp>
    </p:spTree>
    <p:extLst>
      <p:ext uri="{BB962C8B-B14F-4D97-AF65-F5344CB8AC3E}">
        <p14:creationId xmlns:p14="http://schemas.microsoft.com/office/powerpoint/2010/main" val="19790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C6D565-DE8E-9BC2-D409-CD249E9646D6}"/>
              </a:ext>
            </a:extLst>
          </p:cNvPr>
          <p:cNvPicPr>
            <a:picLocks noChangeAspect="1"/>
          </p:cNvPicPr>
          <p:nvPr/>
        </p:nvPicPr>
        <p:blipFill>
          <a:blip r:embed="rId2"/>
          <a:stretch>
            <a:fillRect/>
          </a:stretch>
        </p:blipFill>
        <p:spPr>
          <a:xfrm>
            <a:off x="548640" y="1760220"/>
            <a:ext cx="5340098" cy="333756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29F0C09-93F6-57ED-9286-4A909C1CFF13}"/>
              </a:ext>
            </a:extLst>
          </p:cNvPr>
          <p:cNvPicPr>
            <a:picLocks noChangeAspect="1"/>
          </p:cNvPicPr>
          <p:nvPr/>
        </p:nvPicPr>
        <p:blipFill>
          <a:blip r:embed="rId3"/>
          <a:stretch>
            <a:fillRect/>
          </a:stretch>
        </p:blipFill>
        <p:spPr>
          <a:xfrm>
            <a:off x="6254496" y="1760220"/>
            <a:ext cx="5395594" cy="33375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430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ED4971-4A5E-CA57-A33E-A115F0D6FC87}"/>
              </a:ext>
            </a:extLst>
          </p:cNvPr>
          <p:cNvPicPr>
            <a:picLocks noChangeAspect="1"/>
          </p:cNvPicPr>
          <p:nvPr/>
        </p:nvPicPr>
        <p:blipFill>
          <a:blip r:embed="rId2"/>
          <a:stretch>
            <a:fillRect/>
          </a:stretch>
        </p:blipFill>
        <p:spPr>
          <a:xfrm>
            <a:off x="411480" y="1760220"/>
            <a:ext cx="5524237" cy="333756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144CC609-447E-4809-9A55-D772530C0756}"/>
              </a:ext>
            </a:extLst>
          </p:cNvPr>
          <p:cNvPicPr>
            <a:picLocks noChangeAspect="1"/>
          </p:cNvPicPr>
          <p:nvPr/>
        </p:nvPicPr>
        <p:blipFill>
          <a:blip r:embed="rId3"/>
          <a:stretch>
            <a:fillRect/>
          </a:stretch>
        </p:blipFill>
        <p:spPr>
          <a:xfrm>
            <a:off x="6300216" y="1760220"/>
            <a:ext cx="5481452" cy="33375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5726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FE568F9-0DF3-EA7F-89C4-68570EC8346E}"/>
              </a:ext>
            </a:extLst>
          </p:cNvPr>
          <p:cNvGrpSpPr/>
          <p:nvPr/>
        </p:nvGrpSpPr>
        <p:grpSpPr>
          <a:xfrm>
            <a:off x="3450166" y="563017"/>
            <a:ext cx="5291667" cy="5731965"/>
            <a:chOff x="3289300" y="60174"/>
            <a:chExt cx="5291667" cy="5731965"/>
          </a:xfrm>
          <a:effectLst>
            <a:outerShdw blurRad="63500" sx="102000" sy="102000" algn="ctr" rotWithShape="0">
              <a:prstClr val="black">
                <a:alpha val="40000"/>
              </a:prstClr>
            </a:outerShdw>
          </a:effectLst>
        </p:grpSpPr>
        <p:pic>
          <p:nvPicPr>
            <p:cNvPr id="5" name="Picture 4">
              <a:extLst>
                <a:ext uri="{FF2B5EF4-FFF2-40B4-BE49-F238E27FC236}">
                  <a16:creationId xmlns:a16="http://schemas.microsoft.com/office/drawing/2014/main" id="{95F874C3-1EA8-1976-D7B2-5398B2445377}"/>
                </a:ext>
              </a:extLst>
            </p:cNvPr>
            <p:cNvPicPr>
              <a:picLocks noChangeAspect="1"/>
            </p:cNvPicPr>
            <p:nvPr/>
          </p:nvPicPr>
          <p:blipFill>
            <a:blip r:embed="rId2"/>
            <a:stretch>
              <a:fillRect/>
            </a:stretch>
          </p:blipFill>
          <p:spPr>
            <a:xfrm>
              <a:off x="3289300" y="2654731"/>
              <a:ext cx="5291666" cy="3137408"/>
            </a:xfrm>
            <a:prstGeom prst="rect">
              <a:avLst/>
            </a:prstGeom>
          </p:spPr>
        </p:pic>
        <p:pic>
          <p:nvPicPr>
            <p:cNvPr id="7" name="Picture 6">
              <a:extLst>
                <a:ext uri="{FF2B5EF4-FFF2-40B4-BE49-F238E27FC236}">
                  <a16:creationId xmlns:a16="http://schemas.microsoft.com/office/drawing/2014/main" id="{4F19BE3A-9BDD-A0E3-4D9F-D31F26084D2E}"/>
                </a:ext>
              </a:extLst>
            </p:cNvPr>
            <p:cNvPicPr>
              <a:picLocks noChangeAspect="1"/>
            </p:cNvPicPr>
            <p:nvPr/>
          </p:nvPicPr>
          <p:blipFill>
            <a:blip r:embed="rId3"/>
            <a:stretch>
              <a:fillRect/>
            </a:stretch>
          </p:blipFill>
          <p:spPr>
            <a:xfrm>
              <a:off x="3289300" y="60174"/>
              <a:ext cx="5291667" cy="2594557"/>
            </a:xfrm>
            <a:prstGeom prst="rect">
              <a:avLst/>
            </a:prstGeom>
          </p:spPr>
        </p:pic>
      </p:grpSp>
    </p:spTree>
    <p:extLst>
      <p:ext uri="{BB962C8B-B14F-4D97-AF65-F5344CB8AC3E}">
        <p14:creationId xmlns:p14="http://schemas.microsoft.com/office/powerpoint/2010/main" val="255596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Graph on document with pen">
            <a:extLst>
              <a:ext uri="{FF2B5EF4-FFF2-40B4-BE49-F238E27FC236}">
                <a16:creationId xmlns:a16="http://schemas.microsoft.com/office/drawing/2014/main" id="{D6CB3EAB-F16D-A862-AD55-B849B451F419}"/>
              </a:ext>
            </a:extLst>
          </p:cNvPr>
          <p:cNvPicPr>
            <a:picLocks noChangeAspect="1"/>
          </p:cNvPicPr>
          <p:nvPr/>
        </p:nvPicPr>
        <p:blipFill rotWithShape="1">
          <a:blip r:embed="rId2"/>
          <a:srcRect l="13497" r="13495" b="-2"/>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3" name="Freeform: Shape 2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24" name="Freeform: Shape 23">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9A7D5CD-7302-0209-AA40-43FD7C235A6E}"/>
              </a:ext>
            </a:extLst>
          </p:cNvPr>
          <p:cNvSpPr>
            <a:spLocks noGrp="1"/>
          </p:cNvSpPr>
          <p:nvPr>
            <p:ph type="title"/>
          </p:nvPr>
        </p:nvSpPr>
        <p:spPr>
          <a:xfrm>
            <a:off x="992518" y="442913"/>
            <a:ext cx="4780129" cy="1639888"/>
          </a:xfrm>
        </p:spPr>
        <p:txBody>
          <a:bodyPr anchor="b">
            <a:normAutofit/>
          </a:bodyPr>
          <a:lstStyle/>
          <a:p>
            <a:r>
              <a:rPr lang="en-US" dirty="0"/>
              <a:t>What Did We Conclude?</a:t>
            </a:r>
          </a:p>
        </p:txBody>
      </p:sp>
      <p:sp>
        <p:nvSpPr>
          <p:cNvPr id="3" name="Content Placeholder 2">
            <a:extLst>
              <a:ext uri="{FF2B5EF4-FFF2-40B4-BE49-F238E27FC236}">
                <a16:creationId xmlns:a16="http://schemas.microsoft.com/office/drawing/2014/main" id="{2886684D-BF20-2E87-A30C-11D3197FA852}"/>
              </a:ext>
            </a:extLst>
          </p:cNvPr>
          <p:cNvSpPr>
            <a:spLocks noGrp="1"/>
          </p:cNvSpPr>
          <p:nvPr>
            <p:ph idx="1"/>
          </p:nvPr>
        </p:nvSpPr>
        <p:spPr>
          <a:xfrm>
            <a:off x="992518" y="2312988"/>
            <a:ext cx="5368525" cy="3651250"/>
          </a:xfrm>
        </p:spPr>
        <p:txBody>
          <a:bodyPr>
            <a:normAutofit/>
          </a:bodyPr>
          <a:lstStyle/>
          <a:p>
            <a:pPr lvl="1">
              <a:lnSpc>
                <a:spcPct val="130000"/>
              </a:lnSpc>
            </a:pPr>
            <a:r>
              <a:rPr lang="en-US" sz="1500"/>
              <a:t>To conclude, through the utilization of R programming to analyze and visualize our dataset, encompassing the creation of various graphs as presented, we have identified several noteworthy variables—Depression, Anxiety, Stress, and Alcohol Use—each exerting an influence on sleep quality.</a:t>
            </a:r>
          </a:p>
          <a:p>
            <a:pPr lvl="1">
              <a:lnSpc>
                <a:spcPct val="130000"/>
              </a:lnSpc>
            </a:pPr>
            <a:r>
              <a:rPr lang="en-US" sz="1500"/>
              <a:t>Furthermore, our analysis has revealed a negative correlation between the number of hours slept and cognitive function scores on the skill test.</a:t>
            </a:r>
          </a:p>
        </p:txBody>
      </p:sp>
    </p:spTree>
    <p:extLst>
      <p:ext uri="{BB962C8B-B14F-4D97-AF65-F5344CB8AC3E}">
        <p14:creationId xmlns:p14="http://schemas.microsoft.com/office/powerpoint/2010/main" val="274076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F6EE87F-CFC2-407F-5F26-768A36068DF3}"/>
              </a:ext>
            </a:extLst>
          </p:cNvPr>
          <p:cNvSpPr>
            <a:spLocks noGrp="1"/>
          </p:cNvSpPr>
          <p:nvPr>
            <p:ph type="title"/>
          </p:nvPr>
        </p:nvSpPr>
        <p:spPr>
          <a:xfrm>
            <a:off x="992518" y="442913"/>
            <a:ext cx="5271804" cy="1639888"/>
          </a:xfrm>
        </p:spPr>
        <p:txBody>
          <a:bodyPr anchor="b">
            <a:normAutofit/>
          </a:bodyPr>
          <a:lstStyle/>
          <a:p>
            <a:r>
              <a:rPr lang="en-US" dirty="0"/>
              <a:t>Describe the research question</a:t>
            </a:r>
          </a:p>
        </p:txBody>
      </p:sp>
      <p:sp>
        <p:nvSpPr>
          <p:cNvPr id="3" name="Content Placeholder 2">
            <a:extLst>
              <a:ext uri="{FF2B5EF4-FFF2-40B4-BE49-F238E27FC236}">
                <a16:creationId xmlns:a16="http://schemas.microsoft.com/office/drawing/2014/main" id="{364A8CB4-F0A5-9521-8C5A-64EB7056F393}"/>
              </a:ext>
            </a:extLst>
          </p:cNvPr>
          <p:cNvSpPr>
            <a:spLocks noGrp="1"/>
          </p:cNvSpPr>
          <p:nvPr>
            <p:ph idx="1"/>
          </p:nvPr>
        </p:nvSpPr>
        <p:spPr>
          <a:xfrm>
            <a:off x="992518" y="2312988"/>
            <a:ext cx="5400815" cy="3651250"/>
          </a:xfrm>
        </p:spPr>
        <p:txBody>
          <a:bodyPr>
            <a:normAutofit/>
          </a:bodyPr>
          <a:lstStyle/>
          <a:p>
            <a:pPr>
              <a:lnSpc>
                <a:spcPct val="130000"/>
              </a:lnSpc>
            </a:pPr>
            <a:r>
              <a:rPr lang="en-US" sz="1300" dirty="0"/>
              <a:t>College students often have lots of assignments to do, early classes, and many other activities that occupy their time. Each of these factors influence their sleep and therefore their mental and physical health, as well as academic performance.</a:t>
            </a:r>
          </a:p>
          <a:p>
            <a:pPr>
              <a:lnSpc>
                <a:spcPct val="130000"/>
              </a:lnSpc>
            </a:pPr>
            <a:r>
              <a:rPr lang="en-US" sz="1300" dirty="0"/>
              <a:t>We strive to discover how these factors influence students through the following</a:t>
            </a:r>
            <a:r>
              <a:rPr lang="en-US" sz="1300" b="1" dirty="0"/>
              <a:t> research question:</a:t>
            </a:r>
          </a:p>
          <a:p>
            <a:pPr>
              <a:lnSpc>
                <a:spcPct val="130000"/>
              </a:lnSpc>
            </a:pPr>
            <a:r>
              <a:rPr lang="en-US" sz="1300" dirty="0"/>
              <a:t>What is the distribution of sleep quality among college students and are there any significant factors affecting sleep quality and is there a correlation between the number hours slept and cognitive function scores on the skill test? </a:t>
            </a:r>
          </a:p>
        </p:txBody>
      </p:sp>
      <p:sp>
        <p:nvSpPr>
          <p:cNvPr id="29" name="Freeform: Shape 28">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6" descr="Research Questions , Free Transparent Clipart - ClipartKey">
            <a:extLst>
              <a:ext uri="{FF2B5EF4-FFF2-40B4-BE49-F238E27FC236}">
                <a16:creationId xmlns:a16="http://schemas.microsoft.com/office/drawing/2014/main" id="{009BFD00-D16A-3883-2DFC-BA8E5E2DEB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46" r="21994" b="-1"/>
          <a:stretch/>
        </p:blipFill>
        <p:spPr bwMode="auto">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6C52867-8F83-5ECE-DEE0-95491D58A7B5}"/>
              </a:ext>
            </a:extLst>
          </p:cNvPr>
          <p:cNvCxnSpPr>
            <a:cxnSpLocks/>
          </p:cNvCxnSpPr>
          <p:nvPr/>
        </p:nvCxnSpPr>
        <p:spPr>
          <a:xfrm>
            <a:off x="992518" y="2449902"/>
            <a:ext cx="0" cy="1276709"/>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A3731E29-4DA8-DEBE-2CC8-A50E1CBA2CA1}"/>
              </a:ext>
            </a:extLst>
          </p:cNvPr>
          <p:cNvSpPr txBox="1">
            <a:spLocks/>
          </p:cNvSpPr>
          <p:nvPr/>
        </p:nvSpPr>
        <p:spPr>
          <a:xfrm>
            <a:off x="992519" y="2312988"/>
            <a:ext cx="5271804" cy="3651250"/>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US" sz="1300"/>
              <a:t>With the use of the Data Set: SleepStudy, which investigates 254 surveyed students considering characteristics such as the quantity of early classes taken, GPA, quantity and quality of sleep, depression score, anxiety score, stress score, etc. we will explore the aforementioned research question.</a:t>
            </a:r>
            <a:endParaRPr lang="en-US" sz="1300" dirty="0"/>
          </a:p>
        </p:txBody>
      </p:sp>
    </p:spTree>
    <p:extLst>
      <p:ext uri="{BB962C8B-B14F-4D97-AF65-F5344CB8AC3E}">
        <p14:creationId xmlns:p14="http://schemas.microsoft.com/office/powerpoint/2010/main" val="47613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750"/>
                                        <p:tgtEl>
                                          <p:spTgt spid="7"/>
                                        </p:tgtEl>
                                      </p:cBhvr>
                                    </p:animEffect>
                                    <p:set>
                                      <p:cBhvr>
                                        <p:cTn id="7" dur="1" fill="hold">
                                          <p:stCondLst>
                                            <p:cond delay="74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7" name="Rectangle 3086">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074" name="Picture 2" descr="Florida Polytechnic University Applied Research Center - HOK">
            <a:extLst>
              <a:ext uri="{FF2B5EF4-FFF2-40B4-BE49-F238E27FC236}">
                <a16:creationId xmlns:a16="http://schemas.microsoft.com/office/drawing/2014/main" id="{7891D7D1-B1A4-8C5D-BD42-9F63E5666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36" r="12256" b="-2"/>
          <a:stretch/>
        </p:blipFill>
        <p:spPr bwMode="auto">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a:noFill/>
          <a:extLst>
            <a:ext uri="{909E8E84-426E-40DD-AFC4-6F175D3DCCD1}">
              <a14:hiddenFill xmlns:a14="http://schemas.microsoft.com/office/drawing/2010/main">
                <a:solidFill>
                  <a:srgbClr val="FFFFFF"/>
                </a:solidFill>
              </a14:hiddenFill>
            </a:ext>
          </a:extLst>
        </p:spPr>
      </p:pic>
      <p:sp>
        <p:nvSpPr>
          <p:cNvPr id="3088" name="Freeform: Shape 3087">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3089" name="Freeform: Shape 3088">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90" name="Freeform: Shape 3089">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39BE2D4-E99D-C216-DF75-B25E96DD2363}"/>
              </a:ext>
            </a:extLst>
          </p:cNvPr>
          <p:cNvSpPr>
            <a:spLocks noGrp="1"/>
          </p:cNvSpPr>
          <p:nvPr>
            <p:ph type="title"/>
          </p:nvPr>
        </p:nvSpPr>
        <p:spPr>
          <a:xfrm>
            <a:off x="992518" y="442913"/>
            <a:ext cx="4780129" cy="1639888"/>
          </a:xfrm>
        </p:spPr>
        <p:txBody>
          <a:bodyPr anchor="b">
            <a:normAutofit/>
          </a:bodyPr>
          <a:lstStyle/>
          <a:p>
            <a:r>
              <a:rPr lang="en-US" dirty="0"/>
              <a:t>Data Exploration</a:t>
            </a:r>
          </a:p>
        </p:txBody>
      </p:sp>
      <p:sp>
        <p:nvSpPr>
          <p:cNvPr id="3" name="Content Placeholder 2">
            <a:extLst>
              <a:ext uri="{FF2B5EF4-FFF2-40B4-BE49-F238E27FC236}">
                <a16:creationId xmlns:a16="http://schemas.microsoft.com/office/drawing/2014/main" id="{E13124AC-87F7-7906-0C0C-E1E2F960662B}"/>
              </a:ext>
            </a:extLst>
          </p:cNvPr>
          <p:cNvSpPr>
            <a:spLocks noGrp="1"/>
          </p:cNvSpPr>
          <p:nvPr>
            <p:ph idx="1"/>
          </p:nvPr>
        </p:nvSpPr>
        <p:spPr>
          <a:xfrm>
            <a:off x="992518" y="2312988"/>
            <a:ext cx="5368525" cy="3651250"/>
          </a:xfrm>
        </p:spPr>
        <p:txBody>
          <a:bodyPr>
            <a:normAutofit/>
          </a:bodyPr>
          <a:lstStyle/>
          <a:p>
            <a:r>
              <a:rPr lang="en-US" sz="1300" b="1" dirty="0"/>
              <a:t>Categorical:</a:t>
            </a:r>
          </a:p>
          <a:p>
            <a:r>
              <a:rPr lang="en-US" sz="1300" b="1" dirty="0"/>
              <a:t>- </a:t>
            </a:r>
            <a:r>
              <a:rPr lang="en-US" sz="1300" dirty="0"/>
              <a:t>Depression Status</a:t>
            </a:r>
            <a:br>
              <a:rPr lang="en-US" sz="1300" dirty="0"/>
            </a:br>
            <a:r>
              <a:rPr lang="en-US" sz="1300" dirty="0"/>
              <a:t>- Anxiety Status</a:t>
            </a:r>
            <a:br>
              <a:rPr lang="en-US" sz="1300" dirty="0"/>
            </a:br>
            <a:r>
              <a:rPr lang="en-US" sz="1300" dirty="0"/>
              <a:t>- Stress Level</a:t>
            </a:r>
            <a:br>
              <a:rPr lang="en-US" sz="1300" dirty="0"/>
            </a:br>
            <a:r>
              <a:rPr lang="en-US" sz="1300" b="1" dirty="0"/>
              <a:t>Quantitative:</a:t>
            </a:r>
          </a:p>
          <a:p>
            <a:r>
              <a:rPr lang="en-US" sz="1300" dirty="0"/>
              <a:t>- Average Sleep</a:t>
            </a:r>
            <a:br>
              <a:rPr lang="en-US" sz="1300" dirty="0"/>
            </a:br>
            <a:r>
              <a:rPr lang="en-US" sz="1300" dirty="0"/>
              <a:t>- Sleep Quality</a:t>
            </a:r>
            <a:br>
              <a:rPr lang="en-US" sz="1300" dirty="0"/>
            </a:br>
            <a:r>
              <a:rPr lang="en-US" sz="1300" dirty="0"/>
              <a:t>- Alcoholic Beverages Consumed</a:t>
            </a:r>
          </a:p>
          <a:p>
            <a:r>
              <a:rPr lang="en-US" sz="1300" b="1" dirty="0"/>
              <a:t>Method:</a:t>
            </a:r>
            <a:br>
              <a:rPr lang="en-US" sz="1300" b="1" dirty="0"/>
            </a:br>
            <a:r>
              <a:rPr lang="en-US" sz="1300" dirty="0"/>
              <a:t>Created boxplots, scatterplots, and histograms using the package “ggplot”. </a:t>
            </a:r>
          </a:p>
        </p:txBody>
      </p:sp>
    </p:spTree>
    <p:extLst>
      <p:ext uri="{BB962C8B-B14F-4D97-AF65-F5344CB8AC3E}">
        <p14:creationId xmlns:p14="http://schemas.microsoft.com/office/powerpoint/2010/main" val="45785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9C38-42D2-8C29-3627-C80C79D2D452}"/>
              </a:ext>
            </a:extLst>
          </p:cNvPr>
          <p:cNvSpPr>
            <a:spLocks noGrp="1"/>
          </p:cNvSpPr>
          <p:nvPr>
            <p:ph type="title"/>
          </p:nvPr>
        </p:nvSpPr>
        <p:spPr/>
        <p:txBody>
          <a:bodyPr>
            <a:normAutofit/>
          </a:bodyPr>
          <a:lstStyle/>
          <a:p>
            <a:r>
              <a:rPr lang="en-US" dirty="0"/>
              <a:t>Univariate Exploration Data</a:t>
            </a:r>
          </a:p>
        </p:txBody>
      </p:sp>
      <p:pic>
        <p:nvPicPr>
          <p:cNvPr id="7" name="Picture 6">
            <a:extLst>
              <a:ext uri="{FF2B5EF4-FFF2-40B4-BE49-F238E27FC236}">
                <a16:creationId xmlns:a16="http://schemas.microsoft.com/office/drawing/2014/main" id="{0B8285EF-A1CD-D5C4-EE03-61B1B10B8926}"/>
              </a:ext>
            </a:extLst>
          </p:cNvPr>
          <p:cNvPicPr>
            <a:picLocks noChangeAspect="1"/>
          </p:cNvPicPr>
          <p:nvPr/>
        </p:nvPicPr>
        <p:blipFill>
          <a:blip r:embed="rId2"/>
          <a:stretch>
            <a:fillRect/>
          </a:stretch>
        </p:blipFill>
        <p:spPr>
          <a:xfrm>
            <a:off x="2723679" y="2495405"/>
            <a:ext cx="6744641" cy="41820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860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aph of a graph&#10;&#10;Description automatically generated with medium confidence">
            <a:extLst>
              <a:ext uri="{FF2B5EF4-FFF2-40B4-BE49-F238E27FC236}">
                <a16:creationId xmlns:a16="http://schemas.microsoft.com/office/drawing/2014/main" id="{07FEC887-5B06-59F0-DB77-E53CA8DAA437}"/>
              </a:ext>
            </a:extLst>
          </p:cNvPr>
          <p:cNvPicPr>
            <a:picLocks noChangeAspect="1"/>
          </p:cNvPicPr>
          <p:nvPr/>
        </p:nvPicPr>
        <p:blipFill>
          <a:blip r:embed="rId2"/>
          <a:stretch>
            <a:fillRect/>
          </a:stretch>
        </p:blipFill>
        <p:spPr>
          <a:xfrm>
            <a:off x="846448" y="321734"/>
            <a:ext cx="4648272" cy="2905170"/>
          </a:xfrm>
          <a:prstGeom prst="rect">
            <a:avLst/>
          </a:prstGeom>
        </p:spPr>
      </p:pic>
      <p:pic>
        <p:nvPicPr>
          <p:cNvPr id="7" name="Picture 6" descr="A graph of a graph of a student&#10;&#10;Description automatically generated with medium confidence">
            <a:extLst>
              <a:ext uri="{FF2B5EF4-FFF2-40B4-BE49-F238E27FC236}">
                <a16:creationId xmlns:a16="http://schemas.microsoft.com/office/drawing/2014/main" id="{3856D7E3-EC33-457E-FCAD-BAD1312D06F1}"/>
              </a:ext>
            </a:extLst>
          </p:cNvPr>
          <p:cNvPicPr>
            <a:picLocks noChangeAspect="1"/>
          </p:cNvPicPr>
          <p:nvPr/>
        </p:nvPicPr>
        <p:blipFill>
          <a:blip r:embed="rId3"/>
          <a:stretch>
            <a:fillRect/>
          </a:stretch>
        </p:blipFill>
        <p:spPr>
          <a:xfrm>
            <a:off x="953266" y="3631096"/>
            <a:ext cx="4434634" cy="2760560"/>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different colored bars&#10;&#10;Description automatically generated">
            <a:extLst>
              <a:ext uri="{FF2B5EF4-FFF2-40B4-BE49-F238E27FC236}">
                <a16:creationId xmlns:a16="http://schemas.microsoft.com/office/drawing/2014/main" id="{67B264B0-C63F-981E-B695-994855B8FD26}"/>
              </a:ext>
            </a:extLst>
          </p:cNvPr>
          <p:cNvPicPr>
            <a:picLocks noChangeAspect="1"/>
          </p:cNvPicPr>
          <p:nvPr/>
        </p:nvPicPr>
        <p:blipFill>
          <a:blip r:embed="rId4"/>
          <a:stretch>
            <a:fillRect/>
          </a:stretch>
        </p:blipFill>
        <p:spPr>
          <a:xfrm>
            <a:off x="6308034" y="1660832"/>
            <a:ext cx="5426764" cy="3391726"/>
          </a:xfrm>
          <a:prstGeom prst="rect">
            <a:avLst/>
          </a:prstGeom>
        </p:spPr>
      </p:pic>
    </p:spTree>
    <p:extLst>
      <p:ext uri="{BB962C8B-B14F-4D97-AF65-F5344CB8AC3E}">
        <p14:creationId xmlns:p14="http://schemas.microsoft.com/office/powerpoint/2010/main" val="275510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1043BDC-01BE-3F65-1CFE-310B0820F124}"/>
              </a:ext>
            </a:extLst>
          </p:cNvPr>
          <p:cNvPicPr>
            <a:picLocks noGrp="1" noChangeAspect="1"/>
          </p:cNvPicPr>
          <p:nvPr>
            <p:ph idx="4294967295"/>
          </p:nvPr>
        </p:nvPicPr>
        <p:blipFill>
          <a:blip r:embed="rId2"/>
          <a:stretch>
            <a:fillRect/>
          </a:stretch>
        </p:blipFill>
        <p:spPr>
          <a:xfrm>
            <a:off x="1460144" y="643467"/>
            <a:ext cx="9285110" cy="55710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1732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5B5943D-B757-5FBA-37FC-DA6CA80F4068}"/>
              </a:ext>
            </a:extLst>
          </p:cNvPr>
          <p:cNvGrpSpPr/>
          <p:nvPr/>
        </p:nvGrpSpPr>
        <p:grpSpPr>
          <a:xfrm>
            <a:off x="0" y="1"/>
            <a:ext cx="12192000" cy="6745074"/>
            <a:chOff x="0" y="1"/>
            <a:chExt cx="12192000" cy="6745074"/>
          </a:xfrm>
        </p:grpSpPr>
        <p:pic>
          <p:nvPicPr>
            <p:cNvPr id="5" name="Picture 4">
              <a:extLst>
                <a:ext uri="{FF2B5EF4-FFF2-40B4-BE49-F238E27FC236}">
                  <a16:creationId xmlns:a16="http://schemas.microsoft.com/office/drawing/2014/main" id="{59A8F756-76B5-187D-442C-2CD54B06B77D}"/>
                </a:ext>
              </a:extLst>
            </p:cNvPr>
            <p:cNvPicPr>
              <a:picLocks noChangeAspect="1"/>
            </p:cNvPicPr>
            <p:nvPr/>
          </p:nvPicPr>
          <p:blipFill rotWithShape="1">
            <a:blip r:embed="rId2"/>
            <a:srcRect b="25507"/>
            <a:stretch/>
          </p:blipFill>
          <p:spPr>
            <a:xfrm>
              <a:off x="0" y="1"/>
              <a:ext cx="12192000" cy="279646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2494A28B-8C7A-2601-15A9-CEA8BEEF7CD7}"/>
                </a:ext>
              </a:extLst>
            </p:cNvPr>
            <p:cNvPicPr>
              <a:picLocks noChangeAspect="1"/>
            </p:cNvPicPr>
            <p:nvPr/>
          </p:nvPicPr>
          <p:blipFill rotWithShape="1">
            <a:blip r:embed="rId3"/>
            <a:srcRect t="-1" b="1989"/>
            <a:stretch/>
          </p:blipFill>
          <p:spPr>
            <a:xfrm>
              <a:off x="2978943" y="2920755"/>
              <a:ext cx="6234113" cy="3824320"/>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139828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B8AB-9F12-EC34-B828-F76195C73CD9}"/>
              </a:ext>
            </a:extLst>
          </p:cNvPr>
          <p:cNvSpPr>
            <a:spLocks noGrp="1"/>
          </p:cNvSpPr>
          <p:nvPr>
            <p:ph type="title"/>
          </p:nvPr>
        </p:nvSpPr>
        <p:spPr/>
        <p:txBody>
          <a:bodyPr vert="horz" lIns="109728" tIns="109728" rIns="109728" bIns="91440" rtlCol="0" anchor="b">
            <a:normAutofit/>
          </a:bodyPr>
          <a:lstStyle/>
          <a:p>
            <a:pPr algn="ctr">
              <a:lnSpc>
                <a:spcPct val="120000"/>
              </a:lnSpc>
            </a:pPr>
            <a:r>
              <a:rPr lang="en-US" sz="3600" dirty="0"/>
              <a:t>Multivariate Exploration Data</a:t>
            </a:r>
          </a:p>
        </p:txBody>
      </p:sp>
      <p:pic>
        <p:nvPicPr>
          <p:cNvPr id="6" name="Picture 5">
            <a:extLst>
              <a:ext uri="{FF2B5EF4-FFF2-40B4-BE49-F238E27FC236}">
                <a16:creationId xmlns:a16="http://schemas.microsoft.com/office/drawing/2014/main" id="{3F56F60F-8F47-09A6-F570-7C377D89C2EA}"/>
              </a:ext>
            </a:extLst>
          </p:cNvPr>
          <p:cNvPicPr>
            <a:picLocks noChangeAspect="1"/>
          </p:cNvPicPr>
          <p:nvPr/>
        </p:nvPicPr>
        <p:blipFill>
          <a:blip r:embed="rId2"/>
          <a:stretch>
            <a:fillRect/>
          </a:stretch>
        </p:blipFill>
        <p:spPr>
          <a:xfrm>
            <a:off x="630936" y="2426681"/>
            <a:ext cx="5251229" cy="3609679"/>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28FCD7C4-003C-5ADA-CE2C-C23237D8B1D5}"/>
              </a:ext>
            </a:extLst>
          </p:cNvPr>
          <p:cNvPicPr>
            <a:picLocks noChangeAspect="1"/>
          </p:cNvPicPr>
          <p:nvPr/>
        </p:nvPicPr>
        <p:blipFill rotWithShape="1">
          <a:blip r:embed="rId3"/>
          <a:srcRect l="-1" r="51"/>
          <a:stretch/>
        </p:blipFill>
        <p:spPr>
          <a:xfrm>
            <a:off x="6428232" y="2426681"/>
            <a:ext cx="5199915" cy="36096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710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2DF104-1D7C-A172-D6D2-9B7C9B9CB9D2}"/>
              </a:ext>
            </a:extLst>
          </p:cNvPr>
          <p:cNvPicPr>
            <a:picLocks noChangeAspect="1"/>
          </p:cNvPicPr>
          <p:nvPr/>
        </p:nvPicPr>
        <p:blipFill>
          <a:blip r:embed="rId2"/>
          <a:stretch>
            <a:fillRect/>
          </a:stretch>
        </p:blipFill>
        <p:spPr>
          <a:xfrm>
            <a:off x="621792" y="1760220"/>
            <a:ext cx="5291666" cy="334013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8AD93893-500D-7DD4-EB98-500146BC6A8C}"/>
              </a:ext>
            </a:extLst>
          </p:cNvPr>
          <p:cNvPicPr>
            <a:picLocks noChangeAspect="1"/>
          </p:cNvPicPr>
          <p:nvPr/>
        </p:nvPicPr>
        <p:blipFill>
          <a:blip r:embed="rId3"/>
          <a:stretch>
            <a:fillRect/>
          </a:stretch>
        </p:blipFill>
        <p:spPr>
          <a:xfrm>
            <a:off x="6281928" y="1760220"/>
            <a:ext cx="5381914" cy="33375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238299"/>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412</TotalTime>
  <Words>299</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Meiryo</vt:lpstr>
      <vt:lpstr>Arial</vt:lpstr>
      <vt:lpstr>Corbel</vt:lpstr>
      <vt:lpstr>SketchLinesVTI</vt:lpstr>
      <vt:lpstr>A Dive Into Data Sets:</vt:lpstr>
      <vt:lpstr>Describe the research question</vt:lpstr>
      <vt:lpstr>Data Exploration</vt:lpstr>
      <vt:lpstr>Univariate Exploration Data</vt:lpstr>
      <vt:lpstr>PowerPoint Presentation</vt:lpstr>
      <vt:lpstr>PowerPoint Presentation</vt:lpstr>
      <vt:lpstr>PowerPoint Presentation</vt:lpstr>
      <vt:lpstr>Multivariate Exploration Data</vt:lpstr>
      <vt:lpstr>PowerPoint Presentation</vt:lpstr>
      <vt:lpstr>PowerPoint Presentation</vt:lpstr>
      <vt:lpstr>PowerPoint Presentation</vt:lpstr>
      <vt:lpstr>PowerPoint Presentation</vt:lpstr>
      <vt:lpstr>What Did We Conclude?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Dive Into Data Sets:</dc:title>
  <dc:creator>Nguyen, Nolan</dc:creator>
  <cp:lastModifiedBy>Nguyen, Nolan</cp:lastModifiedBy>
  <cp:revision>2</cp:revision>
  <dcterms:created xsi:type="dcterms:W3CDTF">2023-12-02T15:47:32Z</dcterms:created>
  <dcterms:modified xsi:type="dcterms:W3CDTF">2023-12-05T04:22:20Z</dcterms:modified>
</cp:coreProperties>
</file>