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Nunito"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62" y="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1fb48d773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31fb48d773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1f7b5e3b3f_0_5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1f7b5e3b3f_0_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1f7b5e3b3f_0_5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1f7b5e3b3f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1f7b5e3b3f_0_5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1f7b5e3b3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1f7b5e3b3f_0_5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1f7b5e3b3f_0_5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1f7b5e3b3f_0_5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1f7b5e3b3f_0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1fb48d773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1fb48d77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1f7b5e3b3f_0_5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1f7b5e3b3f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1fb48d7732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1fb48d773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1f7b5e3b3f_0_5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1f7b5e3b3f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0" y="753650"/>
            <a:ext cx="5361300" cy="2128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solidFill>
                  <a:srgbClr val="38761D"/>
                </a:solidFill>
              </a:rPr>
              <a:t>Air Quality Prediction:</a:t>
            </a:r>
            <a:endParaRPr>
              <a:solidFill>
                <a:srgbClr val="38761D"/>
              </a:solidFill>
            </a:endParaRPr>
          </a:p>
          <a:p>
            <a:pPr marL="0" lvl="0" indent="0" algn="ctr" rtl="0">
              <a:spcBef>
                <a:spcPts val="0"/>
              </a:spcBef>
              <a:spcAft>
                <a:spcPts val="0"/>
              </a:spcAft>
              <a:buNone/>
            </a:pPr>
            <a:r>
              <a:rPr lang="en">
                <a:solidFill>
                  <a:srgbClr val="38761D"/>
                </a:solidFill>
              </a:rPr>
              <a:t>Developing Public Environmental Health Awareness</a:t>
            </a:r>
            <a:endParaRPr>
              <a:solidFill>
                <a:srgbClr val="38761D"/>
              </a:solidFill>
            </a:endParaRPr>
          </a:p>
        </p:txBody>
      </p:sp>
      <p:sp>
        <p:nvSpPr>
          <p:cNvPr id="129" name="Google Shape;129;p13"/>
          <p:cNvSpPr txBox="1">
            <a:spLocks noGrp="1"/>
          </p:cNvSpPr>
          <p:nvPr>
            <p:ph type="subTitle" idx="1"/>
          </p:nvPr>
        </p:nvSpPr>
        <p:spPr>
          <a:xfrm>
            <a:off x="1858700" y="2978058"/>
            <a:ext cx="5361300" cy="52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1018"/>
              <a:buNone/>
            </a:pPr>
            <a:r>
              <a:rPr lang="en" sz="1979"/>
              <a:t>Hailey Birge, Maria Ramirez, Nicholas Lawson, Roberto Marquez</a:t>
            </a:r>
            <a:endParaRPr sz="1979"/>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2"/>
          <p:cNvSpPr txBox="1">
            <a:spLocks noGrp="1"/>
          </p:cNvSpPr>
          <p:nvPr>
            <p:ph type="title"/>
          </p:nvPr>
        </p:nvSpPr>
        <p:spPr>
          <a:xfrm>
            <a:off x="715350" y="222850"/>
            <a:ext cx="7505700" cy="3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00"/>
              <a:t>Neural Network Model Analysis: Loss and Accuracy Plots</a:t>
            </a:r>
            <a:endParaRPr sz="2200"/>
          </a:p>
        </p:txBody>
      </p:sp>
      <p:sp>
        <p:nvSpPr>
          <p:cNvPr id="192" name="Google Shape;192;p22"/>
          <p:cNvSpPr txBox="1">
            <a:spLocks noGrp="1"/>
          </p:cNvSpPr>
          <p:nvPr>
            <p:ph type="body" idx="1"/>
          </p:nvPr>
        </p:nvSpPr>
        <p:spPr>
          <a:xfrm>
            <a:off x="715350" y="615850"/>
            <a:ext cx="7505700" cy="1187700"/>
          </a:xfrm>
          <a:prstGeom prst="rect">
            <a:avLst/>
          </a:prstGeom>
        </p:spPr>
        <p:txBody>
          <a:bodyPr spcFirstLastPara="1" wrap="square" lIns="91425" tIns="91425" rIns="91425" bIns="91425" anchor="t" anchorCtr="0">
            <a:normAutofit fontScale="92500" lnSpcReduction="20000"/>
          </a:bodyPr>
          <a:lstStyle/>
          <a:p>
            <a:pPr marL="0" lvl="0" indent="0" algn="l" rtl="0">
              <a:lnSpc>
                <a:spcPct val="105000"/>
              </a:lnSpc>
              <a:spcBef>
                <a:spcPts val="1200"/>
              </a:spcBef>
              <a:spcAft>
                <a:spcPts val="200"/>
              </a:spcAft>
              <a:buSzPct val="52883"/>
              <a:buNone/>
            </a:pPr>
            <a:r>
              <a:rPr lang="en" sz="1612">
                <a:solidFill>
                  <a:srgbClr val="000000"/>
                </a:solidFill>
                <a:highlight>
                  <a:schemeClr val="dk1"/>
                </a:highlight>
              </a:rPr>
              <a:t>The plots showing the relationships between training and validation accuracy and loss support the evidence that this is a strong model. Following a steep initial drop, both training loss and validation loss steadily decrease over epochs, indicating that the model is learning from the training data. The reverse is true for accuracy over epochs, indicating the model's improvement in classifying the training data. </a:t>
            </a:r>
            <a:endParaRPr sz="100"/>
          </a:p>
        </p:txBody>
      </p:sp>
      <p:pic>
        <p:nvPicPr>
          <p:cNvPr id="193" name="Google Shape;193;p22"/>
          <p:cNvPicPr preferRelativeResize="0"/>
          <p:nvPr/>
        </p:nvPicPr>
        <p:blipFill>
          <a:blip r:embed="rId3">
            <a:alphaModFix/>
          </a:blip>
          <a:stretch>
            <a:fillRect/>
          </a:stretch>
        </p:blipFill>
        <p:spPr>
          <a:xfrm>
            <a:off x="251575" y="1919000"/>
            <a:ext cx="2959625" cy="2991400"/>
          </a:xfrm>
          <a:prstGeom prst="rect">
            <a:avLst/>
          </a:prstGeom>
          <a:noFill/>
          <a:ln>
            <a:noFill/>
          </a:ln>
        </p:spPr>
      </p:pic>
      <p:pic>
        <p:nvPicPr>
          <p:cNvPr id="194" name="Google Shape;194;p22"/>
          <p:cNvPicPr preferRelativeResize="0"/>
          <p:nvPr/>
        </p:nvPicPr>
        <p:blipFill>
          <a:blip r:embed="rId4">
            <a:alphaModFix/>
          </a:blip>
          <a:stretch>
            <a:fillRect/>
          </a:stretch>
        </p:blipFill>
        <p:spPr>
          <a:xfrm>
            <a:off x="3048688" y="1919000"/>
            <a:ext cx="2839016" cy="2991400"/>
          </a:xfrm>
          <a:prstGeom prst="rect">
            <a:avLst/>
          </a:prstGeom>
          <a:noFill/>
          <a:ln>
            <a:noFill/>
          </a:ln>
        </p:spPr>
      </p:pic>
      <p:sp>
        <p:nvSpPr>
          <p:cNvPr id="195" name="Google Shape;195;p22"/>
          <p:cNvSpPr txBox="1"/>
          <p:nvPr/>
        </p:nvSpPr>
        <p:spPr>
          <a:xfrm>
            <a:off x="6045325" y="1919000"/>
            <a:ext cx="2594700" cy="262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200"/>
              </a:spcAft>
              <a:buNone/>
            </a:pPr>
            <a:r>
              <a:rPr lang="en" sz="1731">
                <a:highlight>
                  <a:schemeClr val="dk1"/>
                </a:highlight>
                <a:latin typeface="Calibri"/>
                <a:ea typeface="Calibri"/>
                <a:cs typeface="Calibri"/>
                <a:sym typeface="Calibri"/>
              </a:rPr>
              <a:t>The high accuracy score, consistency across classes in precision and recall, and the information revealed by the loss and accuracy plots make this the </a:t>
            </a:r>
            <a:r>
              <a:rPr lang="en" sz="1731" b="1">
                <a:solidFill>
                  <a:srgbClr val="BF9000"/>
                </a:solidFill>
                <a:highlight>
                  <a:schemeClr val="dk1"/>
                </a:highlight>
                <a:latin typeface="Calibri"/>
                <a:ea typeface="Calibri"/>
                <a:cs typeface="Calibri"/>
                <a:sym typeface="Calibri"/>
              </a:rPr>
              <a:t>model of choice</a:t>
            </a:r>
            <a:r>
              <a:rPr lang="en" sz="1731">
                <a:highlight>
                  <a:schemeClr val="dk1"/>
                </a:highlight>
                <a:latin typeface="Calibri"/>
                <a:ea typeface="Calibri"/>
                <a:cs typeface="Calibri"/>
                <a:sym typeface="Calibri"/>
              </a:rPr>
              <a:t> to power our air quality prediction app.</a:t>
            </a:r>
            <a:endParaRPr sz="200">
              <a:solidFill>
                <a:schemeClr val="dk2"/>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3"/>
          <p:cNvSpPr txBox="1">
            <a:spLocks noGrp="1"/>
          </p:cNvSpPr>
          <p:nvPr>
            <p:ph type="title"/>
          </p:nvPr>
        </p:nvSpPr>
        <p:spPr>
          <a:xfrm>
            <a:off x="725900" y="433825"/>
            <a:ext cx="7505700" cy="69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00"/>
              <a:t>Phase 3: Developing the Air Quality Prediction App</a:t>
            </a:r>
            <a:endParaRPr sz="2500"/>
          </a:p>
        </p:txBody>
      </p:sp>
      <p:sp>
        <p:nvSpPr>
          <p:cNvPr id="201" name="Google Shape;201;p23"/>
          <p:cNvSpPr txBox="1">
            <a:spLocks noGrp="1"/>
          </p:cNvSpPr>
          <p:nvPr>
            <p:ph type="body" idx="1"/>
          </p:nvPr>
        </p:nvSpPr>
        <p:spPr>
          <a:xfrm>
            <a:off x="781925" y="1054075"/>
            <a:ext cx="7704000" cy="3286500"/>
          </a:xfrm>
          <a:prstGeom prst="rect">
            <a:avLst/>
          </a:prstGeom>
        </p:spPr>
        <p:txBody>
          <a:bodyPr spcFirstLastPara="1" wrap="square" lIns="91425" tIns="91425" rIns="91425" bIns="91425" anchor="t" anchorCtr="0">
            <a:normAutofit fontScale="47500" lnSpcReduction="20000"/>
          </a:bodyPr>
          <a:lstStyle/>
          <a:p>
            <a:pPr marL="457200" lvl="0" indent="-341709" algn="l" rtl="0">
              <a:spcBef>
                <a:spcPts val="0"/>
              </a:spcBef>
              <a:spcAft>
                <a:spcPts val="0"/>
              </a:spcAft>
              <a:buSzPct val="100000"/>
              <a:buAutoNum type="arabicPeriod"/>
            </a:pPr>
            <a:r>
              <a:rPr lang="en" sz="3750"/>
              <a:t>The neural network model was saved as a .keras file and the scaler for the model was saved as a .pkl file and loaded into the flask app</a:t>
            </a:r>
            <a:endParaRPr sz="3750"/>
          </a:p>
          <a:p>
            <a:pPr marL="457200" lvl="0" indent="-341709" algn="l" rtl="0">
              <a:spcBef>
                <a:spcPts val="0"/>
              </a:spcBef>
              <a:spcAft>
                <a:spcPts val="0"/>
              </a:spcAft>
              <a:buSzPct val="100000"/>
              <a:buAutoNum type="arabicPeriod"/>
            </a:pPr>
            <a:r>
              <a:rPr lang="en" sz="3750"/>
              <a:t>Sliding scales for the user to manipulate were created within the associated HTML and JS files</a:t>
            </a:r>
            <a:endParaRPr sz="3750"/>
          </a:p>
          <a:p>
            <a:pPr marL="457200" lvl="0" indent="-341709" algn="l" rtl="0">
              <a:spcBef>
                <a:spcPts val="0"/>
              </a:spcBef>
              <a:spcAft>
                <a:spcPts val="0"/>
              </a:spcAft>
              <a:buSzPct val="100000"/>
              <a:buAutoNum type="arabicPeriod"/>
            </a:pPr>
            <a:r>
              <a:rPr lang="en" sz="3750"/>
              <a:t>The model analyzes the user’s input and the “Predict” button yields a prediction based on the classes (Good, Moderate, Poor and Hazardous). </a:t>
            </a:r>
            <a:endParaRPr sz="3750"/>
          </a:p>
          <a:p>
            <a:pPr marL="0" lvl="0" indent="0" algn="l" rtl="0">
              <a:spcBef>
                <a:spcPts val="1200"/>
              </a:spcBef>
              <a:spcAft>
                <a:spcPts val="0"/>
              </a:spcAft>
              <a:buNone/>
            </a:pPr>
            <a:endParaRPr/>
          </a:p>
          <a:p>
            <a:pPr marL="0" lvl="0" indent="0" algn="l" rtl="0">
              <a:spcBef>
                <a:spcPts val="1200"/>
              </a:spcBef>
              <a:spcAft>
                <a:spcPts val="1200"/>
              </a:spcAft>
              <a:buNone/>
            </a:pPr>
            <a:r>
              <a:rPr lang="en" sz="3573" b="1">
                <a:solidFill>
                  <a:srgbClr val="38761D"/>
                </a:solidFill>
              </a:rPr>
              <a:t>The significance of this application is that it provides an accessible, user friendly interface in which to submit metrics from the region of interest and receive a prediction with good accuracy on air quality. This provides the public with relevant information to help inform decisions and spread awareness.</a:t>
            </a:r>
            <a:endParaRPr sz="3573" b="1">
              <a:solidFill>
                <a:srgbClr val="38761D"/>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590500" y="219200"/>
            <a:ext cx="7505700" cy="5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Project Overview</a:t>
            </a:r>
            <a:endParaRPr/>
          </a:p>
        </p:txBody>
      </p:sp>
      <p:sp>
        <p:nvSpPr>
          <p:cNvPr id="135" name="Google Shape;135;p14"/>
          <p:cNvSpPr txBox="1">
            <a:spLocks noGrp="1"/>
          </p:cNvSpPr>
          <p:nvPr>
            <p:ph type="body" idx="1"/>
          </p:nvPr>
        </p:nvSpPr>
        <p:spPr>
          <a:xfrm>
            <a:off x="590500" y="761100"/>
            <a:ext cx="7870500" cy="392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u="sng"/>
              <a:t>Relevance:</a:t>
            </a:r>
            <a:r>
              <a:rPr lang="en" sz="1500"/>
              <a:t> </a:t>
            </a:r>
            <a:r>
              <a:rPr lang="en" sz="1600" b="1">
                <a:solidFill>
                  <a:srgbClr val="38761D"/>
                </a:solidFill>
              </a:rPr>
              <a:t>Air quality is one of the most critical environmental components in public health as it affects every system in the human body. </a:t>
            </a:r>
            <a:endParaRPr sz="1600" b="1">
              <a:solidFill>
                <a:srgbClr val="38761D"/>
              </a:solidFill>
            </a:endParaRPr>
          </a:p>
          <a:p>
            <a:pPr marL="457200" lvl="0" indent="-323850" algn="l" rtl="0">
              <a:spcBef>
                <a:spcPts val="1200"/>
              </a:spcBef>
              <a:spcAft>
                <a:spcPts val="0"/>
              </a:spcAft>
              <a:buSzPts val="1500"/>
              <a:buChar char="●"/>
            </a:pPr>
            <a:r>
              <a:rPr lang="en" sz="1500"/>
              <a:t>The impact of air quality begins in utero and continues throughout our life span.</a:t>
            </a:r>
            <a:endParaRPr sz="1500"/>
          </a:p>
          <a:p>
            <a:pPr marL="457200" lvl="0" indent="-323850" algn="l" rtl="0">
              <a:spcBef>
                <a:spcPts val="0"/>
              </a:spcBef>
              <a:spcAft>
                <a:spcPts val="0"/>
              </a:spcAft>
              <a:buSzPts val="1500"/>
              <a:buChar char="●"/>
            </a:pPr>
            <a:r>
              <a:rPr lang="en" sz="1500"/>
              <a:t>It is one of the leading factors in many diseases. </a:t>
            </a:r>
            <a:endParaRPr sz="1500"/>
          </a:p>
          <a:p>
            <a:pPr marL="457200" lvl="0" indent="-323850" algn="l" rtl="0">
              <a:spcBef>
                <a:spcPts val="0"/>
              </a:spcBef>
              <a:spcAft>
                <a:spcPts val="0"/>
              </a:spcAft>
              <a:buSzPts val="1500"/>
              <a:buChar char="●"/>
            </a:pPr>
            <a:r>
              <a:rPr lang="en" sz="1500"/>
              <a:t>In addition to human welfare implications, air quality is also a key predictor of health in ecological systems.</a:t>
            </a:r>
            <a:endParaRPr sz="1500"/>
          </a:p>
          <a:p>
            <a:pPr marL="0" lvl="0" indent="0" algn="l" rtl="0">
              <a:spcBef>
                <a:spcPts val="1200"/>
              </a:spcBef>
              <a:spcAft>
                <a:spcPts val="0"/>
              </a:spcAft>
              <a:buNone/>
            </a:pPr>
            <a:r>
              <a:rPr lang="en" sz="1500"/>
              <a:t>Air quality is a determining factor in the health of every living creature in a region, and the ability to classify air quality using environmental metrics is paramount in keeping the public informed. </a:t>
            </a:r>
            <a:endParaRPr sz="1500"/>
          </a:p>
          <a:p>
            <a:pPr marL="0" lvl="0" indent="0" algn="l" rtl="0">
              <a:spcBef>
                <a:spcPts val="1200"/>
              </a:spcBef>
              <a:spcAft>
                <a:spcPts val="0"/>
              </a:spcAft>
              <a:buNone/>
            </a:pPr>
            <a:r>
              <a:rPr lang="en" sz="1600" b="1" u="sng"/>
              <a:t>Purpose:</a:t>
            </a:r>
            <a:r>
              <a:rPr lang="en" sz="1500"/>
              <a:t> </a:t>
            </a:r>
            <a:r>
              <a:rPr lang="en" sz="1600" b="1">
                <a:solidFill>
                  <a:srgbClr val="38761D"/>
                </a:solidFill>
              </a:rPr>
              <a:t>To develop a user-friendly interface powered by a model that will generate a prediction on air quality when provided with 9 parameters:</a:t>
            </a:r>
            <a:endParaRPr sz="1600" b="1">
              <a:solidFill>
                <a:srgbClr val="38761D"/>
              </a:solidFill>
            </a:endParaRPr>
          </a:p>
          <a:p>
            <a:pPr marL="0" lvl="0" indent="0" algn="l" rtl="0">
              <a:spcBef>
                <a:spcPts val="1200"/>
              </a:spcBef>
              <a:spcAft>
                <a:spcPts val="1200"/>
              </a:spcAft>
              <a:buNone/>
            </a:pPr>
            <a:r>
              <a:rPr lang="en" sz="1500" b="1"/>
              <a:t>Temperature, Humidity, PM2.5 (fine particulate matter), PM10 (coarse particulate matter), NO2, SO2, CO, Proximity to Industrial Areas, and Population Density.</a:t>
            </a:r>
            <a:endParaRPr sz="15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691500" y="379425"/>
            <a:ext cx="7505700" cy="73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Phase 1: Preparing the data</a:t>
            </a:r>
            <a:endParaRPr/>
          </a:p>
        </p:txBody>
      </p:sp>
      <p:sp>
        <p:nvSpPr>
          <p:cNvPr id="141" name="Google Shape;141;p15"/>
          <p:cNvSpPr txBox="1">
            <a:spLocks noGrp="1"/>
          </p:cNvSpPr>
          <p:nvPr>
            <p:ph type="body" idx="1"/>
          </p:nvPr>
        </p:nvSpPr>
        <p:spPr>
          <a:xfrm>
            <a:off x="691500" y="992075"/>
            <a:ext cx="3550800" cy="3902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605"/>
              <a:buNone/>
            </a:pPr>
            <a:r>
              <a:rPr lang="en" sz="2000" b="1"/>
              <a:t>About the dataset:</a:t>
            </a:r>
            <a:endParaRPr sz="2000" b="1"/>
          </a:p>
          <a:p>
            <a:pPr marL="457200" lvl="0" indent="-336550" algn="l" rtl="0">
              <a:lnSpc>
                <a:spcPct val="95000"/>
              </a:lnSpc>
              <a:spcBef>
                <a:spcPts val="1200"/>
              </a:spcBef>
              <a:spcAft>
                <a:spcPts val="0"/>
              </a:spcAft>
              <a:buSzPts val="1700"/>
              <a:buChar char="●"/>
            </a:pPr>
            <a:r>
              <a:rPr lang="en" sz="1700"/>
              <a:t>Kaggle dataset, originally derived from World Health Organization and World Bank Data</a:t>
            </a:r>
            <a:endParaRPr sz="1700"/>
          </a:p>
          <a:p>
            <a:pPr marL="457200" lvl="0" indent="-336550" algn="l" rtl="0">
              <a:lnSpc>
                <a:spcPct val="95000"/>
              </a:lnSpc>
              <a:spcBef>
                <a:spcPts val="0"/>
              </a:spcBef>
              <a:spcAft>
                <a:spcPts val="0"/>
              </a:spcAft>
              <a:buSzPts val="1700"/>
              <a:buChar char="●"/>
            </a:pPr>
            <a:r>
              <a:rPr lang="en" sz="1700"/>
              <a:t>5000 samples from various regions</a:t>
            </a:r>
            <a:endParaRPr sz="1700"/>
          </a:p>
          <a:p>
            <a:pPr marL="457200" lvl="0" indent="-336550" algn="l" rtl="0">
              <a:lnSpc>
                <a:spcPct val="95000"/>
              </a:lnSpc>
              <a:spcBef>
                <a:spcPts val="0"/>
              </a:spcBef>
              <a:spcAft>
                <a:spcPts val="0"/>
              </a:spcAft>
              <a:buSzPts val="1700"/>
              <a:buChar char="●"/>
            </a:pPr>
            <a:r>
              <a:rPr lang="en" sz="1700" b="1"/>
              <a:t>Features:</a:t>
            </a:r>
            <a:r>
              <a:rPr lang="en" sz="1700"/>
              <a:t> 9 major influencers of air quality</a:t>
            </a:r>
            <a:endParaRPr sz="1700"/>
          </a:p>
          <a:p>
            <a:pPr marL="457200" lvl="0" indent="-336550" algn="l" rtl="0">
              <a:lnSpc>
                <a:spcPct val="95000"/>
              </a:lnSpc>
              <a:spcBef>
                <a:spcPts val="0"/>
              </a:spcBef>
              <a:spcAft>
                <a:spcPts val="0"/>
              </a:spcAft>
              <a:buSzPts val="1700"/>
              <a:buChar char="●"/>
            </a:pPr>
            <a:r>
              <a:rPr lang="en" sz="1700" b="1"/>
              <a:t>Target variable:</a:t>
            </a:r>
            <a:r>
              <a:rPr lang="en" sz="1700"/>
              <a:t> Air Quality</a:t>
            </a:r>
            <a:endParaRPr sz="1700"/>
          </a:p>
          <a:p>
            <a:pPr marL="457200" lvl="0" indent="-336550" algn="l" rtl="0">
              <a:lnSpc>
                <a:spcPct val="95000"/>
              </a:lnSpc>
              <a:spcBef>
                <a:spcPts val="0"/>
              </a:spcBef>
              <a:spcAft>
                <a:spcPts val="0"/>
              </a:spcAft>
              <a:buSzPts val="1700"/>
              <a:buChar char="●"/>
            </a:pPr>
            <a:r>
              <a:rPr lang="en" sz="1700" b="1"/>
              <a:t>Classes:</a:t>
            </a:r>
            <a:r>
              <a:rPr lang="en" sz="1700"/>
              <a:t> </a:t>
            </a:r>
            <a:endParaRPr sz="1700"/>
          </a:p>
          <a:p>
            <a:pPr marL="914400" lvl="1" indent="-336550" algn="l" rtl="0">
              <a:lnSpc>
                <a:spcPct val="95000"/>
              </a:lnSpc>
              <a:spcBef>
                <a:spcPts val="0"/>
              </a:spcBef>
              <a:spcAft>
                <a:spcPts val="0"/>
              </a:spcAft>
              <a:buSzPts val="1700"/>
              <a:buChar char="○"/>
            </a:pPr>
            <a:r>
              <a:rPr lang="en" sz="1700"/>
              <a:t>Good (0), </a:t>
            </a:r>
            <a:endParaRPr sz="1700"/>
          </a:p>
          <a:p>
            <a:pPr marL="914400" lvl="1" indent="-336550" algn="l" rtl="0">
              <a:lnSpc>
                <a:spcPct val="95000"/>
              </a:lnSpc>
              <a:spcBef>
                <a:spcPts val="0"/>
              </a:spcBef>
              <a:spcAft>
                <a:spcPts val="0"/>
              </a:spcAft>
              <a:buSzPts val="1700"/>
              <a:buChar char="○"/>
            </a:pPr>
            <a:r>
              <a:rPr lang="en" sz="1700"/>
              <a:t>Moderate (1), </a:t>
            </a:r>
            <a:endParaRPr sz="1700"/>
          </a:p>
          <a:p>
            <a:pPr marL="914400" lvl="1" indent="-336550" algn="l" rtl="0">
              <a:lnSpc>
                <a:spcPct val="95000"/>
              </a:lnSpc>
              <a:spcBef>
                <a:spcPts val="0"/>
              </a:spcBef>
              <a:spcAft>
                <a:spcPts val="0"/>
              </a:spcAft>
              <a:buSzPts val="1700"/>
              <a:buChar char="○"/>
            </a:pPr>
            <a:r>
              <a:rPr lang="en" sz="1700"/>
              <a:t>Poor (2), </a:t>
            </a:r>
            <a:endParaRPr sz="1700"/>
          </a:p>
          <a:p>
            <a:pPr marL="914400" lvl="1" indent="-336550" algn="l" rtl="0">
              <a:lnSpc>
                <a:spcPct val="95000"/>
              </a:lnSpc>
              <a:spcBef>
                <a:spcPts val="0"/>
              </a:spcBef>
              <a:spcAft>
                <a:spcPts val="0"/>
              </a:spcAft>
              <a:buSzPts val="1700"/>
              <a:buChar char="○"/>
            </a:pPr>
            <a:r>
              <a:rPr lang="en" sz="1700"/>
              <a:t>Hazardous (3)</a:t>
            </a:r>
            <a:endParaRPr sz="1700"/>
          </a:p>
        </p:txBody>
      </p:sp>
      <p:sp>
        <p:nvSpPr>
          <p:cNvPr id="142" name="Google Shape;142;p15"/>
          <p:cNvSpPr txBox="1">
            <a:spLocks noGrp="1"/>
          </p:cNvSpPr>
          <p:nvPr>
            <p:ph type="body" idx="1"/>
          </p:nvPr>
        </p:nvSpPr>
        <p:spPr>
          <a:xfrm>
            <a:off x="4646400" y="992075"/>
            <a:ext cx="3550800" cy="26073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000" b="1"/>
              <a:t>Pre-processing:</a:t>
            </a:r>
            <a:endParaRPr sz="2000" b="1"/>
          </a:p>
          <a:p>
            <a:pPr marL="457200" lvl="0" indent="-336550" algn="l" rtl="0">
              <a:spcBef>
                <a:spcPts val="1200"/>
              </a:spcBef>
              <a:spcAft>
                <a:spcPts val="0"/>
              </a:spcAft>
              <a:buSzPts val="1700"/>
              <a:buChar char="●"/>
            </a:pPr>
            <a:r>
              <a:rPr lang="en" sz="1700"/>
              <a:t>Confirmed no missing values</a:t>
            </a:r>
            <a:endParaRPr sz="1700"/>
          </a:p>
          <a:p>
            <a:pPr marL="457200" lvl="0" indent="-336550" algn="l" rtl="0">
              <a:spcBef>
                <a:spcPts val="0"/>
              </a:spcBef>
              <a:spcAft>
                <a:spcPts val="0"/>
              </a:spcAft>
              <a:buSzPts val="1700"/>
              <a:buChar char="●"/>
            </a:pPr>
            <a:r>
              <a:rPr lang="en" sz="1700"/>
              <a:t>Checked class distribution</a:t>
            </a:r>
            <a:endParaRPr sz="1700"/>
          </a:p>
          <a:p>
            <a:pPr marL="457200" lvl="0" indent="-336550" algn="l" rtl="0">
              <a:spcBef>
                <a:spcPts val="0"/>
              </a:spcBef>
              <a:spcAft>
                <a:spcPts val="0"/>
              </a:spcAft>
              <a:buSzPts val="1700"/>
              <a:buChar char="●"/>
            </a:pPr>
            <a:r>
              <a:rPr lang="en" sz="1700"/>
              <a:t>Scaled features</a:t>
            </a:r>
            <a:endParaRPr sz="1700"/>
          </a:p>
          <a:p>
            <a:pPr marL="457200" lvl="0" indent="-336550" algn="l" rtl="0">
              <a:spcBef>
                <a:spcPts val="0"/>
              </a:spcBef>
              <a:spcAft>
                <a:spcPts val="0"/>
              </a:spcAft>
              <a:buSzPts val="1700"/>
              <a:buChar char="●"/>
            </a:pPr>
            <a:r>
              <a:rPr lang="en" sz="1700"/>
              <a:t>Used quartile transformer to normalize skewed features</a:t>
            </a:r>
            <a:endParaRPr sz="1700"/>
          </a:p>
          <a:p>
            <a:pPr marL="457200" lvl="0" indent="-336550" algn="l" rtl="0">
              <a:spcBef>
                <a:spcPts val="0"/>
              </a:spcBef>
              <a:spcAft>
                <a:spcPts val="0"/>
              </a:spcAft>
              <a:buSzPts val="1700"/>
              <a:buChar char="●"/>
            </a:pPr>
            <a:r>
              <a:rPr lang="en" sz="1700"/>
              <a:t>Split data into features and target arrays</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464900"/>
            <a:ext cx="7505700" cy="59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Phase 2: Creating and testing models</a:t>
            </a:r>
            <a:endParaRPr/>
          </a:p>
        </p:txBody>
      </p:sp>
      <p:sp>
        <p:nvSpPr>
          <p:cNvPr id="148" name="Google Shape;148;p16"/>
          <p:cNvSpPr txBox="1">
            <a:spLocks noGrp="1"/>
          </p:cNvSpPr>
          <p:nvPr>
            <p:ph type="body" idx="1"/>
          </p:nvPr>
        </p:nvSpPr>
        <p:spPr>
          <a:xfrm>
            <a:off x="819150" y="1190475"/>
            <a:ext cx="7595400" cy="28419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2000"/>
              <a:t>Three models were chosen to be tested based on their ability to handle multi-classes:</a:t>
            </a:r>
            <a:endParaRPr sz="2000"/>
          </a:p>
          <a:p>
            <a:pPr marL="457200" lvl="0" indent="-355600" algn="l" rtl="0">
              <a:spcBef>
                <a:spcPts val="1200"/>
              </a:spcBef>
              <a:spcAft>
                <a:spcPts val="0"/>
              </a:spcAft>
              <a:buClr>
                <a:srgbClr val="38761D"/>
              </a:buClr>
              <a:buSzPts val="2000"/>
              <a:buChar char="●"/>
            </a:pPr>
            <a:r>
              <a:rPr lang="en" sz="2000" b="1">
                <a:solidFill>
                  <a:srgbClr val="38761D"/>
                </a:solidFill>
              </a:rPr>
              <a:t>Random Forest</a:t>
            </a:r>
            <a:endParaRPr sz="2000" b="1">
              <a:solidFill>
                <a:srgbClr val="38761D"/>
              </a:solidFill>
            </a:endParaRPr>
          </a:p>
          <a:p>
            <a:pPr marL="914400" lvl="1" indent="-342900" algn="l" rtl="0">
              <a:spcBef>
                <a:spcPts val="0"/>
              </a:spcBef>
              <a:spcAft>
                <a:spcPts val="0"/>
              </a:spcAft>
              <a:buSzPts val="1800"/>
              <a:buChar char="○"/>
            </a:pPr>
            <a:r>
              <a:rPr lang="en" sz="1800"/>
              <a:t>Combines decision trees for a more accurate prediction</a:t>
            </a:r>
            <a:endParaRPr sz="1800"/>
          </a:p>
          <a:p>
            <a:pPr marL="457200" lvl="0" indent="-355600" algn="l" rtl="0">
              <a:spcBef>
                <a:spcPts val="0"/>
              </a:spcBef>
              <a:spcAft>
                <a:spcPts val="0"/>
              </a:spcAft>
              <a:buClr>
                <a:srgbClr val="38761D"/>
              </a:buClr>
              <a:buSzPts val="2000"/>
              <a:buChar char="●"/>
            </a:pPr>
            <a:r>
              <a:rPr lang="en" sz="2000" b="1">
                <a:solidFill>
                  <a:srgbClr val="38761D"/>
                </a:solidFill>
              </a:rPr>
              <a:t>k-Nearest Neighbors</a:t>
            </a:r>
            <a:endParaRPr sz="2000" b="1">
              <a:solidFill>
                <a:srgbClr val="38761D"/>
              </a:solidFill>
            </a:endParaRPr>
          </a:p>
          <a:p>
            <a:pPr marL="914400" lvl="1" indent="-342900" algn="l" rtl="0">
              <a:spcBef>
                <a:spcPts val="0"/>
              </a:spcBef>
              <a:spcAft>
                <a:spcPts val="0"/>
              </a:spcAft>
              <a:buSzPts val="1800"/>
              <a:buChar char="○"/>
            </a:pPr>
            <a:r>
              <a:rPr lang="en" sz="1800"/>
              <a:t>Works by assigning the class most common among the k-nearest neighbors</a:t>
            </a:r>
            <a:endParaRPr sz="1800"/>
          </a:p>
          <a:p>
            <a:pPr marL="457200" lvl="0" indent="-355600" algn="l" rtl="0">
              <a:spcBef>
                <a:spcPts val="0"/>
              </a:spcBef>
              <a:spcAft>
                <a:spcPts val="0"/>
              </a:spcAft>
              <a:buClr>
                <a:srgbClr val="38761D"/>
              </a:buClr>
              <a:buSzPts val="2000"/>
              <a:buChar char="●"/>
            </a:pPr>
            <a:r>
              <a:rPr lang="en" sz="2000" b="1">
                <a:solidFill>
                  <a:srgbClr val="38761D"/>
                </a:solidFill>
              </a:rPr>
              <a:t>Neural Network</a:t>
            </a:r>
            <a:endParaRPr sz="2000" b="1">
              <a:solidFill>
                <a:srgbClr val="38761D"/>
              </a:solidFill>
            </a:endParaRPr>
          </a:p>
          <a:p>
            <a:pPr marL="914400" lvl="1" indent="-342900" algn="l" rtl="0">
              <a:spcBef>
                <a:spcPts val="0"/>
              </a:spcBef>
              <a:spcAft>
                <a:spcPts val="0"/>
              </a:spcAft>
              <a:buSzPts val="1800"/>
              <a:buChar char="○"/>
            </a:pPr>
            <a:r>
              <a:rPr lang="en" sz="1800"/>
              <a:t>Works well with complex relationships between features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xfrm>
            <a:off x="710375" y="300975"/>
            <a:ext cx="7505700" cy="98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900"/>
              <a:t>Random Forest Model Analysis: Classification Report</a:t>
            </a:r>
            <a:endParaRPr sz="2900"/>
          </a:p>
        </p:txBody>
      </p:sp>
      <p:sp>
        <p:nvSpPr>
          <p:cNvPr id="154" name="Google Shape;154;p17"/>
          <p:cNvSpPr txBox="1">
            <a:spLocks noGrp="1"/>
          </p:cNvSpPr>
          <p:nvPr>
            <p:ph type="body" idx="1"/>
          </p:nvPr>
        </p:nvSpPr>
        <p:spPr>
          <a:xfrm>
            <a:off x="641175" y="1198825"/>
            <a:ext cx="7505700" cy="835500"/>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200"/>
              </a:spcAft>
              <a:buSzPts val="935"/>
              <a:buNone/>
            </a:pPr>
            <a:r>
              <a:rPr lang="en" sz="1604">
                <a:solidFill>
                  <a:srgbClr val="000000"/>
                </a:solidFill>
                <a:highlight>
                  <a:srgbClr val="FFFFFF"/>
                </a:highlight>
              </a:rPr>
              <a:t>This model performed very well overall with an accuracy score of 0.95. The model also yielded excellent precision and recall in the "Good" class and above 0.85 for those scores in all other classes.</a:t>
            </a:r>
            <a:endParaRPr sz="1604"/>
          </a:p>
        </p:txBody>
      </p:sp>
      <p:pic>
        <p:nvPicPr>
          <p:cNvPr id="155" name="Google Shape;155;p17"/>
          <p:cNvPicPr preferRelativeResize="0"/>
          <p:nvPr/>
        </p:nvPicPr>
        <p:blipFill>
          <a:blip r:embed="rId3">
            <a:alphaModFix/>
          </a:blip>
          <a:stretch>
            <a:fillRect/>
          </a:stretch>
        </p:blipFill>
        <p:spPr>
          <a:xfrm>
            <a:off x="998675" y="2334175"/>
            <a:ext cx="6072725" cy="2601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530850" y="292925"/>
            <a:ext cx="7505700" cy="44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00"/>
              <a:t>Random Forest Model Analysis: Confusion </a:t>
            </a:r>
            <a:r>
              <a:rPr lang="en" sz="2600"/>
              <a:t>Matrix</a:t>
            </a:r>
            <a:endParaRPr sz="2600"/>
          </a:p>
        </p:txBody>
      </p:sp>
      <p:pic>
        <p:nvPicPr>
          <p:cNvPr id="161" name="Google Shape;161;p18"/>
          <p:cNvPicPr preferRelativeResize="0"/>
          <p:nvPr/>
        </p:nvPicPr>
        <p:blipFill>
          <a:blip r:embed="rId3">
            <a:alphaModFix/>
          </a:blip>
          <a:stretch>
            <a:fillRect/>
          </a:stretch>
        </p:blipFill>
        <p:spPr>
          <a:xfrm>
            <a:off x="241800" y="1884400"/>
            <a:ext cx="4071976" cy="3033850"/>
          </a:xfrm>
          <a:prstGeom prst="rect">
            <a:avLst/>
          </a:prstGeom>
          <a:noFill/>
          <a:ln>
            <a:noFill/>
          </a:ln>
        </p:spPr>
      </p:pic>
      <p:pic>
        <p:nvPicPr>
          <p:cNvPr id="162" name="Google Shape;162;p18"/>
          <p:cNvPicPr preferRelativeResize="0"/>
          <p:nvPr/>
        </p:nvPicPr>
        <p:blipFill>
          <a:blip r:embed="rId4">
            <a:alphaModFix/>
          </a:blip>
          <a:stretch>
            <a:fillRect/>
          </a:stretch>
        </p:blipFill>
        <p:spPr>
          <a:xfrm>
            <a:off x="4396200" y="1884400"/>
            <a:ext cx="4529076" cy="2837000"/>
          </a:xfrm>
          <a:prstGeom prst="rect">
            <a:avLst/>
          </a:prstGeom>
          <a:noFill/>
          <a:ln>
            <a:noFill/>
          </a:ln>
        </p:spPr>
      </p:pic>
      <p:sp>
        <p:nvSpPr>
          <p:cNvPr id="163" name="Google Shape;163;p18"/>
          <p:cNvSpPr txBox="1">
            <a:spLocks noGrp="1"/>
          </p:cNvSpPr>
          <p:nvPr>
            <p:ph type="title"/>
          </p:nvPr>
        </p:nvSpPr>
        <p:spPr>
          <a:xfrm>
            <a:off x="530850" y="834862"/>
            <a:ext cx="7505700" cy="957300"/>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200"/>
              </a:spcAft>
              <a:buClr>
                <a:srgbClr val="000000"/>
              </a:buClr>
              <a:buSzPts val="935"/>
              <a:buFont typeface="Arial"/>
              <a:buNone/>
            </a:pPr>
            <a:r>
              <a:rPr lang="en" sz="1405">
                <a:solidFill>
                  <a:srgbClr val="000000"/>
                </a:solidFill>
                <a:highlight>
                  <a:schemeClr val="dk1"/>
                </a:highlight>
                <a:latin typeface="Calibri"/>
                <a:ea typeface="Calibri"/>
                <a:cs typeface="Calibri"/>
                <a:sym typeface="Calibri"/>
              </a:rPr>
              <a:t>The confusion matrix also provides evidence of this model's predictive ability. The class with the least accuracy was the "Hazardous" class, though there were a greater number of false positives than false negatives. This is preferred as it is more dangerous to public health to predict that the air quality is better than it actually is.</a:t>
            </a:r>
            <a:endParaRPr sz="3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648200" y="247225"/>
            <a:ext cx="7505700" cy="81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200"/>
              <a:t>k-Nearest Neighbors Model Analysis: Classification Report and Clusters Visualization</a:t>
            </a:r>
            <a:endParaRPr sz="2200"/>
          </a:p>
        </p:txBody>
      </p:sp>
      <p:sp>
        <p:nvSpPr>
          <p:cNvPr id="169" name="Google Shape;169;p19"/>
          <p:cNvSpPr txBox="1">
            <a:spLocks noGrp="1"/>
          </p:cNvSpPr>
          <p:nvPr>
            <p:ph type="body" idx="1"/>
          </p:nvPr>
        </p:nvSpPr>
        <p:spPr>
          <a:xfrm>
            <a:off x="648200" y="972150"/>
            <a:ext cx="7505700" cy="1246800"/>
          </a:xfrm>
          <a:prstGeom prst="rect">
            <a:avLst/>
          </a:prstGeom>
        </p:spPr>
        <p:txBody>
          <a:bodyPr spcFirstLastPara="1" wrap="square" lIns="91425" tIns="91425" rIns="91425" bIns="91425" anchor="t" anchorCtr="0">
            <a:normAutofit fontScale="25000"/>
          </a:bodyPr>
          <a:lstStyle/>
          <a:p>
            <a:pPr marL="0" lvl="0" indent="0" algn="l" rtl="0">
              <a:spcBef>
                <a:spcPts val="1200"/>
              </a:spcBef>
              <a:spcAft>
                <a:spcPts val="0"/>
              </a:spcAft>
              <a:buNone/>
            </a:pPr>
            <a:r>
              <a:rPr lang="en" sz="5600">
                <a:solidFill>
                  <a:srgbClr val="000000"/>
                </a:solidFill>
                <a:highlight>
                  <a:srgbClr val="FFFFFF"/>
                </a:highlight>
              </a:rPr>
              <a:t>This model also yielded a high accuracy score of 0.94. However, there is a drop in recall for both the "Moderate" and "Hazardous" classes, indicating that the model may be identifying less true positives there. This may be problematic as false negatives in those classes could lead to public misinformation on air quality. The model visualization of the clusters shows good separation.</a:t>
            </a:r>
            <a:endParaRPr sz="5600">
              <a:solidFill>
                <a:srgbClr val="000000"/>
              </a:solidFill>
              <a:highlight>
                <a:srgbClr val="FFFFFF"/>
              </a:highlight>
            </a:endParaRPr>
          </a:p>
          <a:p>
            <a:pPr marL="0" lvl="0" indent="0" algn="l" rtl="0">
              <a:spcBef>
                <a:spcPts val="200"/>
              </a:spcBef>
              <a:spcAft>
                <a:spcPts val="1200"/>
              </a:spcAft>
              <a:buNone/>
            </a:pPr>
            <a:endParaRPr/>
          </a:p>
        </p:txBody>
      </p:sp>
      <p:pic>
        <p:nvPicPr>
          <p:cNvPr id="170" name="Google Shape;170;p19"/>
          <p:cNvPicPr preferRelativeResize="0"/>
          <p:nvPr/>
        </p:nvPicPr>
        <p:blipFill>
          <a:blip r:embed="rId3">
            <a:alphaModFix/>
          </a:blip>
          <a:stretch>
            <a:fillRect/>
          </a:stretch>
        </p:blipFill>
        <p:spPr>
          <a:xfrm>
            <a:off x="393650" y="2345725"/>
            <a:ext cx="4178350" cy="2521875"/>
          </a:xfrm>
          <a:prstGeom prst="rect">
            <a:avLst/>
          </a:prstGeom>
          <a:noFill/>
          <a:ln>
            <a:noFill/>
          </a:ln>
        </p:spPr>
      </p:pic>
      <p:pic>
        <p:nvPicPr>
          <p:cNvPr id="171" name="Google Shape;171;p19"/>
          <p:cNvPicPr preferRelativeResize="0"/>
          <p:nvPr/>
        </p:nvPicPr>
        <p:blipFill>
          <a:blip r:embed="rId4">
            <a:alphaModFix/>
          </a:blip>
          <a:stretch>
            <a:fillRect/>
          </a:stretch>
        </p:blipFill>
        <p:spPr>
          <a:xfrm>
            <a:off x="4684500" y="2218950"/>
            <a:ext cx="3759600" cy="2612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726900" y="199800"/>
            <a:ext cx="7505700" cy="968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k-Nearest Neighbors Model Analysis: Confusion Matrix</a:t>
            </a:r>
            <a:endParaRPr/>
          </a:p>
        </p:txBody>
      </p:sp>
      <p:sp>
        <p:nvSpPr>
          <p:cNvPr id="177" name="Google Shape;177;p20"/>
          <p:cNvSpPr txBox="1">
            <a:spLocks noGrp="1"/>
          </p:cNvSpPr>
          <p:nvPr>
            <p:ph type="body" idx="1"/>
          </p:nvPr>
        </p:nvSpPr>
        <p:spPr>
          <a:xfrm>
            <a:off x="530850" y="1019975"/>
            <a:ext cx="7505700" cy="85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1200"/>
              </a:spcBef>
              <a:spcAft>
                <a:spcPts val="200"/>
              </a:spcAft>
              <a:buNone/>
            </a:pPr>
            <a:r>
              <a:rPr lang="en" sz="1586">
                <a:solidFill>
                  <a:srgbClr val="000000"/>
                </a:solidFill>
                <a:highlight>
                  <a:schemeClr val="dk1"/>
                </a:highlight>
              </a:rPr>
              <a:t>The confusion matrix shows that the model yielded a higher number of false negatives for all classes except "Good". This is not ideal as false negatives will be costly in a real world scenario.</a:t>
            </a:r>
            <a:endParaRPr sz="800"/>
          </a:p>
        </p:txBody>
      </p:sp>
      <p:pic>
        <p:nvPicPr>
          <p:cNvPr id="178" name="Google Shape;178;p20"/>
          <p:cNvPicPr preferRelativeResize="0"/>
          <p:nvPr/>
        </p:nvPicPr>
        <p:blipFill>
          <a:blip r:embed="rId3">
            <a:alphaModFix/>
          </a:blip>
          <a:stretch>
            <a:fillRect/>
          </a:stretch>
        </p:blipFill>
        <p:spPr>
          <a:xfrm>
            <a:off x="222050" y="2092000"/>
            <a:ext cx="3745526" cy="2825474"/>
          </a:xfrm>
          <a:prstGeom prst="rect">
            <a:avLst/>
          </a:prstGeom>
          <a:noFill/>
          <a:ln>
            <a:noFill/>
          </a:ln>
        </p:spPr>
      </p:pic>
      <p:pic>
        <p:nvPicPr>
          <p:cNvPr id="179" name="Google Shape;179;p20"/>
          <p:cNvPicPr preferRelativeResize="0"/>
          <p:nvPr/>
        </p:nvPicPr>
        <p:blipFill>
          <a:blip r:embed="rId4">
            <a:alphaModFix/>
          </a:blip>
          <a:stretch>
            <a:fillRect/>
          </a:stretch>
        </p:blipFill>
        <p:spPr>
          <a:xfrm>
            <a:off x="3967575" y="2022800"/>
            <a:ext cx="4966576" cy="28254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title"/>
          </p:nvPr>
        </p:nvSpPr>
        <p:spPr>
          <a:xfrm>
            <a:off x="763350" y="193000"/>
            <a:ext cx="7505700" cy="54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00"/>
              <a:t>Neural Network Model Analysis: Classification Report</a:t>
            </a:r>
            <a:endParaRPr sz="2300"/>
          </a:p>
        </p:txBody>
      </p:sp>
      <p:sp>
        <p:nvSpPr>
          <p:cNvPr id="185" name="Google Shape;185;p21"/>
          <p:cNvSpPr txBox="1">
            <a:spLocks noGrp="1"/>
          </p:cNvSpPr>
          <p:nvPr>
            <p:ph type="body" idx="1"/>
          </p:nvPr>
        </p:nvSpPr>
        <p:spPr>
          <a:xfrm>
            <a:off x="819150" y="638800"/>
            <a:ext cx="7505700" cy="1384800"/>
          </a:xfrm>
          <a:prstGeom prst="rect">
            <a:avLst/>
          </a:prstGeom>
        </p:spPr>
        <p:txBody>
          <a:bodyPr spcFirstLastPara="1" wrap="square" lIns="91425" tIns="91425" rIns="91425" bIns="91425" anchor="t" anchorCtr="0">
            <a:normAutofit fontScale="25000" lnSpcReduction="20000"/>
          </a:bodyPr>
          <a:lstStyle/>
          <a:p>
            <a:pPr marL="0" lvl="0" indent="0" algn="l" rtl="0">
              <a:spcBef>
                <a:spcPts val="1400"/>
              </a:spcBef>
              <a:spcAft>
                <a:spcPts val="0"/>
              </a:spcAft>
              <a:buNone/>
            </a:pPr>
            <a:r>
              <a:rPr lang="en" sz="6284">
                <a:solidFill>
                  <a:srgbClr val="000000"/>
                </a:solidFill>
                <a:highlight>
                  <a:srgbClr val="FFFFFF"/>
                </a:highlight>
              </a:rPr>
              <a:t>A simple 3 layer Sequential model was created with L2 regularization to account for overfitting and softmax activation to accommodate our 4 classes. Random seeds were set to ensure random numbers generated will be the same so results can be replicated.</a:t>
            </a:r>
            <a:endParaRPr sz="6284">
              <a:solidFill>
                <a:srgbClr val="000000"/>
              </a:solidFill>
              <a:highlight>
                <a:srgbClr val="FFFFFF"/>
              </a:highlight>
            </a:endParaRPr>
          </a:p>
          <a:p>
            <a:pPr marL="0" lvl="0" indent="0" algn="l" rtl="0">
              <a:spcBef>
                <a:spcPts val="1200"/>
              </a:spcBef>
              <a:spcAft>
                <a:spcPts val="0"/>
              </a:spcAft>
              <a:buNone/>
            </a:pPr>
            <a:r>
              <a:rPr lang="en" sz="6131">
                <a:solidFill>
                  <a:srgbClr val="000000"/>
                </a:solidFill>
                <a:highlight>
                  <a:srgbClr val="FFFFFF"/>
                </a:highlight>
              </a:rPr>
              <a:t>This model performed very well, with an accuracy score of 0.94 and great precision and recall scores across all classes. </a:t>
            </a:r>
            <a:endParaRPr sz="6131">
              <a:solidFill>
                <a:srgbClr val="000000"/>
              </a:solidFill>
              <a:highlight>
                <a:srgbClr val="FFFFFF"/>
              </a:highlight>
            </a:endParaRPr>
          </a:p>
          <a:p>
            <a:pPr marL="0" lvl="0" indent="0" algn="l" rtl="0">
              <a:spcBef>
                <a:spcPts val="1400"/>
              </a:spcBef>
              <a:spcAft>
                <a:spcPts val="0"/>
              </a:spcAft>
              <a:buNone/>
            </a:pPr>
            <a:endParaRPr sz="1400">
              <a:solidFill>
                <a:srgbClr val="000000"/>
              </a:solidFill>
              <a:highlight>
                <a:srgbClr val="FFFFFF"/>
              </a:highlight>
            </a:endParaRPr>
          </a:p>
          <a:p>
            <a:pPr marL="0" lvl="0" indent="0" algn="l" rtl="0">
              <a:spcBef>
                <a:spcPts val="400"/>
              </a:spcBef>
              <a:spcAft>
                <a:spcPts val="1200"/>
              </a:spcAft>
              <a:buNone/>
            </a:pPr>
            <a:endParaRPr/>
          </a:p>
        </p:txBody>
      </p:sp>
      <p:pic>
        <p:nvPicPr>
          <p:cNvPr id="186" name="Google Shape;186;p21"/>
          <p:cNvPicPr preferRelativeResize="0"/>
          <p:nvPr/>
        </p:nvPicPr>
        <p:blipFill>
          <a:blip r:embed="rId3">
            <a:alphaModFix/>
          </a:blip>
          <a:stretch>
            <a:fillRect/>
          </a:stretch>
        </p:blipFill>
        <p:spPr>
          <a:xfrm>
            <a:off x="1181925" y="2571750"/>
            <a:ext cx="6003075" cy="2357250"/>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883</Words>
  <Application>Microsoft Office PowerPoint</Application>
  <PresentationFormat>On-screen Show (16:9)</PresentationFormat>
  <Paragraphs>56</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Nunito</vt:lpstr>
      <vt:lpstr>Arial</vt:lpstr>
      <vt:lpstr>Shift</vt:lpstr>
      <vt:lpstr>Air Quality Prediction: Developing Public Environmental Health Awareness</vt:lpstr>
      <vt:lpstr>Project Overview</vt:lpstr>
      <vt:lpstr>Phase 1: Preparing the data</vt:lpstr>
      <vt:lpstr>Phase 2: Creating and testing models</vt:lpstr>
      <vt:lpstr>Random Forest Model Analysis: Classification Report</vt:lpstr>
      <vt:lpstr>Random Forest Model Analysis: Confusion Matrix</vt:lpstr>
      <vt:lpstr>k-Nearest Neighbors Model Analysis: Classification Report and Clusters Visualization</vt:lpstr>
      <vt:lpstr>k-Nearest Neighbors Model Analysis: Confusion Matrix</vt:lpstr>
      <vt:lpstr>Neural Network Model Analysis: Classification Report</vt:lpstr>
      <vt:lpstr>Neural Network Model Analysis: Loss and Accuracy Plots</vt:lpstr>
      <vt:lpstr>Phase 3: Developing the Air Quality Prediction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Prediction: Developing Public Environmental Health Awareness</dc:title>
  <dc:creator>Hailey Birge</dc:creator>
  <cp:lastModifiedBy>Hailey Birge</cp:lastModifiedBy>
  <cp:revision>1</cp:revision>
  <dcterms:modified xsi:type="dcterms:W3CDTF">2024-12-16T20:21:28Z</dcterms:modified>
</cp:coreProperties>
</file>