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T Sans Narrow" panose="020B0506020203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20" y="8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348cc9888_3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348cc9888_3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348cc9888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348cc9888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348cc9888_3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348cc9888_3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e9ad4b2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e9ad4b2a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included 32 African countries in the analysis, those are shown in yellow on the map.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 spans a little over 20 years, from 2000 to 2022.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348cc988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348cc988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 out to answer three questions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e9ad4b2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2e9ad4b2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Current amount and constant amount were provided in the dataset, we went with constant amount because it accounts for inflation, so it holds up over time.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Predictably, the countries receiving the most aid are classified as low or lower middle income, but we do have a few lower income countries towards the other end of the spectrum receiving a minimal amount of aid.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many types of aid and determining factors around who receives it, this is just one aspect.</a:t>
            </a: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2e9ad4b2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2e9ad4b2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plot shows aid in billions distributed over the years by income group.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see what we would probably expect to see, with the lowest income group receiving the most aid and the highest income group the least.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most noteworthy aspect of this plot is the spike in aid between 2006-2008, even the highest income group saw a small increase.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was the time period when the U.S. had a massive increase in the foreign aid budget. </a:t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2e9ad4b2a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2e9ad4b2a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There were five types of aid transactions included in the data. Appropriated aid… Obligations are like a pledge.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shows how foreign aid is distributed is a horizontal bar chart that shows transaction type by income group.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chart shows that half of all transactions were obligations, or agreements to provide future payments, and the smallest percentage of transactions were classified as initial allocations.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can also see that there’s a pretty even distribution of transaction type across income groups.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348cc988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348cc988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48cc9888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48cc9888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348cc9888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348cc9888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Foreign Aid on Developing Countries in Africa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Hailey Birge &amp; Maria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025"/>
            <a:ext cx="4649450" cy="35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443" y="1000022"/>
            <a:ext cx="4494558" cy="368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 Comparison:  Mortality Rate vs Foreign Aid 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775"/>
            <a:ext cx="5219834" cy="39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179675" y="975800"/>
            <a:ext cx="3827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chemeClr val="accent3"/>
                </a:solidFill>
                <a:highlight>
                  <a:srgbClr val="FFFFFF"/>
                </a:highlight>
              </a:rPr>
              <a:t>Does Foreign Aid have an impact on the mortality rate for population under 5 years old?</a:t>
            </a:r>
            <a:endParaRPr sz="1250"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Alternate Hypothesis:</a:t>
            </a:r>
            <a:r>
              <a:rPr lang="en" sz="1250">
                <a:highlight>
                  <a:srgbClr val="FFFFFF"/>
                </a:highlight>
              </a:rPr>
              <a:t> Foreign aid contributions will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highlight>
                  <a:srgbClr val="FFFFFF"/>
                </a:highlight>
              </a:rPr>
              <a:t>Null Hypothesis: </a:t>
            </a:r>
            <a:r>
              <a:rPr lang="en" sz="1250">
                <a:highlight>
                  <a:srgbClr val="FFFFFF"/>
                </a:highlight>
              </a:rPr>
              <a:t>Foreign aid contributions will NOT help reduce the mortality rate for the population under 5 years old.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t-Test Result = -2.540892782599118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= 0.014691394219051454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P-value &lt; 0.05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We can conclude that there is evidence to reject the null hypothesis.</a:t>
            </a:r>
            <a:endParaRPr sz="12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t-Test Comparison:  Foreign Aid Contribution  vs Population </a:t>
            </a:r>
            <a:endParaRPr sz="2940"/>
          </a:p>
        </p:txBody>
      </p:sp>
      <p:sp>
        <p:nvSpPr>
          <p:cNvPr id="147" name="Google Shape;147;p24"/>
          <p:cNvSpPr txBox="1"/>
          <p:nvPr/>
        </p:nvSpPr>
        <p:spPr>
          <a:xfrm>
            <a:off x="5179675" y="975800"/>
            <a:ext cx="3827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chemeClr val="accent3"/>
                </a:solidFill>
                <a:highlight>
                  <a:srgbClr val="FFFFFF"/>
                </a:highlight>
              </a:rPr>
              <a:t>Is Foreign Aid dependent on the population size?</a:t>
            </a:r>
            <a:endParaRPr sz="1250" b="1" dirty="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highlight>
                  <a:srgbClr val="FFFFFF"/>
                </a:highlight>
              </a:rPr>
              <a:t>Alternate Hypothesis:</a:t>
            </a:r>
            <a:r>
              <a:rPr lang="en" sz="1250" dirty="0">
                <a:highlight>
                  <a:srgbClr val="FFFFFF"/>
                </a:highlight>
              </a:rPr>
              <a:t> Foreign aid contributions are distributed base on the size of the population.</a:t>
            </a: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highlight>
                  <a:srgbClr val="FFFFFF"/>
                </a:highlight>
              </a:rPr>
              <a:t>Null Hypothesis: </a:t>
            </a:r>
            <a:r>
              <a:rPr lang="en" sz="1250" dirty="0">
                <a:highlight>
                  <a:srgbClr val="FFFFFF"/>
                </a:highlight>
              </a:rPr>
              <a:t>Foreign aid contributions are NOT distributed based on the size of the population.</a:t>
            </a: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highlight>
                  <a:srgbClr val="FFFFFF"/>
                </a:highlight>
              </a:rPr>
              <a:t>t-Test Result = 6.537334990416828</a:t>
            </a: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highlight>
                  <a:srgbClr val="FFFFFF"/>
                </a:highlight>
              </a:rPr>
              <a:t>P-value = </a:t>
            </a:r>
            <a:r>
              <a:rPr lang="en-US" sz="1250" dirty="0">
                <a:highlight>
                  <a:srgbClr val="FFFFFF"/>
                </a:highlight>
              </a:rPr>
              <a:t>3.136712381433701e-07</a:t>
            </a: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highlight>
                  <a:srgbClr val="FFFFFF"/>
                </a:highlight>
              </a:rPr>
              <a:t>P-value &lt; 0.05</a:t>
            </a: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highlight>
                  <a:srgbClr val="FFFFFF"/>
                </a:highlight>
              </a:rPr>
              <a:t>We can conclude that there is evidence to reject the null hypothesis.</a:t>
            </a:r>
            <a:endParaRPr sz="12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225"/>
            <a:ext cx="4874875" cy="365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25" y="0"/>
            <a:ext cx="6977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017825" y="50500"/>
            <a:ext cx="24009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total of 32 African countries were included in the analysis.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37750" y="50500"/>
            <a:ext cx="2564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data spans from the year 2000 to 2022.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424775" y="1245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55025" y="1168975"/>
            <a:ext cx="3143400" cy="3558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How is foreign aid distributed in these developing countries?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Is there a relationship between foreign aid and mortality?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Is foreign aid dependent on population distribution?</a:t>
            </a:r>
            <a:endParaRPr sz="1300" b="1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55025" y="1245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5424775" y="1168975"/>
            <a:ext cx="3208500" cy="35586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Foreign aid is predominantly provided to those countries with low national income.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There is a negative correlation between foreign aid and mortality.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>
                <a:solidFill>
                  <a:srgbClr val="000000"/>
                </a:solidFill>
              </a:rPr>
              <a:t>Countries with higher populations will receive more foreign aid.</a:t>
            </a:r>
            <a:endParaRPr sz="1300" b="1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991850" y="1290200"/>
            <a:ext cx="8313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991850" y="2460038"/>
            <a:ext cx="8313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991850" y="3629875"/>
            <a:ext cx="831300" cy="4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type summary by income group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7775"/>
            <a:ext cx="9144001" cy="2037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59725" y="2877175"/>
            <a:ext cx="8364600" cy="21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Appropriated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aid is collected through taxes and other sources.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Obligations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agreements to provide future payment.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Disbursements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measured in amount of money actually provided.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President's Budget Requests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 amount the government allots for foreign aid yearly.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3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 Allocations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issued in anticipation of demand.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/>
              <a:t>Foreign Aid Distribution by Country 2000 vs 2022 comparison</a:t>
            </a:r>
            <a:endParaRPr sz="294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250" y="1213400"/>
            <a:ext cx="5019258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644400" y="1001775"/>
            <a:ext cx="3371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Distribution 2000 vs 2022 comparison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644400" y="1001775"/>
            <a:ext cx="3371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25" y="1006788"/>
            <a:ext cx="5138273" cy="3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088" y="997250"/>
            <a:ext cx="4456524" cy="35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0025"/>
            <a:ext cx="4649450" cy="35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643</Words>
  <Application>Microsoft Office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Open Sans</vt:lpstr>
      <vt:lpstr>Arial</vt:lpstr>
      <vt:lpstr>PT Sans Narrow</vt:lpstr>
      <vt:lpstr>Tropic</vt:lpstr>
      <vt:lpstr>Impact of Foreign Aid on Developing Countries in Africa</vt:lpstr>
      <vt:lpstr>PowerPoint Presentation</vt:lpstr>
      <vt:lpstr>Hypotheses</vt:lpstr>
      <vt:lpstr>PowerPoint Presentation</vt:lpstr>
      <vt:lpstr>PowerPoint Presentation</vt:lpstr>
      <vt:lpstr>Transaction type summary by income group</vt:lpstr>
      <vt:lpstr>Foreign Aid Distribution by Country 2000 vs 2022 comparison</vt:lpstr>
      <vt:lpstr>Population Distribution 2000 vs 2022 comparison</vt:lpstr>
      <vt:lpstr>Linear Regression</vt:lpstr>
      <vt:lpstr>Linear Regression</vt:lpstr>
      <vt:lpstr>t-Test Comparison:  Mortality Rate vs Foreign Aid </vt:lpstr>
      <vt:lpstr>t-Test Comparison:  Foreign Aid Contribution  vs Population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Foreign Aid on Developing Countries in Africa</dc:title>
  <dc:creator>Hailey Birge</dc:creator>
  <cp:lastModifiedBy>Maria X Ramirez</cp:lastModifiedBy>
  <cp:revision>3</cp:revision>
  <dcterms:modified xsi:type="dcterms:W3CDTF">2024-08-20T01:55:18Z</dcterms:modified>
</cp:coreProperties>
</file>