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this is our analysis of the 2019 annual developer survey. Stack Overflow conducts an annual survey of people who code around the world. Each year they field a survey covering everything from developers’ favorite technologies ot their job </a:t>
            </a:r>
            <a:r>
              <a:rPr lang="en"/>
              <a:t>preferences</a:t>
            </a: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a898597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a898597e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a898597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a898597e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a898597e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a898597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a898597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a898597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displays a small subset of the data provided to us by stack overflow. This subset showcases five rows, and 9 columns. While the Dataframe has 88,883 rows and 85 columns total. This displays the respondent’s responses to each of the survey’s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a898597e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a898597e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the schema dataframe. This acts kinda as a key for the first data frame. For example there is a column labeled “Hobbyist” in the original dataframe. Without the schema DataFrame what this column is trying to tell us would be unclear, however with it we know the respondent is answering the question, “Do you code as a hobby?”.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a898597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a898597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displays the summary statistics of the DataFrame. It displays the count, mean, standard deviation, minimum, 25th quartile, 50th quartile, and 75th quartile, and the maximum value for different features within the DataFrame.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a898597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a898597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Pd.set_option function puts the data into rows</a:t>
            </a:r>
            <a:endParaRPr/>
          </a:p>
          <a:p>
            <a:pPr indent="0" lvl="0" marL="0" rtl="0" algn="l">
              <a:spcBef>
                <a:spcPts val="0"/>
              </a:spcBef>
              <a:spcAft>
                <a:spcPts val="0"/>
              </a:spcAft>
              <a:buNone/>
            </a:pPr>
            <a:r>
              <a:rPr lang="en"/>
              <a:t>Social_media_counts gives us the values for the number of people using each type of social media</a:t>
            </a:r>
            <a:endParaRPr/>
          </a:p>
          <a:p>
            <a:pPr indent="0" lvl="0" marL="0" rtl="0" algn="l">
              <a:spcBef>
                <a:spcPts val="0"/>
              </a:spcBef>
              <a:spcAft>
                <a:spcPts val="0"/>
              </a:spcAft>
              <a:buNone/>
            </a:pPr>
            <a:r>
              <a:rPr lang="en"/>
              <a:t>Print allows us to actually see the code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a898597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a898597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898597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898597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a898597e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a898597e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a898597e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a898597e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2019 Annual Developer Survey Analysis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Alexia Harris, Hailey Gibson, and Deven Lockett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 Salary in USD for each Country</a:t>
            </a:r>
            <a:endParaRPr/>
          </a:p>
        </p:txBody>
      </p:sp>
      <p:pic>
        <p:nvPicPr>
          <p:cNvPr id="125" name="Google Shape;125;p22"/>
          <p:cNvPicPr preferRelativeResize="0"/>
          <p:nvPr/>
        </p:nvPicPr>
        <p:blipFill>
          <a:blip r:embed="rId3">
            <a:alphaModFix/>
          </a:blip>
          <a:stretch>
            <a:fillRect/>
          </a:stretch>
        </p:blipFill>
        <p:spPr>
          <a:xfrm>
            <a:off x="1287938" y="1144125"/>
            <a:ext cx="6568132" cy="3694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10</a:t>
            </a:r>
            <a:endParaRPr/>
          </a:p>
        </p:txBody>
      </p:sp>
      <p:sp>
        <p:nvSpPr>
          <p:cNvPr id="131" name="Google Shape;131;p23"/>
          <p:cNvSpPr txBox="1"/>
          <p:nvPr>
            <p:ph idx="1" type="body"/>
          </p:nvPr>
        </p:nvSpPr>
        <p:spPr>
          <a:xfrm>
            <a:off x="1520150" y="1249550"/>
            <a:ext cx="1606800" cy="35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u="sng"/>
              <a:t>Social Media</a:t>
            </a:r>
            <a:endParaRPr u="sng"/>
          </a:p>
        </p:txBody>
      </p:sp>
      <p:sp>
        <p:nvSpPr>
          <p:cNvPr id="132" name="Google Shape;132;p23"/>
          <p:cNvSpPr txBox="1"/>
          <p:nvPr>
            <p:ph idx="2" type="body"/>
          </p:nvPr>
        </p:nvSpPr>
        <p:spPr>
          <a:xfrm>
            <a:off x="6109375" y="1144125"/>
            <a:ext cx="1247400" cy="35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u="sng"/>
              <a:t>Salary </a:t>
            </a:r>
            <a:r>
              <a:rPr lang="en" u="sng"/>
              <a:t>in</a:t>
            </a:r>
            <a:r>
              <a:rPr lang="en" u="sng"/>
              <a:t> USD</a:t>
            </a:r>
            <a:endParaRPr u="sng"/>
          </a:p>
        </p:txBody>
      </p:sp>
      <p:pic>
        <p:nvPicPr>
          <p:cNvPr id="133" name="Google Shape;133;p23"/>
          <p:cNvPicPr preferRelativeResize="0"/>
          <p:nvPr/>
        </p:nvPicPr>
        <p:blipFill rotWithShape="1">
          <a:blip r:embed="rId3">
            <a:alphaModFix/>
          </a:blip>
          <a:srcRect b="56232" l="0" r="0" t="0"/>
          <a:stretch/>
        </p:blipFill>
        <p:spPr>
          <a:xfrm>
            <a:off x="153950" y="1754575"/>
            <a:ext cx="2174167" cy="3388924"/>
          </a:xfrm>
          <a:prstGeom prst="rect">
            <a:avLst/>
          </a:prstGeom>
          <a:noFill/>
          <a:ln>
            <a:noFill/>
          </a:ln>
        </p:spPr>
      </p:pic>
      <p:pic>
        <p:nvPicPr>
          <p:cNvPr id="134" name="Google Shape;134;p23"/>
          <p:cNvPicPr preferRelativeResize="0"/>
          <p:nvPr/>
        </p:nvPicPr>
        <p:blipFill rotWithShape="1">
          <a:blip r:embed="rId3">
            <a:alphaModFix/>
          </a:blip>
          <a:srcRect b="0" l="0" r="0" t="43313"/>
          <a:stretch/>
        </p:blipFill>
        <p:spPr>
          <a:xfrm>
            <a:off x="2514025" y="1712575"/>
            <a:ext cx="1678650" cy="3388924"/>
          </a:xfrm>
          <a:prstGeom prst="rect">
            <a:avLst/>
          </a:prstGeom>
          <a:noFill/>
          <a:ln>
            <a:noFill/>
          </a:ln>
        </p:spPr>
      </p:pic>
      <p:pic>
        <p:nvPicPr>
          <p:cNvPr id="135" name="Google Shape;135;p23"/>
          <p:cNvPicPr preferRelativeResize="0"/>
          <p:nvPr/>
        </p:nvPicPr>
        <p:blipFill rotWithShape="1">
          <a:blip r:embed="rId4">
            <a:alphaModFix/>
          </a:blip>
          <a:srcRect b="57140" l="0" r="0" t="0"/>
          <a:stretch/>
        </p:blipFill>
        <p:spPr>
          <a:xfrm>
            <a:off x="4756200" y="1712577"/>
            <a:ext cx="1936954" cy="3388925"/>
          </a:xfrm>
          <a:prstGeom prst="rect">
            <a:avLst/>
          </a:prstGeom>
          <a:noFill/>
          <a:ln>
            <a:noFill/>
          </a:ln>
        </p:spPr>
      </p:pic>
      <p:pic>
        <p:nvPicPr>
          <p:cNvPr id="136" name="Google Shape;136;p23"/>
          <p:cNvPicPr preferRelativeResize="0"/>
          <p:nvPr/>
        </p:nvPicPr>
        <p:blipFill rotWithShape="1">
          <a:blip r:embed="rId4">
            <a:alphaModFix/>
          </a:blip>
          <a:srcRect b="0" l="0" r="0" t="42246"/>
          <a:stretch/>
        </p:blipFill>
        <p:spPr>
          <a:xfrm>
            <a:off x="7177375" y="1754575"/>
            <a:ext cx="1437461" cy="3388925"/>
          </a:xfrm>
          <a:prstGeom prst="rect">
            <a:avLst/>
          </a:prstGeom>
          <a:noFill/>
          <a:ln>
            <a:noFill/>
          </a:ln>
        </p:spPr>
      </p:pic>
      <p:cxnSp>
        <p:nvCxnSpPr>
          <p:cNvPr id="137" name="Google Shape;137;p23"/>
          <p:cNvCxnSpPr/>
          <p:nvPr/>
        </p:nvCxnSpPr>
        <p:spPr>
          <a:xfrm>
            <a:off x="4579700" y="-86600"/>
            <a:ext cx="19200" cy="53013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stats</a:t>
            </a:r>
            <a:endParaRPr/>
          </a:p>
        </p:txBody>
      </p:sp>
      <p:pic>
        <p:nvPicPr>
          <p:cNvPr id="143" name="Google Shape;143;p24"/>
          <p:cNvPicPr preferRelativeResize="0"/>
          <p:nvPr/>
        </p:nvPicPr>
        <p:blipFill>
          <a:blip r:embed="rId3">
            <a:alphaModFix/>
          </a:blip>
          <a:stretch>
            <a:fillRect/>
          </a:stretch>
        </p:blipFill>
        <p:spPr>
          <a:xfrm>
            <a:off x="3585188" y="803600"/>
            <a:ext cx="1973626" cy="4152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DataFrame</a:t>
            </a:r>
            <a:endParaRPr/>
          </a:p>
        </p:txBody>
      </p:sp>
      <p:pic>
        <p:nvPicPr>
          <p:cNvPr id="70" name="Google Shape;70;p14"/>
          <p:cNvPicPr preferRelativeResize="0"/>
          <p:nvPr/>
        </p:nvPicPr>
        <p:blipFill>
          <a:blip r:embed="rId3">
            <a:alphaModFix/>
          </a:blip>
          <a:stretch>
            <a:fillRect/>
          </a:stretch>
        </p:blipFill>
        <p:spPr>
          <a:xfrm>
            <a:off x="1097950" y="1092775"/>
            <a:ext cx="6948102" cy="3193275"/>
          </a:xfrm>
          <a:prstGeom prst="rect">
            <a:avLst/>
          </a:prstGeom>
          <a:noFill/>
          <a:ln>
            <a:noFill/>
          </a:ln>
        </p:spPr>
      </p:pic>
      <p:sp>
        <p:nvSpPr>
          <p:cNvPr id="71" name="Google Shape;71;p14"/>
          <p:cNvSpPr txBox="1"/>
          <p:nvPr/>
        </p:nvSpPr>
        <p:spPr>
          <a:xfrm>
            <a:off x="753600" y="4446375"/>
            <a:ext cx="7636800" cy="3768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shows five rows, and 9 columns</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DataFrame has 88883 rows, and 85 columns total</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Schema DataFrame</a:t>
            </a:r>
            <a:endParaRPr/>
          </a:p>
        </p:txBody>
      </p:sp>
      <p:sp>
        <p:nvSpPr>
          <p:cNvPr id="77" name="Google Shape;77;p15"/>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400"/>
              <a:t>This Dataframe is used to help understand the columns of the original Dataframe</a:t>
            </a:r>
            <a:endParaRPr sz="1400"/>
          </a:p>
          <a:p>
            <a:pPr indent="-317500" lvl="0" marL="457200" rtl="0" algn="l">
              <a:spcBef>
                <a:spcPts val="0"/>
              </a:spcBef>
              <a:spcAft>
                <a:spcPts val="0"/>
              </a:spcAft>
              <a:buSzPts val="1400"/>
              <a:buChar char="●"/>
            </a:pPr>
            <a:r>
              <a:rPr lang="en" sz="1400"/>
              <a:t>ex) “Hobbyist” corresponds to the survey question “Do you code as a hobby?”</a:t>
            </a:r>
            <a:endParaRPr sz="1400"/>
          </a:p>
        </p:txBody>
      </p:sp>
      <p:pic>
        <p:nvPicPr>
          <p:cNvPr id="78" name="Google Shape;78;p15"/>
          <p:cNvPicPr preferRelativeResize="0"/>
          <p:nvPr/>
        </p:nvPicPr>
        <p:blipFill>
          <a:blip r:embed="rId3">
            <a:alphaModFix/>
          </a:blip>
          <a:stretch>
            <a:fillRect/>
          </a:stretch>
        </p:blipFill>
        <p:spPr>
          <a:xfrm>
            <a:off x="3426438" y="1073025"/>
            <a:ext cx="5477068" cy="2997450"/>
          </a:xfrm>
          <a:prstGeom prst="rect">
            <a:avLst/>
          </a:prstGeom>
          <a:noFill/>
          <a:ln>
            <a:noFill/>
          </a:ln>
        </p:spPr>
      </p:pic>
      <p:sp>
        <p:nvSpPr>
          <p:cNvPr id="79" name="Google Shape;79;p15"/>
          <p:cNvSpPr txBox="1"/>
          <p:nvPr/>
        </p:nvSpPr>
        <p:spPr>
          <a:xfrm>
            <a:off x="3487025" y="4275125"/>
            <a:ext cx="53559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shows 10 rows, and 1 columns</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Schema DataFrame has 85 rows, and 1 columns total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Statistics of DataFrame</a:t>
            </a:r>
            <a:endParaRPr/>
          </a:p>
        </p:txBody>
      </p:sp>
      <p:pic>
        <p:nvPicPr>
          <p:cNvPr id="85" name="Google Shape;85;p16"/>
          <p:cNvPicPr preferRelativeResize="0"/>
          <p:nvPr/>
        </p:nvPicPr>
        <p:blipFill>
          <a:blip r:embed="rId3">
            <a:alphaModFix/>
          </a:blip>
          <a:stretch>
            <a:fillRect/>
          </a:stretch>
        </p:blipFill>
        <p:spPr>
          <a:xfrm>
            <a:off x="152400" y="1388763"/>
            <a:ext cx="8839200" cy="23659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257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Number of People Using Each Type of Social Media</a:t>
            </a:r>
            <a:endParaRPr/>
          </a:p>
        </p:txBody>
      </p:sp>
      <p:pic>
        <p:nvPicPr>
          <p:cNvPr id="91" name="Google Shape;91;p17"/>
          <p:cNvPicPr preferRelativeResize="0"/>
          <p:nvPr/>
        </p:nvPicPr>
        <p:blipFill>
          <a:blip r:embed="rId3">
            <a:alphaModFix/>
          </a:blip>
          <a:stretch>
            <a:fillRect/>
          </a:stretch>
        </p:blipFill>
        <p:spPr>
          <a:xfrm>
            <a:off x="1783213" y="943125"/>
            <a:ext cx="5577577" cy="4000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Slice of DataFrame: Looking at a Specific List of Columns</a:t>
            </a:r>
            <a:endParaRPr/>
          </a:p>
        </p:txBody>
      </p:sp>
      <p:pic>
        <p:nvPicPr>
          <p:cNvPr id="97" name="Google Shape;97;p18"/>
          <p:cNvPicPr preferRelativeResize="0"/>
          <p:nvPr/>
        </p:nvPicPr>
        <p:blipFill>
          <a:blip r:embed="rId3">
            <a:alphaModFix/>
          </a:blip>
          <a:stretch>
            <a:fillRect/>
          </a:stretch>
        </p:blipFill>
        <p:spPr>
          <a:xfrm>
            <a:off x="152400" y="1750100"/>
            <a:ext cx="8839201" cy="1521584"/>
          </a:xfrm>
          <a:prstGeom prst="rect">
            <a:avLst/>
          </a:prstGeom>
          <a:noFill/>
          <a:ln>
            <a:noFill/>
          </a:ln>
        </p:spPr>
      </p:pic>
      <p:sp>
        <p:nvSpPr>
          <p:cNvPr id="98" name="Google Shape;98;p18"/>
          <p:cNvSpPr txBox="1"/>
          <p:nvPr/>
        </p:nvSpPr>
        <p:spPr>
          <a:xfrm>
            <a:off x="119400" y="34284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Row  8880 through row 8882</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Columns = [“Hobbyist”, “OpenSourcer”, “Employment”, “Country”, “Student”, “EdLevel”]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Filter DataFrame by Salary</a:t>
            </a:r>
            <a:endParaRPr/>
          </a:p>
        </p:txBody>
      </p:sp>
      <p:sp>
        <p:nvSpPr>
          <p:cNvPr id="104" name="Google Shape;104;p19"/>
          <p:cNvSpPr txBox="1"/>
          <p:nvPr/>
        </p:nvSpPr>
        <p:spPr>
          <a:xfrm>
            <a:off x="119400" y="45666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Only include rows where ConvertedComp is greater than 7000</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are 100 instances in this filter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1451600" y="1149663"/>
            <a:ext cx="6240800" cy="341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Respondents who worked with Python</a:t>
            </a:r>
            <a:endParaRPr/>
          </a:p>
        </p:txBody>
      </p:sp>
      <p:sp>
        <p:nvSpPr>
          <p:cNvPr id="111" name="Google Shape;111;p20"/>
          <p:cNvSpPr txBox="1"/>
          <p:nvPr/>
        </p:nvSpPr>
        <p:spPr>
          <a:xfrm>
            <a:off x="119400" y="4320425"/>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36443 Respondents have worked with Python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2" name="Google Shape;112;p20"/>
          <p:cNvPicPr preferRelativeResize="0"/>
          <p:nvPr/>
        </p:nvPicPr>
        <p:blipFill>
          <a:blip r:embed="rId3">
            <a:alphaModFix/>
          </a:blip>
          <a:stretch>
            <a:fillRect/>
          </a:stretch>
        </p:blipFill>
        <p:spPr>
          <a:xfrm>
            <a:off x="1831025" y="1296525"/>
            <a:ext cx="5481953" cy="2871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Number of Respondents from a List of Countries</a:t>
            </a:r>
            <a:endParaRPr/>
          </a:p>
        </p:txBody>
      </p:sp>
      <p:pic>
        <p:nvPicPr>
          <p:cNvPr id="118" name="Google Shape;118;p21"/>
          <p:cNvPicPr preferRelativeResize="0"/>
          <p:nvPr/>
        </p:nvPicPr>
        <p:blipFill>
          <a:blip r:embed="rId3">
            <a:alphaModFix/>
          </a:blip>
          <a:stretch>
            <a:fillRect/>
          </a:stretch>
        </p:blipFill>
        <p:spPr>
          <a:xfrm>
            <a:off x="1926775" y="1575850"/>
            <a:ext cx="4907025" cy="2762950"/>
          </a:xfrm>
          <a:prstGeom prst="rect">
            <a:avLst/>
          </a:prstGeom>
          <a:noFill/>
          <a:ln>
            <a:noFill/>
          </a:ln>
        </p:spPr>
      </p:pic>
      <p:sp>
        <p:nvSpPr>
          <p:cNvPr id="119" name="Google Shape;119;p21"/>
          <p:cNvSpPr txBox="1"/>
          <p:nvPr/>
        </p:nvSpPr>
        <p:spPr>
          <a:xfrm>
            <a:off x="238800" y="43388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["United States", "India", "Germany", "United Kingdom", "Canada"]</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