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7"/>
  </p:notesMasterIdLst>
  <p:handoutMasterIdLst>
    <p:handoutMasterId r:id="rId48"/>
  </p:handoutMasterIdLst>
  <p:sldIdLst>
    <p:sldId id="259" r:id="rId2"/>
    <p:sldId id="294" r:id="rId3"/>
    <p:sldId id="266" r:id="rId4"/>
    <p:sldId id="26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33" r:id="rId14"/>
    <p:sldId id="313" r:id="rId15"/>
    <p:sldId id="314" r:id="rId16"/>
    <p:sldId id="315" r:id="rId17"/>
    <p:sldId id="344" r:id="rId18"/>
    <p:sldId id="317" r:id="rId19"/>
    <p:sldId id="316" r:id="rId20"/>
    <p:sldId id="342" r:id="rId21"/>
    <p:sldId id="343" r:id="rId22"/>
    <p:sldId id="345" r:id="rId23"/>
    <p:sldId id="346" r:id="rId24"/>
    <p:sldId id="347" r:id="rId25"/>
    <p:sldId id="353" r:id="rId26"/>
    <p:sldId id="354" r:id="rId27"/>
    <p:sldId id="355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30" r:id="rId36"/>
    <p:sldId id="328" r:id="rId37"/>
    <p:sldId id="329" r:id="rId38"/>
    <p:sldId id="331" r:id="rId39"/>
    <p:sldId id="349" r:id="rId40"/>
    <p:sldId id="350" r:id="rId41"/>
    <p:sldId id="348" r:id="rId42"/>
    <p:sldId id="351" r:id="rId43"/>
    <p:sldId id="352" r:id="rId44"/>
    <p:sldId id="356" r:id="rId45"/>
    <p:sldId id="337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0B4"/>
    <a:srgbClr val="E3AA87"/>
    <a:srgbClr val="015071"/>
    <a:srgbClr val="EE6C75"/>
    <a:srgbClr val="DF9F77"/>
    <a:srgbClr val="017AAB"/>
    <a:srgbClr val="ACCED8"/>
    <a:srgbClr val="90BCCA"/>
    <a:srgbClr val="525252"/>
    <a:srgbClr val="E8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2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79961" y="2563634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XML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파일을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88343" y="3229243"/>
            <a:ext cx="6764355" cy="1253597"/>
            <a:chOff x="1565710" y="969978"/>
            <a:chExt cx="6764355" cy="1253597"/>
          </a:xfrm>
        </p:grpSpPr>
        <p:sp>
          <p:nvSpPr>
            <p:cNvPr id="7" name="TextBox 6"/>
            <p:cNvSpPr txBox="1"/>
            <p:nvPr/>
          </p:nvSpPr>
          <p:spPr>
            <a:xfrm>
              <a:off x="1847200" y="1023246"/>
              <a:ext cx="64828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주차관리 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65710" y="969978"/>
              <a:ext cx="66944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주차관리 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7428" y="2528123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</a:t>
            </a:r>
            <a:r>
              <a:rPr lang="en-US" altLang="ko-KR" sz="28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XML</a:t>
            </a:r>
            <a:r>
              <a:rPr lang="ko-KR" altLang="en-US" sz="28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파일을 활용한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70" y="1967161"/>
            <a:ext cx="2591390" cy="2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4343" y="2404989"/>
            <a:ext cx="5386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버튼을 클릭했을 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반복문과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조건문을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비교 후 빈 공간이면 차량이 없다는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차량이 있는 경우 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입력되었던 값들을 모두 비워줍니다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버튼과 동일하게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try-catch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에러가 발생할 경우 어디에서 발생했는지 알려주는 로그를 남겨줍니다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47" y="1043244"/>
            <a:ext cx="4986342" cy="56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9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6270" y="1330784"/>
            <a:ext cx="3143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Trim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통해 텍스트박스가 공백일 경우 조회 버튼을 클릭했을 때 주차 공간 번호를 입력해달라는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if-else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문으로 입력된 공간 번호를 비교해 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차량번호 값이 존재하면 어떤 차량이 있는지 알려주고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비어있는 경우 차량이 없다는 메시지박스를 띄웁니다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421679"/>
            <a:ext cx="7378619" cy="39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2452" y="1681190"/>
            <a:ext cx="31436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기록을 남겨주는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Writelog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어떤 행위를 했는지 확인할 수 있습니다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최신 로그가 가장 위에 배치될 수 있도록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인덱스에 항상 그 값을 넣도록 설정했으며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행위에 대한 값과 시간이 함께 남을 수 있도록 오버로딩을 사용하여 데이터 무결성을 높였습니다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1918838"/>
            <a:ext cx="6965543" cy="32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3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273124"/>
            <a:ext cx="11435424" cy="6794"/>
          </a:xfrm>
          <a:prstGeom prst="line">
            <a:avLst/>
          </a:prstGeom>
          <a:ln w="19050">
            <a:solidFill>
              <a:srgbClr val="EE6C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49442" y="2789185"/>
            <a:ext cx="4366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감사합니다</a:t>
            </a:r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EE6C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0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53311" y="2345754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02168" y="2745165"/>
            <a:ext cx="8112537" cy="2371192"/>
            <a:chOff x="929716" y="896558"/>
            <a:chExt cx="8112537" cy="2371192"/>
          </a:xfrm>
        </p:grpSpPr>
        <p:sp>
          <p:nvSpPr>
            <p:cNvPr id="7" name="TextBox 6"/>
            <p:cNvSpPr txBox="1"/>
            <p:nvPr/>
          </p:nvSpPr>
          <p:spPr>
            <a:xfrm>
              <a:off x="1216072" y="959426"/>
              <a:ext cx="78261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의류 및 거래처 관리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					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9716" y="896558"/>
              <a:ext cx="803777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  <a:r>
                <a:rPr lang="ko-KR" altLang="en-US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의류 및 거래처 관리</a:t>
              </a:r>
              <a:endParaRPr lang="en-US" altLang="ko-KR" sz="7200" b="1" spc="-300" dirty="0">
                <a:solidFill>
                  <a:schemeClr val="accent5">
                    <a:lumMod val="75000"/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  <a:p>
              <a:r>
                <a:rPr lang="en-US" altLang="ko-KR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					 </a:t>
              </a:r>
              <a:r>
                <a:rPr lang="ko-KR" altLang="en-US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0215" y="2295876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</a:t>
            </a:r>
            <a:r>
              <a:rPr lang="en-US" altLang="ko-KR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012" y="955042"/>
            <a:ext cx="2944285" cy="29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93814" y="3190678"/>
              <a:ext cx="2371000" cy="473786"/>
              <a:chOff x="3793814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93814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82949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01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6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8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8567" y="3086106"/>
            <a:ext cx="717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재고관리나 거래처 관리와 같은 중요한 정보들을 데이터베이스에 담아 쉽게 관리할 수 있습니다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14" y="4739976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주문건에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대해 일일이 정보를 입력하지 않아도 되어 편리합니다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00" y="4435773"/>
            <a:ext cx="965742" cy="965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84" y="2944475"/>
            <a:ext cx="1104078" cy="11040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6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D89395-FFB3-4B67-B1A2-6FC48012B509}"/>
              </a:ext>
            </a:extLst>
          </p:cNvPr>
          <p:cNvSpPr/>
          <p:nvPr/>
        </p:nvSpPr>
        <p:spPr>
          <a:xfrm flipV="1">
            <a:off x="9512118" y="3749909"/>
            <a:ext cx="410913" cy="407153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8AA3BB-3D39-4B58-9AB2-49F757B64C87}"/>
              </a:ext>
            </a:extLst>
          </p:cNvPr>
          <p:cNvSpPr/>
          <p:nvPr/>
        </p:nvSpPr>
        <p:spPr>
          <a:xfrm flipV="1">
            <a:off x="10038172" y="2486572"/>
            <a:ext cx="410913" cy="407153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4975412-457D-414E-8909-5721781198A2}"/>
              </a:ext>
            </a:extLst>
          </p:cNvPr>
          <p:cNvSpPr/>
          <p:nvPr/>
        </p:nvSpPr>
        <p:spPr>
          <a:xfrm>
            <a:off x="8214779" y="4012796"/>
            <a:ext cx="435755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77F62B-8F02-4B23-9ED0-40683957B97D}"/>
              </a:ext>
            </a:extLst>
          </p:cNvPr>
          <p:cNvSpPr/>
          <p:nvPr/>
        </p:nvSpPr>
        <p:spPr>
          <a:xfrm>
            <a:off x="7944306" y="2312883"/>
            <a:ext cx="438865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9B128C-1561-4D10-AA55-217EDE690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90" y="1393186"/>
            <a:ext cx="8104586" cy="452821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63A3CC2-80A3-433C-88C9-DFF5C5F1B8E2}"/>
              </a:ext>
            </a:extLst>
          </p:cNvPr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4A726B-BB55-4AFC-A7EA-C54FCCFFF4C7}"/>
              </a:ext>
            </a:extLst>
          </p:cNvPr>
          <p:cNvSpPr/>
          <p:nvPr/>
        </p:nvSpPr>
        <p:spPr>
          <a:xfrm>
            <a:off x="619789" y="1727099"/>
            <a:ext cx="6246664" cy="281993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63F268A-E217-48DC-910F-36D2168D4B0A}"/>
              </a:ext>
            </a:extLst>
          </p:cNvPr>
          <p:cNvSpPr/>
          <p:nvPr/>
        </p:nvSpPr>
        <p:spPr>
          <a:xfrm>
            <a:off x="6630726" y="1523521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32FAD0-28C4-41FC-B59D-D620F1D81772}"/>
              </a:ext>
            </a:extLst>
          </p:cNvPr>
          <p:cNvSpPr/>
          <p:nvPr/>
        </p:nvSpPr>
        <p:spPr>
          <a:xfrm>
            <a:off x="749439" y="4768222"/>
            <a:ext cx="7773123" cy="101114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DC0C005-C56D-447D-BB46-2EEC704DE477}"/>
              </a:ext>
            </a:extLst>
          </p:cNvPr>
          <p:cNvSpPr/>
          <p:nvPr/>
        </p:nvSpPr>
        <p:spPr>
          <a:xfrm>
            <a:off x="8290110" y="5558510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66DC0D-24C4-4BE4-8582-1D87B5B8E3F7}"/>
              </a:ext>
            </a:extLst>
          </p:cNvPr>
          <p:cNvSpPr/>
          <p:nvPr/>
        </p:nvSpPr>
        <p:spPr>
          <a:xfrm>
            <a:off x="7297444" y="1727099"/>
            <a:ext cx="1426931" cy="758649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DC8F103-D86C-455F-A8E7-6D45F095652D}"/>
              </a:ext>
            </a:extLst>
          </p:cNvPr>
          <p:cNvSpPr/>
          <p:nvPr/>
        </p:nvSpPr>
        <p:spPr>
          <a:xfrm>
            <a:off x="8522562" y="2269705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F6D2F-3DAB-498E-9C26-D62870A3D7D1}"/>
              </a:ext>
            </a:extLst>
          </p:cNvPr>
          <p:cNvSpPr txBox="1"/>
          <p:nvPr/>
        </p:nvSpPr>
        <p:spPr>
          <a:xfrm>
            <a:off x="8558938" y="2269705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CE06A3-2F2C-42DF-A827-1815BA7E8F37}"/>
              </a:ext>
            </a:extLst>
          </p:cNvPr>
          <p:cNvSpPr txBox="1"/>
          <p:nvPr/>
        </p:nvSpPr>
        <p:spPr>
          <a:xfrm>
            <a:off x="9464637" y="1946265"/>
            <a:ext cx="2732649" cy="442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최초 진입창은 재고관리 창이며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번에서 거래처관리 창과 주문관리 창으로 진입할 수 있습니다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번에서 입력한 내용이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보여집니다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CFB1A-356C-42FF-98F6-D8833AA0AE73}"/>
              </a:ext>
            </a:extLst>
          </p:cNvPr>
          <p:cNvSpPr txBox="1"/>
          <p:nvPr/>
        </p:nvSpPr>
        <p:spPr>
          <a:xfrm>
            <a:off x="6695594" y="1532089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5C57F-1928-41BB-AC1E-3EB8D9858813}"/>
              </a:ext>
            </a:extLst>
          </p:cNvPr>
          <p:cNvSpPr txBox="1"/>
          <p:nvPr/>
        </p:nvSpPr>
        <p:spPr>
          <a:xfrm>
            <a:off x="8348246" y="5552303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9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330C32-37E4-40BC-B214-27CC41A53CC9}"/>
              </a:ext>
            </a:extLst>
          </p:cNvPr>
          <p:cNvSpPr/>
          <p:nvPr/>
        </p:nvSpPr>
        <p:spPr>
          <a:xfrm>
            <a:off x="9393830" y="1602313"/>
            <a:ext cx="438865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FA2A89-D730-428A-A4B9-B61412D597F5}"/>
              </a:ext>
            </a:extLst>
          </p:cNvPr>
          <p:cNvSpPr/>
          <p:nvPr/>
        </p:nvSpPr>
        <p:spPr>
          <a:xfrm>
            <a:off x="9676952" y="2486169"/>
            <a:ext cx="567585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B3B63F-E588-4CED-86C2-43CD97BA74C6}"/>
              </a:ext>
            </a:extLst>
          </p:cNvPr>
          <p:cNvSpPr/>
          <p:nvPr/>
        </p:nvSpPr>
        <p:spPr>
          <a:xfrm>
            <a:off x="11625570" y="1602313"/>
            <a:ext cx="438866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333395-7F92-495A-B056-05902C72E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5" y="1268234"/>
            <a:ext cx="8002484" cy="4471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6007AD-3A29-49FE-BDA2-0718D2A8E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83" y="5813197"/>
            <a:ext cx="3486150" cy="8001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CC25FC-1B34-42B4-8F99-0F709F15C32F}"/>
              </a:ext>
            </a:extLst>
          </p:cNvPr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85531B-AF31-477B-AE85-5F4D9878E154}"/>
              </a:ext>
            </a:extLst>
          </p:cNvPr>
          <p:cNvSpPr/>
          <p:nvPr/>
        </p:nvSpPr>
        <p:spPr>
          <a:xfrm>
            <a:off x="619789" y="1727100"/>
            <a:ext cx="6246664" cy="2707208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CA2390-08F8-4C3D-9434-4C098892BAB8}"/>
              </a:ext>
            </a:extLst>
          </p:cNvPr>
          <p:cNvSpPr/>
          <p:nvPr/>
        </p:nvSpPr>
        <p:spPr>
          <a:xfrm>
            <a:off x="6630963" y="4139875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C51A9-5B2F-4BFA-A99F-B85833255F85}"/>
              </a:ext>
            </a:extLst>
          </p:cNvPr>
          <p:cNvSpPr/>
          <p:nvPr/>
        </p:nvSpPr>
        <p:spPr>
          <a:xfrm>
            <a:off x="619789" y="4577095"/>
            <a:ext cx="7423380" cy="101267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0283EE1-5C23-4169-A3AC-5D6EFBC20C93}"/>
              </a:ext>
            </a:extLst>
          </p:cNvPr>
          <p:cNvSpPr/>
          <p:nvPr/>
        </p:nvSpPr>
        <p:spPr>
          <a:xfrm>
            <a:off x="7779637" y="5345574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C8B218-4527-40B1-B578-87FCE83629E2}"/>
              </a:ext>
            </a:extLst>
          </p:cNvPr>
          <p:cNvSpPr/>
          <p:nvPr/>
        </p:nvSpPr>
        <p:spPr>
          <a:xfrm>
            <a:off x="1251751" y="5792688"/>
            <a:ext cx="3781885" cy="910575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379C140-FE40-40B3-B722-281037F11188}"/>
              </a:ext>
            </a:extLst>
          </p:cNvPr>
          <p:cNvSpPr/>
          <p:nvPr/>
        </p:nvSpPr>
        <p:spPr>
          <a:xfrm>
            <a:off x="4842583" y="6381298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C44745-50BC-47AE-BDDE-FC418DE29B6C}"/>
              </a:ext>
            </a:extLst>
          </p:cNvPr>
          <p:cNvSpPr/>
          <p:nvPr/>
        </p:nvSpPr>
        <p:spPr>
          <a:xfrm>
            <a:off x="6009433" y="631615"/>
            <a:ext cx="2397723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4757A-E0E5-435D-B10A-F361F66836FA}"/>
              </a:ext>
            </a:extLst>
          </p:cNvPr>
          <p:cNvSpPr txBox="1"/>
          <p:nvPr/>
        </p:nvSpPr>
        <p:spPr>
          <a:xfrm>
            <a:off x="6175159" y="492325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ZWAdobeF" pitchFamily="2" charset="0"/>
                <a:ea typeface="경기천년제목 Medium" panose="02020603020101020101"/>
                <a:cs typeface="ZWAdobeF" pitchFamily="2" charset="0"/>
              </a:rPr>
              <a:t>재고관리 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5D458D-092D-464F-8527-00F38F8F656D}"/>
              </a:ext>
            </a:extLst>
          </p:cNvPr>
          <p:cNvSpPr txBox="1"/>
          <p:nvPr/>
        </p:nvSpPr>
        <p:spPr>
          <a:xfrm>
            <a:off x="9389279" y="1528563"/>
            <a:ext cx="2732649" cy="529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번에서 입력한 내용이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번창에 보이게 되며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수정 및 삭제를 원하는 행을 클릭 후 해당 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위와같이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내용이 추가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되었다는 메시지박스와 함께 변경되어 반영됩니다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A9A38-F22F-4E59-90AC-816C91B42627}"/>
              </a:ext>
            </a:extLst>
          </p:cNvPr>
          <p:cNvSpPr txBox="1"/>
          <p:nvPr/>
        </p:nvSpPr>
        <p:spPr>
          <a:xfrm>
            <a:off x="7829116" y="5348173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47E0B7-291E-41D5-828B-21A62D6136B7}"/>
              </a:ext>
            </a:extLst>
          </p:cNvPr>
          <p:cNvSpPr txBox="1"/>
          <p:nvPr/>
        </p:nvSpPr>
        <p:spPr>
          <a:xfrm>
            <a:off x="6684177" y="4142475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CDC4C5-2D97-4AD1-9738-336E375E3348}"/>
              </a:ext>
            </a:extLst>
          </p:cNvPr>
          <p:cNvSpPr txBox="1"/>
          <p:nvPr/>
        </p:nvSpPr>
        <p:spPr>
          <a:xfrm>
            <a:off x="4896882" y="6395486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5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3C7874-3E3C-4DE6-B248-EED39BBC9590}"/>
              </a:ext>
            </a:extLst>
          </p:cNvPr>
          <p:cNvSpPr/>
          <p:nvPr/>
        </p:nvSpPr>
        <p:spPr>
          <a:xfrm>
            <a:off x="9879007" y="4656653"/>
            <a:ext cx="561134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0DEE43-829D-4E59-932F-59629D3ED91E}"/>
              </a:ext>
            </a:extLst>
          </p:cNvPr>
          <p:cNvSpPr/>
          <p:nvPr/>
        </p:nvSpPr>
        <p:spPr>
          <a:xfrm>
            <a:off x="9481437" y="2480072"/>
            <a:ext cx="1225033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3FFC23-F063-4389-B9E0-D63DE417D755}"/>
              </a:ext>
            </a:extLst>
          </p:cNvPr>
          <p:cNvSpPr/>
          <p:nvPr/>
        </p:nvSpPr>
        <p:spPr>
          <a:xfrm>
            <a:off x="9433669" y="1196905"/>
            <a:ext cx="397569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16AA20-3267-47FD-996B-2CC86705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28" y="1596365"/>
            <a:ext cx="7508643" cy="41952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C3BE90-EDB7-4031-BD4F-90A396DB21AA}"/>
              </a:ext>
            </a:extLst>
          </p:cNvPr>
          <p:cNvSpPr/>
          <p:nvPr/>
        </p:nvSpPr>
        <p:spPr>
          <a:xfrm>
            <a:off x="5761607" y="924577"/>
            <a:ext cx="2101991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9D2166-DC12-4C4B-814E-EAC04EFA1B06}"/>
              </a:ext>
            </a:extLst>
          </p:cNvPr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702F23-23D4-480C-804A-EF0BBA8C55CE}"/>
              </a:ext>
            </a:extLst>
          </p:cNvPr>
          <p:cNvSpPr txBox="1"/>
          <p:nvPr/>
        </p:nvSpPr>
        <p:spPr>
          <a:xfrm>
            <a:off x="5820050" y="785287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ZWAdobeF" pitchFamily="2" charset="0"/>
                <a:ea typeface="경기천년제목 Medium" panose="02020603020101020101"/>
                <a:cs typeface="ZWAdobeF" pitchFamily="2" charset="0"/>
              </a:rPr>
              <a:t>거래처관리 창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10561C-089B-4012-8E32-2833C9B10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74" y="5943600"/>
            <a:ext cx="5543550" cy="5619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98A286-726E-4D72-A8C3-570D6938C0B8}"/>
              </a:ext>
            </a:extLst>
          </p:cNvPr>
          <p:cNvSpPr/>
          <p:nvPr/>
        </p:nvSpPr>
        <p:spPr>
          <a:xfrm>
            <a:off x="490139" y="4656653"/>
            <a:ext cx="7059412" cy="1209964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E09668-D8AD-4CA8-B329-02E2836BD1E7}"/>
              </a:ext>
            </a:extLst>
          </p:cNvPr>
          <p:cNvSpPr/>
          <p:nvPr/>
        </p:nvSpPr>
        <p:spPr>
          <a:xfrm>
            <a:off x="7332417" y="5663039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69D610-996D-4710-B53C-46D563B864AB}"/>
              </a:ext>
            </a:extLst>
          </p:cNvPr>
          <p:cNvSpPr/>
          <p:nvPr/>
        </p:nvSpPr>
        <p:spPr>
          <a:xfrm>
            <a:off x="490139" y="2046594"/>
            <a:ext cx="7135696" cy="2517375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1940F7-DC30-48DF-A4EA-3DF99C7A0B37}"/>
              </a:ext>
            </a:extLst>
          </p:cNvPr>
          <p:cNvSpPr/>
          <p:nvPr/>
        </p:nvSpPr>
        <p:spPr>
          <a:xfrm>
            <a:off x="7429332" y="4258602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99497A-69FB-49BF-8A3F-AD4AD7F29A64}"/>
              </a:ext>
            </a:extLst>
          </p:cNvPr>
          <p:cNvSpPr/>
          <p:nvPr/>
        </p:nvSpPr>
        <p:spPr>
          <a:xfrm>
            <a:off x="1278384" y="5925376"/>
            <a:ext cx="5683655" cy="68792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C980C42-5A21-48BB-9994-BE72A540AEE1}"/>
              </a:ext>
            </a:extLst>
          </p:cNvPr>
          <p:cNvSpPr/>
          <p:nvPr/>
        </p:nvSpPr>
        <p:spPr>
          <a:xfrm>
            <a:off x="6744906" y="6409719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C915C4-CE84-4EC1-AEA5-E4ECF117A7F6}"/>
              </a:ext>
            </a:extLst>
          </p:cNvPr>
          <p:cNvSpPr/>
          <p:nvPr/>
        </p:nvSpPr>
        <p:spPr>
          <a:xfrm>
            <a:off x="6598427" y="4820574"/>
            <a:ext cx="857539" cy="81583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03D9D9-6117-4FBF-8D5D-3C9F504A8DCA}"/>
              </a:ext>
            </a:extLst>
          </p:cNvPr>
          <p:cNvSpPr txBox="1"/>
          <p:nvPr/>
        </p:nvSpPr>
        <p:spPr>
          <a:xfrm>
            <a:off x="7389311" y="5663039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CF6FFE-6EC9-46B0-92EA-B9FE25C1A0C4}"/>
              </a:ext>
            </a:extLst>
          </p:cNvPr>
          <p:cNvSpPr txBox="1"/>
          <p:nvPr/>
        </p:nvSpPr>
        <p:spPr>
          <a:xfrm>
            <a:off x="9389279" y="1110961"/>
            <a:ext cx="2732649" cy="529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번에서 내용을 입력하여 추가 및 수정을 한 후 해당 버튼을 클릭하면 그 내용이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반영됩니다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삭제할 행을 클릭 후 삭제버튼을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그리드뷰의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내용이 삭제되며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에도 반영됩니다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FAE31-507A-4CC8-8A56-3CFA551065C9}"/>
              </a:ext>
            </a:extLst>
          </p:cNvPr>
          <p:cNvSpPr txBox="1"/>
          <p:nvPr/>
        </p:nvSpPr>
        <p:spPr>
          <a:xfrm>
            <a:off x="7493897" y="4260434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2EC9B-9096-4ADB-9EC2-712183CF52DB}"/>
              </a:ext>
            </a:extLst>
          </p:cNvPr>
          <p:cNvSpPr txBox="1"/>
          <p:nvPr/>
        </p:nvSpPr>
        <p:spPr>
          <a:xfrm>
            <a:off x="6816302" y="6409719"/>
            <a:ext cx="220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4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FA6023-2F91-4631-94C2-0FA7B657650D}"/>
              </a:ext>
            </a:extLst>
          </p:cNvPr>
          <p:cNvSpPr/>
          <p:nvPr/>
        </p:nvSpPr>
        <p:spPr>
          <a:xfrm>
            <a:off x="9444662" y="1575630"/>
            <a:ext cx="1881887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3D4862-017C-4AFA-BECC-531DEDEF56A9}"/>
              </a:ext>
            </a:extLst>
          </p:cNvPr>
          <p:cNvSpPr/>
          <p:nvPr/>
        </p:nvSpPr>
        <p:spPr>
          <a:xfrm>
            <a:off x="10152002" y="2460556"/>
            <a:ext cx="381041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D481DA-1E16-4547-ABE3-AEA646B1F420}"/>
              </a:ext>
            </a:extLst>
          </p:cNvPr>
          <p:cNvSpPr/>
          <p:nvPr/>
        </p:nvSpPr>
        <p:spPr>
          <a:xfrm>
            <a:off x="10116490" y="3350101"/>
            <a:ext cx="1412799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B89F297-C1F1-4B12-89D0-F6C71F5023E9}"/>
              </a:ext>
            </a:extLst>
          </p:cNvPr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59E61CA-6EB6-47D8-AD7D-0F79AB97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1692636"/>
            <a:ext cx="7529186" cy="416948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14ADAE-2086-4331-8180-9A9BC9573E8A}"/>
              </a:ext>
            </a:extLst>
          </p:cNvPr>
          <p:cNvSpPr/>
          <p:nvPr/>
        </p:nvSpPr>
        <p:spPr>
          <a:xfrm>
            <a:off x="880402" y="2320093"/>
            <a:ext cx="5233354" cy="2477198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6112C14-E836-4325-9140-D4E8A1BB3544}"/>
              </a:ext>
            </a:extLst>
          </p:cNvPr>
          <p:cNvSpPr/>
          <p:nvPr/>
        </p:nvSpPr>
        <p:spPr>
          <a:xfrm>
            <a:off x="610185" y="2123952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BB9322-8311-4BC9-A3B0-FCECC170A21B}"/>
              </a:ext>
            </a:extLst>
          </p:cNvPr>
          <p:cNvSpPr/>
          <p:nvPr/>
        </p:nvSpPr>
        <p:spPr>
          <a:xfrm>
            <a:off x="6211581" y="2320094"/>
            <a:ext cx="1640348" cy="2477198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4AD9EC-B15F-478E-B56D-AE6742B92E5D}"/>
              </a:ext>
            </a:extLst>
          </p:cNvPr>
          <p:cNvSpPr/>
          <p:nvPr/>
        </p:nvSpPr>
        <p:spPr>
          <a:xfrm>
            <a:off x="7573393" y="2169312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87EDF-8B80-4A0F-B699-E49641741560}"/>
              </a:ext>
            </a:extLst>
          </p:cNvPr>
          <p:cNvSpPr/>
          <p:nvPr/>
        </p:nvSpPr>
        <p:spPr>
          <a:xfrm>
            <a:off x="749441" y="4966681"/>
            <a:ext cx="7102488" cy="799891"/>
          </a:xfrm>
          <a:prstGeom prst="rect">
            <a:avLst/>
          </a:prstGeom>
          <a:noFill/>
          <a:ln w="38100">
            <a:solidFill>
              <a:srgbClr val="60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BABD6E-5FC4-47FC-8EB8-844280F4E17C}"/>
              </a:ext>
            </a:extLst>
          </p:cNvPr>
          <p:cNvSpPr/>
          <p:nvPr/>
        </p:nvSpPr>
        <p:spPr>
          <a:xfrm>
            <a:off x="7634796" y="5576778"/>
            <a:ext cx="434266" cy="407156"/>
          </a:xfrm>
          <a:prstGeom prst="ellipse">
            <a:avLst/>
          </a:prstGeom>
          <a:solidFill>
            <a:srgbClr val="60A0B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70EF66-663A-4CFD-BF96-ED079E72790F}"/>
              </a:ext>
            </a:extLst>
          </p:cNvPr>
          <p:cNvSpPr/>
          <p:nvPr/>
        </p:nvSpPr>
        <p:spPr>
          <a:xfrm>
            <a:off x="6211581" y="1052611"/>
            <a:ext cx="1963457" cy="399460"/>
          </a:xfrm>
          <a:prstGeom prst="rect">
            <a:avLst/>
          </a:prstGeom>
          <a:solidFill>
            <a:srgbClr val="60A0B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F41CA9-2760-4F3B-8B12-50D2090A89DC}"/>
              </a:ext>
            </a:extLst>
          </p:cNvPr>
          <p:cNvSpPr txBox="1"/>
          <p:nvPr/>
        </p:nvSpPr>
        <p:spPr>
          <a:xfrm>
            <a:off x="6432739" y="896942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ZWAdobeF" pitchFamily="2" charset="0"/>
                <a:ea typeface="경기천년제목 Medium" panose="02020603020101020101"/>
                <a:cs typeface="ZWAdobeF" pitchFamily="2" charset="0"/>
              </a:rPr>
              <a:t>주문관리 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447037-A53A-415A-9E26-F73CFEE7F49E}"/>
              </a:ext>
            </a:extLst>
          </p:cNvPr>
          <p:cNvSpPr txBox="1"/>
          <p:nvPr/>
        </p:nvSpPr>
        <p:spPr>
          <a:xfrm>
            <a:off x="9382237" y="1500724"/>
            <a:ext cx="2802553" cy="486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행을 클릭하면 선택 된 정보가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번에 입력되고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원하는 수량으로 입력합니다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거래처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거래처를 선택한 후 주문버튼을 클릭하면 주문되었다는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50CA4-FA61-480B-8E20-0401B9CBF42C}"/>
              </a:ext>
            </a:extLst>
          </p:cNvPr>
          <p:cNvSpPr txBox="1"/>
          <p:nvPr/>
        </p:nvSpPr>
        <p:spPr>
          <a:xfrm>
            <a:off x="661990" y="2120038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18C82-0912-4882-90AA-41F73B61A754}"/>
              </a:ext>
            </a:extLst>
          </p:cNvPr>
          <p:cNvSpPr txBox="1"/>
          <p:nvPr/>
        </p:nvSpPr>
        <p:spPr>
          <a:xfrm>
            <a:off x="7688386" y="5583824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593283-7653-4B0A-81A1-E7A9BFA8FFF5}"/>
              </a:ext>
            </a:extLst>
          </p:cNvPr>
          <p:cNvSpPr txBox="1"/>
          <p:nvPr/>
        </p:nvSpPr>
        <p:spPr>
          <a:xfrm>
            <a:off x="7634796" y="2159232"/>
            <a:ext cx="281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6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AA236E-4D8B-4D9F-A673-D356CA6FF058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42D4911-9A1D-407F-8DC8-C6AB331CF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41" y="773472"/>
            <a:ext cx="5786905" cy="59986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46E6CA-BAF0-45EA-9F82-3EA1B8198952}"/>
              </a:ext>
            </a:extLst>
          </p:cNvPr>
          <p:cNvSpPr txBox="1"/>
          <p:nvPr/>
        </p:nvSpPr>
        <p:spPr>
          <a:xfrm>
            <a:off x="8654537" y="1169741"/>
            <a:ext cx="3467391" cy="507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SqlConnection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통해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연결시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사용할 객체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(conn)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선언하고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ConnectDB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통해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프로그램을 연동합니다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WHOLESALE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이름의 데이터베이스와 연결되며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이용해 테이블을 불러오는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DBset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6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8801ED-EF21-4ADB-8219-93667AC544AB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5B4B986-3771-4708-B284-FE81D5E1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2" y="1160933"/>
            <a:ext cx="4533637" cy="15942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539D02-8062-49DB-9258-3E64C8FD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018" y="2216751"/>
            <a:ext cx="4533632" cy="43965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735811-6EB8-448E-AD61-232A04C7DE3C}"/>
              </a:ext>
            </a:extLst>
          </p:cNvPr>
          <p:cNvSpPr txBox="1"/>
          <p:nvPr/>
        </p:nvSpPr>
        <p:spPr>
          <a:xfrm>
            <a:off x="8654535" y="1818399"/>
            <a:ext cx="3340822" cy="3249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Inventory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실행되면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DB_select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호출해 데이터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그리드뷰에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테이블의 정보가 보여지며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이는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Customers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거래처관리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에서도 똑같은 방식이 적용됩니다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48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BE2ADFA-310E-4358-BBF0-49EAE11DEE50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A3D50CD-0DFB-4133-9C3D-4D09F1D7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3" y="1394545"/>
            <a:ext cx="6310157" cy="33883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E32E2D-F02B-4DA0-B85B-05682510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546" y="3538941"/>
            <a:ext cx="6381284" cy="2665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C794D1-6066-4E6A-837A-FF9C729FF173}"/>
              </a:ext>
            </a:extLst>
          </p:cNvPr>
          <p:cNvSpPr txBox="1"/>
          <p:nvPr/>
        </p:nvSpPr>
        <p:spPr>
          <a:xfrm>
            <a:off x="8733240" y="1029576"/>
            <a:ext cx="3388685" cy="4565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Inventory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내용을 추가할 경우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insert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클릭했을 때 텍스트박스에 입력된 내용들을 가지고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INSERT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수행하는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DB_insert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호출합니다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오류가 날 경우 </a:t>
            </a:r>
            <a:r>
              <a:rPr lang="en-US" altLang="ko-KR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try_catch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어디서 오류가 발생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했는지와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실패를 알리는 메시지박스를 띄웁니다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85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820CE7-E134-4482-B9D9-CBEED536F00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9A2F435-B510-4087-B7F1-E90B8668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4" y="1239923"/>
            <a:ext cx="6602178" cy="35451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008DB1-74F8-47A0-90B6-8FD25B3C4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456" y="2505075"/>
            <a:ext cx="4010025" cy="400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086D1B-D60A-4D1A-B18A-B19AA9098F46}"/>
              </a:ext>
            </a:extLst>
          </p:cNvPr>
          <p:cNvSpPr txBox="1"/>
          <p:nvPr/>
        </p:nvSpPr>
        <p:spPr>
          <a:xfrm>
            <a:off x="8678650" y="523299"/>
            <a:ext cx="3340822" cy="6476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내용을 입력하고 추가버튼을 클릭한 후 정상적으로 실행이 되거나 또는 그렇지 않더라도 계속해서 데이터베이스와 연결되도록 데이터베이스와의 연동을 닫는 예외처리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(finally)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수행합니다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수정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 한 후 변경된 내용을 즉각 반영하고 텍스트박스를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비워주기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위해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dtrefresh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4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820CE7-E134-4482-B9D9-CBEED536F00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CFEB3B-631E-452A-827E-BCC6B0161EA2}"/>
              </a:ext>
            </a:extLst>
          </p:cNvPr>
          <p:cNvSpPr txBox="1"/>
          <p:nvPr/>
        </p:nvSpPr>
        <p:spPr>
          <a:xfrm>
            <a:off x="8654534" y="778694"/>
            <a:ext cx="3576639" cy="486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거래처관리 폼에서 선택된 행이 없이 삭제 버튼을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trim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통해 공백인 경우 삭제할 행을 선택해달라는 메시지박스를 띄우고 행이 선택되었다면 사업자번호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bnum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매개변수로 하여 해당 행을 삭제합니다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 폼에서는 상품번호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(id)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매개변수로 하여 해당 행을 삭제합니다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B7FCC7-8324-4ED8-A453-3125C3BB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5" y="1117744"/>
            <a:ext cx="4241049" cy="4112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468CC0-3DF7-46E7-B754-0B3791780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66" y="3122588"/>
            <a:ext cx="4789916" cy="33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8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820CE7-E134-4482-B9D9-CBEED536F00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6636DCF-BF8B-44C1-B621-2ECA504D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4" y="1156803"/>
            <a:ext cx="5609668" cy="3554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F5E8F6-66E3-4BB4-A793-53F1B9895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008" y="3463187"/>
            <a:ext cx="5781933" cy="3150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77F222-8015-4EDB-B578-E76940061631}"/>
              </a:ext>
            </a:extLst>
          </p:cNvPr>
          <p:cNvSpPr txBox="1"/>
          <p:nvPr/>
        </p:nvSpPr>
        <p:spPr>
          <a:xfrm>
            <a:off x="8695352" y="1437493"/>
            <a:ext cx="3576639" cy="398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내용을 수정 할 경우 텍스트박스에 입력된 내용을 가지고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저장합니다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 폼에서는 상품번호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(id)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기준으로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거래처관리 폼에서는 사업자번호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bnum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기준으로 각 속성에 있는 정보와 대응하여 텍스트박스에 입력된 값으로 정보를 반영합니다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560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820CE7-E134-4482-B9D9-CBEED536F00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77F222-8015-4EDB-B578-E76940061631}"/>
              </a:ext>
            </a:extLst>
          </p:cNvPr>
          <p:cNvSpPr txBox="1"/>
          <p:nvPr/>
        </p:nvSpPr>
        <p:spPr>
          <a:xfrm>
            <a:off x="8640466" y="964548"/>
            <a:ext cx="3576639" cy="529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주문관리 창 에서는 재고관리 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(WS_TABLE)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거래처관리 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(WS_CUS_TABLE)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다 필요하기 때문에 폼이 시작될 때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함께 보여지도록 호출합니다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선택된 행이 인덱스번호에 따라 텍스트박스에 입력되도록 하고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거래처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그리드뷰에서는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간단히 거래처 이름 속성의 데이터만 보여지도록 하는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C_DB_CUST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호출합니다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15E603-9994-4454-9D2D-C4FA1574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3" y="1596244"/>
            <a:ext cx="4906332" cy="46499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5DF41A-0B6D-4734-B5F0-8E2AECB8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649" y="2161537"/>
            <a:ext cx="3931586" cy="19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015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>
                <a:solidFill>
                  <a:srgbClr val="015071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>
                <a:solidFill>
                  <a:srgbClr val="015071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015071">
                  <a:alpha val="70000"/>
                </a:srgb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015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52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08925" y="1408536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12829" y="2122278"/>
            <a:ext cx="8320133" cy="1147591"/>
            <a:chOff x="378987" y="-352191"/>
            <a:chExt cx="8320133" cy="1147591"/>
          </a:xfrm>
        </p:grpSpPr>
        <p:sp>
          <p:nvSpPr>
            <p:cNvPr id="7" name="TextBox 6"/>
            <p:cNvSpPr txBox="1"/>
            <p:nvPr/>
          </p:nvSpPr>
          <p:spPr>
            <a:xfrm>
              <a:off x="621268" y="-297207"/>
              <a:ext cx="80778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5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헬스장 회원관리 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8987" y="-352191"/>
              <a:ext cx="826380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300" dirty="0">
                  <a:solidFill>
                    <a:srgbClr val="E3AA87">
                      <a:alpha val="70000"/>
                    </a:srgb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  <a:r>
                <a:rPr lang="ko-KR" altLang="en-US" sz="6500" b="1" spc="-300" dirty="0">
                  <a:solidFill>
                    <a:srgbClr val="E3AA87">
                      <a:alpha val="70000"/>
                    </a:srgb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헬스장 회원관리 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424" y="1373253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C#</a:t>
            </a:r>
            <a:r>
              <a:rPr lang="ko-KR" altLang="en-US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</a:t>
            </a:r>
            <a:r>
              <a:rPr lang="en-US" altLang="ko-KR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MSSQL</a:t>
            </a:r>
            <a:r>
              <a:rPr lang="ko-KR" altLang="en-US" sz="2800" b="1" spc="-300" dirty="0">
                <a:solidFill>
                  <a:srgbClr val="DF9F77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활용한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53" y="3309524"/>
            <a:ext cx="3546314" cy="35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9775" y="3217803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및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시각을 함께 확인할 수 있어 정확합니다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730884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빈공간을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미리 확인할 수 있어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시간단축에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도움이 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5" y="2978185"/>
            <a:ext cx="965742" cy="965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951" y="4453246"/>
            <a:ext cx="878226" cy="878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DF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E3A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3AA87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5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1328" y="140306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1331" y="252696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관리자폼과 회원폼을 분리하여 효율성을 높였습니다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1330" y="3745473"/>
            <a:ext cx="954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다양한 상품을 회원이 직접 선택할 수 있도록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넓은 선택권을 제공합니다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47" y="3738944"/>
            <a:ext cx="742221" cy="7816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35" y="1279537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C9A20-4ED9-4F8E-AF4D-3EC93AD612E7}"/>
              </a:ext>
            </a:extLst>
          </p:cNvPr>
          <p:cNvSpPr txBox="1"/>
          <p:nvPr/>
        </p:nvSpPr>
        <p:spPr>
          <a:xfrm>
            <a:off x="2741329" y="513325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현황을 직접 확인 및 선택할 수 있어 편리합니다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07ECF8-823D-450F-AEAB-581F1A5A1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9" y="4977652"/>
            <a:ext cx="722479" cy="722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AF1C1F-EBDE-4EF4-8B74-ABA98C1F4A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98" y="2299573"/>
            <a:ext cx="917042" cy="9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2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0128304" y="5171864"/>
            <a:ext cx="52556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179363" y="4278273"/>
            <a:ext cx="105113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679602" y="3854560"/>
            <a:ext cx="58661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63471" y="3019613"/>
            <a:ext cx="176702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410866" y="1263085"/>
            <a:ext cx="153699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1014667"/>
            <a:ext cx="5499475" cy="3239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44" y="3550881"/>
            <a:ext cx="5411650" cy="317013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60593" y="3153565"/>
            <a:ext cx="343670" cy="31284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59893" y="5650154"/>
            <a:ext cx="343670" cy="31284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96664" y="2438440"/>
            <a:ext cx="1254400" cy="71512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75172" y="4926716"/>
            <a:ext cx="1254400" cy="71512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64851" y="3305066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0860" y="330166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79940" y="2949987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54635" y="2953510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37460" y="543281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012155" y="543633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91309" y="578167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66004" y="5785198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99042" y="1179999"/>
            <a:ext cx="279295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텍스트박스에 회원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아이디를 직접 입력하거나 아래 번호를 클릭하면 그 정보가 텍스트박스에 담기고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(ENTER)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클릭하면 출석을 알리는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반대로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(OUT)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클릭하면 퇴장을 알리는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23044" y="2012365"/>
            <a:ext cx="1576073" cy="28820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144961" y="1766550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87290" y="176315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72944" y="2326536"/>
            <a:ext cx="239772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40489" y="2173706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출입 입력 창</a:t>
            </a:r>
          </a:p>
        </p:txBody>
      </p:sp>
    </p:spTree>
    <p:extLst>
      <p:ext uri="{BB962C8B-B14F-4D97-AF65-F5344CB8AC3E}">
        <p14:creationId xmlns:p14="http://schemas.microsoft.com/office/powerpoint/2010/main" val="13340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9460655" y="4981296"/>
            <a:ext cx="1472212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361344" y="3672083"/>
            <a:ext cx="952278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305467" y="1946784"/>
            <a:ext cx="49876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404779" y="1083729"/>
            <a:ext cx="244443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0" y="5511603"/>
            <a:ext cx="6904421" cy="70493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12161" y="5658161"/>
            <a:ext cx="6904421" cy="24848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85248" y="5417399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364748" y="969701"/>
            <a:ext cx="2792957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정보 입력 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내용을 입력하고 아래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리스트박스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해당 사항을 체크한 후 등록버튼을 클릭하면 등록이 완료되었다는 메시지박스가 뜨고 총 결제금액이 라벨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 및 체크한 회원 정보가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 들어갑니다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9752" y="1313191"/>
            <a:ext cx="6662160" cy="3924209"/>
            <a:chOff x="619790" y="1043244"/>
            <a:chExt cx="6662160" cy="39242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790" y="1043244"/>
              <a:ext cx="6662160" cy="3924209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720973" y="1818847"/>
              <a:ext cx="4482338" cy="890568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977627" y="2532637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20973" y="2727530"/>
              <a:ext cx="3790365" cy="793718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94443" y="3240009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77440" y="3841138"/>
              <a:ext cx="2618509" cy="450229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778816" y="4066252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956" y="2518418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41085" y="3244396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21145" y="4062680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27577" y="542092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54406" y="789536"/>
            <a:ext cx="166985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384421" y="618595"/>
            <a:ext cx="194086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등록 창</a:t>
            </a:r>
          </a:p>
        </p:txBody>
      </p:sp>
    </p:spTree>
    <p:extLst>
      <p:ext uri="{BB962C8B-B14F-4D97-AF65-F5344CB8AC3E}">
        <p14:creationId xmlns:p14="http://schemas.microsoft.com/office/powerpoint/2010/main" val="422721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9879006" y="5280554"/>
            <a:ext cx="57280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565477" y="4428294"/>
            <a:ext cx="58602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981112" y="2690258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340799" y="1391349"/>
            <a:ext cx="56191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80" y="3978153"/>
            <a:ext cx="3827255" cy="27428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9" y="1050468"/>
            <a:ext cx="3905250" cy="28283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166" y="1050468"/>
            <a:ext cx="3917084" cy="282834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862720" y="5825096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5469" y="1235133"/>
            <a:ext cx="2081212" cy="536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166071" y="1546799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36681" y="1213658"/>
            <a:ext cx="1516590" cy="138822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736137" y="2357918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44037" y="1213659"/>
            <a:ext cx="2081212" cy="61040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54639" y="159894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33458" y="5120640"/>
            <a:ext cx="1346395" cy="908034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36680" y="4159904"/>
            <a:ext cx="2081212" cy="536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264429" y="449840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376907" y="849977"/>
            <a:ext cx="275717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회원검색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박스에서 회원 번호를 기준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하여 입력 후 조회 버튼을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회원 정보가 뜨고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회원이름을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기준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하여 입력 후 조회해도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번과 같은 내용이 조회됩니다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등록되지 않은 정보를 입력 후 조회하면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정보가 존재하지 않는다는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61551" y="4098945"/>
            <a:ext cx="2823765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36143" y="3936541"/>
            <a:ext cx="311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2367" y="236496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13959" y="154377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3647" y="1597678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22961" y="4498405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3123" y="583214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22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289403" y="4550872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66977" y="2823906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47120" y="1518163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62" y="723354"/>
            <a:ext cx="4660449" cy="3360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9" y="3257143"/>
            <a:ext cx="4586692" cy="330991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99306" y="4353339"/>
            <a:ext cx="317918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7823" y="4181549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64749" y="984292"/>
            <a:ext cx="275717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조회창에서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오른쪽 하단의 버튼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관리자모드에 진입하기 위한 비밀번호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입력창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맞게 입력하면 관리자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조회창으로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진입할 수 있고 그렇지 않을 경우 틀렸다는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뜨게 되고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기회를 제공합니다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38743" y="3757352"/>
            <a:ext cx="292093" cy="28366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95701" y="1917623"/>
            <a:ext cx="2311869" cy="98351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1681" y="4598888"/>
            <a:ext cx="1778924" cy="1103643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17924" y="3563263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84154" y="357030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404979" y="262544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71209" y="263249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88014" y="549569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54244" y="550273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20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9900068" y="5092141"/>
            <a:ext cx="152993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360745" y="4233303"/>
            <a:ext cx="56218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77759" y="2058504"/>
            <a:ext cx="134497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452499" y="1153439"/>
            <a:ext cx="134497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6" y="1509063"/>
            <a:ext cx="7731030" cy="2107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5" y="3748196"/>
            <a:ext cx="7784272" cy="1941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01" y="5820543"/>
            <a:ext cx="7868295" cy="44170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57501" y="1695997"/>
            <a:ext cx="7614651" cy="1865006"/>
            <a:chOff x="224251" y="2105389"/>
            <a:chExt cx="7614651" cy="1865006"/>
          </a:xfrm>
        </p:grpSpPr>
        <p:sp>
          <p:nvSpPr>
            <p:cNvPr id="16" name="직사각형 15"/>
            <p:cNvSpPr/>
            <p:nvPr/>
          </p:nvSpPr>
          <p:spPr>
            <a:xfrm>
              <a:off x="6508865" y="3689179"/>
              <a:ext cx="736149" cy="281216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1758" y="2105389"/>
              <a:ext cx="3167144" cy="1583790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4251" y="2112162"/>
              <a:ext cx="4289560" cy="847169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7250694" y="5350993"/>
            <a:ext cx="660391" cy="28121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0996" y="3724344"/>
            <a:ext cx="4289560" cy="84716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4128" y="5763474"/>
            <a:ext cx="7961668" cy="461954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26224" y="878628"/>
            <a:ext cx="317918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54741" y="70683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  <a:r>
              <a:rPr lang="en-US" altLang="ko-KR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</a:p>
        </p:txBody>
      </p:sp>
      <p:sp>
        <p:nvSpPr>
          <p:cNvPr id="28" name="타원 27"/>
          <p:cNvSpPr/>
          <p:nvPr/>
        </p:nvSpPr>
        <p:spPr>
          <a:xfrm>
            <a:off x="7702814" y="304329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69044" y="305034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64749" y="1083239"/>
            <a:ext cx="275717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수정할 행을 선택한 후 수정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그룹박스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변경할 내용을 입력하고 수정버튼을 클릭하면 정보가 수정됩니다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삭제하고 싶은 경우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원하는 행을 선택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하고 삭제버튼을 클릭하면 정보가 삭제되고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에도 수정사항이 반영됩니다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264614" y="2298677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30844" y="2305723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264614" y="4271770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330844" y="4278816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34489" y="6033213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000719" y="604025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364749" y="4922601"/>
            <a:ext cx="38111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475223" y="4477472"/>
            <a:ext cx="67995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316095" y="1893824"/>
            <a:ext cx="158773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31235" y="1434707"/>
            <a:ext cx="98921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7" y="1115903"/>
            <a:ext cx="5517111" cy="37589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26" y="3124184"/>
            <a:ext cx="5295520" cy="359683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1365" y="4196256"/>
            <a:ext cx="3557561" cy="28121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88625" y="1540277"/>
            <a:ext cx="440576" cy="587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46473" y="3543645"/>
            <a:ext cx="440576" cy="587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11250" y="6026729"/>
            <a:ext cx="543535" cy="390698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2944" y="2326536"/>
            <a:ext cx="262502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60378" y="2168428"/>
            <a:ext cx="279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4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및 반납 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31497" y="1369566"/>
            <a:ext cx="2998173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대여하고자하는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선택하고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텍스트박스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에회원번호를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입력 후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락커가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사용중이라는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것을 알리는 붉은색으로 변하고 위와 똑같이 정보를 입력 후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반납버튼을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빈칸이라는 것을 알리는 회색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변합니다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27" name="타원 26"/>
          <p:cNvSpPr/>
          <p:nvPr/>
        </p:nvSpPr>
        <p:spPr>
          <a:xfrm>
            <a:off x="4863127" y="184979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29357" y="185683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721793" y="3927848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88023" y="393489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17710" y="389893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483940" y="390597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25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6F5D60-5542-4E00-9A09-A6F04D8D5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28" y="1166566"/>
            <a:ext cx="5686425" cy="5267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8462DE-FEAF-4AD4-82D9-26F25C07B5DC}"/>
              </a:ext>
            </a:extLst>
          </p:cNvPr>
          <p:cNvSpPr txBox="1"/>
          <p:nvPr/>
        </p:nvSpPr>
        <p:spPr>
          <a:xfrm>
            <a:off x="8654535" y="1032739"/>
            <a:ext cx="3340822" cy="553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SqlConnection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통해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연결시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사용할 객체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(conn)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선언하고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ConnectDB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통해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MSSQL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프로그램을 연동합니다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GYM_DB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이름의 데이터베이스와 연결되며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이용해 테이블을 불러오는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DB_GYM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CBFBDED-50BC-42C0-9937-F537DD5F92EE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08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A0433F-E096-4AA5-B032-95D473C398EC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BE4FE20-27A6-47F5-95DF-9E06C1C4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" y="1600706"/>
            <a:ext cx="6650686" cy="4472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F1FC5C-E3FC-4631-9396-41EAE3C40E62}"/>
              </a:ext>
            </a:extLst>
          </p:cNvPr>
          <p:cNvSpPr txBox="1"/>
          <p:nvPr/>
        </p:nvSpPr>
        <p:spPr>
          <a:xfrm>
            <a:off x="8697470" y="703515"/>
            <a:ext cx="3494530" cy="5996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회원정보입력 창에서 정보를 입력 후 등록버튼을 클릭하면 텍스트박스의 내용들을 가지고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INSERT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쿼리문을 실행합니다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텍스트박스가 공란인데 등록버튼을 클릭했을 경우를 대비해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try-catch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정보입력을 요청하는 메시지박스를 띄우고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다른 오류가 발생했을 경우를 대비해 어디에서 오류가 발생했는지 알려줍니다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14800-B913-4FED-871D-A11C3701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580" y="3349353"/>
            <a:ext cx="5534021" cy="24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37113"/>
            <a:ext cx="8639223" cy="45741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2773" y="1662546"/>
            <a:ext cx="324101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52134" y="3341789"/>
            <a:ext cx="2059710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9717" y="3045396"/>
            <a:ext cx="5614755" cy="376220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9705" y="4725940"/>
            <a:ext cx="2107168" cy="403959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505123" y="2564626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61217" y="2934633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36712" y="4645813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10646" y="319950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5794" y="2565066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078" y="2927579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484" y="4637090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3381" y="3206553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8661" y="1337113"/>
            <a:ext cx="2732649" cy="442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주차출차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내용을 입력 후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자동으로 해당 내용이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입력되고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번칸에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클릭한 시간과 어떤 행위를 했는지 기록이 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64896" y="1428214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64896" y="2708575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164896" y="3196520"/>
            <a:ext cx="436315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180355" y="4027671"/>
            <a:ext cx="59475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55F821A-B259-44DA-96B0-49F3E9A6D05B}"/>
              </a:ext>
            </a:extLst>
          </p:cNvPr>
          <p:cNvCxnSpPr/>
          <p:nvPr/>
        </p:nvCxnSpPr>
        <p:spPr>
          <a:xfrm>
            <a:off x="8654535" y="982304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0BA1ACB-BAAF-4436-B494-F647EBC8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7" y="2077515"/>
            <a:ext cx="5005999" cy="20949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901536-0B62-409D-BDA8-5DC282C2E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261" y="982304"/>
            <a:ext cx="3805766" cy="52816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FB39AF-537A-4516-BA5A-1F72E59AA2FA}"/>
              </a:ext>
            </a:extLst>
          </p:cNvPr>
          <p:cNvSpPr txBox="1"/>
          <p:nvPr/>
        </p:nvSpPr>
        <p:spPr>
          <a:xfrm>
            <a:off x="8707818" y="1226927"/>
            <a:ext cx="3340822" cy="4421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수강권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정보를 체크하는 리스트박스에서 체크되는 내용에 따라 텍스트박스에 입력되는 내용이 바뀌도록 조건문을 사용하였고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하나의 리스트박스에서 선택하지 않은 값에 대해서는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false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반환해 중복체크가 되지 않도록 조건문을 사용했습니다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64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D62074-B24E-4E63-ABF0-7BBA4DF4951D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432BE81-E11C-43B5-A647-1A884C04F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4" y="1156434"/>
            <a:ext cx="4436661" cy="5457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00030B-0834-4F3E-A290-811FC9163EEC}"/>
              </a:ext>
            </a:extLst>
          </p:cNvPr>
          <p:cNvSpPr txBox="1"/>
          <p:nvPr/>
        </p:nvSpPr>
        <p:spPr>
          <a:xfrm>
            <a:off x="8740404" y="589005"/>
            <a:ext cx="3340822" cy="553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회원조회 창에서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콤보박스를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회원번호와 회원이름을 기준으로 내용을 검색할 수 있습니다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countmember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메소드는 텍스트박스에 입력된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id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와 일치하는 회원의 정보를 쿼리문으로 불러오고 회원 이름 기준으로 검색 할 경우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countMemberName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기준으로 검색합니다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64405-3050-42A0-9FFA-48DDE6683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04" y="1956912"/>
            <a:ext cx="4227070" cy="40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6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34DA00-CD63-4292-887D-C29184A768F8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E0B5F96-9DAB-4A3B-883D-0C3BF3C53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95" y="1611851"/>
            <a:ext cx="7323723" cy="35549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A1DDBF-33D9-468B-A638-C7E3A14D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340" y="3564201"/>
            <a:ext cx="3848443" cy="2681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6E6370-6EDC-4161-9616-40A8B58A115F}"/>
              </a:ext>
            </a:extLst>
          </p:cNvPr>
          <p:cNvSpPr txBox="1"/>
          <p:nvPr/>
        </p:nvSpPr>
        <p:spPr>
          <a:xfrm>
            <a:off x="8781106" y="1830522"/>
            <a:ext cx="3340822" cy="278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관리자용 회원조회 창에서 수정 및 삭제 한 후 정보를 보여주는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데이터그리드뷰에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변경 내용을 즉각 반영하기 위해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uiRefresh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사용합니다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98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789914-65EB-4A01-A7C0-FF8DBE96F2DB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4F47DE-7C64-44AC-8A38-44702D29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1" y="1554539"/>
            <a:ext cx="5039764" cy="46011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A3D6C6-FEAE-40FE-96B5-BB741A53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665" y="2416096"/>
            <a:ext cx="4055730" cy="2180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7348B0-C346-4D94-A94E-73C4483451B4}"/>
              </a:ext>
            </a:extLst>
          </p:cNvPr>
          <p:cNvSpPr txBox="1"/>
          <p:nvPr/>
        </p:nvSpPr>
        <p:spPr>
          <a:xfrm>
            <a:off x="8701207" y="1708108"/>
            <a:ext cx="3340822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창에서 선택한 </a:t>
            </a:r>
            <a:r>
              <a:rPr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번호가 텍스트박스에 입력되고 사용자가 회원번호를 입력한 후 대여하기 버튼을 클릭하면 회원번호와 대여시간이 저장됩니다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setLockerColor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 통해 색상이 변경됩니다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783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789914-65EB-4A01-A7C0-FF8DBE96F2DB}"/>
              </a:ext>
            </a:extLst>
          </p:cNvPr>
          <p:cNvCxnSpPr/>
          <p:nvPr/>
        </p:nvCxnSpPr>
        <p:spPr>
          <a:xfrm>
            <a:off x="8654535" y="964548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7CD66D2-F5DB-4533-8987-8B438A6C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1338586"/>
            <a:ext cx="5591175" cy="5086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B4A0B7-D2AA-4C0C-A696-C8ACB37C0604}"/>
              </a:ext>
            </a:extLst>
          </p:cNvPr>
          <p:cNvSpPr txBox="1"/>
          <p:nvPr/>
        </p:nvSpPr>
        <p:spPr>
          <a:xfrm>
            <a:off x="8781106" y="1559426"/>
            <a:ext cx="3340822" cy="365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회원번호를 입력한 후 반납버튼을 클릭하면 </a:t>
            </a:r>
            <a:r>
              <a:rPr lang="en-US" altLang="ko-KR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isBorrowed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값이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false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되면서 등록되었던 모든 정보가 초기화됩니다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이미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비어있는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락커이거나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트레이너의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락커일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경우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안내메시지를 띄웁니다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041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>
                <a:solidFill>
                  <a:srgbClr val="E3AA87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>
                <a:solidFill>
                  <a:srgbClr val="E3AA87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E3AA87">
                  <a:alpha val="70000"/>
                </a:srgb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4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462118"/>
            <a:ext cx="8587343" cy="455075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8661" y="1337113"/>
            <a:ext cx="273264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해당되는 행을 클릭하면 그 내용이  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주차출차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입력되고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출차되었다는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번칸에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클릭한 시간과 어떤 행위를 했는지 기록이 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512" y="2946404"/>
            <a:ext cx="5245302" cy="1967345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10737" y="4710171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61879" y="4713694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2773" y="1662546"/>
            <a:ext cx="324101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5123" y="2564626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777" y="2571672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36028" y="3463260"/>
            <a:ext cx="201719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06247" y="4386331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70734" y="4385955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3447" y="4809955"/>
            <a:ext cx="3241011" cy="84255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367325" y="542553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17867" y="5420181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64896" y="1428214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64896" y="2253027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6204" y="3145783"/>
            <a:ext cx="473250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76001" y="4009652"/>
            <a:ext cx="66082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6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79795"/>
            <a:ext cx="8487984" cy="449453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8661" y="1337113"/>
            <a:ext cx="273264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주차공간조회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공간 번호를 입력하거나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해당 행을 클릭하고 조회 버튼을 클릭했을 때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차량이 있는 경우에는 차량이 있다는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메시지박스가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64896" y="1428214"/>
            <a:ext cx="187255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32751" y="2287195"/>
            <a:ext cx="1447685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56593" y="4032869"/>
            <a:ext cx="409807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05123" y="1682213"/>
            <a:ext cx="2341495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29485" y="268859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71667" y="2689417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863" y="2841817"/>
            <a:ext cx="4274864" cy="197032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730" y="4573098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5384" y="4573098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3004" y="3173288"/>
            <a:ext cx="1849542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16567" y="3626926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51596" y="4154204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93238" y="4162067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500186"/>
            <a:ext cx="8534255" cy="455312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2653" y="1500186"/>
            <a:ext cx="27326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주차공간조회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공간 번호를 입력하거나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해당 행을 클릭하고 조회 버튼을 클릭했을 때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차량이 없는 경우에는 비어있다는 내용의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5123" y="1682213"/>
            <a:ext cx="2341495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29485" y="268859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1128" y="2974109"/>
            <a:ext cx="4221018" cy="210361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595013" y="487414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59115" y="4874149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4131" y="2688599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77003" y="3267605"/>
            <a:ext cx="119149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251361" y="423762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14129" y="4241150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27908" y="1585232"/>
            <a:ext cx="187255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469534" y="2429227"/>
            <a:ext cx="141090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544393" y="4143423"/>
            <a:ext cx="40941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8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75" y="829935"/>
            <a:ext cx="3990975" cy="1266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71" y="829935"/>
            <a:ext cx="4466647" cy="5783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9950" y="3316436"/>
            <a:ext cx="5230656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같은 실행 파일에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파일이 있는지 확인한 후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존재하면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Xelement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타입의 데이터로 변환하여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tempcar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넣습니다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만약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파일이 존재하지 않는다면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CreateFile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파일을 생성하고 저장합니다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430" y="2182961"/>
            <a:ext cx="5286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2270" y="2478880"/>
            <a:ext cx="52306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정보를 입력하고 주차 버튼을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클릭했을때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조건문에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의해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각 요소와 비교해 이미 차량이 존재하면 차량이 존재한다는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그렇지 않으면 입력된 값들과 시각을 함께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데이터소스로 넣어줍니다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2" y="1179222"/>
            <a:ext cx="5819260" cy="52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9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</TotalTime>
  <Words>2103</Words>
  <Application>Microsoft Office PowerPoint</Application>
  <PresentationFormat>와이드스크린</PresentationFormat>
  <Paragraphs>284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경기천년제목 Bold</vt:lpstr>
      <vt:lpstr>경기천년제목 Medium</vt:lpstr>
      <vt:lpstr>나눔고딕코딩</vt:lpstr>
      <vt:lpstr>나눔스퀘어라운드 Regular</vt:lpstr>
      <vt:lpstr>맑은 고딕</vt:lpstr>
      <vt:lpstr>Arial</vt:lpstr>
      <vt:lpstr>ZWAdobeF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loveme_likeyoudo@naver.com</cp:lastModifiedBy>
  <cp:revision>305</cp:revision>
  <dcterms:created xsi:type="dcterms:W3CDTF">2015-01-21T11:35:38Z</dcterms:created>
  <dcterms:modified xsi:type="dcterms:W3CDTF">2021-05-16T10:43:15Z</dcterms:modified>
</cp:coreProperties>
</file>