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3"/>
  </p:notesMasterIdLst>
  <p:handoutMasterIdLst>
    <p:handoutMasterId r:id="rId24"/>
  </p:handoutMasterIdLst>
  <p:sldIdLst>
    <p:sldId id="322" r:id="rId2"/>
    <p:sldId id="323" r:id="rId3"/>
    <p:sldId id="324" r:id="rId4"/>
    <p:sldId id="325" r:id="rId5"/>
    <p:sldId id="331" r:id="rId6"/>
    <p:sldId id="348" r:id="rId7"/>
    <p:sldId id="350" r:id="rId8"/>
    <p:sldId id="351" r:id="rId9"/>
    <p:sldId id="357" r:id="rId10"/>
    <p:sldId id="358" r:id="rId11"/>
    <p:sldId id="359" r:id="rId12"/>
    <p:sldId id="360" r:id="rId13"/>
    <p:sldId id="361" r:id="rId14"/>
    <p:sldId id="362" r:id="rId15"/>
    <p:sldId id="297" r:id="rId16"/>
    <p:sldId id="355" r:id="rId17"/>
    <p:sldId id="356" r:id="rId18"/>
    <p:sldId id="354" r:id="rId19"/>
    <p:sldId id="352" r:id="rId20"/>
    <p:sldId id="353" r:id="rId21"/>
    <p:sldId id="337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CFA5"/>
    <a:srgbClr val="DCF0C6"/>
    <a:srgbClr val="C9E7A7"/>
    <a:srgbClr val="AFD5AF"/>
    <a:srgbClr val="2E8919"/>
    <a:srgbClr val="B18DA2"/>
    <a:srgbClr val="525252"/>
    <a:srgbClr val="C3A7B7"/>
    <a:srgbClr val="E3AA87"/>
    <a:srgbClr val="0150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62" y="10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2021-05-17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179483" y="1888050"/>
            <a:ext cx="3546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bg2">
                    <a:lumMod val="75000"/>
                    <a:alpha val="30000"/>
                  </a:schemeClr>
                </a:solidFill>
              </a:rPr>
              <a:t>C#</a:t>
            </a:r>
            <a:r>
              <a:rPr lang="ko-KR" altLang="en-US" sz="2800" b="1" spc="-300" dirty="0" smtClean="0">
                <a:solidFill>
                  <a:schemeClr val="bg2">
                    <a:lumMod val="75000"/>
                    <a:alpha val="30000"/>
                  </a:schemeClr>
                </a:solidFill>
              </a:rPr>
              <a:t>과</a:t>
            </a:r>
            <a:r>
              <a:rPr lang="en-US" altLang="ko-KR" sz="2800" b="1" spc="-300" dirty="0">
                <a:solidFill>
                  <a:schemeClr val="bg2">
                    <a:lumMod val="75000"/>
                    <a:alpha val="30000"/>
                  </a:schemeClr>
                </a:solidFill>
              </a:rPr>
              <a:t> </a:t>
            </a:r>
            <a:r>
              <a:rPr lang="en-US" altLang="ko-KR" sz="2800" b="1" spc="-300" dirty="0" smtClean="0">
                <a:solidFill>
                  <a:schemeClr val="bg2">
                    <a:lumMod val="75000"/>
                    <a:alpha val="30000"/>
                  </a:schemeClr>
                </a:solidFill>
              </a:rPr>
              <a:t>ORACLE</a:t>
            </a:r>
            <a:r>
              <a:rPr lang="ko-KR" altLang="en-US" sz="2800" b="1" spc="-300" dirty="0" smtClean="0">
                <a:solidFill>
                  <a:schemeClr val="bg2">
                    <a:lumMod val="75000"/>
                    <a:alpha val="30000"/>
                  </a:schemeClr>
                </a:solidFill>
              </a:rPr>
              <a:t>을 </a:t>
            </a:r>
            <a:r>
              <a:rPr lang="ko-KR" altLang="en-US" sz="2800" b="1" spc="-300" dirty="0">
                <a:solidFill>
                  <a:schemeClr val="bg2">
                    <a:lumMod val="75000"/>
                    <a:alpha val="30000"/>
                  </a:schemeClr>
                </a:solidFill>
              </a:rPr>
              <a:t>활용한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693340" y="2236702"/>
            <a:ext cx="8613784" cy="1134404"/>
            <a:chOff x="487097" y="3303"/>
            <a:chExt cx="8613784" cy="1134404"/>
          </a:xfrm>
        </p:grpSpPr>
        <p:sp>
          <p:nvSpPr>
            <p:cNvPr id="7" name="TextBox 6"/>
            <p:cNvSpPr txBox="1"/>
            <p:nvPr/>
          </p:nvSpPr>
          <p:spPr>
            <a:xfrm>
              <a:off x="740900" y="45100"/>
              <a:ext cx="8359981" cy="1092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500" b="1" spc="-300" dirty="0" smtClean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차량판매 관리 프로그램</a:t>
              </a:r>
              <a:endParaRPr lang="ko-KR" altLang="en-US" sz="6500" b="1" spc="-300" dirty="0">
                <a:solidFill>
                  <a:schemeClr val="bg2">
                    <a:lumMod val="75000"/>
                    <a:alpha val="30000"/>
                  </a:schemeClr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87097" y="3303"/>
              <a:ext cx="8552341" cy="1092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500" b="1" spc="-300" dirty="0">
                  <a:solidFill>
                    <a:srgbClr val="A5CFA5">
                      <a:alpha val="70000"/>
                    </a:srgbClr>
                  </a:solidFill>
                </a:rPr>
                <a:t> </a:t>
              </a:r>
              <a:r>
                <a:rPr lang="ko-KR" altLang="en-US" sz="6500" b="1" spc="-300" dirty="0" smtClean="0">
                  <a:solidFill>
                    <a:srgbClr val="A5CFA5">
                      <a:alpha val="70000"/>
                    </a:srgbClr>
                  </a:solidFill>
                </a:rPr>
                <a:t>차량판매 관리 프로그램</a:t>
              </a:r>
              <a:endParaRPr lang="ko-KR" altLang="en-US" sz="6500" b="1" spc="-300" dirty="0">
                <a:solidFill>
                  <a:srgbClr val="A5CFA5">
                    <a:alpha val="70000"/>
                  </a:srgbClr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54544" y="1855393"/>
            <a:ext cx="4630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300" dirty="0">
                <a:solidFill>
                  <a:srgbClr val="A5CFA5"/>
                </a:solidFill>
              </a:rPr>
              <a:t>C#</a:t>
            </a:r>
            <a:r>
              <a:rPr lang="ko-KR" altLang="en-US" sz="2800" b="1" spc="-300" dirty="0">
                <a:solidFill>
                  <a:srgbClr val="A5CFA5"/>
                </a:solidFill>
              </a:rPr>
              <a:t>과 </a:t>
            </a:r>
            <a:r>
              <a:rPr lang="en-US" altLang="ko-KR" sz="2800" b="1" spc="-300" dirty="0" smtClean="0">
                <a:solidFill>
                  <a:srgbClr val="A5CFA5"/>
                </a:solidFill>
              </a:rPr>
              <a:t>ORACLE</a:t>
            </a:r>
            <a:r>
              <a:rPr lang="ko-KR" altLang="en-US" sz="2800" b="1" spc="-300" dirty="0" smtClean="0">
                <a:solidFill>
                  <a:srgbClr val="A5CFA5"/>
                </a:solidFill>
              </a:rPr>
              <a:t>을 </a:t>
            </a:r>
            <a:r>
              <a:rPr lang="ko-KR" altLang="en-US" sz="2800" b="1" spc="-300" dirty="0">
                <a:solidFill>
                  <a:srgbClr val="A5CFA5"/>
                </a:solidFill>
              </a:rPr>
              <a:t>활용한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44" y="3583077"/>
            <a:ext cx="2626932" cy="262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21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 smtClean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분석</a:t>
            </a:r>
            <a:endParaRPr lang="ko-KR" altLang="en-US" sz="2000" spc="-150" dirty="0">
              <a:solidFill>
                <a:srgbClr val="525252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8840874" y="964548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14" y="2505271"/>
            <a:ext cx="6099699" cy="412497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948454" y="2505271"/>
            <a:ext cx="317347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각 테이블과 연동할 수 있는</a:t>
            </a:r>
            <a:endParaRPr lang="en-US" altLang="ko-KR" sz="1900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900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쿼리문이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담긴 </a:t>
            </a:r>
            <a:r>
              <a:rPr lang="ko-KR" altLang="en-US" sz="1900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메소드를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통해  각각의 테이블을 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생성하고</a:t>
            </a:r>
            <a:endParaRPr lang="en-US" altLang="ko-KR" sz="1900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비워줍니다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762" y="649779"/>
            <a:ext cx="2235957" cy="126980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5578" y="2055042"/>
            <a:ext cx="3526681" cy="135176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6231" y="5553819"/>
            <a:ext cx="865697" cy="86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92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 smtClean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분석</a:t>
            </a:r>
            <a:endParaRPr lang="ko-KR" altLang="en-US" sz="2000" spc="-150" dirty="0">
              <a:solidFill>
                <a:srgbClr val="525252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8840874" y="964548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40" y="1086533"/>
            <a:ext cx="5497669" cy="535106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840874" y="1418119"/>
            <a:ext cx="3351126" cy="4039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하단의 버튼을 각각 클릭했을 때 </a:t>
            </a:r>
            <a:r>
              <a:rPr lang="ko-KR" altLang="en-US" sz="1900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조건문을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통해 이미 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정보가</a:t>
            </a:r>
            <a:endParaRPr lang="en-US" altLang="ko-KR" sz="1900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테이블에 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입력되었다면 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이미</a:t>
            </a:r>
            <a:endParaRPr lang="en-US" altLang="ko-KR" sz="1900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저장된 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정보가 있다는 메시지박스를 띄우고 그렇지 않은 경우 정보를 입력할 수 있는 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폼을</a:t>
            </a:r>
            <a:endParaRPr lang="en-US" altLang="ko-KR" sz="1900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띄웁니다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내용을 입력 후 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메소드를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호출하여 리스트를 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초기화 시켜줍니다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726" y="5267325"/>
            <a:ext cx="2705100" cy="123825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6231" y="5553819"/>
            <a:ext cx="865697" cy="86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4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 smtClean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분석</a:t>
            </a:r>
            <a:endParaRPr lang="ko-KR" altLang="en-US" sz="2000" spc="-150" dirty="0">
              <a:solidFill>
                <a:srgbClr val="525252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8840874" y="964548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14" y="1436046"/>
            <a:ext cx="5092538" cy="48101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840874" y="1473886"/>
            <a:ext cx="343846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조건문을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사용하여 텍스트박스에 정보를 입력하고 공란인 텍스트박스가 있을 경우 누락된 정보가 있음을 알리는 메시지박스를 띄웁니다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 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그렇지 않을 경우 텍스트박스에</a:t>
            </a:r>
            <a:endParaRPr lang="en-US" altLang="ko-KR" sz="1900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입력된 각각의 정보들을 입력하는 </a:t>
            </a:r>
            <a:r>
              <a:rPr lang="ko-KR" altLang="en-US" sz="1900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쿼리문을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생성하는 </a:t>
            </a:r>
            <a:r>
              <a:rPr lang="ko-KR" altLang="en-US" sz="1900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메소드를</a:t>
            </a:r>
            <a:endParaRPr lang="en-US" altLang="ko-KR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호출해 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정보를 저장합니다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0" y="2966761"/>
            <a:ext cx="4991100" cy="200050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6231" y="5553819"/>
            <a:ext cx="865697" cy="86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26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 smtClean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분석</a:t>
            </a:r>
            <a:endParaRPr lang="ko-KR" altLang="en-US" sz="2000" spc="-150" dirty="0">
              <a:solidFill>
                <a:srgbClr val="525252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8840874" y="964548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1126897"/>
            <a:ext cx="5010150" cy="54864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840874" y="1473886"/>
            <a:ext cx="3438467" cy="4039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판매정보 보기 버튼을 클릭하면 </a:t>
            </a:r>
            <a:endParaRPr lang="en-US" altLang="ko-KR" sz="1900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각각 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입력했던 내용들을 한꺼번에 보여주는 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Deal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테이블을 데이터그리드뷰에 보여주는 </a:t>
            </a:r>
            <a:r>
              <a:rPr lang="ko-KR" altLang="en-US" sz="1900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메소드가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호출됩니다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이를 위해서는 모든 정보가 입력되어 있어야 하며 그렇지 않은 경우 모든 정보를 입력해달라는 메시지박스가 뜹니다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6231" y="5553819"/>
            <a:ext cx="865697" cy="86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4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419878" y="310005"/>
            <a:ext cx="11435424" cy="6794"/>
          </a:xfrm>
          <a:prstGeom prst="line">
            <a:avLst/>
          </a:prstGeom>
          <a:ln w="19050">
            <a:solidFill>
              <a:srgbClr val="DCF0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49442" y="2789185"/>
            <a:ext cx="47900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b="1" spc="-300" dirty="0" smtClean="0">
                <a:solidFill>
                  <a:srgbClr val="A5CFA5">
                    <a:alpha val="70000"/>
                  </a:srgbClr>
                </a:solidFill>
              </a:rPr>
              <a:t>감사합니다</a:t>
            </a:r>
            <a:r>
              <a:rPr lang="en-US" altLang="ko-KR" sz="7200" b="1" spc="-300" dirty="0" smtClean="0">
                <a:solidFill>
                  <a:srgbClr val="A5CFA5">
                    <a:alpha val="70000"/>
                  </a:srgbClr>
                </a:solidFill>
              </a:rPr>
              <a:t>!</a:t>
            </a:r>
            <a:endParaRPr lang="ko-KR" altLang="en-US" sz="7200" b="1" spc="-300" dirty="0">
              <a:solidFill>
                <a:srgbClr val="A5CFA5">
                  <a:alpha val="70000"/>
                </a:srgbClr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419878" y="6526772"/>
            <a:ext cx="11435424" cy="6794"/>
          </a:xfrm>
          <a:prstGeom prst="line">
            <a:avLst/>
          </a:prstGeom>
          <a:ln w="19050">
            <a:solidFill>
              <a:srgbClr val="DCF0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74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190134" y="3573122"/>
            <a:ext cx="39388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150" dirty="0" smtClean="0">
                <a:solidFill>
                  <a:srgbClr val="525252"/>
                </a:solidFill>
                <a:latin typeface="+mn-ea"/>
              </a:rPr>
              <a:t>전자관 </a:t>
            </a:r>
            <a:r>
              <a:rPr lang="ko-KR" altLang="en-US" sz="3200" b="1" spc="-150" dirty="0" err="1" smtClean="0">
                <a:solidFill>
                  <a:srgbClr val="525252"/>
                </a:solidFill>
                <a:latin typeface="+mn-ea"/>
              </a:rPr>
              <a:t>웹페이지</a:t>
            </a:r>
            <a:r>
              <a:rPr lang="ko-KR" altLang="en-US" sz="3200" b="1" spc="-150" dirty="0" smtClean="0">
                <a:solidFill>
                  <a:srgbClr val="525252"/>
                </a:solidFill>
                <a:latin typeface="+mn-ea"/>
              </a:rPr>
              <a:t> 구현</a:t>
            </a:r>
            <a:endParaRPr lang="ko-KR" altLang="en-US" sz="3200" b="1" spc="-150" dirty="0">
              <a:solidFill>
                <a:srgbClr val="525252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197619" y="3081686"/>
            <a:ext cx="1330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525252"/>
                </a:solidFill>
                <a:latin typeface="+mj-ea"/>
                <a:ea typeface="+mj-ea"/>
              </a:rPr>
              <a:t>Java web</a:t>
            </a:r>
            <a:r>
              <a:rPr lang="ko-KR" altLang="en-US" sz="1400" b="1" dirty="0" smtClean="0">
                <a:solidFill>
                  <a:srgbClr val="525252"/>
                </a:solidFill>
                <a:latin typeface="+mj-ea"/>
                <a:ea typeface="+mj-ea"/>
              </a:rPr>
              <a:t>기반</a:t>
            </a:r>
            <a:endParaRPr lang="ko-KR" altLang="en-US" sz="1400" b="1" dirty="0">
              <a:solidFill>
                <a:srgbClr val="525252"/>
              </a:solidFill>
              <a:latin typeface="+mj-ea"/>
              <a:ea typeface="+mj-ea"/>
            </a:endParaRPr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801" y="2321633"/>
            <a:ext cx="1304317" cy="13043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344" y="3369961"/>
            <a:ext cx="1575872" cy="157587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239" y="3733844"/>
            <a:ext cx="1518281" cy="152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36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4470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525252"/>
                </a:solidFill>
              </a:rPr>
              <a:t>Contents</a:t>
            </a:r>
            <a:endParaRPr lang="ko-KR" altLang="en-US" b="1" dirty="0">
              <a:solidFill>
                <a:srgbClr val="525252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228536" y="3312328"/>
            <a:ext cx="5820310" cy="480194"/>
            <a:chOff x="1102360" y="3190678"/>
            <a:chExt cx="5012341" cy="480194"/>
          </a:xfrm>
        </p:grpSpPr>
        <p:grpSp>
          <p:nvGrpSpPr>
            <p:cNvPr id="11" name="그룹 10"/>
            <p:cNvGrpSpPr/>
            <p:nvPr/>
          </p:nvGrpSpPr>
          <p:grpSpPr>
            <a:xfrm>
              <a:off x="1102360" y="3208461"/>
              <a:ext cx="2478568" cy="462411"/>
              <a:chOff x="1102360" y="3257791"/>
              <a:chExt cx="2478568" cy="462411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1102360" y="3258537"/>
                <a:ext cx="5566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001</a:t>
                </a:r>
                <a:endParaRPr lang="ko-KR" altLang="en-US" sz="2400" dirty="0">
                  <a:solidFill>
                    <a:srgbClr val="525252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566537" y="3257791"/>
                <a:ext cx="20143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spc="-15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프로그램의 목표</a:t>
                </a: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3743701" y="3190678"/>
              <a:ext cx="2371000" cy="473786"/>
              <a:chOff x="3743701" y="3190678"/>
              <a:chExt cx="2371000" cy="4737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3743701" y="3190678"/>
                <a:ext cx="5566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002</a:t>
                </a:r>
                <a:endParaRPr lang="ko-KR" altLang="en-US" sz="2400" dirty="0">
                  <a:solidFill>
                    <a:srgbClr val="525252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232836" y="3202799"/>
                <a:ext cx="18818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spc="-15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프로그램 흐름 </a:t>
                </a:r>
              </a:p>
            </p:txBody>
          </p:sp>
        </p:grpSp>
      </p:grp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rgbClr val="C3A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rgbClr val="B18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E3AA87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32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467" y="5447916"/>
            <a:ext cx="1057659" cy="105765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941481" y="2420729"/>
            <a:ext cx="9541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여러 제조사의 제품을 한곳에 모아 편리함을 제공합니다</a:t>
            </a:r>
            <a:endParaRPr lang="ko-KR" altLang="en-US" sz="28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41481" y="3966055"/>
            <a:ext cx="9541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썸네일을</a:t>
            </a:r>
            <a:r>
              <a:rPr lang="ko-KR" altLang="en-US" sz="28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제공하여 가시성을 높였습니다</a:t>
            </a:r>
            <a:endParaRPr lang="ko-KR" altLang="en-US" sz="28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191" y="3815830"/>
            <a:ext cx="823671" cy="82367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188881" y="323244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프로그램의 목표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917" y="2319386"/>
            <a:ext cx="742221" cy="78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3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 smtClean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흐름</a:t>
            </a:r>
            <a:endParaRPr lang="ko-KR" altLang="en-US" sz="2000" spc="-150" dirty="0">
              <a:solidFill>
                <a:srgbClr val="525252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E66267-83FF-4000-84FC-7894650EB4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126" y="5551773"/>
            <a:ext cx="953802" cy="95380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708" y="2132512"/>
            <a:ext cx="8927753" cy="392746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786255" y="2099260"/>
            <a:ext cx="1577928" cy="274078"/>
          </a:xfrm>
          <a:prstGeom prst="rect">
            <a:avLst/>
          </a:prstGeom>
          <a:noFill/>
          <a:ln w="38100">
            <a:solidFill>
              <a:srgbClr val="B18D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96039" y="1335879"/>
            <a:ext cx="1773584" cy="399460"/>
          </a:xfrm>
          <a:prstGeom prst="rect">
            <a:avLst/>
          </a:prstGeom>
          <a:solidFill>
            <a:srgbClr val="B18DA2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90138" y="1172759"/>
            <a:ext cx="2214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메인 페이지</a:t>
            </a:r>
            <a:endParaRPr lang="ko-KR" altLang="en-US" sz="2400" b="1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4" name="꺾인 연결선 3"/>
          <p:cNvCxnSpPr>
            <a:stCxn id="9" idx="0"/>
          </p:cNvCxnSpPr>
          <p:nvPr/>
        </p:nvCxnSpPr>
        <p:spPr>
          <a:xfrm rot="5400000" flipH="1" flipV="1">
            <a:off x="4171136" y="1025065"/>
            <a:ext cx="478278" cy="1670112"/>
          </a:xfrm>
          <a:prstGeom prst="bentConnector2">
            <a:avLst/>
          </a:prstGeom>
          <a:ln w="28575">
            <a:solidFill>
              <a:srgbClr val="B18D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19401" y="1091307"/>
            <a:ext cx="5936031" cy="87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진입 페이지는 </a:t>
            </a:r>
            <a:r>
              <a:rPr lang="en-US" altLang="ko-KR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Home</a:t>
            </a:r>
            <a:r>
              <a:rPr lang="ko-KR" altLang="en-US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화면 이고</a:t>
            </a:r>
            <a:r>
              <a:rPr lang="en-US" altLang="ko-KR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상단 탭에서 상세페이지와 </a:t>
            </a:r>
            <a:r>
              <a:rPr lang="en-US" altLang="ko-KR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Home</a:t>
            </a:r>
            <a:r>
              <a:rPr lang="ko-KR" altLang="en-US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화면 선택이 가능합니다</a:t>
            </a:r>
            <a:endParaRPr lang="en-US" altLang="ko-KR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23120" y="3900457"/>
            <a:ext cx="1810684" cy="380597"/>
          </a:xfrm>
          <a:prstGeom prst="rect">
            <a:avLst/>
          </a:prstGeom>
          <a:noFill/>
          <a:ln w="38100">
            <a:solidFill>
              <a:srgbClr val="B18D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7" name="꺾인 연결선 16"/>
          <p:cNvCxnSpPr/>
          <p:nvPr/>
        </p:nvCxnSpPr>
        <p:spPr>
          <a:xfrm>
            <a:off x="5599584" y="4286669"/>
            <a:ext cx="1474547" cy="468211"/>
          </a:xfrm>
          <a:prstGeom prst="bentConnector3">
            <a:avLst>
              <a:gd name="adj1" fmla="val 4900"/>
            </a:avLst>
          </a:prstGeom>
          <a:ln w="28575">
            <a:solidFill>
              <a:srgbClr val="B18D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095446" y="4483984"/>
            <a:ext cx="444256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현재 시각을 알려주어 편리함을 제공합니다</a:t>
            </a:r>
            <a:endParaRPr lang="en-US" altLang="ko-KR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135709" y="2989282"/>
            <a:ext cx="1770310" cy="477931"/>
          </a:xfrm>
          <a:prstGeom prst="rect">
            <a:avLst/>
          </a:prstGeom>
          <a:noFill/>
          <a:ln w="38100">
            <a:solidFill>
              <a:srgbClr val="B18D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58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E66267-83FF-4000-84FC-7894650EB4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126" y="5551773"/>
            <a:ext cx="953802" cy="95380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 smtClean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흐름</a:t>
            </a:r>
            <a:endParaRPr lang="ko-KR" altLang="en-US" sz="2000" spc="-150" dirty="0">
              <a:solidFill>
                <a:srgbClr val="525252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97" y="1830930"/>
            <a:ext cx="8761104" cy="418198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43297" y="2680594"/>
            <a:ext cx="1852247" cy="477931"/>
          </a:xfrm>
          <a:prstGeom prst="rect">
            <a:avLst/>
          </a:prstGeom>
          <a:noFill/>
          <a:ln w="38100">
            <a:solidFill>
              <a:srgbClr val="B18D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2" name="꺾인 연결선 11"/>
          <p:cNvCxnSpPr/>
          <p:nvPr/>
        </p:nvCxnSpPr>
        <p:spPr>
          <a:xfrm>
            <a:off x="7464829" y="4330463"/>
            <a:ext cx="1338349" cy="523934"/>
          </a:xfrm>
          <a:prstGeom prst="bentConnector3">
            <a:avLst>
              <a:gd name="adj1" fmla="val 50000"/>
            </a:avLst>
          </a:prstGeom>
          <a:ln w="28575">
            <a:solidFill>
              <a:srgbClr val="B18D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06570" y="1303078"/>
            <a:ext cx="2169623" cy="399460"/>
          </a:xfrm>
          <a:prstGeom prst="rect">
            <a:avLst/>
          </a:prstGeom>
          <a:solidFill>
            <a:srgbClr val="B18DA2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90138" y="1139507"/>
            <a:ext cx="2214381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제품 상세 페이지</a:t>
            </a:r>
            <a:endParaRPr lang="ko-KR" altLang="en-US" sz="2400" b="1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611491" y="3598889"/>
            <a:ext cx="4853338" cy="2511016"/>
          </a:xfrm>
          <a:prstGeom prst="rect">
            <a:avLst/>
          </a:prstGeom>
          <a:noFill/>
          <a:ln w="38100">
            <a:solidFill>
              <a:srgbClr val="B18D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03178" y="4311206"/>
            <a:ext cx="3154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썸네일을</a:t>
            </a:r>
            <a:r>
              <a:rPr lang="ko-KR" altLang="en-US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제공하여 간단한 정보를 조회할 수 있습니다</a:t>
            </a:r>
            <a:endParaRPr lang="en-US" altLang="ko-KR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478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4470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525252"/>
                </a:solidFill>
              </a:rPr>
              <a:t>Contents</a:t>
            </a:r>
            <a:endParaRPr lang="ko-KR" altLang="en-US" b="1" dirty="0">
              <a:solidFill>
                <a:srgbClr val="525252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705450" y="3302803"/>
            <a:ext cx="8940991" cy="480194"/>
            <a:chOff x="1102360" y="3190678"/>
            <a:chExt cx="7699812" cy="480194"/>
          </a:xfrm>
        </p:grpSpPr>
        <p:grpSp>
          <p:nvGrpSpPr>
            <p:cNvPr id="11" name="그룹 10"/>
            <p:cNvGrpSpPr/>
            <p:nvPr/>
          </p:nvGrpSpPr>
          <p:grpSpPr>
            <a:xfrm>
              <a:off x="1102360" y="3208461"/>
              <a:ext cx="2478568" cy="462411"/>
              <a:chOff x="1102360" y="3257791"/>
              <a:chExt cx="2478568" cy="462411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1102360" y="3258537"/>
                <a:ext cx="5566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001</a:t>
                </a:r>
                <a:endParaRPr lang="ko-KR" altLang="en-US" sz="2400" dirty="0">
                  <a:solidFill>
                    <a:srgbClr val="525252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566537" y="3257791"/>
                <a:ext cx="20143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spc="-15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프로그램의 목표</a:t>
                </a: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3743701" y="3190678"/>
              <a:ext cx="2371000" cy="473786"/>
              <a:chOff x="3743701" y="3190678"/>
              <a:chExt cx="2371000" cy="4737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3743701" y="3190678"/>
                <a:ext cx="5566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002</a:t>
                </a:r>
                <a:endParaRPr lang="ko-KR" altLang="en-US" sz="2400" dirty="0">
                  <a:solidFill>
                    <a:srgbClr val="525252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232836" y="3202799"/>
                <a:ext cx="18818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spc="-15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프로그램 흐름 </a:t>
                </a: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6422035" y="3190678"/>
              <a:ext cx="2380137" cy="461665"/>
              <a:chOff x="6863931" y="3191943"/>
              <a:chExt cx="2380137" cy="461665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6863931" y="3191943"/>
                <a:ext cx="5566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003</a:t>
                </a:r>
                <a:endParaRPr lang="ko-KR" altLang="en-US" sz="2400" dirty="0">
                  <a:solidFill>
                    <a:srgbClr val="525252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478164" y="3191943"/>
                <a:ext cx="17659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spc="-15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프로그램 분석</a:t>
                </a:r>
              </a:p>
            </p:txBody>
          </p:sp>
        </p:grpSp>
      </p:grp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rgbClr val="C9E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rgbClr val="AFD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A5CFA5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25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E66267-83FF-4000-84FC-7894650EB4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126" y="5551773"/>
            <a:ext cx="953802" cy="95380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 smtClean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흐름</a:t>
            </a:r>
            <a:endParaRPr lang="ko-KR" altLang="en-US" sz="2000" spc="-150" dirty="0">
              <a:solidFill>
                <a:srgbClr val="525252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705" y="1125543"/>
            <a:ext cx="5742800" cy="5380032"/>
          </a:xfrm>
          <a:prstGeom prst="rect">
            <a:avLst/>
          </a:prstGeom>
        </p:spPr>
      </p:pic>
      <p:cxnSp>
        <p:nvCxnSpPr>
          <p:cNvPr id="11" name="꺾인 연결선 10"/>
          <p:cNvCxnSpPr/>
          <p:nvPr/>
        </p:nvCxnSpPr>
        <p:spPr>
          <a:xfrm>
            <a:off x="7129906" y="3407751"/>
            <a:ext cx="1338349" cy="523934"/>
          </a:xfrm>
          <a:prstGeom prst="bentConnector3">
            <a:avLst>
              <a:gd name="adj1" fmla="val 50000"/>
            </a:avLst>
          </a:prstGeom>
          <a:ln w="28575">
            <a:solidFill>
              <a:srgbClr val="B18D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813469" y="2933870"/>
            <a:ext cx="5310538" cy="2876725"/>
          </a:xfrm>
          <a:prstGeom prst="rect">
            <a:avLst/>
          </a:prstGeom>
          <a:noFill/>
          <a:ln w="38100">
            <a:solidFill>
              <a:srgbClr val="B18D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587047" y="3497377"/>
            <a:ext cx="3154147" cy="87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제품의 상세 정보를 제공하고 재고를 확인할 수 있습니다</a:t>
            </a:r>
            <a:endParaRPr lang="en-US" altLang="ko-KR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955680" y="4870737"/>
            <a:ext cx="780102" cy="332796"/>
          </a:xfrm>
          <a:prstGeom prst="rect">
            <a:avLst/>
          </a:prstGeom>
          <a:noFill/>
          <a:ln w="38100">
            <a:solidFill>
              <a:srgbClr val="B18D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7" name="꺾인 연결선 16"/>
          <p:cNvCxnSpPr/>
          <p:nvPr/>
        </p:nvCxnSpPr>
        <p:spPr>
          <a:xfrm>
            <a:off x="5735782" y="4978944"/>
            <a:ext cx="2168327" cy="73864"/>
          </a:xfrm>
          <a:prstGeom prst="bentConnector3">
            <a:avLst>
              <a:gd name="adj1" fmla="val 545"/>
            </a:avLst>
          </a:prstGeom>
          <a:ln w="28575">
            <a:solidFill>
              <a:srgbClr val="B18D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013979" y="4778416"/>
            <a:ext cx="3154147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이전 창으로 돌아갑니다</a:t>
            </a:r>
            <a:endParaRPr lang="en-US" altLang="ko-KR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128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E66267-83FF-4000-84FC-7894650EB4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126" y="5551773"/>
            <a:ext cx="953802" cy="953802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 flipV="1">
            <a:off x="419878" y="310005"/>
            <a:ext cx="11435424" cy="6794"/>
          </a:xfrm>
          <a:prstGeom prst="line">
            <a:avLst/>
          </a:prstGeom>
          <a:ln w="19050">
            <a:solidFill>
              <a:srgbClr val="B18D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49442" y="2789185"/>
            <a:ext cx="47900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b="1" spc="-300" dirty="0" smtClean="0">
                <a:solidFill>
                  <a:srgbClr val="B18DA2">
                    <a:alpha val="70000"/>
                  </a:srgbClr>
                </a:solidFill>
              </a:rPr>
              <a:t>감사합니다</a:t>
            </a:r>
            <a:r>
              <a:rPr lang="en-US" altLang="ko-KR" sz="7200" b="1" spc="-300" dirty="0" smtClean="0">
                <a:solidFill>
                  <a:srgbClr val="B18DA2">
                    <a:alpha val="70000"/>
                  </a:srgbClr>
                </a:solidFill>
              </a:rPr>
              <a:t>!</a:t>
            </a:r>
            <a:endParaRPr lang="ko-KR" altLang="en-US" sz="7200" b="1" spc="-300" dirty="0">
              <a:solidFill>
                <a:srgbClr val="B18DA2">
                  <a:alpha val="70000"/>
                </a:srgbClr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419878" y="6526772"/>
            <a:ext cx="11435424" cy="6794"/>
          </a:xfrm>
          <a:prstGeom prst="line">
            <a:avLst/>
          </a:prstGeom>
          <a:ln w="19050">
            <a:solidFill>
              <a:srgbClr val="E3AA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34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50837" y="2453262"/>
            <a:ext cx="9541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각 테이블을 구성해 관리의 효율성을 높였습니다</a:t>
            </a:r>
            <a:endParaRPr lang="ko-KR" altLang="en-US" sz="28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80765" y="3868157"/>
            <a:ext cx="9541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사용자 입장에서 한눈에 알아볼 수 있는 </a:t>
            </a:r>
            <a:r>
              <a:rPr lang="en-US" altLang="ko-KR" sz="28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UI&amp;UX</a:t>
            </a:r>
            <a:r>
              <a:rPr lang="ko-KR" altLang="en-US" sz="28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를 제공합니다</a:t>
            </a:r>
            <a:endParaRPr lang="ko-KR" altLang="en-US" sz="28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169" y="3685298"/>
            <a:ext cx="823671" cy="82367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188881" y="323244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프로그램의 목표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707ECF8-823D-450F-AEAB-581F1A5A1D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207" y="2254003"/>
            <a:ext cx="722479" cy="72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23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995" y="1811447"/>
            <a:ext cx="7134225" cy="40862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 smtClean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흐름</a:t>
            </a:r>
            <a:endParaRPr lang="ko-KR" altLang="en-US" sz="2000" spc="-150" dirty="0">
              <a:solidFill>
                <a:srgbClr val="525252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9364749" y="1014667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399043" y="2422991"/>
            <a:ext cx="287054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프로그램이 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시작되면서</a:t>
            </a:r>
            <a:endParaRPr lang="en-US" altLang="ko-KR" sz="1900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확실하게 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테이블을 비워주고 생성하기 위해 삭제와 </a:t>
            </a:r>
            <a:r>
              <a:rPr lang="ko-KR" altLang="en-US" sz="1900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생성버튼을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클릭해줍니다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932079" y="2019158"/>
            <a:ext cx="2082433" cy="391533"/>
          </a:xfrm>
          <a:prstGeom prst="rect">
            <a:avLst/>
          </a:prstGeom>
          <a:noFill/>
          <a:ln w="38100">
            <a:solidFill>
              <a:srgbClr val="C9E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5582497" y="1029750"/>
            <a:ext cx="2397723" cy="399460"/>
          </a:xfrm>
          <a:prstGeom prst="rect">
            <a:avLst/>
          </a:prstGeom>
          <a:solidFill>
            <a:srgbClr val="C9E7A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A5CFA5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650042" y="876920"/>
            <a:ext cx="2792957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회원 출입 입력 창</a:t>
            </a:r>
            <a:endParaRPr lang="ko-KR" altLang="en-US" sz="2400" b="1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69261" y="5323173"/>
            <a:ext cx="1150732" cy="504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6231" y="5553819"/>
            <a:ext cx="865697" cy="86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0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90880" y="3189620"/>
            <a:ext cx="939301" cy="399460"/>
          </a:xfrm>
          <a:prstGeom prst="rect">
            <a:avLst/>
          </a:prstGeom>
          <a:solidFill>
            <a:srgbClr val="C9E7A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A5CFA5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105062" y="4071586"/>
            <a:ext cx="1641745" cy="399460"/>
          </a:xfrm>
          <a:prstGeom prst="rect">
            <a:avLst/>
          </a:prstGeom>
          <a:solidFill>
            <a:srgbClr val="C9E7A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A5CFA5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338932" y="2336833"/>
            <a:ext cx="534921" cy="399460"/>
          </a:xfrm>
          <a:prstGeom prst="rect">
            <a:avLst/>
          </a:prstGeom>
          <a:solidFill>
            <a:srgbClr val="C9E7A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A5CFA5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 smtClean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흐름</a:t>
            </a:r>
            <a:endParaRPr lang="ko-KR" altLang="en-US" sz="2000" spc="-150" dirty="0">
              <a:solidFill>
                <a:srgbClr val="525252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13" y="1602840"/>
            <a:ext cx="7336547" cy="4216069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9364749" y="1014667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8292452" y="2008064"/>
            <a:ext cx="434266" cy="407156"/>
          </a:xfrm>
          <a:prstGeom prst="ellipse">
            <a:avLst/>
          </a:prstGeom>
          <a:solidFill>
            <a:srgbClr val="DCF0C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783185" y="2219454"/>
            <a:ext cx="1638651" cy="391533"/>
          </a:xfrm>
          <a:prstGeom prst="rect">
            <a:avLst/>
          </a:prstGeom>
          <a:noFill/>
          <a:ln w="38100">
            <a:solidFill>
              <a:srgbClr val="C9E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334781" y="2019399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1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5491063" y="3096242"/>
            <a:ext cx="434266" cy="407156"/>
          </a:xfrm>
          <a:prstGeom prst="ellipse">
            <a:avLst/>
          </a:prstGeom>
          <a:solidFill>
            <a:srgbClr val="DCF0C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612869" y="3319341"/>
            <a:ext cx="2082433" cy="1319161"/>
          </a:xfrm>
          <a:prstGeom prst="rect">
            <a:avLst/>
          </a:prstGeom>
          <a:noFill/>
          <a:ln w="38100">
            <a:solidFill>
              <a:srgbClr val="C9E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533392" y="3107577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313368" y="1808148"/>
            <a:ext cx="3037840" cy="3162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테이블이 생성 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되었는데</a:t>
            </a:r>
            <a:endParaRPr lang="en-US" altLang="ko-KR" sz="1900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하단의 탭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 </a:t>
            </a:r>
            <a:r>
              <a:rPr lang="ko-KR" altLang="en-US" sz="1900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아무정보도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입력해주지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않고</a:t>
            </a:r>
            <a:endParaRPr lang="en-US" altLang="ko-KR" sz="1900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판매정보 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보기 버튼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(1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을</a:t>
            </a:r>
            <a:endParaRPr lang="en-US" altLang="ko-KR" sz="1900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클릭했을 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경우 정보를 입력해달라는 </a:t>
            </a:r>
            <a:r>
              <a:rPr lang="ko-KR" altLang="en-US" sz="1900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메시지박스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(2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가</a:t>
            </a:r>
            <a:endParaRPr lang="en-US" altLang="ko-KR" sz="1900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뜹니다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32286" y="5303889"/>
            <a:ext cx="1137335" cy="423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6231" y="5553819"/>
            <a:ext cx="865697" cy="86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10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0608266" y="1193253"/>
            <a:ext cx="534921" cy="399460"/>
          </a:xfrm>
          <a:prstGeom prst="rect">
            <a:avLst/>
          </a:prstGeom>
          <a:solidFill>
            <a:srgbClr val="C9E7A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A5CFA5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0814875" y="2494727"/>
            <a:ext cx="534921" cy="399460"/>
          </a:xfrm>
          <a:prstGeom prst="rect">
            <a:avLst/>
          </a:prstGeom>
          <a:solidFill>
            <a:srgbClr val="C9E7A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A5CFA5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1217891" y="4237321"/>
            <a:ext cx="534921" cy="399460"/>
          </a:xfrm>
          <a:prstGeom prst="rect">
            <a:avLst/>
          </a:prstGeom>
          <a:solidFill>
            <a:srgbClr val="C9E7A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A5CFA5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1024144" y="5082628"/>
            <a:ext cx="534921" cy="399460"/>
          </a:xfrm>
          <a:prstGeom prst="rect">
            <a:avLst/>
          </a:prstGeom>
          <a:solidFill>
            <a:srgbClr val="C9E7A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A5CFA5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120" y="615631"/>
            <a:ext cx="4627465" cy="260294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 smtClean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흐름</a:t>
            </a:r>
            <a:endParaRPr lang="ko-KR" altLang="en-US" sz="2000" spc="-150" dirty="0">
              <a:solidFill>
                <a:srgbClr val="525252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23" y="1193253"/>
            <a:ext cx="4627465" cy="260294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9629" y="2975092"/>
            <a:ext cx="4627465" cy="260294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458" y="4024907"/>
            <a:ext cx="4323781" cy="2480668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9364749" y="1014667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399043" y="1099892"/>
            <a:ext cx="2792957" cy="4916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하단의 버튼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(1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을 클릭하면 각각의 </a:t>
            </a:r>
            <a:r>
              <a:rPr lang="ko-KR" altLang="en-US" sz="1900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정보입력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창이 </a:t>
            </a:r>
            <a:r>
              <a:rPr lang="ko-KR" altLang="en-US" sz="1900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뜨게됩니다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 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해당 정보를 입력하여 </a:t>
            </a:r>
            <a:r>
              <a:rPr lang="ko-KR" altLang="en-US" sz="1900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체크버튼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(2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을 클릭하면 정보가 해당 테이블에 입력됩니다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모든 정보를 입력하지 않고 판매정보보기 버튼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(3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을 클릭하면 정보가 누락되었다는 </a:t>
            </a:r>
            <a:r>
              <a:rPr lang="ko-KR" altLang="en-US" sz="1900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메시지박스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(4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가 뜹니다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179868" y="3270012"/>
            <a:ext cx="391350" cy="345845"/>
          </a:xfrm>
          <a:prstGeom prst="rect">
            <a:avLst/>
          </a:prstGeom>
          <a:noFill/>
          <a:ln w="38100">
            <a:solidFill>
              <a:srgbClr val="C9E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1888927" y="3043840"/>
            <a:ext cx="434266" cy="407156"/>
          </a:xfrm>
          <a:prstGeom prst="ellipse">
            <a:avLst/>
          </a:prstGeom>
          <a:solidFill>
            <a:srgbClr val="DCF0C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50245" y="3039387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870122" y="4353438"/>
            <a:ext cx="991510" cy="283343"/>
          </a:xfrm>
          <a:prstGeom prst="rect">
            <a:avLst/>
          </a:prstGeom>
          <a:noFill/>
          <a:ln w="38100">
            <a:solidFill>
              <a:srgbClr val="C9E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3579181" y="4127266"/>
            <a:ext cx="434266" cy="407156"/>
          </a:xfrm>
          <a:prstGeom prst="ellipse">
            <a:avLst/>
          </a:prstGeom>
          <a:solidFill>
            <a:srgbClr val="DCF0C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640499" y="4122813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3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974820" y="5010142"/>
            <a:ext cx="1423065" cy="862819"/>
          </a:xfrm>
          <a:prstGeom prst="rect">
            <a:avLst/>
          </a:prstGeom>
          <a:noFill/>
          <a:ln w="38100">
            <a:solidFill>
              <a:srgbClr val="C9E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1683880" y="4783970"/>
            <a:ext cx="434266" cy="407156"/>
          </a:xfrm>
          <a:prstGeom prst="ellipse">
            <a:avLst/>
          </a:prstGeom>
          <a:solidFill>
            <a:srgbClr val="DCF0C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745198" y="4779517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4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13285" y="6224588"/>
            <a:ext cx="63924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918246" y="5843735"/>
            <a:ext cx="434266" cy="407156"/>
          </a:xfrm>
          <a:prstGeom prst="ellipse">
            <a:avLst/>
          </a:prstGeom>
          <a:solidFill>
            <a:srgbClr val="DCF0C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152525" y="6159730"/>
            <a:ext cx="2014623" cy="345845"/>
          </a:xfrm>
          <a:prstGeom prst="rect">
            <a:avLst/>
          </a:prstGeom>
          <a:noFill/>
          <a:ln w="38100">
            <a:solidFill>
              <a:srgbClr val="C9E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969142" y="5850781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1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6231" y="5553819"/>
            <a:ext cx="865697" cy="86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4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6522091" y="4983140"/>
            <a:ext cx="1244125" cy="399460"/>
          </a:xfrm>
          <a:prstGeom prst="rect">
            <a:avLst/>
          </a:prstGeom>
          <a:solidFill>
            <a:srgbClr val="C9E7A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A5CFA5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 smtClean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흐름</a:t>
            </a:r>
            <a:endParaRPr lang="ko-KR" altLang="en-US" sz="2000" spc="-150" dirty="0">
              <a:solidFill>
                <a:srgbClr val="525252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92" y="1200765"/>
            <a:ext cx="6404957" cy="360278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89" y="4970809"/>
            <a:ext cx="5715000" cy="4381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89" y="5551773"/>
            <a:ext cx="5076825" cy="4286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789" y="6146572"/>
            <a:ext cx="4676775" cy="409575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9364749" y="1014667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323183" y="2413060"/>
            <a:ext cx="302996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각 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창에서 입력한 내용이 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DB 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테이블에 입력됩니다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각 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테이블을 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Join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하여 화면과 같이 불러들입니다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en-US" altLang="ko-KR" sz="1900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539722" y="5551773"/>
            <a:ext cx="2070877" cy="399460"/>
          </a:xfrm>
          <a:prstGeom prst="rect">
            <a:avLst/>
          </a:prstGeom>
          <a:solidFill>
            <a:srgbClr val="C9E7A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A5CFA5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58773" y="6120406"/>
            <a:ext cx="1594627" cy="399460"/>
          </a:xfrm>
          <a:prstGeom prst="rect">
            <a:avLst/>
          </a:prstGeom>
          <a:solidFill>
            <a:srgbClr val="C9E7A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A5CFA5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22091" y="4878044"/>
            <a:ext cx="1316984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CAR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테이블</a:t>
            </a: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19776" y="5448023"/>
            <a:ext cx="2082136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CUSTOMER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테이블</a:t>
            </a: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11455" y="6053428"/>
            <a:ext cx="1689261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DEAL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테이블</a:t>
            </a: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6231" y="5553819"/>
            <a:ext cx="865697" cy="86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4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10536950" y="2784798"/>
            <a:ext cx="534921" cy="399460"/>
          </a:xfrm>
          <a:prstGeom prst="rect">
            <a:avLst/>
          </a:prstGeom>
          <a:solidFill>
            <a:srgbClr val="C9E7A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A5CFA5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500110" y="3676650"/>
            <a:ext cx="534921" cy="399460"/>
          </a:xfrm>
          <a:prstGeom prst="rect">
            <a:avLst/>
          </a:prstGeom>
          <a:solidFill>
            <a:srgbClr val="C9E7A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A5CFA5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 smtClean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흐름</a:t>
            </a:r>
            <a:endParaRPr lang="ko-KR" altLang="en-US" sz="2000" spc="-150" dirty="0">
              <a:solidFill>
                <a:srgbClr val="525252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40" y="1628775"/>
            <a:ext cx="7143750" cy="4095750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9364749" y="1014667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356463" y="2685311"/>
            <a:ext cx="2990295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도움말 버튼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(1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을 클릭하면 담당자 문의처를 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알려주는</a:t>
            </a:r>
            <a:endParaRPr lang="en-US" altLang="ko-KR" sz="1900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900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메시지박스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(2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가 뜹니다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6231" y="5553819"/>
            <a:ext cx="865697" cy="865697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2384511" y="3270012"/>
            <a:ext cx="3989943" cy="1352788"/>
          </a:xfrm>
          <a:prstGeom prst="rect">
            <a:avLst/>
          </a:prstGeom>
          <a:noFill/>
          <a:ln w="38100">
            <a:solidFill>
              <a:srgbClr val="C9E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2151395" y="3086175"/>
            <a:ext cx="434266" cy="407156"/>
          </a:xfrm>
          <a:prstGeom prst="ellipse">
            <a:avLst/>
          </a:prstGeom>
          <a:solidFill>
            <a:srgbClr val="DCF0C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212713" y="3081722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853481" y="2668878"/>
            <a:ext cx="1081132" cy="345845"/>
          </a:xfrm>
          <a:prstGeom prst="rect">
            <a:avLst/>
          </a:prstGeom>
          <a:noFill/>
          <a:ln w="38100">
            <a:solidFill>
              <a:srgbClr val="C9E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6562540" y="2442706"/>
            <a:ext cx="434266" cy="407156"/>
          </a:xfrm>
          <a:prstGeom prst="ellipse">
            <a:avLst/>
          </a:prstGeom>
          <a:solidFill>
            <a:srgbClr val="DCF0C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623858" y="2438253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9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 smtClean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분석</a:t>
            </a:r>
            <a:endParaRPr lang="ko-KR" altLang="en-US" sz="2000" spc="-150" dirty="0">
              <a:solidFill>
                <a:srgbClr val="525252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1662113"/>
            <a:ext cx="4577780" cy="324741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205" y="1455775"/>
            <a:ext cx="3330046" cy="3867150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8840874" y="964548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999475" y="1912468"/>
            <a:ext cx="3270109" cy="3162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ORACLE DB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와 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연동하기 위해 </a:t>
            </a:r>
            <a:r>
              <a:rPr lang="ko-KR" altLang="en-US" sz="1900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연결정보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ORADB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를 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입력하고</a:t>
            </a:r>
            <a:endParaRPr lang="en-US" altLang="ko-KR" sz="1900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연결 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할 객체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(conn)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를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endParaRPr lang="en-US" altLang="ko-KR" sz="1900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생성합니다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DB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와의 접속과 해제를 명령하는 </a:t>
            </a:r>
            <a:r>
              <a:rPr lang="ko-KR" altLang="en-US" sz="1900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메소드를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따로 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만들어</a:t>
            </a:r>
            <a:endParaRPr lang="en-US" altLang="ko-KR" sz="1900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연결해줍니다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6231" y="5553819"/>
            <a:ext cx="865697" cy="86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0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1675</TotalTime>
  <Words>636</Words>
  <Application>Microsoft Office PowerPoint</Application>
  <PresentationFormat>와이드스크린</PresentationFormat>
  <Paragraphs>125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경기천년제목 Medium</vt:lpstr>
      <vt:lpstr>나눔고딕코딩</vt:lpstr>
      <vt:lpstr>나눔스퀘어라운드 Regular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KB</cp:lastModifiedBy>
  <cp:revision>268</cp:revision>
  <dcterms:created xsi:type="dcterms:W3CDTF">2015-01-21T11:35:38Z</dcterms:created>
  <dcterms:modified xsi:type="dcterms:W3CDTF">2021-05-17T06:16:57Z</dcterms:modified>
</cp:coreProperties>
</file>