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28"/>
  </p:notesMasterIdLst>
  <p:handoutMasterIdLst>
    <p:handoutMasterId r:id="rId29"/>
  </p:handoutMasterIdLst>
  <p:sldIdLst>
    <p:sldId id="511" r:id="rId2"/>
    <p:sldId id="409" r:id="rId3"/>
    <p:sldId id="513" r:id="rId4"/>
    <p:sldId id="326" r:id="rId5"/>
    <p:sldId id="527" r:id="rId6"/>
    <p:sldId id="534" r:id="rId7"/>
    <p:sldId id="536" r:id="rId8"/>
    <p:sldId id="535" r:id="rId9"/>
    <p:sldId id="537" r:id="rId10"/>
    <p:sldId id="538" r:id="rId11"/>
    <p:sldId id="539" r:id="rId12"/>
    <p:sldId id="540" r:id="rId13"/>
    <p:sldId id="541" r:id="rId14"/>
    <p:sldId id="542" r:id="rId15"/>
    <p:sldId id="543" r:id="rId16"/>
    <p:sldId id="438" r:id="rId17"/>
    <p:sldId id="512" r:id="rId18"/>
    <p:sldId id="514" r:id="rId19"/>
    <p:sldId id="526" r:id="rId20"/>
    <p:sldId id="524" r:id="rId21"/>
    <p:sldId id="525" r:id="rId22"/>
    <p:sldId id="528" r:id="rId23"/>
    <p:sldId id="530" r:id="rId24"/>
    <p:sldId id="531" r:id="rId25"/>
    <p:sldId id="532" r:id="rId26"/>
    <p:sldId id="258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8C146D"/>
    <a:srgbClr val="415783"/>
    <a:srgbClr val="4F784C"/>
    <a:srgbClr val="FFFF99"/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01" autoAdjust="0"/>
    <p:restoredTop sz="94660"/>
  </p:normalViewPr>
  <p:slideViewPr>
    <p:cSldViewPr>
      <p:cViewPr varScale="1">
        <p:scale>
          <a:sx n="109" d="100"/>
          <a:sy n="109" d="100"/>
        </p:scale>
        <p:origin x="138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2016" y="-78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2021-05-10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2021-05-10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1.jpe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169"/>
          <p:cNvGrpSpPr>
            <a:grpSpLocks/>
          </p:cNvGrpSpPr>
          <p:nvPr userDrawn="1">
            <p:custDataLst>
              <p:tags r:id="rId1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28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5" name="Rectangle 2"/>
          <p:cNvSpPr>
            <a:spLocks noGrp="1" noChangeArrowheads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09600" y="5791200"/>
            <a:ext cx="79248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40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dirty="0" err="1" smtClean="0"/>
              <a:t>장제목</a:t>
            </a:r>
            <a:endParaRPr lang="en-US" altLang="ko-KR" noProof="0" dirty="0" smtClean="0"/>
          </a:p>
        </p:txBody>
      </p:sp>
      <p:sp>
        <p:nvSpPr>
          <p:cNvPr id="37" name="모서리가 둥근 직사각형 36"/>
          <p:cNvSpPr/>
          <p:nvPr userDrawn="1">
            <p:custDataLst>
              <p:tags r:id="rId3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29" descr="쿡북로고.jpg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634" y="159730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모서리가 둥근 직사각형 38"/>
          <p:cNvSpPr/>
          <p:nvPr userDrawn="1">
            <p:custDataLst>
              <p:tags r:id="rId5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599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박희숙\Desktop\캡처1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t="6280" b="89802"/>
          <a:stretch/>
        </p:blipFill>
        <p:spPr bwMode="auto">
          <a:xfrm rot="10800000">
            <a:off x="0" y="4464115"/>
            <a:ext cx="9144000" cy="239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 userDrawn="1"/>
        </p:nvSpPr>
        <p:spPr>
          <a:xfrm>
            <a:off x="0" y="-8316"/>
            <a:ext cx="9144000" cy="2897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66655" y="3311297"/>
            <a:ext cx="7335815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smtClean="0"/>
              <a:t>절제목</a:t>
            </a:r>
            <a:endParaRPr lang="en-US" altLang="ko-KR" noProof="0" dirty="0" smtClean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41530" y="3093682"/>
            <a:ext cx="900000" cy="1149891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1192935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/27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/27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5720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노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bg2">
              <a:lumMod val="9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/27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mtClean="0"/>
              <a:t>NOTE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309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en-US" sz="3200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sz="3000" dirty="0">
              <a:solidFill>
                <a:srgbClr val="005E5C"/>
              </a:solidFill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/27</a:t>
            </a:r>
            <a:endParaRPr lang="en-US" altLang="ko-KR" sz="12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870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2021-05-10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96" r:id="rId2"/>
    <p:sldLayoutId id="2147483692" r:id="rId3"/>
    <p:sldLayoutId id="2147483681" r:id="rId4"/>
    <p:sldLayoutId id="2147483684" r:id="rId5"/>
    <p:sldLayoutId id="2147483714" r:id="rId6"/>
    <p:sldLayoutId id="2147483712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blog.naver.com/PostView.nhn?blogId=wideeyed&amp;logNo=221434457477&amp;parentCategoryNo=&amp;categoryNo=56&amp;viewDate=&amp;isShowPopularPosts=true&amp;from=search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blog.naver.com/PostView.nhn?blogId=wideeyed&amp;logNo=221434457477&amp;parentCategoryNo=&amp;categoryNo=56&amp;viewDate=&amp;isShowPopularPosts=true&amp;from=search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blog.naver.com/PostView.nhn?blogId=wideeyed&amp;logNo=221434457477&amp;parentCategoryNo=&amp;categoryNo=56&amp;viewDate=&amp;isShowPopularPosts=true&amp;from=search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blog.naver.com/PostView.nhn?blogId=wideeyed&amp;logNo=221434457477&amp;parentCategoryNo=&amp;categoryNo=56&amp;viewDate=&amp;isShowPopularPosts=true&amp;from=search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microsoft.com/ko-kr/sql-server/sql-server-downloads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blog.naver.com/PostView.nhn?blogId=wideeyed&amp;logNo=221434457477&amp;parentCategoryNo=&amp;categoryNo=56&amp;viewDate=&amp;isShowPopularPosts=true&amp;from=search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blog.naver.com/PostView.nhn?blogId=wideeyed&amp;logNo=221434457477&amp;parentCategoryNo=&amp;categoryNo=56&amp;viewDate=&amp;isShowPopularPosts=true&amp;from=search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blog.naver.com/PostView.nhn?blogId=wideeyed&amp;logNo=221434457477&amp;parentCategoryNo=&amp;categoryNo=56&amp;viewDate=&amp;isShowPopularPosts=true&amp;from=search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blog.naver.com/PostView.nhn?blogId=wideeyed&amp;logNo=221434457477&amp;parentCategoryNo=&amp;categoryNo=56&amp;viewDate=&amp;isShowPopularPosts=true&amp;from=search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56565" y="3248980"/>
            <a:ext cx="7924800" cy="685800"/>
          </a:xfrm>
        </p:spPr>
        <p:txBody>
          <a:bodyPr/>
          <a:lstStyle/>
          <a:p>
            <a:r>
              <a:rPr lang="en-US" altLang="ko-KR" dirty="0" smtClean="0"/>
              <a:t>C#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MS SQL </a:t>
            </a:r>
            <a:r>
              <a:rPr lang="ko-KR" altLang="en-US" dirty="0" smtClean="0"/>
              <a:t>연동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(Select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Insert</a:t>
            </a:r>
            <a:r>
              <a:rPr lang="ko-KR" altLang="en-US" dirty="0" smtClean="0"/>
              <a:t>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471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MSSQL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Ssms</a:t>
            </a:r>
            <a:r>
              <a:rPr lang="en-US" altLang="ko-KR" dirty="0" smtClean="0"/>
              <a:t>(SQL</a:t>
            </a:r>
            <a:r>
              <a:rPr lang="ko-KR" altLang="en-US" dirty="0" smtClean="0"/>
              <a:t> </a:t>
            </a:r>
            <a:r>
              <a:rPr lang="en-US" altLang="ko-KR" dirty="0" smtClean="0"/>
              <a:t>Server Management Studio)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r>
              <a:rPr lang="ko-KR" altLang="en-US" dirty="0" smtClean="0"/>
              <a:t>서버이름 입력 후 연결</a:t>
            </a:r>
            <a:endParaRPr lang="en-US" altLang="ko-KR" dirty="0" smtClean="0"/>
          </a:p>
          <a:p>
            <a:r>
              <a:rPr lang="en-US" altLang="ko-KR" dirty="0" smtClean="0"/>
              <a:t>Local </a:t>
            </a:r>
            <a:r>
              <a:rPr lang="ko-KR" altLang="en-US" dirty="0" smtClean="0"/>
              <a:t>서버인 경우에는 점</a:t>
            </a:r>
            <a:r>
              <a:rPr lang="en-US" altLang="ko-KR" dirty="0" smtClean="0"/>
              <a:t>(.)</a:t>
            </a:r>
            <a:r>
              <a:rPr lang="ko-KR" altLang="en-US" dirty="0" smtClean="0"/>
              <a:t>만 입력해도 연결 가능</a:t>
            </a:r>
            <a:endParaRPr lang="ko-KR" altLang="en-US" dirty="0"/>
          </a:p>
        </p:txBody>
      </p:sp>
      <p:pic>
        <p:nvPicPr>
          <p:cNvPr id="7170" name="Picture 2" descr="https://postfiles.pstatic.net/MjAxOTAxMDVfMjgw/MDAxNTQ2NjM1MzE5MjU5.73nQ6fA5HHPPQjeuoBZFE0DLa5WFhBMYoryXVSyZWAog.vQaxxumJOxAx4FUPKbUeNQuXoBPnQOgCK5JaFOoQo0Qg.PNG.wideeyed/51.png?type=w773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83895"/>
            <a:ext cx="2819400" cy="66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postfiles.pstatic.net/MjAxOTAxMDVfNjUg/MDAxNTQ2NjM1MzE5Mjcx.yu-wSXD4TzH4eaXlc6JaIQ3QnCCZevQVl3S0W2FDajYg.Of65WM4VKbJwp8fAjjbTt8F-vYTikzdtprMCSaHmOFwg.PNG.wideeyed/52.png?type=w773">
            <a:hlinkClick r:id="rId2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40" y="3253485"/>
            <a:ext cx="7362825" cy="347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6281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MSSQL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데이터베이스 생성</a:t>
            </a:r>
            <a:endParaRPr lang="ko-KR" altLang="en-US" dirty="0"/>
          </a:p>
        </p:txBody>
      </p:sp>
      <p:pic>
        <p:nvPicPr>
          <p:cNvPr id="8198" name="Picture 6" descr="https://postfiles.pstatic.net/MjAxOTAxMDVfMTAg/MDAxNTQ2NjM1MzE5Mjc3.iLsj20DB8_QfpnoAu8s3cSm3tyyPZW1wUOY9_ROOCYQg.bd84FYyCs-NtY9_1-VKsz2wedj8TPhqqhfCNsdkY49wg.PNG.wideeyed/55.png?type=w773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193049"/>
            <a:ext cx="4133850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https://postfiles.pstatic.net/MjAxOTAxMDVfMjU5/MDAxNTQ2NjM1MzE5Mjgw.LwP7X0vZCnq-L-vMiW8rRO3Q6Kfvd_d85bVwgFXDzNkg.Jp1AAUVba5jph6NOQXMuTOZP2jIJqvRK-jr86So0dCEg.PNG.wideeyed/56.png?type=w773">
            <a:hlinkClick r:id="rId2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820" y="2978950"/>
            <a:ext cx="5267924" cy="378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543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MSSQL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새 테이블 생성</a:t>
            </a:r>
            <a:r>
              <a:rPr lang="en-US" altLang="ko-KR" dirty="0" smtClean="0"/>
              <a:t>(C#</a:t>
            </a:r>
            <a:r>
              <a:rPr lang="ko-KR" altLang="en-US" dirty="0" smtClean="0"/>
              <a:t>과 연동할 테이블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9218" name="Picture 2" descr="https://postfiles.pstatic.net/MjAxOTAxMDVfMjg4/MDAxNTQ2NjM1MzE5NDkz.SzNYJ8gScBSExyZKTM5S6XupgkF5aP_X7QzwVkWCKUUg.2F6WEpAmoBxDdzt88oe5v-zfo-ctZBhCDmmolJk6YuYg.PNG.wideeyed/57.png?type=w773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25" y="1358770"/>
            <a:ext cx="5762625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s://postfiles.pstatic.net/MjAxOTAxMDVfMjM5/MDAxNTQ2NjM1MzE5NTgw.bxgI2HUSN9j0AlwAPerowN-l7IGT28aJYWG8_0z20TUg.zmp-ep-SFsZWzgnmxKGEkvSYs5L2cc-voFeyY3psXLMg.PNG.wideeyed/58.png?type=w773">
            <a:hlinkClick r:id="rId2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705" y="2438890"/>
            <a:ext cx="6877050" cy="416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560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MSSQL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테이블이 제대로 생성되었는지 여부 확인</a:t>
            </a:r>
            <a:endParaRPr lang="en-US" altLang="ko-KR" dirty="0" smtClean="0"/>
          </a:p>
        </p:txBody>
      </p:sp>
      <p:pic>
        <p:nvPicPr>
          <p:cNvPr id="10242" name="Picture 2" descr="https://postfiles.pstatic.net/MjAxOTAxMDVfMjQy/MDAxNTQ2NjM1MzE5NTg1.QkYcxmvkxPLi2KuX3nnOlU2ZaU_iIwswEm92QWJmcFwg.3tvsCmKHkbkaZ5gxamkUmTE4QF9EfTVxyHSGzEw4gMIg.PNG.wideeyed/59.png?type=w773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59" y="1403775"/>
            <a:ext cx="7362825" cy="300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9190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MSSQL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테이블 속성 변경 관련 에러메시지가 나타날 경우</a:t>
            </a:r>
            <a:endParaRPr lang="en-US" altLang="ko-KR" dirty="0" smtClean="0"/>
          </a:p>
          <a:p>
            <a:pPr lvl="1"/>
            <a:r>
              <a:rPr lang="en-US" altLang="ko-KR" dirty="0"/>
              <a:t>'</a:t>
            </a:r>
            <a:r>
              <a:rPr lang="ko-KR" altLang="en-US" dirty="0"/>
              <a:t>변경 내용을 저장할 수 없습니다</a:t>
            </a:r>
            <a:r>
              <a:rPr lang="en-US" altLang="ko-KR" dirty="0"/>
              <a:t>. </a:t>
            </a:r>
            <a:r>
              <a:rPr lang="ko-KR" altLang="en-US" dirty="0"/>
              <a:t>변경 내용을 적용하려면 다음 테이블을 삭제하고 다시 만들어야 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다시 </a:t>
            </a:r>
            <a:r>
              <a:rPr lang="ko-KR" altLang="en-US" dirty="0"/>
              <a:t>만들 수 없는 테이블을 변경했거나 </a:t>
            </a:r>
            <a:r>
              <a:rPr lang="en-US" altLang="ko-KR" dirty="0"/>
              <a:t>[</a:t>
            </a:r>
            <a:r>
              <a:rPr lang="ko-KR" altLang="en-US" dirty="0"/>
              <a:t>테이블을 다시 만들어야 하는 변경 내용 저장 사용 안 함</a:t>
            </a:r>
            <a:r>
              <a:rPr lang="en-US" altLang="ko-KR" dirty="0"/>
              <a:t>] </a:t>
            </a:r>
            <a:r>
              <a:rPr lang="ko-KR" altLang="en-US" dirty="0"/>
              <a:t>옵션을 설정했습니다</a:t>
            </a:r>
            <a:r>
              <a:rPr lang="en-US" altLang="ko-KR" dirty="0" smtClean="0"/>
              <a:t>.’</a:t>
            </a:r>
            <a:endParaRPr lang="en-US" altLang="ko-KR" dirty="0"/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690" y="2438890"/>
            <a:ext cx="5172075" cy="409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5679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MSSQL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테이블 속성 변경 관련 에러메시지가 나타날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도구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옵션에서 테이블 및 데이터베이스 검색 후 표시된 부분 체크 </a:t>
            </a:r>
            <a:r>
              <a:rPr lang="ko-KR" altLang="en-US" dirty="0" err="1" smtClean="0"/>
              <a:t>해제후</a:t>
            </a:r>
            <a:r>
              <a:rPr lang="ko-KR" altLang="en-US" dirty="0" smtClean="0"/>
              <a:t> 확인</a:t>
            </a:r>
            <a:endParaRPr lang="en-US" altLang="ko-KR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05" y="1718810"/>
            <a:ext cx="3638550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620" y="2393885"/>
            <a:ext cx="7115175" cy="414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4617005" y="4824155"/>
            <a:ext cx="213835" cy="1805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182290" y="6129300"/>
            <a:ext cx="945105" cy="2700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6505" y="3879050"/>
            <a:ext cx="945105" cy="2700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421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65" y="1583795"/>
            <a:ext cx="7605845" cy="5050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C# </a:t>
            </a:r>
            <a:r>
              <a:rPr lang="en-US" altLang="ko-KR" dirty="0" err="1" smtClean="0"/>
              <a:t>WinForm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프로젝트 만들</a:t>
            </a:r>
            <a:r>
              <a:rPr lang="ko-KR" altLang="en-US" dirty="0"/>
              <a:t>기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프로젝트 기본 구성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Windows Forms App(.NET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FrameWork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새프로젝트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3941930" y="3338990"/>
            <a:ext cx="3870430" cy="63007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182290" y="6039290"/>
            <a:ext cx="810091" cy="31503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프로젝트 기본 구성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Windows Forms App</a:t>
            </a:r>
            <a:r>
              <a:rPr lang="ko-KR" altLang="en-US" dirty="0" smtClean="0"/>
              <a:t>으로 새 프로젝트 생성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C# </a:t>
            </a:r>
            <a:r>
              <a:rPr lang="en-US" altLang="ko-KR" dirty="0" err="1"/>
              <a:t>WinForm</a:t>
            </a:r>
            <a:r>
              <a:rPr lang="en-US" altLang="ko-KR" dirty="0"/>
              <a:t> </a:t>
            </a:r>
            <a:r>
              <a:rPr lang="ko-KR" altLang="en-US" dirty="0" smtClean="0"/>
              <a:t>프로젝트 만들기</a:t>
            </a:r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635" y="1988840"/>
            <a:ext cx="6345705" cy="4213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374250" y="2854830"/>
            <a:ext cx="4005445" cy="211523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729845" y="5712646"/>
            <a:ext cx="810091" cy="31503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프로그램 화면에 필요한 요소들 추가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도구상자에서 </a:t>
            </a:r>
            <a:r>
              <a:rPr lang="en-US" altLang="ko-KR" dirty="0" smtClean="0"/>
              <a:t>Drag &amp; Drop</a:t>
            </a:r>
            <a:r>
              <a:rPr lang="ko-KR" altLang="en-US" dirty="0" smtClean="0"/>
              <a:t>하여 화면과 같이 구상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55" y="1574955"/>
            <a:ext cx="1720551" cy="5050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04 </a:t>
            </a:r>
            <a:r>
              <a:rPr lang="en-US" altLang="ko-KR" dirty="0" err="1" smtClean="0"/>
              <a:t>WinForm</a:t>
            </a:r>
            <a:r>
              <a:rPr lang="en-US" altLang="ko-KR" dirty="0" smtClean="0"/>
              <a:t> </a:t>
            </a:r>
            <a:r>
              <a:rPr lang="ko-KR" altLang="en-US" dirty="0" smtClean="0"/>
              <a:t>만들기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735" y="5139190"/>
            <a:ext cx="171450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585435" y="2913652"/>
            <a:ext cx="1170130" cy="2250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42537" y="5769627"/>
            <a:ext cx="1170130" cy="22502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276745" y="6123962"/>
            <a:ext cx="1170130" cy="22502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03725" y="3794157"/>
            <a:ext cx="1170130" cy="225025"/>
          </a:xfrm>
          <a:prstGeom prst="rect">
            <a:avLst/>
          </a:prstGeom>
          <a:noFill/>
          <a:ln>
            <a:solidFill>
              <a:srgbClr val="66CC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290" y="1539859"/>
            <a:ext cx="5998770" cy="3596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직선 화살표 연결선 3"/>
          <p:cNvCxnSpPr/>
          <p:nvPr/>
        </p:nvCxnSpPr>
        <p:spPr>
          <a:xfrm flipV="1">
            <a:off x="3311860" y="3906669"/>
            <a:ext cx="2709815" cy="2217293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9" idx="3"/>
          </p:cNvCxnSpPr>
          <p:nvPr/>
        </p:nvCxnSpPr>
        <p:spPr>
          <a:xfrm>
            <a:off x="1755565" y="3026165"/>
            <a:ext cx="1691310" cy="125537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1773855" y="3828927"/>
            <a:ext cx="1538005" cy="905218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1530026" y="4734145"/>
            <a:ext cx="2344396" cy="1035482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 rot="5400000">
            <a:off x="173290" y="3382014"/>
            <a:ext cx="472554" cy="3517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77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err="1" smtClean="0"/>
              <a:t>DataGridView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데이터들을 </a:t>
            </a:r>
            <a:r>
              <a:rPr lang="ko-KR" altLang="en-US" dirty="0" err="1" smtClean="0"/>
              <a:t>표형식으로</a:t>
            </a:r>
            <a:r>
              <a:rPr lang="ko-KR" altLang="en-US" dirty="0" smtClean="0"/>
              <a:t> 나타내줌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화면 아래의 버튼들을 통해서 데이터들을 조회하고 추가할 것이므로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모든 체크박스들 체크 해제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500" y="35744"/>
            <a:ext cx="8468940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04 </a:t>
            </a:r>
            <a:r>
              <a:rPr lang="en-US" altLang="ko-KR" dirty="0" err="1"/>
              <a:t>WinForm</a:t>
            </a:r>
            <a:r>
              <a:rPr lang="en-US" altLang="ko-KR" dirty="0"/>
              <a:t> </a:t>
            </a:r>
            <a:r>
              <a:rPr lang="ko-KR" altLang="en-US" dirty="0"/>
              <a:t>만들기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795" y="2303875"/>
            <a:ext cx="4248150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671900" y="3654025"/>
            <a:ext cx="1620180" cy="9451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548075" y="2663426"/>
            <a:ext cx="213835" cy="1805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94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C#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MS SQL</a:t>
            </a:r>
            <a:r>
              <a:rPr lang="ko-KR" altLang="en-US" dirty="0" smtClean="0"/>
              <a:t>을 연결하는 방법을 습득한다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WinForm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MS SQL</a:t>
            </a:r>
            <a:r>
              <a:rPr lang="ko-KR" altLang="en-US" dirty="0" smtClean="0"/>
              <a:t>을 연동하는 방법을 습득한다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544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버튼 및 텍스트박스들의 텍스트 및 이름 변경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데이터들을 </a:t>
            </a:r>
            <a:r>
              <a:rPr lang="ko-KR" altLang="en-US" dirty="0" err="1" smtClean="0"/>
              <a:t>표형식으로</a:t>
            </a:r>
            <a:r>
              <a:rPr lang="ko-KR" altLang="en-US" dirty="0" smtClean="0"/>
              <a:t> 나타내줌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화면 아래의 버튼들을 통해서 데이터들을 조회하고 추가할 것이므로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모든 체크박스들 체크 해제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Name : </a:t>
            </a:r>
            <a:r>
              <a:rPr lang="ko-KR" altLang="en-US" dirty="0" smtClean="0"/>
              <a:t>코드상에서 사용되는 </a:t>
            </a:r>
            <a:r>
              <a:rPr lang="ko-KR" altLang="en-US" dirty="0" err="1" smtClean="0"/>
              <a:t>변수명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Text : </a:t>
            </a:r>
            <a:r>
              <a:rPr lang="ko-KR" altLang="en-US" dirty="0" smtClean="0"/>
              <a:t>화면에 표시되는 글자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499" y="35744"/>
            <a:ext cx="8513945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05 C#</a:t>
            </a:r>
            <a:r>
              <a:rPr lang="ko-KR" altLang="en-US" dirty="0"/>
              <a:t>과 </a:t>
            </a:r>
            <a:r>
              <a:rPr lang="en-US" altLang="ko-KR" dirty="0"/>
              <a:t>MSSQL</a:t>
            </a:r>
            <a:r>
              <a:rPr lang="ko-KR" altLang="en-US" dirty="0"/>
              <a:t> 기능 연동하기 </a:t>
            </a:r>
            <a:r>
              <a:rPr lang="en-US" altLang="ko-KR" dirty="0"/>
              <a:t>– </a:t>
            </a:r>
            <a:r>
              <a:rPr lang="ko-KR" altLang="en-US" dirty="0" err="1"/>
              <a:t>변수명</a:t>
            </a:r>
            <a:r>
              <a:rPr lang="ko-KR" altLang="en-US" dirty="0"/>
              <a:t> 지정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248980"/>
            <a:ext cx="5704250" cy="3439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431539" y="5742998"/>
            <a:ext cx="630070" cy="2700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175" y="1968491"/>
            <a:ext cx="2293032" cy="4722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6237184" y="6309320"/>
            <a:ext cx="1395155" cy="2700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206150" y="2663915"/>
            <a:ext cx="1651215" cy="1350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84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아래 그림과 같이 </a:t>
            </a:r>
            <a:r>
              <a:rPr lang="en-US" altLang="ko-KR" dirty="0" smtClean="0"/>
              <a:t>Text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Name </a:t>
            </a:r>
            <a:r>
              <a:rPr lang="ko-KR" altLang="en-US" dirty="0" smtClean="0"/>
              <a:t>변경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※ </a:t>
            </a:r>
            <a:r>
              <a:rPr lang="ko-KR" altLang="en-US" dirty="0" smtClean="0"/>
              <a:t>별도 표기 없는 부분은 자유롭게 작성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499" y="35744"/>
            <a:ext cx="8603955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05 C#</a:t>
            </a:r>
            <a:r>
              <a:rPr lang="ko-KR" altLang="en-US" dirty="0"/>
              <a:t>과 </a:t>
            </a:r>
            <a:r>
              <a:rPr lang="en-US" altLang="ko-KR" dirty="0"/>
              <a:t>MSSQL</a:t>
            </a:r>
            <a:r>
              <a:rPr lang="ko-KR" altLang="en-US" dirty="0"/>
              <a:t> 기능 연동하기 </a:t>
            </a:r>
            <a:r>
              <a:rPr lang="en-US" altLang="ko-KR" dirty="0"/>
              <a:t>– </a:t>
            </a:r>
            <a:r>
              <a:rPr lang="ko-KR" altLang="en-US" dirty="0" err="1"/>
              <a:t>변수명</a:t>
            </a:r>
            <a:r>
              <a:rPr lang="ko-KR" altLang="en-US" dirty="0"/>
              <a:t> 지정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55" y="1583795"/>
            <a:ext cx="8020050" cy="488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907206" y="4644136"/>
            <a:ext cx="1665185" cy="45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Text : </a:t>
            </a:r>
            <a:r>
              <a:rPr lang="ko-KR" altLang="en-US" sz="1100" dirty="0" smtClean="0"/>
              <a:t>조회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Name : </a:t>
            </a:r>
            <a:r>
              <a:rPr lang="en-US" altLang="ko-KR" sz="1100" dirty="0" err="1" smtClean="0"/>
              <a:t>button_Select</a:t>
            </a:r>
            <a:endParaRPr lang="ko-KR" altLang="en-US" sz="1100" dirty="0"/>
          </a:p>
        </p:txBody>
      </p:sp>
      <p:sp>
        <p:nvSpPr>
          <p:cNvPr id="11" name="직사각형 10"/>
          <p:cNvSpPr/>
          <p:nvPr/>
        </p:nvSpPr>
        <p:spPr>
          <a:xfrm>
            <a:off x="5102341" y="5274206"/>
            <a:ext cx="1665185" cy="45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Text : </a:t>
            </a:r>
            <a:r>
              <a:rPr lang="ko-KR" altLang="en-US" sz="1100" dirty="0" smtClean="0"/>
              <a:t>추가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Name : </a:t>
            </a:r>
            <a:r>
              <a:rPr lang="en-US" altLang="ko-KR" sz="1100" dirty="0" err="1" smtClean="0"/>
              <a:t>button_Insert</a:t>
            </a:r>
            <a:endParaRPr lang="ko-KR" altLang="en-US" sz="1100" dirty="0"/>
          </a:p>
        </p:txBody>
      </p:sp>
      <p:sp>
        <p:nvSpPr>
          <p:cNvPr id="12" name="직사각형 11"/>
          <p:cNvSpPr/>
          <p:nvPr/>
        </p:nvSpPr>
        <p:spPr>
          <a:xfrm>
            <a:off x="74614" y="5611743"/>
            <a:ext cx="832592" cy="225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Text : ID</a:t>
            </a:r>
            <a:endParaRPr lang="ko-KR" altLang="en-US" sz="1100" dirty="0"/>
          </a:p>
        </p:txBody>
      </p:sp>
      <p:sp>
        <p:nvSpPr>
          <p:cNvPr id="13" name="직사각형 12"/>
          <p:cNvSpPr/>
          <p:nvPr/>
        </p:nvSpPr>
        <p:spPr>
          <a:xfrm>
            <a:off x="2321750" y="5468598"/>
            <a:ext cx="1080120" cy="225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Text : BIRTH</a:t>
            </a:r>
            <a:endParaRPr lang="ko-KR" altLang="en-US" sz="1100" dirty="0"/>
          </a:p>
        </p:txBody>
      </p:sp>
      <p:sp>
        <p:nvSpPr>
          <p:cNvPr id="14" name="직사각형 13"/>
          <p:cNvSpPr/>
          <p:nvPr/>
        </p:nvSpPr>
        <p:spPr>
          <a:xfrm>
            <a:off x="3086835" y="6006993"/>
            <a:ext cx="1216526" cy="631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Name : </a:t>
            </a:r>
            <a:r>
              <a:rPr lang="en-US" altLang="ko-KR" sz="1100" dirty="0" err="1" smtClean="0"/>
              <a:t>textBox_Birth</a:t>
            </a:r>
            <a:endParaRPr lang="ko-KR" altLang="en-US" sz="1100" dirty="0"/>
          </a:p>
        </p:txBody>
      </p:sp>
      <p:sp>
        <p:nvSpPr>
          <p:cNvPr id="15" name="직사각형 14"/>
          <p:cNvSpPr/>
          <p:nvPr/>
        </p:nvSpPr>
        <p:spPr>
          <a:xfrm>
            <a:off x="1356110" y="6011718"/>
            <a:ext cx="1216526" cy="631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Name : </a:t>
            </a:r>
            <a:r>
              <a:rPr lang="en-US" altLang="ko-KR" sz="1100" dirty="0" err="1" smtClean="0"/>
              <a:t>textBox_ID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18893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조회 및 추가 버튼 더블 클릭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더블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해당 버튼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수행할 함수가 생성됨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499" y="35744"/>
            <a:ext cx="8603955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05 C#</a:t>
            </a:r>
            <a:r>
              <a:rPr lang="ko-KR" altLang="en-US" dirty="0"/>
              <a:t>과 </a:t>
            </a:r>
            <a:r>
              <a:rPr lang="en-US" altLang="ko-KR" dirty="0"/>
              <a:t>MSSQL</a:t>
            </a:r>
            <a:r>
              <a:rPr lang="ko-KR" altLang="en-US" dirty="0"/>
              <a:t> 기능 연동하기 </a:t>
            </a:r>
            <a:r>
              <a:rPr lang="en-US" altLang="ko-KR" dirty="0"/>
              <a:t>– </a:t>
            </a:r>
            <a:r>
              <a:rPr lang="ko-KR" altLang="en-US" dirty="0" smtClean="0"/>
              <a:t>함수생성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05" y="1808820"/>
            <a:ext cx="4010024" cy="3780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80" b="4927"/>
          <a:stretch/>
        </p:blipFill>
        <p:spPr bwMode="auto">
          <a:xfrm>
            <a:off x="4126529" y="2074075"/>
            <a:ext cx="4647969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51520" y="4554125"/>
            <a:ext cx="585065" cy="2700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247075" y="4530055"/>
            <a:ext cx="3617433" cy="5400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69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49" y="1275233"/>
            <a:ext cx="7605846" cy="5383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smtClean="0"/>
              <a:t>MSSQL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연결시</a:t>
            </a:r>
            <a:r>
              <a:rPr lang="ko-KR" altLang="en-US" dirty="0" smtClean="0"/>
              <a:t> 사용할 객체 및 함수 선언</a:t>
            </a:r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499" y="35744"/>
            <a:ext cx="8603955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05 C#</a:t>
            </a:r>
            <a:r>
              <a:rPr lang="ko-KR" altLang="en-US" dirty="0"/>
              <a:t>과 </a:t>
            </a:r>
            <a:r>
              <a:rPr lang="en-US" altLang="ko-KR" dirty="0"/>
              <a:t>MSSQL</a:t>
            </a:r>
            <a:r>
              <a:rPr lang="ko-KR" altLang="en-US" dirty="0"/>
              <a:t> 기능 연동하기 </a:t>
            </a:r>
            <a:r>
              <a:rPr lang="en-US" altLang="ko-KR" dirty="0"/>
              <a:t>– MSSQL </a:t>
            </a:r>
            <a:r>
              <a:rPr lang="ko-KR" altLang="en-US" dirty="0"/>
              <a:t>연결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306420" y="2213865"/>
            <a:ext cx="2005440" cy="1350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849197" y="5094185"/>
            <a:ext cx="6863263" cy="15644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849197" y="3831922"/>
            <a:ext cx="3217858" cy="2271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237185" y="5296707"/>
            <a:ext cx="2385265" cy="495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ConnectingString</a:t>
            </a:r>
            <a:r>
              <a:rPr lang="ko-KR" altLang="en-US" sz="1000" dirty="0" smtClean="0"/>
              <a:t>은 아래 </a:t>
            </a:r>
            <a:r>
              <a:rPr lang="ko-KR" altLang="en-US" sz="1000" dirty="0" err="1" smtClean="0"/>
              <a:t>주석친</a:t>
            </a:r>
            <a:r>
              <a:rPr lang="ko-KR" altLang="en-US" sz="1000" dirty="0" smtClean="0"/>
              <a:t> 것으로 하여도 무방함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87021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smtClean="0"/>
              <a:t>‘</a:t>
            </a:r>
            <a:r>
              <a:rPr lang="ko-KR" altLang="en-US" dirty="0" smtClean="0"/>
              <a:t>조회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버튼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Query_Select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수행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Select </a:t>
            </a:r>
            <a:r>
              <a:rPr lang="ko-KR" altLang="en-US" dirty="0" smtClean="0"/>
              <a:t>기본 </a:t>
            </a:r>
            <a:r>
              <a:rPr lang="ko-KR" altLang="en-US" dirty="0" err="1" smtClean="0"/>
              <a:t>쿼리문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499" y="35744"/>
            <a:ext cx="9080501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05 C#</a:t>
            </a:r>
            <a:r>
              <a:rPr lang="ko-KR" altLang="en-US" dirty="0"/>
              <a:t>과 </a:t>
            </a:r>
            <a:r>
              <a:rPr lang="en-US" altLang="ko-KR" dirty="0"/>
              <a:t>MSSQL</a:t>
            </a:r>
            <a:r>
              <a:rPr lang="ko-KR" altLang="en-US" dirty="0"/>
              <a:t> 기능 </a:t>
            </a:r>
            <a:r>
              <a:rPr lang="ko-KR" altLang="en-US" dirty="0" smtClean="0"/>
              <a:t>연동하기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프로그램 연동</a:t>
            </a:r>
            <a:r>
              <a:rPr lang="en-US" altLang="ko-KR" dirty="0" smtClean="0"/>
              <a:t>(</a:t>
            </a:r>
            <a:r>
              <a:rPr lang="ko-KR" altLang="en-US" dirty="0" smtClean="0"/>
              <a:t>조회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75" y="1625690"/>
            <a:ext cx="6029325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216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smtClean="0"/>
              <a:t>‘</a:t>
            </a:r>
            <a:r>
              <a:rPr lang="ko-KR" altLang="en-US" dirty="0" smtClean="0"/>
              <a:t>추</a:t>
            </a:r>
            <a:r>
              <a:rPr lang="ko-KR" altLang="en-US" dirty="0"/>
              <a:t>가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버튼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Query_Insert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수행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499" y="35744"/>
            <a:ext cx="9080501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05 C#</a:t>
            </a:r>
            <a:r>
              <a:rPr lang="ko-KR" altLang="en-US" dirty="0"/>
              <a:t>과 </a:t>
            </a:r>
            <a:r>
              <a:rPr lang="en-US" altLang="ko-KR" dirty="0"/>
              <a:t>MSSQL</a:t>
            </a:r>
            <a:r>
              <a:rPr lang="ko-KR" altLang="en-US" dirty="0"/>
              <a:t> 기능 </a:t>
            </a:r>
            <a:r>
              <a:rPr lang="ko-KR" altLang="en-US" dirty="0" smtClean="0"/>
              <a:t>연동하기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프로그램 연동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</a:t>
            </a:r>
            <a:r>
              <a:rPr lang="ko-KR" altLang="en-US" dirty="0"/>
              <a:t>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05" y="1448780"/>
            <a:ext cx="8924925" cy="441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047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7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</a:t>
            </a:r>
            <a:r>
              <a:rPr lang="ko-KR" altLang="en-US" dirty="0"/>
              <a:t>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동작 확인</a:t>
            </a:r>
            <a:endParaRPr lang="en-US" altLang="ko-KR" dirty="0"/>
          </a:p>
          <a:p>
            <a:r>
              <a:rPr lang="en-US" altLang="ko-KR" dirty="0"/>
              <a:t>MSSQL </a:t>
            </a:r>
            <a:r>
              <a:rPr lang="ko-KR" altLang="en-US" dirty="0"/>
              <a:t>설치</a:t>
            </a:r>
            <a:endParaRPr lang="en-US" altLang="ko-KR" dirty="0" smtClean="0"/>
          </a:p>
          <a:p>
            <a:r>
              <a:rPr lang="en-US" altLang="ko-KR" dirty="0" smtClean="0"/>
              <a:t>C# </a:t>
            </a:r>
            <a:r>
              <a:rPr lang="en-US" altLang="ko-KR" dirty="0" err="1" smtClean="0"/>
              <a:t>WinForm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프로젝트 만들기</a:t>
            </a:r>
            <a:endParaRPr lang="en-US" altLang="ko-KR" dirty="0" smtClean="0"/>
          </a:p>
          <a:p>
            <a:r>
              <a:rPr lang="en-US" altLang="ko-KR" dirty="0" err="1" smtClean="0"/>
              <a:t>WinForm</a:t>
            </a:r>
            <a:r>
              <a:rPr lang="ko-KR" altLang="en-US" dirty="0" smtClean="0"/>
              <a:t> 만들기</a:t>
            </a:r>
            <a:endParaRPr lang="en-US" altLang="ko-KR" dirty="0" smtClean="0"/>
          </a:p>
          <a:p>
            <a:r>
              <a:rPr lang="en-US" altLang="ko-KR" dirty="0" smtClean="0"/>
              <a:t>C#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MSSQL</a:t>
            </a:r>
            <a:r>
              <a:rPr lang="ko-KR" altLang="en-US" dirty="0" smtClean="0"/>
              <a:t> 기능 연동하기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변수명</a:t>
            </a:r>
            <a:r>
              <a:rPr lang="ko-KR" altLang="en-US" dirty="0" smtClean="0"/>
              <a:t> 지정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 생성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MSSQL </a:t>
            </a:r>
            <a:r>
              <a:rPr lang="ko-KR" altLang="en-US" dirty="0" smtClean="0"/>
              <a:t>연결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프로그램 연동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화면 표시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4569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동작 확인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프로그램 실행 화면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85" y="1538790"/>
            <a:ext cx="7639050" cy="459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smtClean="0"/>
              <a:t>MSSQL </a:t>
            </a:r>
            <a:r>
              <a:rPr lang="ko-KR" altLang="en-US" dirty="0" smtClean="0"/>
              <a:t>설치 및 연결</a:t>
            </a:r>
            <a:endParaRPr lang="en-US" altLang="ko-KR" dirty="0"/>
          </a:p>
          <a:p>
            <a:pPr lvl="1"/>
            <a:r>
              <a:rPr lang="ko-KR" altLang="en-US" dirty="0" smtClean="0"/>
              <a:t>아래 사이트에서 </a:t>
            </a:r>
            <a:r>
              <a:rPr lang="en-US" altLang="ko-KR" dirty="0" smtClean="0"/>
              <a:t>SQL Server </a:t>
            </a:r>
            <a:r>
              <a:rPr lang="ko-KR" altLang="en-US" dirty="0" smtClean="0"/>
              <a:t>다운로드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www.microsoft.com/ko-kr/sql-server/sql-server-downloads</a:t>
            </a:r>
            <a:r>
              <a:rPr lang="en-US" altLang="ko-KR" dirty="0" smtClean="0"/>
              <a:t> 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MSSQL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20" y="2168860"/>
            <a:ext cx="8280920" cy="4499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701570" y="4509120"/>
            <a:ext cx="3555395" cy="175519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33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MSSQL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설치 유형은 기본 구성을 권장</a:t>
            </a:r>
            <a:endParaRPr lang="ko-KR" altLang="en-US" dirty="0"/>
          </a:p>
        </p:txBody>
      </p:sp>
      <p:pic>
        <p:nvPicPr>
          <p:cNvPr id="2050" name="Picture 2" descr="https://postfiles.pstatic.net/MjAxOTAxMDRfMjQz/MDAxNTQ2NjA0NDI5NzU5.joyigN_kpg858GXJAJx5TOxlWVU_uDDeRD-pxxkIuvIg.1AW4botPZSdCMX2GCKcaITVjwIgJhjTtlWJJRDiTaX4g.PNG.wideeyed/12.png?type=w773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95" y="1538790"/>
            <a:ext cx="6300700" cy="4947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808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MSSQL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언어 선택</a:t>
            </a:r>
            <a:endParaRPr lang="ko-KR" altLang="en-US" dirty="0"/>
          </a:p>
        </p:txBody>
      </p:sp>
      <p:pic>
        <p:nvPicPr>
          <p:cNvPr id="4098" name="Picture 2" descr="https://postfiles.pstatic.net/MjAxOTAxMDRfMTM5/MDAxNTQ2NjA0NDI5NzM0.1EQhHUQZpEOgaEwEjciAdH_hmp4nI7LlQRfdKMjE4AQg.Qz5TqQRQQ2IaAHm5sQXfp3PFysif6yDeEfJwaijP6swg.PNG.wideeyed/13.png?type=w773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630" y="1538790"/>
            <a:ext cx="6517400" cy="5025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4147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MSSQL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설치 완료 후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이름과 폴더 등을 확인</a:t>
            </a:r>
            <a:endParaRPr lang="en-US" altLang="ko-KR" dirty="0" smtClean="0"/>
          </a:p>
          <a:p>
            <a:r>
              <a:rPr lang="en-US" altLang="ko-KR" dirty="0"/>
              <a:t>DB </a:t>
            </a:r>
            <a:r>
              <a:rPr lang="ko-KR" altLang="en-US" dirty="0" err="1"/>
              <a:t>관리툴</a:t>
            </a:r>
            <a:r>
              <a:rPr lang="ko-KR" altLang="en-US" dirty="0"/>
              <a:t> 설치</a:t>
            </a:r>
            <a:r>
              <a:rPr lang="en-US" altLang="ko-KR" dirty="0"/>
              <a:t>(SQL Server Management Studio)</a:t>
            </a:r>
            <a:endParaRPr lang="ko-KR" altLang="en-US" dirty="0"/>
          </a:p>
        </p:txBody>
      </p:sp>
      <p:pic>
        <p:nvPicPr>
          <p:cNvPr id="5122" name="Picture 2" descr="https://postfiles.pstatic.net/MjAxOTAxMDRfMjIz/MDAxNTQ2NjA2NTk3NTMz.8oM64QxiouVpJT7nT0_8VEHNy2yTObLXjzYDWpy-beEg.SuZZhkRaleMiA68Hr2uzVOcoPYApRfT5F87HupYQ9ewg.PNG.wideeyed/21.png?type=w773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630" y="1808820"/>
            <a:ext cx="6345705" cy="492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247075" y="6309320"/>
            <a:ext cx="1170130" cy="4250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387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MSSQL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설치 완료 후 </a:t>
            </a:r>
            <a:r>
              <a:rPr lang="ko-KR" altLang="en-US" dirty="0" err="1" smtClean="0"/>
              <a:t>재부팅</a:t>
            </a:r>
            <a:endParaRPr lang="ko-KR" altLang="en-US" dirty="0"/>
          </a:p>
        </p:txBody>
      </p:sp>
      <p:pic>
        <p:nvPicPr>
          <p:cNvPr id="6146" name="Picture 2" descr="https://postfiles.pstatic.net/MjAxOTAxMDRfMjMz/MDAxNTQ2NjA2NTk3NTM2.4QSAtOr6fD1oZ8fRdJC_iJsiJG3_bXfkaz2RFgSDkjYg.3SGWbtP7xhZJsO00T00lT0eVUJ72nvmgNxEPSyaQrbwg.PNG.wideeyed/22.png?type=w773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650" y="1403775"/>
            <a:ext cx="5663708" cy="480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2444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CIqoHsRmSZRjUVDVwwV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S5HgR99SyH5RtON1cKhZ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iX8RTCyCD4DExAYZXe7J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9T8gPHXoBt3RlinnsibU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3127</TotalTime>
  <Words>513</Words>
  <Application>Microsoft Office PowerPoint</Application>
  <PresentationFormat>화면 슬라이드 쇼(4:3)</PresentationFormat>
  <Paragraphs>180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3" baseType="lpstr">
      <vt:lpstr>HY견명조</vt:lpstr>
      <vt:lpstr>HY헤드라인M</vt:lpstr>
      <vt:lpstr>맑은 고딕</vt:lpstr>
      <vt:lpstr>Arial</vt:lpstr>
      <vt:lpstr>Verdana</vt:lpstr>
      <vt:lpstr>Wingdings</vt:lpstr>
      <vt:lpstr>Office 테마</vt:lpstr>
      <vt:lpstr>C#과 MS SQL 연동 (Select 및 Insert문)</vt:lpstr>
      <vt:lpstr>학습목표</vt:lpstr>
      <vt:lpstr>목차</vt:lpstr>
      <vt:lpstr>Section 01 동작 확인</vt:lpstr>
      <vt:lpstr>Section 02 MSSQL 설치</vt:lpstr>
      <vt:lpstr>Section 02 MSSQL 설치</vt:lpstr>
      <vt:lpstr>Section 02 MSSQL 설치</vt:lpstr>
      <vt:lpstr>Section 02 MSSQL 설치</vt:lpstr>
      <vt:lpstr>Section 02 MSSQL 설치</vt:lpstr>
      <vt:lpstr>Section 02 MSSQL 설치</vt:lpstr>
      <vt:lpstr>Section 02 MSSQL 설치</vt:lpstr>
      <vt:lpstr>Section 02 MSSQL 설치</vt:lpstr>
      <vt:lpstr>Section 02 MSSQL 설치</vt:lpstr>
      <vt:lpstr>Section 02 MSSQL 설치</vt:lpstr>
      <vt:lpstr>Section 02 MSSQL 설치</vt:lpstr>
      <vt:lpstr>Section 03 C# WinForm 프로젝트 만들기</vt:lpstr>
      <vt:lpstr>Section 03 C# WinForm 프로젝트 만들기</vt:lpstr>
      <vt:lpstr>Section 04 WinForm 만들기</vt:lpstr>
      <vt:lpstr>Section 04 WinForm 만들기</vt:lpstr>
      <vt:lpstr>Section 05 C#과 MSSQL 기능 연동하기 – 변수명 지정</vt:lpstr>
      <vt:lpstr>Section 05 C#과 MSSQL 기능 연동하기 – 변수명 지정</vt:lpstr>
      <vt:lpstr>Section 05 C#과 MSSQL 기능 연동하기 – 함수생성</vt:lpstr>
      <vt:lpstr>Section 05 C#과 MSSQL 기능 연동하기 – MSSQL 연결</vt:lpstr>
      <vt:lpstr>Section 05 C#과 MSSQL 기능 연동하기 – 프로그램 연동(조회)</vt:lpstr>
      <vt:lpstr>Section 05 C#과 MSSQL 기능 연동하기 – 프로그램 연동(추가)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KB</cp:lastModifiedBy>
  <cp:revision>355</cp:revision>
  <dcterms:created xsi:type="dcterms:W3CDTF">2012-07-23T02:34:37Z</dcterms:created>
  <dcterms:modified xsi:type="dcterms:W3CDTF">2021-05-10T01:25:50Z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