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Comforta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mfortaa-bold.fntdata"/><Relationship Id="rId6" Type="http://schemas.openxmlformats.org/officeDocument/2006/relationships/slide" Target="slides/slide1.xml"/><Relationship Id="rId18" Type="http://schemas.openxmlformats.org/officeDocument/2006/relationships/font" Target="fonts/Comforta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85e103f0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85e103f0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85e103f0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85e103f0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85e103f0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85e103f0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85e103f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85e103f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85e103f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85e103f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85e103f0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85e103f0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85e103f0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85e103f0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85e103f0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85e103f0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85e103f0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85e103f0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85e103f0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85e103f0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85e103f0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85e103f0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dfs.semanticscholar.org/714f/df79dacb11979701a702d6169de18b7f88bc.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9.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3225" y="0"/>
            <a:ext cx="9090900" cy="124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VGA Multi-Photo Display</a:t>
            </a:r>
            <a:endParaRPr>
              <a:latin typeface="Comfortaa"/>
              <a:ea typeface="Comfortaa"/>
              <a:cs typeface="Comfortaa"/>
              <a:sym typeface="Comfortaa"/>
            </a:endParaRPr>
          </a:p>
        </p:txBody>
      </p:sp>
      <p:sp>
        <p:nvSpPr>
          <p:cNvPr id="55" name="Google Shape;55;p13"/>
          <p:cNvSpPr txBox="1"/>
          <p:nvPr>
            <p:ph idx="1" type="subTitle"/>
          </p:nvPr>
        </p:nvSpPr>
        <p:spPr>
          <a:xfrm>
            <a:off x="106475" y="1244400"/>
            <a:ext cx="59037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Team Execution Time</a:t>
            </a:r>
            <a:endParaRPr>
              <a:latin typeface="Comfortaa"/>
              <a:ea typeface="Comfortaa"/>
              <a:cs typeface="Comfortaa"/>
              <a:sym typeface="Comfortaa"/>
            </a:endParaRPr>
          </a:p>
        </p:txBody>
      </p:sp>
      <p:pic>
        <p:nvPicPr>
          <p:cNvPr id="56" name="Google Shape;56;p13"/>
          <p:cNvPicPr preferRelativeResize="0"/>
          <p:nvPr/>
        </p:nvPicPr>
        <p:blipFill>
          <a:blip r:embed="rId3">
            <a:alphaModFix/>
          </a:blip>
          <a:stretch>
            <a:fillRect/>
          </a:stretch>
        </p:blipFill>
        <p:spPr>
          <a:xfrm>
            <a:off x="489850" y="2401350"/>
            <a:ext cx="2228850" cy="2228850"/>
          </a:xfrm>
          <a:prstGeom prst="rect">
            <a:avLst/>
          </a:prstGeom>
          <a:noFill/>
          <a:ln>
            <a:noFill/>
          </a:ln>
        </p:spPr>
      </p:pic>
      <p:pic>
        <p:nvPicPr>
          <p:cNvPr id="57" name="Google Shape;57;p13"/>
          <p:cNvPicPr preferRelativeResize="0"/>
          <p:nvPr/>
        </p:nvPicPr>
        <p:blipFill>
          <a:blip r:embed="rId4">
            <a:alphaModFix/>
          </a:blip>
          <a:stretch>
            <a:fillRect/>
          </a:stretch>
        </p:blipFill>
        <p:spPr>
          <a:xfrm>
            <a:off x="3413775" y="2401350"/>
            <a:ext cx="2228850" cy="2228876"/>
          </a:xfrm>
          <a:prstGeom prst="rect">
            <a:avLst/>
          </a:prstGeom>
          <a:noFill/>
          <a:ln>
            <a:noFill/>
          </a:ln>
        </p:spPr>
      </p:pic>
      <p:pic>
        <p:nvPicPr>
          <p:cNvPr id="58" name="Google Shape;58;p13"/>
          <p:cNvPicPr preferRelativeResize="0"/>
          <p:nvPr/>
        </p:nvPicPr>
        <p:blipFill>
          <a:blip r:embed="rId5">
            <a:alphaModFix/>
          </a:blip>
          <a:stretch>
            <a:fillRect/>
          </a:stretch>
        </p:blipFill>
        <p:spPr>
          <a:xfrm>
            <a:off x="6059300" y="2271613"/>
            <a:ext cx="2775100" cy="2488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Encryption</a:t>
            </a:r>
            <a:endParaRPr>
              <a:latin typeface="Comfortaa"/>
              <a:ea typeface="Comfortaa"/>
              <a:cs typeface="Comfortaa"/>
              <a:sym typeface="Comfortaa"/>
            </a:endParaRPr>
          </a:p>
        </p:txBody>
      </p:sp>
      <p:sp>
        <p:nvSpPr>
          <p:cNvPr id="126" name="Google Shape;126;p22"/>
          <p:cNvSpPr txBox="1"/>
          <p:nvPr>
            <p:ph idx="1" type="body"/>
          </p:nvPr>
        </p:nvSpPr>
        <p:spPr>
          <a:xfrm>
            <a:off x="311700" y="1152475"/>
            <a:ext cx="4336200" cy="3779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Used AES, or Advanced Encryption Standard.</a:t>
            </a:r>
            <a:endParaRPr sz="1700"/>
          </a:p>
          <a:p>
            <a:pPr indent="-336550" lvl="0" marL="457200" rtl="0" algn="l">
              <a:spcBef>
                <a:spcPts val="0"/>
              </a:spcBef>
              <a:spcAft>
                <a:spcPts val="0"/>
              </a:spcAft>
              <a:buSzPts val="1700"/>
              <a:buChar char="●"/>
            </a:pPr>
            <a:r>
              <a:rPr lang="en" sz="1700"/>
              <a:t>Done within 128-bit, since our file is not that large, as well as not necessary for 256+ bit encryption.</a:t>
            </a:r>
            <a:endParaRPr sz="1700"/>
          </a:p>
          <a:p>
            <a:pPr indent="-336550" lvl="0" marL="457200" rtl="0" algn="l">
              <a:spcBef>
                <a:spcPts val="0"/>
              </a:spcBef>
              <a:spcAft>
                <a:spcPts val="0"/>
              </a:spcAft>
              <a:buClr>
                <a:srgbClr val="B7B7B7"/>
              </a:buClr>
              <a:buSzPts val="1700"/>
              <a:buChar char="●"/>
            </a:pPr>
            <a:r>
              <a:rPr lang="en" sz="1700">
                <a:solidFill>
                  <a:srgbClr val="B7B7B7"/>
                </a:solidFill>
              </a:rPr>
              <a:t> AES can be broken down into 4 parts:</a:t>
            </a:r>
            <a:endParaRPr sz="1700">
              <a:solidFill>
                <a:srgbClr val="B7B7B7"/>
              </a:solidFill>
            </a:endParaRPr>
          </a:p>
          <a:p>
            <a:pPr indent="0" lvl="0" marL="457200" rtl="0" algn="l">
              <a:spcBef>
                <a:spcPts val="0"/>
              </a:spcBef>
              <a:spcAft>
                <a:spcPts val="0"/>
              </a:spcAft>
              <a:buNone/>
            </a:pPr>
            <a:r>
              <a:rPr lang="en" sz="1400">
                <a:solidFill>
                  <a:srgbClr val="B7B7B7"/>
                </a:solidFill>
              </a:rPr>
              <a:t>SubstituteBytes</a:t>
            </a:r>
            <a:endParaRPr sz="1400">
              <a:solidFill>
                <a:srgbClr val="B7B7B7"/>
              </a:solidFill>
            </a:endParaRPr>
          </a:p>
          <a:p>
            <a:pPr indent="0" lvl="0" marL="457200" rtl="0" algn="l">
              <a:spcBef>
                <a:spcPts val="0"/>
              </a:spcBef>
              <a:spcAft>
                <a:spcPts val="0"/>
              </a:spcAft>
              <a:buNone/>
            </a:pPr>
            <a:r>
              <a:rPr lang="en" sz="1400">
                <a:solidFill>
                  <a:srgbClr val="B7B7B7"/>
                </a:solidFill>
              </a:rPr>
              <a:t>ShiftRow </a:t>
            </a:r>
            <a:endParaRPr sz="1400">
              <a:solidFill>
                <a:srgbClr val="B7B7B7"/>
              </a:solidFill>
            </a:endParaRPr>
          </a:p>
          <a:p>
            <a:pPr indent="0" lvl="0" marL="457200" rtl="0" algn="l">
              <a:spcBef>
                <a:spcPts val="0"/>
              </a:spcBef>
              <a:spcAft>
                <a:spcPts val="0"/>
              </a:spcAft>
              <a:buNone/>
            </a:pPr>
            <a:r>
              <a:rPr lang="en" sz="1400">
                <a:solidFill>
                  <a:srgbClr val="B7B7B7"/>
                </a:solidFill>
              </a:rPr>
              <a:t> MixColumns</a:t>
            </a:r>
            <a:endParaRPr sz="1400">
              <a:solidFill>
                <a:srgbClr val="B7B7B7"/>
              </a:solidFill>
            </a:endParaRPr>
          </a:p>
          <a:p>
            <a:pPr indent="0" lvl="0" marL="457200" rtl="0" algn="l">
              <a:spcBef>
                <a:spcPts val="0"/>
              </a:spcBef>
              <a:spcAft>
                <a:spcPts val="0"/>
              </a:spcAft>
              <a:buNone/>
            </a:pPr>
            <a:r>
              <a:rPr lang="en" sz="1400">
                <a:solidFill>
                  <a:srgbClr val="B7B7B7"/>
                </a:solidFill>
              </a:rPr>
              <a:t>AddRoundKey</a:t>
            </a:r>
            <a:endParaRPr sz="1400">
              <a:solidFill>
                <a:srgbClr val="B7B7B7"/>
              </a:solidFill>
            </a:endParaRPr>
          </a:p>
        </p:txBody>
      </p:sp>
      <p:pic>
        <p:nvPicPr>
          <p:cNvPr id="127" name="Google Shape;127;p22"/>
          <p:cNvPicPr preferRelativeResize="0"/>
          <p:nvPr/>
        </p:nvPicPr>
        <p:blipFill>
          <a:blip r:embed="rId3">
            <a:alphaModFix/>
          </a:blip>
          <a:stretch>
            <a:fillRect/>
          </a:stretch>
        </p:blipFill>
        <p:spPr>
          <a:xfrm>
            <a:off x="4817200" y="730675"/>
            <a:ext cx="1702323" cy="3820975"/>
          </a:xfrm>
          <a:prstGeom prst="rect">
            <a:avLst/>
          </a:prstGeom>
          <a:noFill/>
          <a:ln>
            <a:noFill/>
          </a:ln>
        </p:spPr>
      </p:pic>
      <p:pic>
        <p:nvPicPr>
          <p:cNvPr id="128" name="Google Shape;128;p22"/>
          <p:cNvPicPr preferRelativeResize="0"/>
          <p:nvPr/>
        </p:nvPicPr>
        <p:blipFill>
          <a:blip r:embed="rId4">
            <a:alphaModFix/>
          </a:blip>
          <a:stretch>
            <a:fillRect/>
          </a:stretch>
        </p:blipFill>
        <p:spPr>
          <a:xfrm>
            <a:off x="6874748" y="730675"/>
            <a:ext cx="1809935" cy="3820974"/>
          </a:xfrm>
          <a:prstGeom prst="rect">
            <a:avLst/>
          </a:prstGeom>
          <a:noFill/>
          <a:ln>
            <a:noFill/>
          </a:ln>
        </p:spPr>
      </p:pic>
      <p:sp>
        <p:nvSpPr>
          <p:cNvPr id="129" name="Google Shape;129;p22"/>
          <p:cNvSpPr txBox="1"/>
          <p:nvPr/>
        </p:nvSpPr>
        <p:spPr>
          <a:xfrm>
            <a:off x="2250300" y="2928925"/>
            <a:ext cx="2321700" cy="130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B7B7B7"/>
                </a:solidFill>
              </a:rPr>
              <a:t>Add Round Key </a:t>
            </a:r>
            <a:endParaRPr>
              <a:solidFill>
                <a:srgbClr val="B7B7B7"/>
              </a:solidFill>
            </a:endParaRPr>
          </a:p>
          <a:p>
            <a:pPr indent="0" lvl="0" marL="0" rtl="0" algn="l">
              <a:lnSpc>
                <a:spcPct val="115000"/>
              </a:lnSpc>
              <a:spcBef>
                <a:spcPts val="0"/>
              </a:spcBef>
              <a:spcAft>
                <a:spcPts val="0"/>
              </a:spcAft>
              <a:buNone/>
            </a:pPr>
            <a:r>
              <a:rPr lang="en">
                <a:solidFill>
                  <a:srgbClr val="B7B7B7"/>
                </a:solidFill>
              </a:rPr>
              <a:t>Inverse Shift Row </a:t>
            </a:r>
            <a:endParaRPr>
              <a:solidFill>
                <a:srgbClr val="B7B7B7"/>
              </a:solidFill>
            </a:endParaRPr>
          </a:p>
          <a:p>
            <a:pPr indent="0" lvl="0" marL="0" rtl="0" algn="l">
              <a:lnSpc>
                <a:spcPct val="115000"/>
              </a:lnSpc>
              <a:spcBef>
                <a:spcPts val="0"/>
              </a:spcBef>
              <a:spcAft>
                <a:spcPts val="0"/>
              </a:spcAft>
              <a:buNone/>
            </a:pPr>
            <a:r>
              <a:rPr lang="en">
                <a:solidFill>
                  <a:srgbClr val="B7B7B7"/>
                </a:solidFill>
              </a:rPr>
              <a:t>Inverse Substitute Byte</a:t>
            </a:r>
            <a:endParaRPr>
              <a:solidFill>
                <a:srgbClr val="B7B7B7"/>
              </a:solidFill>
            </a:endParaRPr>
          </a:p>
          <a:p>
            <a:pPr indent="0" lvl="0" marL="0" rtl="0" algn="l">
              <a:lnSpc>
                <a:spcPct val="115000"/>
              </a:lnSpc>
              <a:spcBef>
                <a:spcPts val="0"/>
              </a:spcBef>
              <a:spcAft>
                <a:spcPts val="0"/>
              </a:spcAft>
              <a:buClr>
                <a:srgbClr val="000000"/>
              </a:buClr>
              <a:buSzPts val="1100"/>
              <a:buFont typeface="Arial"/>
              <a:buNone/>
            </a:pPr>
            <a:r>
              <a:rPr lang="en">
                <a:solidFill>
                  <a:srgbClr val="B7B7B7"/>
                </a:solidFill>
              </a:rPr>
              <a:t>Inverse Mix Columns</a:t>
            </a:r>
            <a:endParaRPr>
              <a:solidFill>
                <a:srgbClr val="B7B7B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Demo:</a:t>
            </a:r>
            <a:endParaRPr>
              <a:latin typeface="Comfortaa"/>
              <a:ea typeface="Comfortaa"/>
              <a:cs typeface="Comfortaa"/>
              <a:sym typeface="Comfortaa"/>
            </a:endParaRPr>
          </a:p>
        </p:txBody>
      </p:sp>
      <p:sp>
        <p:nvSpPr>
          <p:cNvPr id="135" name="Google Shape;135;p23"/>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the Nexys 4 DDR board connected via USB for power and to program, and a VGA cable between the monitor and board. </a:t>
            </a:r>
            <a:endParaRPr/>
          </a:p>
          <a:p>
            <a:pPr indent="-342900" lvl="0" marL="457200" rtl="0" algn="l">
              <a:spcBef>
                <a:spcPts val="0"/>
              </a:spcBef>
              <a:spcAft>
                <a:spcPts val="0"/>
              </a:spcAft>
              <a:buSzPts val="1800"/>
              <a:buChar char="●"/>
            </a:pPr>
            <a:r>
              <a:rPr lang="en"/>
              <a:t>Using the first two switches, there will display 2 different images. </a:t>
            </a:r>
            <a:endParaRPr/>
          </a:p>
          <a:p>
            <a:pPr indent="0" lvl="0" marL="457200" rtl="0" algn="l">
              <a:spcBef>
                <a:spcPts val="1600"/>
              </a:spcBef>
              <a:spcAft>
                <a:spcPts val="1600"/>
              </a:spcAft>
              <a:buNone/>
            </a:pPr>
            <a:r>
              <a:t/>
            </a:r>
            <a:endParaRPr/>
          </a:p>
        </p:txBody>
      </p:sp>
      <p:pic>
        <p:nvPicPr>
          <p:cNvPr id="136" name="Google Shape;136;p23"/>
          <p:cNvPicPr preferRelativeResize="0"/>
          <p:nvPr/>
        </p:nvPicPr>
        <p:blipFill>
          <a:blip r:embed="rId3">
            <a:alphaModFix/>
          </a:blip>
          <a:stretch>
            <a:fillRect/>
          </a:stretch>
        </p:blipFill>
        <p:spPr>
          <a:xfrm>
            <a:off x="4952300" y="594375"/>
            <a:ext cx="3515350" cy="1977375"/>
          </a:xfrm>
          <a:prstGeom prst="rect">
            <a:avLst/>
          </a:prstGeom>
          <a:noFill/>
          <a:ln>
            <a:noFill/>
          </a:ln>
        </p:spPr>
      </p:pic>
      <p:pic>
        <p:nvPicPr>
          <p:cNvPr id="137" name="Google Shape;137;p23"/>
          <p:cNvPicPr preferRelativeResize="0"/>
          <p:nvPr/>
        </p:nvPicPr>
        <p:blipFill>
          <a:blip r:embed="rId4">
            <a:alphaModFix/>
          </a:blip>
          <a:stretch>
            <a:fillRect/>
          </a:stretch>
        </p:blipFill>
        <p:spPr>
          <a:xfrm>
            <a:off x="4952300" y="2956950"/>
            <a:ext cx="3515350" cy="19773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3000">
                <a:solidFill>
                  <a:srgbClr val="B7B7B7"/>
                </a:solidFill>
                <a:latin typeface="Comfortaa"/>
                <a:ea typeface="Comfortaa"/>
                <a:cs typeface="Comfortaa"/>
                <a:sym typeface="Comfortaa"/>
              </a:rPr>
              <a:t>Resources</a:t>
            </a:r>
            <a:endParaRPr sz="3000"/>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sz="1400">
              <a:solidFill>
                <a:srgbClr val="B7B7B7"/>
              </a:solidFill>
              <a:latin typeface="Comfortaa"/>
              <a:ea typeface="Comfortaa"/>
              <a:cs typeface="Comfortaa"/>
              <a:sym typeface="Comfortaa"/>
            </a:endParaRPr>
          </a:p>
          <a:p>
            <a:pPr indent="0" lvl="0" marL="0" rtl="0" algn="l">
              <a:spcBef>
                <a:spcPts val="0"/>
              </a:spcBef>
              <a:spcAft>
                <a:spcPts val="0"/>
              </a:spcAft>
              <a:buClr>
                <a:srgbClr val="000000"/>
              </a:buClr>
              <a:buSzPts val="1100"/>
              <a:buFont typeface="Arial"/>
              <a:buNone/>
            </a:pPr>
            <a:r>
              <a:rPr lang="en" sz="1400">
                <a:solidFill>
                  <a:srgbClr val="B7B7B7"/>
                </a:solidFill>
                <a:latin typeface="Comfortaa"/>
                <a:ea typeface="Comfortaa"/>
                <a:cs typeface="Comfortaa"/>
                <a:sym typeface="Comfortaa"/>
              </a:rPr>
              <a:t>[1]“VGA Timing Information.” </a:t>
            </a:r>
            <a:r>
              <a:rPr i="1" lang="en" sz="1400">
                <a:solidFill>
                  <a:srgbClr val="B7B7B7"/>
                </a:solidFill>
                <a:latin typeface="Comfortaa"/>
                <a:ea typeface="Comfortaa"/>
                <a:cs typeface="Comfortaa"/>
                <a:sym typeface="Comfortaa"/>
              </a:rPr>
              <a:t>Martin Hinner's Homepage</a:t>
            </a:r>
            <a:r>
              <a:rPr lang="en" sz="1400">
                <a:solidFill>
                  <a:srgbClr val="B7B7B7"/>
                </a:solidFill>
                <a:latin typeface="Comfortaa"/>
                <a:ea typeface="Comfortaa"/>
                <a:cs typeface="Comfortaa"/>
                <a:sym typeface="Comfortaa"/>
              </a:rPr>
              <a:t>, martin.hinner.info/vga/timing.html.</a:t>
            </a:r>
            <a:endParaRPr sz="1400">
              <a:solidFill>
                <a:srgbClr val="B7B7B7"/>
              </a:solidFill>
              <a:latin typeface="Comfortaa"/>
              <a:ea typeface="Comfortaa"/>
              <a:cs typeface="Comfortaa"/>
              <a:sym typeface="Comfortaa"/>
            </a:endParaRPr>
          </a:p>
          <a:p>
            <a:pPr indent="0" lvl="0" marL="0" rtl="0" algn="l">
              <a:spcBef>
                <a:spcPts val="0"/>
              </a:spcBef>
              <a:spcAft>
                <a:spcPts val="0"/>
              </a:spcAft>
              <a:buClr>
                <a:srgbClr val="000000"/>
              </a:buClr>
              <a:buSzPts val="1100"/>
              <a:buFont typeface="Arial"/>
              <a:buNone/>
            </a:pPr>
            <a:r>
              <a:rPr lang="en" sz="1400">
                <a:solidFill>
                  <a:srgbClr val="B7B7B7"/>
                </a:solidFill>
                <a:latin typeface="Comfortaa"/>
                <a:ea typeface="Comfortaa"/>
                <a:cs typeface="Comfortaa"/>
                <a:sym typeface="Comfortaa"/>
              </a:rPr>
              <a:t>[2]Green, Will. “Video Timings: VGA, SVGA, 720P, 1080P.” </a:t>
            </a:r>
            <a:r>
              <a:rPr i="1" lang="en" sz="1400">
                <a:solidFill>
                  <a:srgbClr val="B7B7B7"/>
                </a:solidFill>
                <a:latin typeface="Comfortaa"/>
                <a:ea typeface="Comfortaa"/>
                <a:cs typeface="Comfortaa"/>
                <a:sym typeface="Comfortaa"/>
              </a:rPr>
              <a:t>Time to Explore</a:t>
            </a:r>
            <a:r>
              <a:rPr lang="en" sz="1400">
                <a:solidFill>
                  <a:srgbClr val="B7B7B7"/>
                </a:solidFill>
                <a:latin typeface="Comfortaa"/>
                <a:ea typeface="Comfortaa"/>
                <a:cs typeface="Comfortaa"/>
                <a:sym typeface="Comfortaa"/>
              </a:rPr>
              <a:t>, timetoexplore.net/blog/video-timings-vga-720p-1080p.</a:t>
            </a:r>
            <a:endParaRPr sz="1400">
              <a:solidFill>
                <a:srgbClr val="B7B7B7"/>
              </a:solidFill>
              <a:latin typeface="Comfortaa"/>
              <a:ea typeface="Comfortaa"/>
              <a:cs typeface="Comfortaa"/>
              <a:sym typeface="Comfortaa"/>
            </a:endParaRPr>
          </a:p>
          <a:p>
            <a:pPr indent="0" lvl="0" marL="0" rtl="0" algn="l">
              <a:spcBef>
                <a:spcPts val="0"/>
              </a:spcBef>
              <a:spcAft>
                <a:spcPts val="0"/>
              </a:spcAft>
              <a:buClr>
                <a:srgbClr val="000000"/>
              </a:buClr>
              <a:buSzPts val="1100"/>
              <a:buFont typeface="Arial"/>
              <a:buNone/>
            </a:pPr>
            <a:r>
              <a:rPr lang="en" sz="1400">
                <a:solidFill>
                  <a:srgbClr val="B7B7B7"/>
                </a:solidFill>
                <a:latin typeface="Comfortaa"/>
                <a:ea typeface="Comfortaa"/>
                <a:cs typeface="Comfortaa"/>
                <a:sym typeface="Comfortaa"/>
              </a:rPr>
              <a:t>[3]Green, Will. “FPGA VGA Graphics in Verilog Part 2.” </a:t>
            </a:r>
            <a:r>
              <a:rPr i="1" lang="en" sz="1400">
                <a:solidFill>
                  <a:srgbClr val="B7B7B7"/>
                </a:solidFill>
                <a:latin typeface="Comfortaa"/>
                <a:ea typeface="Comfortaa"/>
                <a:cs typeface="Comfortaa"/>
                <a:sym typeface="Comfortaa"/>
              </a:rPr>
              <a:t>Time to Explore</a:t>
            </a:r>
            <a:r>
              <a:rPr lang="en" sz="1400">
                <a:solidFill>
                  <a:srgbClr val="B7B7B7"/>
                </a:solidFill>
                <a:latin typeface="Comfortaa"/>
                <a:ea typeface="Comfortaa"/>
                <a:cs typeface="Comfortaa"/>
                <a:sym typeface="Comfortaa"/>
              </a:rPr>
              <a:t>, timetoexplore.net/blog/arty-fpga-vga-verilog-02.</a:t>
            </a:r>
            <a:endParaRPr sz="1400">
              <a:solidFill>
                <a:srgbClr val="B7B7B7"/>
              </a:solidFill>
              <a:latin typeface="Comfortaa"/>
              <a:ea typeface="Comfortaa"/>
              <a:cs typeface="Comfortaa"/>
              <a:sym typeface="Comfortaa"/>
            </a:endParaRPr>
          </a:p>
          <a:p>
            <a:pPr indent="0" lvl="0" marL="0" rtl="0" algn="l">
              <a:spcBef>
                <a:spcPts val="0"/>
              </a:spcBef>
              <a:spcAft>
                <a:spcPts val="0"/>
              </a:spcAft>
              <a:buNone/>
            </a:pPr>
            <a:r>
              <a:rPr lang="en" sz="1400">
                <a:solidFill>
                  <a:srgbClr val="B7B7B7"/>
                </a:solidFill>
                <a:latin typeface="Comfortaa"/>
                <a:ea typeface="Comfortaa"/>
                <a:cs typeface="Comfortaa"/>
                <a:sym typeface="Comfortaa"/>
              </a:rPr>
              <a:t>[4] Ghoradkar, Sneha; Shinde, Aparna. “Review on Image Encryption and Decryption using AES Algorithm.” </a:t>
            </a:r>
            <a:r>
              <a:rPr lang="en" sz="1400" u="sng">
                <a:solidFill>
                  <a:schemeClr val="hlink"/>
                </a:solidFill>
                <a:latin typeface="Comfortaa"/>
                <a:ea typeface="Comfortaa"/>
                <a:cs typeface="Comfortaa"/>
                <a:sym typeface="Comfortaa"/>
                <a:hlinkClick r:id="rId3"/>
              </a:rPr>
              <a:t>https://pdfs.semanticscholar.org/714f/df79dacb11979701a702d6169de18b7f88bc.pdf</a:t>
            </a:r>
            <a:endParaRPr sz="1400">
              <a:solidFill>
                <a:srgbClr val="B7B7B7"/>
              </a:solidFill>
              <a:latin typeface="Comfortaa"/>
              <a:ea typeface="Comfortaa"/>
              <a:cs typeface="Comfortaa"/>
              <a:sym typeface="Comfortaa"/>
            </a:endParaRPr>
          </a:p>
          <a:p>
            <a:pPr indent="0" lvl="0" marL="0" rtl="0" algn="l">
              <a:spcBef>
                <a:spcPts val="0"/>
              </a:spcBef>
              <a:spcAft>
                <a:spcPts val="0"/>
              </a:spcAft>
              <a:buNone/>
            </a:pPr>
            <a:r>
              <a:rPr lang="en" sz="1400">
                <a:solidFill>
                  <a:srgbClr val="B7B7B7"/>
                </a:solidFill>
                <a:latin typeface="Comfortaa"/>
                <a:ea typeface="Comfortaa"/>
                <a:cs typeface="Comfortaa"/>
                <a:sym typeface="Comfortaa"/>
              </a:rPr>
              <a:t>[5]</a:t>
            </a:r>
            <a:r>
              <a:rPr lang="en" sz="1400">
                <a:solidFill>
                  <a:srgbClr val="CCCCCC"/>
                </a:solidFill>
                <a:latin typeface="Comfortaa"/>
                <a:ea typeface="Comfortaa"/>
                <a:cs typeface="Comfortaa"/>
                <a:sym typeface="Comfortaa"/>
              </a:rPr>
              <a:t>Dumont, Nathan. </a:t>
            </a:r>
            <a:r>
              <a:rPr i="1" lang="en" sz="1400">
                <a:solidFill>
                  <a:srgbClr val="CCCCCC"/>
                </a:solidFill>
                <a:latin typeface="Comfortaa"/>
                <a:ea typeface="Comfortaa"/>
                <a:cs typeface="Comfortaa"/>
                <a:sym typeface="Comfortaa"/>
              </a:rPr>
              <a:t>VGA Primer</a:t>
            </a:r>
            <a:r>
              <a:rPr lang="en" sz="1400">
                <a:solidFill>
                  <a:srgbClr val="CCCCCC"/>
                </a:solidFill>
                <a:latin typeface="Comfortaa"/>
                <a:ea typeface="Comfortaa"/>
                <a:cs typeface="Comfortaa"/>
                <a:sym typeface="Comfortaa"/>
              </a:rPr>
              <a:t>, nathandumont.com/blog/vga-primer.</a:t>
            </a:r>
            <a:endParaRPr sz="1400">
              <a:solidFill>
                <a:srgbClr val="CCCCCC"/>
              </a:solidFill>
              <a:latin typeface="Comfortaa"/>
              <a:ea typeface="Comfortaa"/>
              <a:cs typeface="Comfortaa"/>
              <a:sym typeface="Comfortaa"/>
            </a:endParaRPr>
          </a:p>
          <a:p>
            <a:pPr indent="0" lvl="0" marL="0" rtl="0" algn="l">
              <a:spcBef>
                <a:spcPts val="0"/>
              </a:spcBef>
              <a:spcAft>
                <a:spcPts val="0"/>
              </a:spcAft>
              <a:buClr>
                <a:srgbClr val="000000"/>
              </a:buClr>
              <a:buSzPts val="1100"/>
              <a:buFont typeface="Arial"/>
              <a:buNone/>
            </a:pPr>
            <a:r>
              <a:t/>
            </a:r>
            <a:endParaRPr sz="1400">
              <a:solidFill>
                <a:srgbClr val="B7B7B7"/>
              </a:solidFill>
              <a:latin typeface="Comfortaa"/>
              <a:ea typeface="Comfortaa"/>
              <a:cs typeface="Comfortaa"/>
              <a:sym typeface="Comfortaa"/>
            </a:endParaRPr>
          </a:p>
          <a:p>
            <a:pPr indent="0" lvl="0" marL="0" rtl="0" algn="l">
              <a:spcBef>
                <a:spcPts val="0"/>
              </a:spcBef>
              <a:spcAft>
                <a:spcPts val="1600"/>
              </a:spcAft>
              <a:buNone/>
            </a:pPr>
            <a:r>
              <a:t/>
            </a:r>
            <a:endParaRPr sz="1400">
              <a:solidFill>
                <a:srgbClr val="B7B7B7"/>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Introduction:</a:t>
            </a:r>
            <a:endParaRPr>
              <a:latin typeface="Comfortaa"/>
              <a:ea typeface="Comfortaa"/>
              <a:cs typeface="Comfortaa"/>
              <a:sym typeface="Comfortaa"/>
            </a:endParaRPr>
          </a:p>
        </p:txBody>
      </p:sp>
      <p:sp>
        <p:nvSpPr>
          <p:cNvPr id="64" name="Google Shape;64;p14"/>
          <p:cNvSpPr txBox="1"/>
          <p:nvPr>
            <p:ph idx="1" type="body"/>
          </p:nvPr>
        </p:nvSpPr>
        <p:spPr>
          <a:xfrm>
            <a:off x="311700" y="1152475"/>
            <a:ext cx="4260300" cy="3796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Already built VGA port on board (Nexys 4 DDR, using Artix-7 FPGA).</a:t>
            </a:r>
            <a:endParaRPr sz="1600"/>
          </a:p>
          <a:p>
            <a:pPr indent="-330200" lvl="0" marL="457200" rtl="0" algn="l">
              <a:spcBef>
                <a:spcPts val="0"/>
              </a:spcBef>
              <a:spcAft>
                <a:spcPts val="0"/>
              </a:spcAft>
              <a:buSzPts val="1600"/>
              <a:buChar char="●"/>
            </a:pPr>
            <a:r>
              <a:rPr lang="en" sz="1600"/>
              <a:t>Wanted to display multiple photos using switches.</a:t>
            </a:r>
            <a:endParaRPr sz="1600"/>
          </a:p>
          <a:p>
            <a:pPr indent="-330200" lvl="0" marL="457200" rtl="0" algn="l">
              <a:spcBef>
                <a:spcPts val="0"/>
              </a:spcBef>
              <a:spcAft>
                <a:spcPts val="0"/>
              </a:spcAft>
              <a:buSzPts val="1600"/>
              <a:buChar char="●"/>
            </a:pPr>
            <a:r>
              <a:rPr lang="en" sz="1600"/>
              <a:t>Required use of .mem files to place on board memory.</a:t>
            </a:r>
            <a:endParaRPr sz="1600"/>
          </a:p>
          <a:p>
            <a:pPr indent="-330200" lvl="0" marL="457200" rtl="0" algn="l">
              <a:spcBef>
                <a:spcPts val="0"/>
              </a:spcBef>
              <a:spcAft>
                <a:spcPts val="0"/>
              </a:spcAft>
              <a:buSzPts val="1600"/>
              <a:buChar char="●"/>
            </a:pPr>
            <a:r>
              <a:rPr lang="en" sz="1600"/>
              <a:t>Chose 640x360 dimensions, Nexys 4 ddr can hold up to 800x600.</a:t>
            </a:r>
            <a:endParaRPr sz="1600"/>
          </a:p>
          <a:p>
            <a:pPr indent="-330200" lvl="0" marL="457200" rtl="0" algn="l">
              <a:spcBef>
                <a:spcPts val="0"/>
              </a:spcBef>
              <a:spcAft>
                <a:spcPts val="0"/>
              </a:spcAft>
              <a:buSzPts val="1600"/>
              <a:buChar char="●"/>
            </a:pPr>
            <a:r>
              <a:rPr lang="en" sz="1600"/>
              <a:t>Had to build a memory block to accept the image and it’s color palette in hex.</a:t>
            </a:r>
            <a:endParaRPr sz="1600"/>
          </a:p>
          <a:p>
            <a:pPr indent="0" lvl="0" marL="457200" rtl="0" algn="l">
              <a:spcBef>
                <a:spcPts val="1600"/>
              </a:spcBef>
              <a:spcAft>
                <a:spcPts val="1600"/>
              </a:spcAft>
              <a:buNone/>
            </a:pPr>
            <a:r>
              <a:t/>
            </a:r>
            <a:endParaRPr sz="1600"/>
          </a:p>
        </p:txBody>
      </p:sp>
      <p:pic>
        <p:nvPicPr>
          <p:cNvPr id="65" name="Google Shape;65;p14"/>
          <p:cNvPicPr preferRelativeResize="0"/>
          <p:nvPr/>
        </p:nvPicPr>
        <p:blipFill>
          <a:blip r:embed="rId3">
            <a:alphaModFix/>
          </a:blip>
          <a:stretch>
            <a:fillRect/>
          </a:stretch>
        </p:blipFill>
        <p:spPr>
          <a:xfrm>
            <a:off x="4826000" y="746775"/>
            <a:ext cx="3820976" cy="3820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8525" y="188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Use of .mem Files</a:t>
            </a:r>
            <a:endParaRPr>
              <a:latin typeface="Comfortaa"/>
              <a:ea typeface="Comfortaa"/>
              <a:cs typeface="Comfortaa"/>
              <a:sym typeface="Comfortaa"/>
            </a:endParaRPr>
          </a:p>
        </p:txBody>
      </p:sp>
      <p:sp>
        <p:nvSpPr>
          <p:cNvPr id="71" name="Google Shape;71;p15"/>
          <p:cNvSpPr txBox="1"/>
          <p:nvPr>
            <p:ph idx="1" type="body"/>
          </p:nvPr>
        </p:nvSpPr>
        <p:spPr>
          <a:xfrm>
            <a:off x="108525" y="761100"/>
            <a:ext cx="3858600" cy="418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Using a Python script to translate the image, it would output a .mem file for the color palette (64 lines of 12 bit hex), and a much larger .mem file for the image where each pixel was designated (in 8 bit hex). </a:t>
            </a:r>
            <a:endParaRPr sz="1400"/>
          </a:p>
          <a:p>
            <a:pPr indent="-317500" lvl="0" marL="457200" rtl="0" algn="l">
              <a:spcBef>
                <a:spcPts val="0"/>
              </a:spcBef>
              <a:spcAft>
                <a:spcPts val="0"/>
              </a:spcAft>
              <a:buSzPts val="1400"/>
              <a:buChar char="●"/>
            </a:pPr>
            <a:r>
              <a:rPr lang="en" sz="1400"/>
              <a:t>It also presented a preview image, which showed what the image should look like when it’s displayed using both .mem files.</a:t>
            </a:r>
            <a:endParaRPr sz="1400"/>
          </a:p>
          <a:p>
            <a:pPr indent="-317500" lvl="0" marL="457200" rtl="0" algn="l">
              <a:spcBef>
                <a:spcPts val="0"/>
              </a:spcBef>
              <a:spcAft>
                <a:spcPts val="0"/>
              </a:spcAft>
              <a:buSzPts val="1400"/>
              <a:buChar char="●"/>
            </a:pPr>
            <a:r>
              <a:rPr lang="en" sz="1400"/>
              <a:t>Python script was limited to using images already below 100kb, due to size limitations. When pressed above that, it would translate, but the image .mem file wouldn’t be proper, therefore wouldn’t present.</a:t>
            </a:r>
            <a:endParaRPr sz="1400"/>
          </a:p>
        </p:txBody>
      </p:sp>
      <p:pic>
        <p:nvPicPr>
          <p:cNvPr id="72" name="Google Shape;72;p15"/>
          <p:cNvPicPr preferRelativeResize="0"/>
          <p:nvPr/>
        </p:nvPicPr>
        <p:blipFill>
          <a:blip r:embed="rId3">
            <a:alphaModFix/>
          </a:blip>
          <a:stretch>
            <a:fillRect/>
          </a:stretch>
        </p:blipFill>
        <p:spPr>
          <a:xfrm>
            <a:off x="4027326" y="2571751"/>
            <a:ext cx="5019801" cy="2521135"/>
          </a:xfrm>
          <a:prstGeom prst="rect">
            <a:avLst/>
          </a:prstGeom>
          <a:noFill/>
          <a:ln>
            <a:noFill/>
          </a:ln>
        </p:spPr>
      </p:pic>
      <p:pic>
        <p:nvPicPr>
          <p:cNvPr id="73" name="Google Shape;73;p15"/>
          <p:cNvPicPr preferRelativeResize="0"/>
          <p:nvPr/>
        </p:nvPicPr>
        <p:blipFill>
          <a:blip r:embed="rId4">
            <a:alphaModFix/>
          </a:blip>
          <a:stretch>
            <a:fillRect/>
          </a:stretch>
        </p:blipFill>
        <p:spPr>
          <a:xfrm>
            <a:off x="4619373" y="3721946"/>
            <a:ext cx="4009753" cy="1166825"/>
          </a:xfrm>
          <a:prstGeom prst="rect">
            <a:avLst/>
          </a:prstGeom>
          <a:noFill/>
          <a:ln>
            <a:noFill/>
          </a:ln>
        </p:spPr>
      </p:pic>
      <p:pic>
        <p:nvPicPr>
          <p:cNvPr id="74" name="Google Shape;74;p15"/>
          <p:cNvPicPr preferRelativeResize="0"/>
          <p:nvPr/>
        </p:nvPicPr>
        <p:blipFill>
          <a:blip r:embed="rId5">
            <a:alphaModFix/>
          </a:blip>
          <a:stretch>
            <a:fillRect/>
          </a:stretch>
        </p:blipFill>
        <p:spPr>
          <a:xfrm>
            <a:off x="5030625" y="129675"/>
            <a:ext cx="2925750" cy="2442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96850" y="375275"/>
            <a:ext cx="5135125" cy="1875023"/>
          </a:xfrm>
          <a:prstGeom prst="rect">
            <a:avLst/>
          </a:prstGeom>
          <a:noFill/>
          <a:ln>
            <a:noFill/>
          </a:ln>
        </p:spPr>
      </p:pic>
      <p:pic>
        <p:nvPicPr>
          <p:cNvPr id="80" name="Google Shape;80;p16"/>
          <p:cNvPicPr preferRelativeResize="0"/>
          <p:nvPr/>
        </p:nvPicPr>
        <p:blipFill>
          <a:blip r:embed="rId4">
            <a:alphaModFix/>
          </a:blip>
          <a:stretch>
            <a:fillRect/>
          </a:stretch>
        </p:blipFill>
        <p:spPr>
          <a:xfrm>
            <a:off x="96850" y="2695900"/>
            <a:ext cx="5086983" cy="2348850"/>
          </a:xfrm>
          <a:prstGeom prst="rect">
            <a:avLst/>
          </a:prstGeom>
          <a:noFill/>
          <a:ln>
            <a:noFill/>
          </a:ln>
        </p:spPr>
      </p:pic>
      <p:pic>
        <p:nvPicPr>
          <p:cNvPr id="81" name="Google Shape;81;p16"/>
          <p:cNvPicPr preferRelativeResize="0"/>
          <p:nvPr/>
        </p:nvPicPr>
        <p:blipFill>
          <a:blip r:embed="rId5">
            <a:alphaModFix/>
          </a:blip>
          <a:stretch>
            <a:fillRect/>
          </a:stretch>
        </p:blipFill>
        <p:spPr>
          <a:xfrm>
            <a:off x="5498333" y="2774375"/>
            <a:ext cx="3493267" cy="1964963"/>
          </a:xfrm>
          <a:prstGeom prst="rect">
            <a:avLst/>
          </a:prstGeom>
          <a:noFill/>
          <a:ln>
            <a:noFill/>
          </a:ln>
        </p:spPr>
      </p:pic>
      <p:pic>
        <p:nvPicPr>
          <p:cNvPr id="82" name="Google Shape;82;p16"/>
          <p:cNvPicPr preferRelativeResize="0"/>
          <p:nvPr/>
        </p:nvPicPr>
        <p:blipFill>
          <a:blip r:embed="rId6">
            <a:alphaModFix/>
          </a:blip>
          <a:stretch>
            <a:fillRect/>
          </a:stretch>
        </p:blipFill>
        <p:spPr>
          <a:xfrm>
            <a:off x="5498325" y="375274"/>
            <a:ext cx="3493275" cy="1964977"/>
          </a:xfrm>
          <a:prstGeom prst="rect">
            <a:avLst/>
          </a:prstGeom>
          <a:noFill/>
          <a:ln>
            <a:noFill/>
          </a:ln>
        </p:spPr>
      </p:pic>
      <p:sp>
        <p:nvSpPr>
          <p:cNvPr id="83" name="Google Shape;83;p16"/>
          <p:cNvSpPr txBox="1"/>
          <p:nvPr/>
        </p:nvSpPr>
        <p:spPr>
          <a:xfrm>
            <a:off x="5685950" y="2361138"/>
            <a:ext cx="31965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Comfortaa"/>
                <a:ea typeface="Comfortaa"/>
                <a:cs typeface="Comfortaa"/>
                <a:sym typeface="Comfortaa"/>
              </a:rPr>
              <a:t>Original image</a:t>
            </a:r>
            <a:endParaRPr>
              <a:solidFill>
                <a:srgbClr val="F3F3F3"/>
              </a:solidFill>
              <a:latin typeface="Comfortaa"/>
              <a:ea typeface="Comfortaa"/>
              <a:cs typeface="Comfortaa"/>
              <a:sym typeface="Comfortaa"/>
            </a:endParaRPr>
          </a:p>
        </p:txBody>
      </p:sp>
      <p:sp>
        <p:nvSpPr>
          <p:cNvPr id="84" name="Google Shape;84;p16"/>
          <p:cNvSpPr txBox="1"/>
          <p:nvPr/>
        </p:nvSpPr>
        <p:spPr>
          <a:xfrm>
            <a:off x="5231963" y="4783150"/>
            <a:ext cx="40260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9D9D9"/>
                </a:solidFill>
                <a:latin typeface="Comfortaa"/>
                <a:ea typeface="Comfortaa"/>
                <a:cs typeface="Comfortaa"/>
                <a:sym typeface="Comfortaa"/>
              </a:rPr>
              <a:t>Image preview (what it will look like displayed)</a:t>
            </a:r>
            <a:endParaRPr sz="1200">
              <a:solidFill>
                <a:srgbClr val="D9D9D9"/>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36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Why 640x360?</a:t>
            </a:r>
            <a:endParaRPr>
              <a:latin typeface="Comfortaa"/>
              <a:ea typeface="Comfortaa"/>
              <a:cs typeface="Comfortaa"/>
              <a:sym typeface="Comfortaa"/>
            </a:endParaRPr>
          </a:p>
        </p:txBody>
      </p:sp>
      <p:sp>
        <p:nvSpPr>
          <p:cNvPr id="90" name="Google Shape;90;p17"/>
          <p:cNvSpPr txBox="1"/>
          <p:nvPr>
            <p:ph idx="1" type="body"/>
          </p:nvPr>
        </p:nvSpPr>
        <p:spPr>
          <a:xfrm>
            <a:off x="311700" y="1152475"/>
            <a:ext cx="4260300" cy="3873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Board limitations make it hard to make it any larger than this, if we want multiple photos added. </a:t>
            </a:r>
            <a:endParaRPr sz="1500"/>
          </a:p>
          <a:p>
            <a:pPr indent="-323850" lvl="0" marL="457200" rtl="0" algn="l">
              <a:spcBef>
                <a:spcPts val="0"/>
              </a:spcBef>
              <a:spcAft>
                <a:spcPts val="0"/>
              </a:spcAft>
              <a:buSzPts val="1500"/>
              <a:buChar char="●"/>
            </a:pPr>
            <a:r>
              <a:rPr lang="en" sz="1500"/>
              <a:t>Using 6 bit color, we multiply 360, 640, and 6 to reach 1,350Kb. Nexys 4 DDR has a max Block RAM of 4Mb, allowing us to display 2 photos comfortably. </a:t>
            </a:r>
            <a:endParaRPr sz="1500"/>
          </a:p>
          <a:p>
            <a:pPr indent="-323850" lvl="0" marL="457200" rtl="0" algn="l">
              <a:spcBef>
                <a:spcPts val="0"/>
              </a:spcBef>
              <a:spcAft>
                <a:spcPts val="0"/>
              </a:spcAft>
              <a:buSzPts val="1500"/>
              <a:buChar char="●"/>
            </a:pPr>
            <a:r>
              <a:rPr lang="en" sz="1500"/>
              <a:t>6 bit color allows for a max of 64 colors for the palette.</a:t>
            </a:r>
            <a:endParaRPr sz="1500"/>
          </a:p>
          <a:p>
            <a:pPr indent="-323850" lvl="0" marL="457200" rtl="0" algn="l">
              <a:spcBef>
                <a:spcPts val="0"/>
              </a:spcBef>
              <a:spcAft>
                <a:spcPts val="0"/>
              </a:spcAft>
              <a:buSzPts val="1500"/>
              <a:buChar char="●"/>
            </a:pPr>
            <a:r>
              <a:rPr lang="en" sz="1500"/>
              <a:t>Using $readmemh, the program can read our color palette and image .mem files.</a:t>
            </a:r>
            <a:endParaRPr sz="1500"/>
          </a:p>
          <a:p>
            <a:pPr indent="-323850" lvl="0" marL="457200" rtl="0" algn="l">
              <a:spcBef>
                <a:spcPts val="0"/>
              </a:spcBef>
              <a:spcAft>
                <a:spcPts val="0"/>
              </a:spcAft>
              <a:buSzPts val="1500"/>
              <a:buChar char="●"/>
            </a:pPr>
            <a:r>
              <a:rPr lang="en" sz="1500"/>
              <a:t>Clock has to be at 25MHz for standard monitors with VGA ports.</a:t>
            </a:r>
            <a:endParaRPr sz="1500"/>
          </a:p>
        </p:txBody>
      </p:sp>
      <p:pic>
        <p:nvPicPr>
          <p:cNvPr id="91" name="Google Shape;91;p17"/>
          <p:cNvPicPr preferRelativeResize="0"/>
          <p:nvPr/>
        </p:nvPicPr>
        <p:blipFill>
          <a:blip r:embed="rId3">
            <a:alphaModFix/>
          </a:blip>
          <a:stretch>
            <a:fillRect/>
          </a:stretch>
        </p:blipFill>
        <p:spPr>
          <a:xfrm>
            <a:off x="5441675" y="453325"/>
            <a:ext cx="3241025" cy="2344825"/>
          </a:xfrm>
          <a:prstGeom prst="rect">
            <a:avLst/>
          </a:prstGeom>
          <a:noFill/>
          <a:ln>
            <a:noFill/>
          </a:ln>
        </p:spPr>
      </p:pic>
      <p:pic>
        <p:nvPicPr>
          <p:cNvPr id="92" name="Google Shape;92;p17"/>
          <p:cNvPicPr preferRelativeResize="0"/>
          <p:nvPr/>
        </p:nvPicPr>
        <p:blipFill>
          <a:blip r:embed="rId4">
            <a:alphaModFix/>
          </a:blip>
          <a:stretch>
            <a:fillRect/>
          </a:stretch>
        </p:blipFill>
        <p:spPr>
          <a:xfrm>
            <a:off x="5725400" y="2950550"/>
            <a:ext cx="2857500" cy="1962150"/>
          </a:xfrm>
          <a:prstGeom prst="rect">
            <a:avLst/>
          </a:prstGeom>
          <a:noFill/>
          <a:ln>
            <a:noFill/>
          </a:ln>
        </p:spPr>
      </p:pic>
      <p:sp>
        <p:nvSpPr>
          <p:cNvPr id="93" name="Google Shape;93;p17"/>
          <p:cNvSpPr txBox="1"/>
          <p:nvPr/>
        </p:nvSpPr>
        <p:spPr>
          <a:xfrm>
            <a:off x="5773688" y="4853275"/>
            <a:ext cx="2577000" cy="1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B7B7B7"/>
                </a:solidFill>
              </a:rPr>
              <a:t>Display from [5]</a:t>
            </a:r>
            <a:endParaRPr sz="1000">
              <a:solidFill>
                <a:srgbClr val="B7B7B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VGA640x360.v</a:t>
            </a:r>
            <a:endParaRPr/>
          </a:p>
        </p:txBody>
      </p:sp>
      <p:pic>
        <p:nvPicPr>
          <p:cNvPr id="99" name="Google Shape;99;p18"/>
          <p:cNvPicPr preferRelativeResize="0"/>
          <p:nvPr/>
        </p:nvPicPr>
        <p:blipFill>
          <a:blip r:embed="rId3">
            <a:alphaModFix/>
          </a:blip>
          <a:stretch>
            <a:fillRect/>
          </a:stretch>
        </p:blipFill>
        <p:spPr>
          <a:xfrm>
            <a:off x="418625" y="996412"/>
            <a:ext cx="3649325" cy="4083201"/>
          </a:xfrm>
          <a:prstGeom prst="rect">
            <a:avLst/>
          </a:prstGeom>
          <a:noFill/>
          <a:ln>
            <a:noFill/>
          </a:ln>
        </p:spPr>
      </p:pic>
      <p:pic>
        <p:nvPicPr>
          <p:cNvPr id="100" name="Google Shape;100;p18"/>
          <p:cNvPicPr preferRelativeResize="0"/>
          <p:nvPr/>
        </p:nvPicPr>
        <p:blipFill>
          <a:blip r:embed="rId4">
            <a:alphaModFix/>
          </a:blip>
          <a:stretch>
            <a:fillRect/>
          </a:stretch>
        </p:blipFill>
        <p:spPr>
          <a:xfrm>
            <a:off x="4624944" y="1127525"/>
            <a:ext cx="3965871"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SRAM.v</a:t>
            </a:r>
            <a:endParaRPr/>
          </a:p>
        </p:txBody>
      </p:sp>
      <p:pic>
        <p:nvPicPr>
          <p:cNvPr id="106" name="Google Shape;106;p19"/>
          <p:cNvPicPr preferRelativeResize="0"/>
          <p:nvPr/>
        </p:nvPicPr>
        <p:blipFill>
          <a:blip r:embed="rId3">
            <a:alphaModFix/>
          </a:blip>
          <a:stretch>
            <a:fillRect/>
          </a:stretch>
        </p:blipFill>
        <p:spPr>
          <a:xfrm>
            <a:off x="152400" y="1170125"/>
            <a:ext cx="4793586" cy="3820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top.v</a:t>
            </a:r>
            <a:endParaRPr/>
          </a:p>
        </p:txBody>
      </p:sp>
      <p:pic>
        <p:nvPicPr>
          <p:cNvPr id="112" name="Google Shape;112;p20"/>
          <p:cNvPicPr preferRelativeResize="0"/>
          <p:nvPr/>
        </p:nvPicPr>
        <p:blipFill>
          <a:blip r:embed="rId3">
            <a:alphaModFix/>
          </a:blip>
          <a:stretch>
            <a:fillRect/>
          </a:stretch>
        </p:blipFill>
        <p:spPr>
          <a:xfrm>
            <a:off x="216771" y="1017725"/>
            <a:ext cx="3597380" cy="3973374"/>
          </a:xfrm>
          <a:prstGeom prst="rect">
            <a:avLst/>
          </a:prstGeom>
          <a:noFill/>
          <a:ln>
            <a:noFill/>
          </a:ln>
        </p:spPr>
      </p:pic>
      <p:pic>
        <p:nvPicPr>
          <p:cNvPr id="113" name="Google Shape;113;p20"/>
          <p:cNvPicPr preferRelativeResize="0"/>
          <p:nvPr/>
        </p:nvPicPr>
        <p:blipFill>
          <a:blip r:embed="rId4">
            <a:alphaModFix/>
          </a:blip>
          <a:stretch>
            <a:fillRect/>
          </a:stretch>
        </p:blipFill>
        <p:spPr>
          <a:xfrm>
            <a:off x="4142178" y="1017725"/>
            <a:ext cx="3194397" cy="3973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Implementing Switches</a:t>
            </a:r>
            <a:endParaRPr>
              <a:latin typeface="Comfortaa"/>
              <a:ea typeface="Comfortaa"/>
              <a:cs typeface="Comfortaa"/>
              <a:sym typeface="Comfortaa"/>
            </a:endParaRPr>
          </a:p>
        </p:txBody>
      </p:sp>
      <p:sp>
        <p:nvSpPr>
          <p:cNvPr id="119" name="Google Shape;119;p21"/>
          <p:cNvSpPr txBox="1"/>
          <p:nvPr>
            <p:ph idx="1" type="body"/>
          </p:nvPr>
        </p:nvSpPr>
        <p:spPr>
          <a:xfrm>
            <a:off x="91975" y="1129900"/>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Adding a case statement to pick based on the input given by the switches, an image is asked to present with it’s color palette.</a:t>
            </a:r>
            <a:endParaRPr/>
          </a:p>
          <a:p>
            <a:pPr indent="-342900" lvl="0" marL="457200" rtl="0" algn="l">
              <a:spcBef>
                <a:spcPts val="0"/>
              </a:spcBef>
              <a:spcAft>
                <a:spcPts val="0"/>
              </a:spcAft>
              <a:buSzPts val="1800"/>
              <a:buChar char="●"/>
            </a:pPr>
            <a:r>
              <a:rPr lang="en"/>
              <a:t>There is a default image displayed, which is switched when user uses one of the 1st two switches.</a:t>
            </a:r>
            <a:endParaRPr/>
          </a:p>
        </p:txBody>
      </p:sp>
      <p:pic>
        <p:nvPicPr>
          <p:cNvPr id="120" name="Google Shape;120;p21"/>
          <p:cNvPicPr preferRelativeResize="0"/>
          <p:nvPr/>
        </p:nvPicPr>
        <p:blipFill>
          <a:blip r:embed="rId3">
            <a:alphaModFix/>
          </a:blip>
          <a:stretch>
            <a:fillRect/>
          </a:stretch>
        </p:blipFill>
        <p:spPr>
          <a:xfrm>
            <a:off x="4458875" y="1129888"/>
            <a:ext cx="4516101" cy="28837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