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v5HtSs4GzupEzRzBbTLFR9N72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6" d="100"/>
          <a:sy n="136" d="100"/>
        </p:scale>
        <p:origin x="200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Walk through instructions with students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3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tamu.edu/Getting_Started/Setting_Up_a_TAMU_Personal_Website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filezilla-project.org/" TargetMode="External"/><Relationship Id="rId4" Type="http://schemas.openxmlformats.org/officeDocument/2006/relationships/hyperlink" Target="https://winscp.net/eng/index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 to HTML/CSS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Comments - HTML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&lt;h1&gt;Your Name&lt;/h1&gt;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comment! --&gt;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Inline vs Block Elements</a:t>
            </a: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b="1"/>
              <a:t>Inline element:</a:t>
            </a:r>
            <a:r>
              <a:rPr lang="en" sz="2000"/>
              <a:t> </a:t>
            </a:r>
            <a:r>
              <a:rPr lang="en"/>
              <a:t>does not disrupt flow of text (by default)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" sz="2000" b="1"/>
              <a:t>Example:</a:t>
            </a:r>
            <a:r>
              <a:rPr lang="en" b="1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This is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bold text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!!!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Block element: </a:t>
            </a:r>
            <a:r>
              <a:rPr lang="en"/>
              <a:t>generally changes layout of text (cannot be inside inline elements)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r>
              <a:rPr lang="en" b="1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Paragraph text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12"/>
          <p:cNvCxnSpPr/>
          <p:nvPr/>
        </p:nvCxnSpPr>
        <p:spPr>
          <a:xfrm>
            <a:off x="3580125" y="2130600"/>
            <a:ext cx="2876700" cy="47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0" name="Google Shape;150;p12"/>
          <p:cNvCxnSpPr/>
          <p:nvPr/>
        </p:nvCxnSpPr>
        <p:spPr>
          <a:xfrm>
            <a:off x="5440325" y="2130600"/>
            <a:ext cx="996000" cy="467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51" name="Google Shape;151;p12"/>
          <p:cNvSpPr txBox="1"/>
          <p:nvPr/>
        </p:nvSpPr>
        <p:spPr>
          <a:xfrm>
            <a:off x="6456800" y="2337950"/>
            <a:ext cx="2236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Other text/elements can come before and after!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6375400" y="3832150"/>
            <a:ext cx="2236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paragraph element occupies its own line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3" name="Google Shape;153;p12"/>
          <p:cNvCxnSpPr>
            <a:endCxn id="152" idx="1"/>
          </p:cNvCxnSpPr>
          <p:nvPr/>
        </p:nvCxnSpPr>
        <p:spPr>
          <a:xfrm>
            <a:off x="4329700" y="3678550"/>
            <a:ext cx="2045700" cy="475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Live Server and browser debugger demo</a:t>
            </a: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Live Server is a VS Code extension that allows you to run JS on your HTML file (we’ll go over this next time!)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Browsers have debuggers: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Firefox: 𝄘 → Web Developer → Debugger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Chrome: ⠇ → More tools → Developer tools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MS Edge: ⠐⠐⠐ → More tools → Developer tools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will use these more next time!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HTML file</a:t>
            </a:r>
            <a:endParaRPr b="1"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&lt;title&gt;Your Name&lt;/title&gt;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&lt;h1&gt;Your Name&lt;/h1&gt;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&lt;p&gt;&lt;strong&gt;Welcome to CSCE 315 Lab!&lt;/strong&gt;&lt;/p&gt;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&lt;img src="https://brandguide.tamu.edu/assets/img/logos/tam-box-logo.png"/&gt;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&lt;a href="about.html"&gt;About&lt;/a&gt;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 to Cascading Style Sheets (CSS)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CSS: style sheet language for defining web-page styles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Like JS can be either embedded into the HTML file or externally linked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Terminology: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2197675" y="2679500"/>
            <a:ext cx="43302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blue_overline_text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color: blue;</a:t>
            </a:r>
            <a:endParaRPr sz="17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text-decoration: overline;</a:t>
            </a:r>
            <a:endParaRPr sz="17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777075" y="3279250"/>
            <a:ext cx="3466200" cy="294900"/>
          </a:xfrm>
          <a:prstGeom prst="rect">
            <a:avLst/>
          </a:prstGeom>
          <a:noFill/>
          <a:ln w="3810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6243275" y="3206050"/>
            <a:ext cx="17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5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Declaration</a:t>
            </a:r>
            <a:endParaRPr sz="1600" b="1" i="0" u="none" strike="noStrike" cap="none">
              <a:solidFill>
                <a:schemeClr val="accent5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 rot="10800000">
            <a:off x="3834250" y="3602475"/>
            <a:ext cx="0" cy="43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22"/>
          <p:cNvSpPr txBox="1"/>
          <p:nvPr/>
        </p:nvSpPr>
        <p:spPr>
          <a:xfrm>
            <a:off x="3392050" y="3978575"/>
            <a:ext cx="884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Property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 rot="10800000">
            <a:off x="5582550" y="3602475"/>
            <a:ext cx="0" cy="43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22"/>
          <p:cNvSpPr txBox="1"/>
          <p:nvPr/>
        </p:nvSpPr>
        <p:spPr>
          <a:xfrm>
            <a:off x="5252250" y="3978575"/>
            <a:ext cx="6606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Value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2197675" y="2760750"/>
            <a:ext cx="2581800" cy="294900"/>
          </a:xfrm>
          <a:prstGeom prst="rect">
            <a:avLst/>
          </a:prstGeom>
          <a:noFill/>
          <a:ln w="3810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181175" y="2724150"/>
            <a:ext cx="101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Selector</a:t>
            </a:r>
            <a:endParaRPr sz="1600" b="1" i="0" u="none" strike="noStrike" cap="none" dirty="0">
              <a:solidFill>
                <a:schemeClr val="accent5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126525" y="2699825"/>
            <a:ext cx="4167600" cy="11691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121325" y="2300250"/>
            <a:ext cx="4122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Rule (Ruleset for multiple selectors)</a:t>
            </a:r>
            <a:endParaRPr sz="1600" b="1" i="0" u="none" strike="noStrike" cap="non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types of style sheets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Inline CSS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Defined in element tag: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 style=”color:red;”&gt;...&lt;/p&gt;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Internal or Embedded CSS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Embedded within HTML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External CSS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CSS written to a separate file (e.g., “style.css”)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 file: </a:t>
            </a:r>
            <a:r>
              <a:rPr lang="en" b="1" u="sng"/>
              <a:t>style.css</a:t>
            </a:r>
            <a:endParaRPr b="1" u="sng"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3346300" y="1152475"/>
            <a:ext cx="548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color: grey;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.blue_overline_text 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color: blue;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text-decoration: overline;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#red_underline_text 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text-decoration: underline;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 rot="10800000">
            <a:off x="2055425" y="2354150"/>
            <a:ext cx="1290900" cy="20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96" name="Google Shape;196;p24"/>
          <p:cNvSpPr txBox="1"/>
          <p:nvPr/>
        </p:nvSpPr>
        <p:spPr>
          <a:xfrm>
            <a:off x="73200" y="2171300"/>
            <a:ext cx="1961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 Selector (“.”)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7" name="Google Shape;197;p24"/>
          <p:cNvCxnSpPr/>
          <p:nvPr/>
        </p:nvCxnSpPr>
        <p:spPr>
          <a:xfrm rot="10800000">
            <a:off x="2126500" y="3624700"/>
            <a:ext cx="1290900" cy="20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98" name="Google Shape;198;p24"/>
          <p:cNvSpPr txBox="1"/>
          <p:nvPr/>
        </p:nvSpPr>
        <p:spPr>
          <a:xfrm>
            <a:off x="418800" y="3441850"/>
            <a:ext cx="17076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ID Selector (“#”)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18800" y="1101650"/>
            <a:ext cx="1615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Type Selector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0" name="Google Shape;200;p24"/>
          <p:cNvCxnSpPr/>
          <p:nvPr/>
        </p:nvCxnSpPr>
        <p:spPr>
          <a:xfrm rot="10800000">
            <a:off x="2055425" y="1345500"/>
            <a:ext cx="1290900" cy="20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Comments - CSS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color: blue;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 comment! */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Modify </a:t>
            </a:r>
            <a:r>
              <a:rPr lang="en" b="1" u="sng"/>
              <a:t>index.html</a:t>
            </a:r>
            <a:endParaRPr b="1"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&lt;title&gt;Your Name&lt;/title&gt;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b="1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href="style.css"&gt;&lt;/link&gt;</a:t>
            </a:r>
            <a:endParaRPr sz="1500" b="1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&lt;h1&gt;Your Name&lt;/h1&gt;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&lt;p&gt;Welcome to CSCE 315 Lab!&lt;/p&gt;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b="1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class="blue_overline_text"&gt;Blue paragraph&lt;/p&gt;</a:t>
            </a:r>
            <a:endParaRPr sz="1500" b="1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 b="1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&lt;p id="red_underline_text"&gt;Red paragraph&lt;/p&gt;</a:t>
            </a:r>
            <a:endParaRPr sz="1500" b="1" u="sng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type="button" onclick="button1()"&gt;Increment&lt;/button&gt;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 id="output"&gt;&lt;/p&gt;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src="functions.js"&gt;&lt;/script&gt;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Setting Up OAL Account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432275" y="1172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solidFill>
                  <a:srgbClr val="000000"/>
                </a:solidFill>
              </a:rPr>
              <a:t>Follow these instructions: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r>
              <a:rPr lang="en" sz="1700" u="sng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http://people.tamu.edu/Getting_Started/Setting_Up_a_TAMU_Personal_Website.php</a:t>
            </a:r>
            <a:endParaRPr sz="17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Intro to HTML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Intro to CSS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Setting up people.tamu.edu websites (personal TAMU websites)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Helpful programs for this course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i="1" dirty="0"/>
              <a:t>The programs below are recommended but alternatives can also be used</a:t>
            </a:r>
            <a:endParaRPr i="1" dirty="0"/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Text editor: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Visual Studio Code (</a:t>
            </a:r>
            <a:r>
              <a:rPr lang="en" u="sng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" dirty="0"/>
              <a:t>)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FTP file transfer program: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WinSCP (Windows): (</a:t>
            </a:r>
            <a:r>
              <a:rPr lang="en" u="sng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https://winscp.net/eng/index.php</a:t>
            </a:r>
            <a:r>
              <a:rPr lang="en" dirty="0"/>
              <a:t>). 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 err="1"/>
              <a:t>Filezilla</a:t>
            </a:r>
            <a:r>
              <a:rPr lang="en" dirty="0"/>
              <a:t> (Windows, Mac, Linux): (</a:t>
            </a:r>
            <a:r>
              <a:rPr lang="en" u="sng" dirty="0">
                <a:solidFill>
                  <a:schemeClr val="accent5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https://filezilla-project.org/</a:t>
            </a:r>
            <a:r>
              <a:rPr lang="en" dirty="0"/>
              <a:t>)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Git: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Command line utility: (</a:t>
            </a:r>
            <a:r>
              <a:rPr lang="en" u="sng" dirty="0">
                <a:solidFill>
                  <a:schemeClr val="accent5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" dirty="0"/>
              <a:t>)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PostgreSQL: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 PostgreSQL database: (</a:t>
            </a:r>
            <a:r>
              <a:rPr lang="en" u="sng" dirty="0">
                <a:solidFill>
                  <a:schemeClr val="accent5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u="sng" dirty="0"/>
              <a:t>H</a:t>
            </a:r>
            <a:r>
              <a:rPr lang="en" dirty="0"/>
              <a:t>yper</a:t>
            </a:r>
            <a:r>
              <a:rPr lang="en" b="1" u="sng" dirty="0"/>
              <a:t>t</a:t>
            </a:r>
            <a:r>
              <a:rPr lang="en" dirty="0"/>
              <a:t>ext </a:t>
            </a:r>
            <a:r>
              <a:rPr lang="en" b="1" u="sng" dirty="0"/>
              <a:t>M</a:t>
            </a:r>
            <a:r>
              <a:rPr lang="en" dirty="0"/>
              <a:t>arkup </a:t>
            </a:r>
            <a:r>
              <a:rPr lang="en" b="1" u="sng" dirty="0"/>
              <a:t>L</a:t>
            </a:r>
            <a:r>
              <a:rPr lang="en" dirty="0"/>
              <a:t>anguage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Markup language, standard front-end language for web development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Terminology: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&lt;p style=”</a:t>
            </a:r>
            <a:r>
              <a:rPr lang="en" dirty="0" err="1"/>
              <a:t>display:block</a:t>
            </a:r>
            <a:r>
              <a:rPr lang="en" dirty="0"/>
              <a:t>”&gt; This is a paragraph. &lt;/p&gt;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r>
              <a:rPr lang="en" dirty="0"/>
              <a:t>&lt;p style=”</a:t>
            </a:r>
            <a:r>
              <a:rPr lang="en" dirty="0" err="1"/>
              <a:t>display:block</a:t>
            </a:r>
            <a:r>
              <a:rPr lang="en" dirty="0"/>
              <a:t>”&gt; This is a paragraph. &lt;/p&gt;</a:t>
            </a:r>
            <a:endParaRPr dirty="0"/>
          </a:p>
        </p:txBody>
      </p:sp>
      <p:sp>
        <p:nvSpPr>
          <p:cNvPr id="78" name="Google Shape;78;p5"/>
          <p:cNvSpPr/>
          <p:nvPr/>
        </p:nvSpPr>
        <p:spPr>
          <a:xfrm>
            <a:off x="1993925" y="2938450"/>
            <a:ext cx="5216700" cy="508200"/>
          </a:xfrm>
          <a:prstGeom prst="rect">
            <a:avLst/>
          </a:prstGeom>
          <a:noFill/>
          <a:ln w="38100" cap="flat" cmpd="sng">
            <a:solidFill>
              <a:schemeClr val="accent5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HTML?</a:t>
            </a: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4134900" y="3345100"/>
            <a:ext cx="8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Element</a:t>
            </a:r>
            <a:endParaRPr sz="1400" b="1" i="0" u="none" strike="noStrike" cap="none" dirty="0">
              <a:solidFill>
                <a:schemeClr val="accent5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584000" y="2992450"/>
            <a:ext cx="569100" cy="400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4620650" y="2371650"/>
            <a:ext cx="4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Tag</a:t>
            </a:r>
            <a:endParaRPr sz="1400" b="1" i="0" u="none" strike="noStrike" cap="non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2050900" y="2992450"/>
            <a:ext cx="2521200" cy="400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5"/>
          <p:cNvCxnSpPr>
            <a:stCxn id="82" idx="1"/>
            <a:endCxn id="83" idx="0"/>
          </p:cNvCxnSpPr>
          <p:nvPr/>
        </p:nvCxnSpPr>
        <p:spPr>
          <a:xfrm flipH="1">
            <a:off x="3311450" y="2571750"/>
            <a:ext cx="1309200" cy="420600"/>
          </a:xfrm>
          <a:prstGeom prst="bentConnector2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5"/>
          <p:cNvCxnSpPr>
            <a:stCxn id="82" idx="3"/>
            <a:endCxn id="81" idx="0"/>
          </p:cNvCxnSpPr>
          <p:nvPr/>
        </p:nvCxnSpPr>
        <p:spPr>
          <a:xfrm>
            <a:off x="5112950" y="2571750"/>
            <a:ext cx="1755600" cy="420600"/>
          </a:xfrm>
          <a:prstGeom prst="bentConnector2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86;p5"/>
          <p:cNvSpPr txBox="1"/>
          <p:nvPr/>
        </p:nvSpPr>
        <p:spPr>
          <a:xfrm>
            <a:off x="2146850" y="3594468"/>
            <a:ext cx="9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</a:t>
            </a:r>
            <a:endParaRPr sz="1400" b="1" i="0" u="none" strike="noStrike" cap="none">
              <a:solidFill>
                <a:srgbClr val="274E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2384575" y="3947218"/>
            <a:ext cx="2090100" cy="400200"/>
          </a:xfrm>
          <a:prstGeom prst="rect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HTML DOM</a:t>
            </a: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Document Object Model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browsers use a similar representation under the hood</a:t>
            </a:r>
            <a:endParaRPr/>
          </a:p>
        </p:txBody>
      </p:sp>
      <p:pic>
        <p:nvPicPr>
          <p:cNvPr id="94" name="Google Shape;94;p6" descr="Document Object Model (DOM): A DOM is created from a hierarchy of elements. The topmost element is the &quot;document&quot;. It's child element is the &quot;root element&quot; and has the tag &quot;&lt;html&gt;&quot;. The root element has two children, the element with the tag &quot;&lt;head&gt;&quot; and the element with the tag &quot;&lt;body&gt;&quot;. The head element has a child element tagged &quot;&lt;title&gt;&quot;. The body element has multiple children, depending on what is in the body of the documen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3550" y="131675"/>
            <a:ext cx="4148076" cy="429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4643550" y="4426550"/>
            <a:ext cx="4425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https://upload.wikimedia.org/wikipedia/commons/thumb/5/5a/DOM-model.svg/989px-DOM-model.svg.png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Create </a:t>
            </a:r>
            <a:r>
              <a:rPr lang="en" b="1"/>
              <a:t>index.html</a:t>
            </a:r>
            <a:r>
              <a:rPr lang="en"/>
              <a:t> file</a:t>
            </a:r>
            <a:endParaRPr b="1"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	&lt;title&gt;Your Name&lt;/title&gt;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	&lt;h1&gt;Your Name&lt;/h1&gt;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	&lt;p&gt;Welcome to CSCE 315 Lab!&lt;/p&gt;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" name="Google Shape;102;p7"/>
          <p:cNvCxnSpPr/>
          <p:nvPr/>
        </p:nvCxnSpPr>
        <p:spPr>
          <a:xfrm rot="10800000">
            <a:off x="1349125" y="1708775"/>
            <a:ext cx="1341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7"/>
          <p:cNvSpPr txBox="1"/>
          <p:nvPr/>
        </p:nvSpPr>
        <p:spPr>
          <a:xfrm>
            <a:off x="2690725" y="1499813"/>
            <a:ext cx="2937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Starts HTML document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3000800" y="1832638"/>
            <a:ext cx="2937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Metadata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7"/>
          <p:cNvCxnSpPr/>
          <p:nvPr/>
        </p:nvCxnSpPr>
        <p:spPr>
          <a:xfrm rot="10800000">
            <a:off x="1730300" y="2041600"/>
            <a:ext cx="1270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7"/>
          <p:cNvCxnSpPr/>
          <p:nvPr/>
        </p:nvCxnSpPr>
        <p:spPr>
          <a:xfrm rot="10800000">
            <a:off x="4744200" y="2344088"/>
            <a:ext cx="7827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p7"/>
          <p:cNvSpPr txBox="1"/>
          <p:nvPr/>
        </p:nvSpPr>
        <p:spPr>
          <a:xfrm>
            <a:off x="5526900" y="2140075"/>
            <a:ext cx="31854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Appears on browser tab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843275" y="2719675"/>
            <a:ext cx="2937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Visible part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9" name="Google Shape;109;p7"/>
          <p:cNvCxnSpPr/>
          <p:nvPr/>
        </p:nvCxnSpPr>
        <p:spPr>
          <a:xfrm rot="10800000">
            <a:off x="1735375" y="2959275"/>
            <a:ext cx="1107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7"/>
          <p:cNvCxnSpPr/>
          <p:nvPr/>
        </p:nvCxnSpPr>
        <p:spPr>
          <a:xfrm rot="10800000">
            <a:off x="5678125" y="3550725"/>
            <a:ext cx="1311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7"/>
          <p:cNvSpPr txBox="1"/>
          <p:nvPr/>
        </p:nvSpPr>
        <p:spPr>
          <a:xfrm>
            <a:off x="6989425" y="3341625"/>
            <a:ext cx="15450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Paragraph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2" name="Google Shape;112;p7"/>
          <p:cNvCxnSpPr/>
          <p:nvPr/>
        </p:nvCxnSpPr>
        <p:spPr>
          <a:xfrm flipH="1">
            <a:off x="2538325" y="1396388"/>
            <a:ext cx="1839900" cy="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7"/>
          <p:cNvSpPr txBox="1"/>
          <p:nvPr/>
        </p:nvSpPr>
        <p:spPr>
          <a:xfrm>
            <a:off x="4378225" y="1192400"/>
            <a:ext cx="4537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Tells browser this is an HTML5+ document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4" name="Google Shape;114;p7"/>
          <p:cNvCxnSpPr/>
          <p:nvPr/>
        </p:nvCxnSpPr>
        <p:spPr>
          <a:xfrm rot="10800000">
            <a:off x="3834300" y="3270475"/>
            <a:ext cx="1311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7"/>
          <p:cNvSpPr txBox="1"/>
          <p:nvPr/>
        </p:nvSpPr>
        <p:spPr>
          <a:xfrm>
            <a:off x="5145600" y="3061375"/>
            <a:ext cx="15450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Hyperlinks</a:t>
            </a: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Clickable links for providing navigation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Internal link</a:t>
            </a:r>
            <a:r>
              <a:rPr lang="en"/>
              <a:t>: to other pages on your website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External link</a:t>
            </a:r>
            <a:r>
              <a:rPr lang="en"/>
              <a:t>: to other pages on the internet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Create new file </a:t>
            </a:r>
            <a:r>
              <a:rPr lang="en" b="1" u="sng"/>
              <a:t>about.html</a:t>
            </a:r>
            <a:endParaRPr b="1" u="sng"/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&lt;title&gt;About Me&lt;/title&gt;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   &lt;h1&gt;Your Name&lt;/h1&gt;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   &lt;p&gt;My about page&lt;/p&gt;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   &lt;a href="index.html"&gt;Home&lt;/a&gt;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Google Shape;128;p9"/>
          <p:cNvCxnSpPr>
            <a:stCxn id="129" idx="2"/>
          </p:cNvCxnSpPr>
          <p:nvPr/>
        </p:nvCxnSpPr>
        <p:spPr>
          <a:xfrm flipH="1">
            <a:off x="5509775" y="2905525"/>
            <a:ext cx="2082300" cy="66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29;p9"/>
          <p:cNvSpPr txBox="1"/>
          <p:nvPr/>
        </p:nvSpPr>
        <p:spPr>
          <a:xfrm>
            <a:off x="6568625" y="2487625"/>
            <a:ext cx="2046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index.html</a:t>
            </a:r>
            <a:endParaRPr sz="1800" b="0" i="1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5196350" y="911975"/>
            <a:ext cx="3636000" cy="1259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 Tip: </a:t>
            </a:r>
            <a:r>
              <a:rPr lang="en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VS Code you can type “!” and then press enter in an empty .html file to auto generate boilerplate HTML code!!!</a:t>
            </a:r>
            <a:endParaRPr sz="1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Modify </a:t>
            </a:r>
            <a:r>
              <a:rPr lang="en" b="1"/>
              <a:t>index.html</a:t>
            </a:r>
            <a:r>
              <a:rPr lang="en"/>
              <a:t> page</a:t>
            </a:r>
            <a:endParaRPr b="1"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&lt;title&gt;Your Name&lt;/title&gt;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&lt;h1&gt;Your Name&lt;/h1&gt;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&lt;p&gt;Welcome to CSCE 315 Lab at </a:t>
            </a:r>
            <a:r>
              <a:rPr lang="en" sz="1800" b="1" u="sng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endParaRPr sz="1800" b="1" u="sng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 b="1" u="sng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href="https://www.tamu.edu/"&gt;Texas A&amp;M&lt;/a&gt;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!&lt;/p&gt;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800" b="1" u="sng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href="about.html"&gt;About&lt;/a&gt;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1139</Words>
  <Application>Microsoft Macintosh PowerPoint</Application>
  <PresentationFormat>On-screen Show (16:9)</PresentationFormat>
  <Paragraphs>173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Proxima Nova</vt:lpstr>
      <vt:lpstr>Arial</vt:lpstr>
      <vt:lpstr>Courier New</vt:lpstr>
      <vt:lpstr>Spearmint</vt:lpstr>
      <vt:lpstr>Intro to HTML/CSS</vt:lpstr>
      <vt:lpstr>Agenda</vt:lpstr>
      <vt:lpstr>Helpful programs for this course</vt:lpstr>
      <vt:lpstr>What is HTML?</vt:lpstr>
      <vt:lpstr>HTML DOM</vt:lpstr>
      <vt:lpstr>Create index.html file</vt:lpstr>
      <vt:lpstr>Hyperlinks</vt:lpstr>
      <vt:lpstr>Create new file about.html</vt:lpstr>
      <vt:lpstr>Modify index.html page</vt:lpstr>
      <vt:lpstr>Comments - HTML</vt:lpstr>
      <vt:lpstr>Inline vs Block Elements</vt:lpstr>
      <vt:lpstr>Live Server and browser debugger demo</vt:lpstr>
      <vt:lpstr>HTML file</vt:lpstr>
      <vt:lpstr>Intro to Cascading Style Sheets (CSS)</vt:lpstr>
      <vt:lpstr>CSS types of style sheets</vt:lpstr>
      <vt:lpstr>New file: style.css</vt:lpstr>
      <vt:lpstr>Comments - CSS</vt:lpstr>
      <vt:lpstr>Modify index.html</vt:lpstr>
      <vt:lpstr>Setting Up OAL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HTML/CSS</dc:title>
  <cp:lastModifiedBy>Thomas, Shawna</cp:lastModifiedBy>
  <cp:revision>3</cp:revision>
  <dcterms:modified xsi:type="dcterms:W3CDTF">2022-05-23T18:10:25Z</dcterms:modified>
</cp:coreProperties>
</file>