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B0604020202020204" charset="0"/>
      <p:regular r:id="rId16"/>
      <p:bold r:id="rId17"/>
      <p:italic r:id="rId18"/>
      <p:boldItalic r:id="rId19"/>
    </p:embeddedFont>
    <p:embeddedFont>
      <p:font typeface="Montserrat"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E10A7B-A1F8-47FB-9AF6-BE795BE3C182}">
  <a:tblStyle styleId="{1BE10A7B-A1F8-47FB-9AF6-BE795BE3C1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9d6dbd9ab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9d6dbd9ab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301ea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301ea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16164e04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16164e04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9d6dbd9a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9d6dbd9a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16164e04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16164e04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7421977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7421977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 is subjective to scientists</a:t>
            </a:r>
            <a:endParaRPr/>
          </a:p>
          <a:p>
            <a:pPr marL="0" lvl="0" indent="0" algn="l" rtl="0">
              <a:spcBef>
                <a:spcPts val="0"/>
              </a:spcBef>
              <a:spcAft>
                <a:spcPts val="0"/>
              </a:spcAft>
              <a:buNone/>
            </a:pPr>
            <a:r>
              <a:rPr lang="en"/>
              <a:t>+apply data mining to make this classification easier and classify new animals based on previous established categories</a:t>
            </a:r>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16164e0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16164e0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 is subjective to scientists</a:t>
            </a:r>
            <a:endParaRPr/>
          </a:p>
          <a:p>
            <a:pPr marL="0" lvl="0" indent="0" algn="l" rtl="0">
              <a:spcBef>
                <a:spcPts val="0"/>
              </a:spcBef>
              <a:spcAft>
                <a:spcPts val="0"/>
              </a:spcAft>
              <a:buNone/>
            </a:pPr>
            <a:r>
              <a:rPr lang="en"/>
              <a:t>+apply data mining to make this classification easier and classify new animals based on previous established categories</a:t>
            </a:r>
            <a:endParaRPr/>
          </a:p>
          <a:p>
            <a:pPr marL="0" lvl="0" indent="0" algn="l" rtl="0">
              <a:spcBef>
                <a:spcPts val="0"/>
              </a:spcBef>
              <a:spcAft>
                <a:spcPts val="0"/>
              </a:spcAft>
              <a:buNone/>
            </a:pPr>
            <a:r>
              <a:rPr lang="en"/>
              <a:t>+</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9d6dbd9a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9d6dbd9a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+variables-flag,one continuous</a:t>
            </a:r>
            <a:endParaRPr/>
          </a:p>
          <a:p>
            <a:pPr marL="0" lvl="0" indent="0" algn="l" rtl="0">
              <a:spcBef>
                <a:spcPts val="0"/>
              </a:spcBef>
              <a:spcAft>
                <a:spcPts val="0"/>
              </a:spcAft>
              <a:buNone/>
            </a:pPr>
            <a:r>
              <a:rPr lang="en"/>
              <a:t>categories---multi class and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16164e04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16164e04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16164e04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16164e04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16164e04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16164e04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16164e04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16164e04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16164e04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16164e04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uciml/zoo-animal-classificatio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73350" y="764775"/>
            <a:ext cx="5422800" cy="15789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0"/>
              </a:spcAft>
              <a:buClr>
                <a:schemeClr val="dk1"/>
              </a:buClr>
              <a:buSzPts val="1100"/>
              <a:buFont typeface="Arial"/>
              <a:buNone/>
            </a:pPr>
            <a:r>
              <a:rPr lang="en" sz="3000"/>
              <a:t>Zoo Animal Multi-Class Classification Using CART </a:t>
            </a:r>
            <a:endParaRPr sz="3000"/>
          </a:p>
          <a:p>
            <a:pPr marL="0" lvl="0" indent="0" algn="r" rtl="0">
              <a:lnSpc>
                <a:spcPct val="200000"/>
              </a:lnSpc>
              <a:spcBef>
                <a:spcPts val="0"/>
              </a:spcBef>
              <a:spcAft>
                <a:spcPts val="0"/>
              </a:spcAft>
              <a:buNone/>
            </a:pPr>
            <a:r>
              <a:rPr lang="en" sz="3000"/>
              <a:t>and Random Trees Models</a:t>
            </a:r>
            <a:endParaRPr sz="3000"/>
          </a:p>
          <a:p>
            <a:pPr marL="0" lvl="0" indent="0" algn="r" rtl="0">
              <a:spcBef>
                <a:spcPts val="0"/>
              </a:spcBef>
              <a:spcAft>
                <a:spcPts val="0"/>
              </a:spcAft>
              <a:buNone/>
            </a:pPr>
            <a:endParaRPr/>
          </a:p>
        </p:txBody>
      </p:sp>
      <p:sp>
        <p:nvSpPr>
          <p:cNvPr id="135" name="Google Shape;135;p13"/>
          <p:cNvSpPr txBox="1">
            <a:spLocks noGrp="1"/>
          </p:cNvSpPr>
          <p:nvPr>
            <p:ph type="subTitle" idx="1"/>
          </p:nvPr>
        </p:nvSpPr>
        <p:spPr>
          <a:xfrm>
            <a:off x="3579950" y="3316475"/>
            <a:ext cx="5116200" cy="50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DATA 450L-111</a:t>
            </a:r>
            <a:endParaRPr/>
          </a:p>
          <a:p>
            <a:pPr marL="0" lvl="0" indent="0" algn="r" rtl="0">
              <a:spcBef>
                <a:spcPts val="0"/>
              </a:spcBef>
              <a:spcAft>
                <a:spcPts val="0"/>
              </a:spcAft>
              <a:buNone/>
            </a:pPr>
            <a:r>
              <a:rPr lang="en"/>
              <a:t>Brittany Mross, Hailey Tyler, Michelle Montevago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Predictive Performance Metrics for Random Forest</a:t>
            </a:r>
            <a:endParaRPr/>
          </a:p>
        </p:txBody>
      </p:sp>
      <p:sp>
        <p:nvSpPr>
          <p:cNvPr id="203" name="Google Shape;203;p22"/>
          <p:cNvSpPr txBox="1">
            <a:spLocks noGrp="1"/>
          </p:cNvSpPr>
          <p:nvPr>
            <p:ph type="body" idx="1"/>
          </p:nvPr>
        </p:nvSpPr>
        <p:spPr>
          <a:xfrm>
            <a:off x="952475" y="3564650"/>
            <a:ext cx="7239000" cy="914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higher the value of accuracy, precision, recall, specificity, and F-Measure, the better the performance of the learning algorithm.</a:t>
            </a:r>
            <a:endParaRPr/>
          </a:p>
          <a:p>
            <a:pPr marL="457200" lvl="0" indent="-311150" algn="l" rtl="0">
              <a:spcBef>
                <a:spcPts val="0"/>
              </a:spcBef>
              <a:spcAft>
                <a:spcPts val="0"/>
              </a:spcAft>
              <a:buSzPts val="1300"/>
              <a:buChar char="●"/>
            </a:pPr>
            <a:r>
              <a:rPr lang="en"/>
              <a:t>A Hamming Loss of zero implies a perfect model. [6]</a:t>
            </a:r>
            <a:endParaRPr/>
          </a:p>
        </p:txBody>
      </p:sp>
      <p:graphicFrame>
        <p:nvGraphicFramePr>
          <p:cNvPr id="204" name="Google Shape;204;p22"/>
          <p:cNvGraphicFramePr/>
          <p:nvPr/>
        </p:nvGraphicFramePr>
        <p:xfrm>
          <a:off x="952475" y="2000250"/>
          <a:ext cx="3000000" cy="3000000"/>
        </p:xfrm>
        <a:graphic>
          <a:graphicData uri="http://schemas.openxmlformats.org/drawingml/2006/table">
            <a:tbl>
              <a:tblPr>
                <a:noFill/>
                <a:tableStyleId>{1BE10A7B-A1F8-47FB-9AF6-BE795BE3C182}</a:tableStyleId>
              </a:tblPr>
              <a:tblGrid>
                <a:gridCol w="855550">
                  <a:extLst>
                    <a:ext uri="{9D8B030D-6E8A-4147-A177-3AD203B41FA5}">
                      <a16:colId xmlns:a16="http://schemas.microsoft.com/office/drawing/2014/main" val="20000"/>
                    </a:ext>
                  </a:extLst>
                </a:gridCol>
                <a:gridCol w="950800">
                  <a:extLst>
                    <a:ext uri="{9D8B030D-6E8A-4147-A177-3AD203B41FA5}">
                      <a16:colId xmlns:a16="http://schemas.microsoft.com/office/drawing/2014/main" val="20001"/>
                    </a:ext>
                  </a:extLst>
                </a:gridCol>
                <a:gridCol w="927025">
                  <a:extLst>
                    <a:ext uri="{9D8B030D-6E8A-4147-A177-3AD203B41FA5}">
                      <a16:colId xmlns:a16="http://schemas.microsoft.com/office/drawing/2014/main" val="20002"/>
                    </a:ext>
                  </a:extLst>
                </a:gridCol>
                <a:gridCol w="736475">
                  <a:extLst>
                    <a:ext uri="{9D8B030D-6E8A-4147-A177-3AD203B41FA5}">
                      <a16:colId xmlns:a16="http://schemas.microsoft.com/office/drawing/2014/main" val="20003"/>
                    </a:ext>
                  </a:extLst>
                </a:gridCol>
                <a:gridCol w="1022250">
                  <a:extLst>
                    <a:ext uri="{9D8B030D-6E8A-4147-A177-3AD203B41FA5}">
                      <a16:colId xmlns:a16="http://schemas.microsoft.com/office/drawing/2014/main" val="20004"/>
                    </a:ext>
                  </a:extLst>
                </a:gridCol>
                <a:gridCol w="1188925">
                  <a:extLst>
                    <a:ext uri="{9D8B030D-6E8A-4147-A177-3AD203B41FA5}">
                      <a16:colId xmlns:a16="http://schemas.microsoft.com/office/drawing/2014/main" val="20005"/>
                    </a:ext>
                  </a:extLst>
                </a:gridCol>
                <a:gridCol w="1558025">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Accuracy</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Precision</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Recall</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Specificity</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F-Measure</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Hamming Loss</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lt1"/>
                          </a:solidFill>
                        </a:rPr>
                        <a:t>Training</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1</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1</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1</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1</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1</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0</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lt1"/>
                          </a:solidFill>
                        </a:rPr>
                        <a:t>Testing</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.9677</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.9881</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.9287</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.9932</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.9575</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.0092</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a:t>
            </a:r>
            <a:endParaRPr/>
          </a:p>
        </p:txBody>
      </p:sp>
      <p:sp>
        <p:nvSpPr>
          <p:cNvPr id="210" name="Google Shape;210;p23"/>
          <p:cNvSpPr txBox="1">
            <a:spLocks noGrp="1"/>
          </p:cNvSpPr>
          <p:nvPr>
            <p:ph type="body" idx="1"/>
          </p:nvPr>
        </p:nvSpPr>
        <p:spPr>
          <a:xfrm>
            <a:off x="1297500" y="995800"/>
            <a:ext cx="7038900" cy="2227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The Random Trees model was more accurate than the CART model, as predicted</a:t>
            </a:r>
            <a:endParaRPr sz="1400"/>
          </a:p>
          <a:p>
            <a:pPr marL="457200" lvl="0" indent="-317500" algn="l" rtl="0">
              <a:spcBef>
                <a:spcPts val="0"/>
              </a:spcBef>
              <a:spcAft>
                <a:spcPts val="0"/>
              </a:spcAft>
              <a:buSzPts val="1400"/>
              <a:buChar char="●"/>
            </a:pPr>
            <a:r>
              <a:rPr lang="en" sz="1400"/>
              <a:t>Improvements and future research</a:t>
            </a:r>
            <a:endParaRPr sz="1400"/>
          </a:p>
          <a:p>
            <a:pPr marL="914400" lvl="1" indent="-317500" algn="l" rtl="0">
              <a:spcBef>
                <a:spcPts val="0"/>
              </a:spcBef>
              <a:spcAft>
                <a:spcPts val="0"/>
              </a:spcAft>
              <a:buSzPts val="1400"/>
              <a:buChar char="○"/>
            </a:pPr>
            <a:r>
              <a:rPr lang="en" sz="1400"/>
              <a:t>More data would make the models more accurate</a:t>
            </a:r>
            <a:endParaRPr sz="1400"/>
          </a:p>
          <a:p>
            <a:pPr marL="914400" lvl="1" indent="-317500" algn="l" rtl="0">
              <a:spcBef>
                <a:spcPts val="0"/>
              </a:spcBef>
              <a:spcAft>
                <a:spcPts val="0"/>
              </a:spcAft>
              <a:buSzPts val="1400"/>
              <a:buChar char="○"/>
            </a:pPr>
            <a:r>
              <a:rPr lang="en" sz="1400"/>
              <a:t>The animal categories should be more specific (e.g., genus, family) for the model to be practically useful to scientists</a:t>
            </a:r>
            <a:endParaRPr sz="1400"/>
          </a:p>
          <a:p>
            <a:pPr marL="457200" lvl="0" indent="-317500" algn="l" rtl="0">
              <a:spcBef>
                <a:spcPts val="0"/>
              </a:spcBef>
              <a:spcAft>
                <a:spcPts val="0"/>
              </a:spcAft>
              <a:buSzPts val="1400"/>
              <a:buChar char="●"/>
            </a:pPr>
            <a:r>
              <a:rPr lang="en" sz="1400"/>
              <a:t>Due to the high accuracy of our model, we believe that Random Trees is an appropriate algorithm to utilize in animal classification</a:t>
            </a:r>
            <a:endParaRPr sz="1400"/>
          </a:p>
        </p:txBody>
      </p:sp>
      <p:graphicFrame>
        <p:nvGraphicFramePr>
          <p:cNvPr id="211" name="Google Shape;211;p23"/>
          <p:cNvGraphicFramePr/>
          <p:nvPr/>
        </p:nvGraphicFramePr>
        <p:xfrm>
          <a:off x="952500" y="3125950"/>
          <a:ext cx="7239000" cy="1584840"/>
        </p:xfrm>
        <a:graphic>
          <a:graphicData uri="http://schemas.openxmlformats.org/drawingml/2006/table">
            <a:tbl>
              <a:tblPr>
                <a:noFill/>
                <a:tableStyleId>{1BE10A7B-A1F8-47FB-9AF6-BE795BE3C182}</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en">
                          <a:solidFill>
                            <a:srgbClr val="FFFFFF"/>
                          </a:solidFill>
                        </a:rPr>
                        <a:t>Misclassification Rate</a:t>
                      </a:r>
                      <a:endParaRPr>
                        <a:solidFill>
                          <a:srgbClr val="FFFFFF"/>
                        </a:solidFill>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rPr>
                        <a:t>Model</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Training</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Testing</a:t>
                      </a:r>
                      <a:endParaRPr>
                        <a:solidFill>
                          <a:srgbClr val="FFFFFF"/>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rPr>
                        <a:t>Random Trees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0/70 = 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1/31= 3.23%</a:t>
                      </a:r>
                      <a:endParaRPr>
                        <a:solidFill>
                          <a:srgbClr val="FFFFFF"/>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rgbClr val="FFFFFF"/>
                          </a:solidFill>
                        </a:rPr>
                        <a:t>CART</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2/70 = 2.86%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3/31 = 9.68%</a:t>
                      </a:r>
                      <a:endParaRPr>
                        <a:solidFill>
                          <a:srgbClr val="FFFFFF"/>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a:spLocks noGrp="1"/>
          </p:cNvSpPr>
          <p:nvPr>
            <p:ph type="title"/>
          </p:nvPr>
        </p:nvSpPr>
        <p:spPr>
          <a:xfrm>
            <a:off x="1297500" y="3175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18" name="Google Shape;218;p24"/>
          <p:cNvSpPr txBox="1">
            <a:spLocks noGrp="1"/>
          </p:cNvSpPr>
          <p:nvPr>
            <p:ph type="body" idx="1"/>
          </p:nvPr>
        </p:nvSpPr>
        <p:spPr>
          <a:xfrm>
            <a:off x="1297500" y="805950"/>
            <a:ext cx="7619700" cy="4596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[1] “Classification system,” </a:t>
            </a:r>
            <a:r>
              <a:rPr lang="en" i="1"/>
              <a:t>Science Learning Hub, </a:t>
            </a:r>
            <a:r>
              <a:rPr lang="en"/>
              <a:t>03-Sep-2018. [Online]. Available: https://www.sciencelearn.org.nz/resources/1438-classification-system.</a:t>
            </a:r>
            <a:endParaRPr/>
          </a:p>
          <a:p>
            <a:pPr marL="0" lvl="0" indent="0" algn="l" rtl="0">
              <a:lnSpc>
                <a:spcPct val="100000"/>
              </a:lnSpc>
              <a:spcBef>
                <a:spcPts val="1600"/>
              </a:spcBef>
              <a:spcAft>
                <a:spcPts val="0"/>
              </a:spcAft>
              <a:buNone/>
            </a:pPr>
            <a:r>
              <a:rPr lang="en"/>
              <a:t>[2] Y. H. Sharath Kumar and C. D. Divya, “Feature Selection Approach in Animal Classification,” S</a:t>
            </a:r>
            <a:r>
              <a:rPr lang="en" i="1"/>
              <a:t>ignal &amp; Image Processing, </a:t>
            </a:r>
            <a:r>
              <a:rPr lang="en"/>
              <a:t>vol. 5, no. 4, Aug. 2014.</a:t>
            </a:r>
            <a:endParaRPr/>
          </a:p>
          <a:p>
            <a:pPr marL="0" lvl="0" indent="0" algn="l" rtl="0">
              <a:lnSpc>
                <a:spcPct val="100000"/>
              </a:lnSpc>
              <a:spcBef>
                <a:spcPts val="1600"/>
              </a:spcBef>
              <a:spcAft>
                <a:spcPts val="0"/>
              </a:spcAft>
              <a:buNone/>
            </a:pPr>
            <a:r>
              <a:rPr lang="en"/>
              <a:t>[3] UCI Machine Learning, </a:t>
            </a:r>
            <a:r>
              <a:rPr lang="en" i="1"/>
              <a:t>Zoo Animal Classification, </a:t>
            </a:r>
            <a:r>
              <a:rPr lang="en"/>
              <a:t>2016. [Online]. Available: https://www.kaggle.com/uciml/zoo-animal-classification.</a:t>
            </a:r>
            <a:endParaRPr/>
          </a:p>
          <a:p>
            <a:pPr marL="0" lvl="0" indent="0" algn="l" rtl="0">
              <a:lnSpc>
                <a:spcPct val="100000"/>
              </a:lnSpc>
              <a:spcBef>
                <a:spcPts val="1600"/>
              </a:spcBef>
              <a:spcAft>
                <a:spcPts val="0"/>
              </a:spcAft>
              <a:buNone/>
            </a:pPr>
            <a:r>
              <a:rPr lang="en"/>
              <a:t>[4] A. Ruiz, “Random Trees algorithm in SPSS Modeler 17.1,” </a:t>
            </a:r>
            <a:r>
              <a:rPr lang="en" i="1"/>
              <a:t>SPSS Predictive Analytics</a:t>
            </a:r>
            <a:r>
              <a:rPr lang="en"/>
              <a:t>, 12-Oct-2015. [Online]. Available: https://developer.ibm.com/predictiveanalytics/2015/10/11/random-trees-algorithm-in-spss-modeler-17-1/.</a:t>
            </a:r>
            <a:endParaRPr/>
          </a:p>
          <a:p>
            <a:pPr marL="0" lvl="0" indent="0" algn="l" rtl="0">
              <a:lnSpc>
                <a:spcPct val="100000"/>
              </a:lnSpc>
              <a:spcBef>
                <a:spcPts val="1600"/>
              </a:spcBef>
              <a:spcAft>
                <a:spcPts val="0"/>
              </a:spcAft>
              <a:buNone/>
            </a:pPr>
            <a:r>
              <a:rPr lang="en"/>
              <a:t>[5] “Random Trees node,”</a:t>
            </a:r>
            <a:r>
              <a:rPr lang="en" i="1"/>
              <a:t> IBM Knowledge Center. </a:t>
            </a:r>
            <a:r>
              <a:rPr lang="en"/>
              <a:t>[Online]. Available: https://www.ibm.com/support/knowledgecenter/en/SS3RA7_17.1.0/modeler_mainhelp_client_ddita/clementine/rf_general.html. [Accessed: May-2019].</a:t>
            </a:r>
            <a:endParaRPr/>
          </a:p>
          <a:p>
            <a:pPr marL="0" lvl="0" indent="0" algn="l" rtl="0">
              <a:lnSpc>
                <a:spcPct val="100000"/>
              </a:lnSpc>
              <a:spcBef>
                <a:spcPts val="1600"/>
              </a:spcBef>
              <a:spcAft>
                <a:spcPts val="1600"/>
              </a:spcAft>
              <a:buNone/>
            </a:pPr>
            <a:r>
              <a:rPr lang="en"/>
              <a:t>[6] M. S. Sorower, “A Literature Survey on Algorithms for Multi-label Learning,” 2010. [Online]. Available: https://pdfs.semanticscholar.org/6b56/91db1e3a79af5e3c136d2dd322016a687a0b.pdf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ctrTitle"/>
          </p:nvPr>
        </p:nvSpPr>
        <p:spPr>
          <a:xfrm>
            <a:off x="4740600" y="1618675"/>
            <a:ext cx="33384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225" name="Google Shape;225;p25"/>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Animal Classification</a:t>
            </a:r>
            <a:endParaRPr/>
          </a:p>
        </p:txBody>
      </p:sp>
      <p:sp>
        <p:nvSpPr>
          <p:cNvPr id="142" name="Google Shape;142;p14"/>
          <p:cNvSpPr txBox="1">
            <a:spLocks noGrp="1"/>
          </p:cNvSpPr>
          <p:nvPr>
            <p:ph type="body" idx="1"/>
          </p:nvPr>
        </p:nvSpPr>
        <p:spPr>
          <a:xfrm>
            <a:off x="1069325" y="886350"/>
            <a:ext cx="5349900" cy="40155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FFFFFF"/>
              </a:buClr>
              <a:buSzPts val="1400"/>
              <a:buChar char="●"/>
            </a:pPr>
            <a:r>
              <a:rPr lang="en" sz="1400">
                <a:solidFill>
                  <a:srgbClr val="FFFFFF"/>
                </a:solidFill>
              </a:rPr>
              <a:t>“Despite existing for hundreds of years, the science of classification is far from dead. Classification of many species, old and new, continues to be hotly disputed as scientists find new information or interpret facts in new ways.” [1]</a:t>
            </a:r>
            <a:endParaRPr sz="1400">
              <a:solidFill>
                <a:srgbClr val="FFFFFF"/>
              </a:solidFill>
            </a:endParaRPr>
          </a:p>
          <a:p>
            <a:pPr marL="914400" lvl="1" indent="-317500" algn="l" rtl="0">
              <a:lnSpc>
                <a:spcPct val="115000"/>
              </a:lnSpc>
              <a:spcBef>
                <a:spcPts val="0"/>
              </a:spcBef>
              <a:spcAft>
                <a:spcPts val="0"/>
              </a:spcAft>
              <a:buClr>
                <a:srgbClr val="FFFFFF"/>
              </a:buClr>
              <a:buSzPts val="1400"/>
              <a:buChar char="○"/>
            </a:pPr>
            <a:r>
              <a:rPr lang="en" sz="1400">
                <a:solidFill>
                  <a:srgbClr val="FFFFFF"/>
                </a:solidFill>
              </a:rPr>
              <a:t>Animal classification is subjectively defined by scientists</a:t>
            </a:r>
            <a:endParaRPr sz="1400">
              <a:solidFill>
                <a:srgbClr val="FFFFFF"/>
              </a:solidFill>
            </a:endParaRPr>
          </a:p>
          <a:p>
            <a:pPr marL="457200" lvl="0" indent="-317500" algn="l" rtl="0">
              <a:lnSpc>
                <a:spcPct val="115000"/>
              </a:lnSpc>
              <a:spcBef>
                <a:spcPts val="1000"/>
              </a:spcBef>
              <a:spcAft>
                <a:spcPts val="0"/>
              </a:spcAft>
              <a:buClr>
                <a:srgbClr val="FFFFFF"/>
              </a:buClr>
              <a:buSzPts val="1400"/>
              <a:buChar char="●"/>
            </a:pPr>
            <a:r>
              <a:rPr lang="en" sz="1400">
                <a:solidFill>
                  <a:srgbClr val="FFFFFF"/>
                </a:solidFill>
              </a:rPr>
              <a:t>Application of data mining techniques to make this classification easier and more consistent</a:t>
            </a:r>
            <a:endParaRPr sz="1400">
              <a:solidFill>
                <a:srgbClr val="FFFFFF"/>
              </a:solidFill>
            </a:endParaRPr>
          </a:p>
          <a:p>
            <a:pPr marL="914400" lvl="1" indent="-317500" algn="l" rtl="0">
              <a:lnSpc>
                <a:spcPct val="115000"/>
              </a:lnSpc>
              <a:spcBef>
                <a:spcPts val="0"/>
              </a:spcBef>
              <a:spcAft>
                <a:spcPts val="0"/>
              </a:spcAft>
              <a:buClr>
                <a:srgbClr val="FFFFFF"/>
              </a:buClr>
              <a:buSzPts val="1400"/>
              <a:buChar char="○"/>
            </a:pPr>
            <a:r>
              <a:rPr lang="en" sz="1400">
                <a:solidFill>
                  <a:srgbClr val="FFFFFF"/>
                </a:solidFill>
              </a:rPr>
              <a:t>New species can be classified based on previous data</a:t>
            </a:r>
            <a:endParaRPr sz="1400">
              <a:solidFill>
                <a:srgbClr val="FFFFFF"/>
              </a:solidFill>
            </a:endParaRPr>
          </a:p>
          <a:p>
            <a:pPr marL="914400" lvl="1" indent="-317500" algn="l" rtl="0">
              <a:lnSpc>
                <a:spcPct val="115000"/>
              </a:lnSpc>
              <a:spcBef>
                <a:spcPts val="0"/>
              </a:spcBef>
              <a:spcAft>
                <a:spcPts val="0"/>
              </a:spcAft>
              <a:buClr>
                <a:srgbClr val="FFFFFF"/>
              </a:buClr>
              <a:buSzPts val="1400"/>
              <a:buChar char="○"/>
            </a:pPr>
            <a:r>
              <a:rPr lang="en" sz="1400">
                <a:solidFill>
                  <a:srgbClr val="FFFFFF"/>
                </a:solidFill>
              </a:rPr>
              <a:t>Data analysts have created many  models to attempt to classify animals using images</a:t>
            </a:r>
            <a:endParaRPr sz="1400">
              <a:solidFill>
                <a:srgbClr val="FFFFFF"/>
              </a:solidFill>
            </a:endParaRPr>
          </a:p>
          <a:p>
            <a:pPr marL="914400" lvl="1" indent="-317500" algn="l" rtl="0">
              <a:lnSpc>
                <a:spcPct val="115000"/>
              </a:lnSpc>
              <a:spcBef>
                <a:spcPts val="0"/>
              </a:spcBef>
              <a:spcAft>
                <a:spcPts val="0"/>
              </a:spcAft>
              <a:buClr>
                <a:srgbClr val="FFFFFF"/>
              </a:buClr>
              <a:buSzPts val="1400"/>
              <a:buChar char="○"/>
            </a:pPr>
            <a:r>
              <a:rPr lang="en" sz="1400">
                <a:solidFill>
                  <a:srgbClr val="FFFFFF"/>
                </a:solidFill>
              </a:rPr>
              <a:t>Kumar and Divya [2] created models to automatically classify animals using KNN, neural network, and symbolic classifier</a:t>
            </a:r>
            <a:endParaRPr sz="1400">
              <a:solidFill>
                <a:srgbClr val="FFFFFF"/>
              </a:solidFill>
            </a:endParaRPr>
          </a:p>
          <a:p>
            <a:pPr marL="1371600" lvl="2" indent="-317500" algn="l" rtl="0">
              <a:lnSpc>
                <a:spcPct val="115000"/>
              </a:lnSpc>
              <a:spcBef>
                <a:spcPts val="0"/>
              </a:spcBef>
              <a:spcAft>
                <a:spcPts val="0"/>
              </a:spcAft>
              <a:buClr>
                <a:srgbClr val="FFFFFF"/>
              </a:buClr>
              <a:buSzPts val="1400"/>
              <a:buChar char="■"/>
            </a:pPr>
            <a:r>
              <a:rPr lang="en" sz="1400">
                <a:solidFill>
                  <a:srgbClr val="FFFFFF"/>
                </a:solidFill>
              </a:rPr>
              <a:t>Best accuracy rate: 92.5%</a:t>
            </a:r>
            <a:endParaRPr sz="1400">
              <a:solidFill>
                <a:srgbClr val="FFFFFF"/>
              </a:solidFill>
            </a:endParaRPr>
          </a:p>
        </p:txBody>
      </p:sp>
      <p:pic>
        <p:nvPicPr>
          <p:cNvPr id="143" name="Google Shape;143;p14"/>
          <p:cNvPicPr preferRelativeResize="0"/>
          <p:nvPr/>
        </p:nvPicPr>
        <p:blipFill rotWithShape="1">
          <a:blip r:embed="rId3">
            <a:alphaModFix/>
          </a:blip>
          <a:srcRect l="17465" r="22700"/>
          <a:stretch/>
        </p:blipFill>
        <p:spPr>
          <a:xfrm>
            <a:off x="6547150" y="1368198"/>
            <a:ext cx="2396900" cy="2668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Animal Classification</a:t>
            </a:r>
            <a:endParaRPr/>
          </a:p>
        </p:txBody>
      </p:sp>
      <p:sp>
        <p:nvSpPr>
          <p:cNvPr id="149" name="Google Shape;149;p15"/>
          <p:cNvSpPr txBox="1">
            <a:spLocks noGrp="1"/>
          </p:cNvSpPr>
          <p:nvPr>
            <p:ph type="body" idx="1"/>
          </p:nvPr>
        </p:nvSpPr>
        <p:spPr>
          <a:xfrm>
            <a:off x="1069325" y="1113625"/>
            <a:ext cx="5349900" cy="37881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FFFFFF"/>
              </a:buClr>
              <a:buSzPts val="1500"/>
              <a:buChar char="●"/>
            </a:pPr>
            <a:r>
              <a:rPr lang="en" sz="1500" b="1">
                <a:solidFill>
                  <a:srgbClr val="FFFFFF"/>
                </a:solidFill>
              </a:rPr>
              <a:t>Accuracy may be better when using feature lists </a:t>
            </a:r>
            <a:r>
              <a:rPr lang="en" sz="1500">
                <a:solidFill>
                  <a:srgbClr val="FFFFFF"/>
                </a:solidFill>
              </a:rPr>
              <a:t>in the form of flag variables</a:t>
            </a:r>
            <a:endParaRPr sz="1500">
              <a:solidFill>
                <a:srgbClr val="FFFFFF"/>
              </a:solidFill>
            </a:endParaRPr>
          </a:p>
          <a:p>
            <a:pPr marL="914400" lvl="1" indent="-323850" algn="l" rtl="0">
              <a:lnSpc>
                <a:spcPct val="115000"/>
              </a:lnSpc>
              <a:spcBef>
                <a:spcPts val="0"/>
              </a:spcBef>
              <a:spcAft>
                <a:spcPts val="0"/>
              </a:spcAft>
              <a:buClr>
                <a:srgbClr val="FFFFFF"/>
              </a:buClr>
              <a:buSzPts val="1500"/>
              <a:buChar char="○"/>
            </a:pPr>
            <a:r>
              <a:rPr lang="en" sz="1500">
                <a:solidFill>
                  <a:srgbClr val="FFFFFF"/>
                </a:solidFill>
              </a:rPr>
              <a:t>Birds: feathers, fly, lay eggs, etc.</a:t>
            </a:r>
            <a:endParaRPr sz="1500">
              <a:solidFill>
                <a:srgbClr val="FFFFFF"/>
              </a:solidFill>
            </a:endParaRPr>
          </a:p>
          <a:p>
            <a:pPr marL="457200" lvl="0" indent="-323850" algn="l" rtl="0">
              <a:lnSpc>
                <a:spcPct val="115000"/>
              </a:lnSpc>
              <a:spcBef>
                <a:spcPts val="0"/>
              </a:spcBef>
              <a:spcAft>
                <a:spcPts val="0"/>
              </a:spcAft>
              <a:buClr>
                <a:srgbClr val="FFFFFF"/>
              </a:buClr>
              <a:buSzPts val="1500"/>
              <a:buChar char="●"/>
            </a:pPr>
            <a:r>
              <a:rPr lang="en" sz="1500">
                <a:solidFill>
                  <a:srgbClr val="FFFFFF"/>
                </a:solidFill>
              </a:rPr>
              <a:t>Using data mining techniques can let scientists avoid having to decide whether a feature of an animal category is absolutely necessary for membership, or is only a frequent characteristic</a:t>
            </a:r>
            <a:endParaRPr sz="1500">
              <a:solidFill>
                <a:srgbClr val="FFFFFF"/>
              </a:solidFill>
            </a:endParaRPr>
          </a:p>
          <a:p>
            <a:pPr marL="914400" lvl="1" indent="-323850" algn="l" rtl="0">
              <a:lnSpc>
                <a:spcPct val="115000"/>
              </a:lnSpc>
              <a:spcBef>
                <a:spcPts val="0"/>
              </a:spcBef>
              <a:spcAft>
                <a:spcPts val="0"/>
              </a:spcAft>
              <a:buClr>
                <a:srgbClr val="FFFFFF"/>
              </a:buClr>
              <a:buSzPts val="1500"/>
              <a:buChar char="○"/>
            </a:pPr>
            <a:r>
              <a:rPr lang="en" sz="1500">
                <a:solidFill>
                  <a:srgbClr val="FFFFFF"/>
                </a:solidFill>
              </a:rPr>
              <a:t>e.g., Does a bird have to lay eggs to be a bird?</a:t>
            </a:r>
            <a:endParaRPr sz="1500">
              <a:solidFill>
                <a:srgbClr val="FFFFFF"/>
              </a:solidFill>
            </a:endParaRPr>
          </a:p>
          <a:p>
            <a:pPr marL="457200" lvl="0" indent="-323850" algn="l" rtl="0">
              <a:lnSpc>
                <a:spcPct val="115000"/>
              </a:lnSpc>
              <a:spcBef>
                <a:spcPts val="0"/>
              </a:spcBef>
              <a:spcAft>
                <a:spcPts val="0"/>
              </a:spcAft>
              <a:buClr>
                <a:srgbClr val="FFFFFF"/>
              </a:buClr>
              <a:buSzPts val="1500"/>
              <a:buChar char="●"/>
            </a:pPr>
            <a:r>
              <a:rPr lang="en" sz="1500">
                <a:solidFill>
                  <a:srgbClr val="FFFFFF"/>
                </a:solidFill>
              </a:rPr>
              <a:t>Our model uses data to classify animals into seven basic categories (correspond to classes) to test this methodology</a:t>
            </a:r>
            <a:endParaRPr sz="1500">
              <a:solidFill>
                <a:srgbClr val="FFFFFF"/>
              </a:solidFill>
            </a:endParaRPr>
          </a:p>
        </p:txBody>
      </p:sp>
      <p:pic>
        <p:nvPicPr>
          <p:cNvPr id="150" name="Google Shape;150;p15"/>
          <p:cNvPicPr preferRelativeResize="0"/>
          <p:nvPr/>
        </p:nvPicPr>
        <p:blipFill rotWithShape="1">
          <a:blip r:embed="rId3">
            <a:alphaModFix/>
          </a:blip>
          <a:srcRect l="17465" r="22700"/>
          <a:stretch/>
        </p:blipFill>
        <p:spPr>
          <a:xfrm>
            <a:off x="6547150" y="1368198"/>
            <a:ext cx="2396900" cy="2668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sp>
        <p:nvSpPr>
          <p:cNvPr id="156" name="Google Shape;156;p16"/>
          <p:cNvSpPr txBox="1">
            <a:spLocks noGrp="1"/>
          </p:cNvSpPr>
          <p:nvPr>
            <p:ph type="body" idx="1"/>
          </p:nvPr>
        </p:nvSpPr>
        <p:spPr>
          <a:xfrm>
            <a:off x="1297500" y="946500"/>
            <a:ext cx="7038900" cy="3608400"/>
          </a:xfrm>
          <a:prstGeom prst="rect">
            <a:avLst/>
          </a:prstGeom>
          <a:noFill/>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dirty="0">
                <a:uFill>
                  <a:noFill/>
                </a:uFill>
                <a:hlinkClick r:id="rId3"/>
              </a:rPr>
              <a:t>Zoo Animal Classification</a:t>
            </a:r>
            <a:r>
              <a:rPr lang="en" sz="1500" dirty="0"/>
              <a:t>  from Kaggle [1]</a:t>
            </a:r>
            <a:endParaRPr sz="1500" dirty="0"/>
          </a:p>
          <a:p>
            <a:pPr marL="457200" lvl="0" indent="-323850" algn="l" rtl="0">
              <a:lnSpc>
                <a:spcPct val="115000"/>
              </a:lnSpc>
              <a:spcBef>
                <a:spcPts val="0"/>
              </a:spcBef>
              <a:spcAft>
                <a:spcPts val="0"/>
              </a:spcAft>
              <a:buSzPts val="1500"/>
              <a:buChar char="●"/>
            </a:pPr>
            <a:r>
              <a:rPr lang="en" sz="1500" dirty="0"/>
              <a:t>101 cases</a:t>
            </a:r>
            <a:endParaRPr sz="1500" dirty="0"/>
          </a:p>
          <a:p>
            <a:pPr marL="457200" lvl="0" indent="-323850" algn="l" rtl="0">
              <a:lnSpc>
                <a:spcPct val="115000"/>
              </a:lnSpc>
              <a:spcBef>
                <a:spcPts val="0"/>
              </a:spcBef>
              <a:spcAft>
                <a:spcPts val="0"/>
              </a:spcAft>
              <a:buSzPts val="1500"/>
              <a:buChar char="●"/>
            </a:pPr>
            <a:r>
              <a:rPr lang="en" sz="1500" dirty="0"/>
              <a:t>16 variables: hair, feathers, eggs, milk, airborne, aquatic, predator, toothed, backbone, breathes, fins, legs, tail, and catsize</a:t>
            </a:r>
            <a:endParaRPr sz="1500" dirty="0"/>
          </a:p>
          <a:p>
            <a:pPr marL="0" lvl="0" indent="0" algn="l" rtl="0">
              <a:lnSpc>
                <a:spcPct val="115000"/>
              </a:lnSpc>
              <a:spcBef>
                <a:spcPts val="0"/>
              </a:spcBef>
              <a:spcAft>
                <a:spcPts val="0"/>
              </a:spcAft>
              <a:buNone/>
            </a:pPr>
            <a:r>
              <a:rPr lang="en" sz="1500" dirty="0"/>
              <a:t>Our goal was to build a multi-class classification model that would classify a species as one of seven categories based on their features: </a:t>
            </a:r>
            <a:endParaRPr sz="1500" dirty="0"/>
          </a:p>
          <a:p>
            <a:pPr marL="457200" lvl="0" indent="-323850" algn="l" rtl="0">
              <a:lnSpc>
                <a:spcPct val="115000"/>
              </a:lnSpc>
              <a:spcBef>
                <a:spcPts val="0"/>
              </a:spcBef>
              <a:spcAft>
                <a:spcPts val="0"/>
              </a:spcAft>
              <a:buSzPts val="1500"/>
              <a:buChar char="●"/>
            </a:pPr>
            <a:r>
              <a:rPr lang="en" sz="1500" dirty="0"/>
              <a:t>7 categories: mammal, bird, reptile, fish, amphibian, bug, or invertebrate</a:t>
            </a:r>
            <a:endParaRPr sz="1500" dirty="0"/>
          </a:p>
        </p:txBody>
      </p:sp>
      <p:pic>
        <p:nvPicPr>
          <p:cNvPr id="157" name="Google Shape;157;p16"/>
          <p:cNvPicPr preferRelativeResize="0"/>
          <p:nvPr/>
        </p:nvPicPr>
        <p:blipFill rotWithShape="1">
          <a:blip r:embed="rId4">
            <a:alphaModFix/>
          </a:blip>
          <a:srcRect t="4461" r="29103"/>
          <a:stretch/>
        </p:blipFill>
        <p:spPr>
          <a:xfrm>
            <a:off x="957125" y="3266675"/>
            <a:ext cx="7471451" cy="128822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of Method </a:t>
            </a:r>
            <a:endParaRPr/>
          </a:p>
        </p:txBody>
      </p:sp>
      <p:sp>
        <p:nvSpPr>
          <p:cNvPr id="164" name="Google Shape;164;p17"/>
          <p:cNvSpPr txBox="1">
            <a:spLocks noGrp="1"/>
          </p:cNvSpPr>
          <p:nvPr>
            <p:ph type="body" idx="1"/>
          </p:nvPr>
        </p:nvSpPr>
        <p:spPr>
          <a:xfrm>
            <a:off x="1077575" y="1018800"/>
            <a:ext cx="4695300" cy="34599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Clr>
                <a:srgbClr val="FFFFFF"/>
              </a:buClr>
              <a:buSzPts val="1500"/>
              <a:buChar char="●"/>
            </a:pPr>
            <a:r>
              <a:rPr lang="en" sz="1500">
                <a:solidFill>
                  <a:srgbClr val="FFFFFF"/>
                </a:solidFill>
              </a:rPr>
              <a:t>Multi-class, single-label classification</a:t>
            </a:r>
            <a:br>
              <a:rPr lang="en" sz="1500">
                <a:solidFill>
                  <a:srgbClr val="FFFFFF"/>
                </a:solidFill>
              </a:rPr>
            </a:br>
            <a:endParaRPr sz="1500">
              <a:solidFill>
                <a:srgbClr val="FFFFFF"/>
              </a:solidFill>
            </a:endParaRPr>
          </a:p>
          <a:p>
            <a:pPr marL="457200" lvl="0" indent="-323850" algn="l" rtl="0">
              <a:lnSpc>
                <a:spcPct val="150000"/>
              </a:lnSpc>
              <a:spcBef>
                <a:spcPts val="0"/>
              </a:spcBef>
              <a:spcAft>
                <a:spcPts val="0"/>
              </a:spcAft>
              <a:buClr>
                <a:srgbClr val="FFFFFF"/>
              </a:buClr>
              <a:buSzPts val="1500"/>
              <a:buChar char="●"/>
            </a:pPr>
            <a:r>
              <a:rPr lang="en" sz="1500">
                <a:solidFill>
                  <a:srgbClr val="FFFFFF"/>
                </a:solidFill>
              </a:rPr>
              <a:t>CART Model</a:t>
            </a:r>
            <a:endParaRPr sz="1500">
              <a:solidFill>
                <a:srgbClr val="FFFFFF"/>
              </a:solidFill>
            </a:endParaRPr>
          </a:p>
          <a:p>
            <a:pPr marL="457200" lvl="0" indent="-323850" algn="l" rtl="0">
              <a:lnSpc>
                <a:spcPct val="150000"/>
              </a:lnSpc>
              <a:spcBef>
                <a:spcPts val="0"/>
              </a:spcBef>
              <a:spcAft>
                <a:spcPts val="0"/>
              </a:spcAft>
              <a:buClr>
                <a:srgbClr val="FFFFFF"/>
              </a:buClr>
              <a:buSzPts val="1500"/>
              <a:buChar char="●"/>
            </a:pPr>
            <a:r>
              <a:rPr lang="en" sz="1500">
                <a:solidFill>
                  <a:srgbClr val="FFFFFF"/>
                </a:solidFill>
              </a:rPr>
              <a:t>Random Trees Model</a:t>
            </a:r>
            <a:endParaRPr sz="1500">
              <a:solidFill>
                <a:srgbClr val="FFFFFF"/>
              </a:solidFill>
            </a:endParaRPr>
          </a:p>
          <a:p>
            <a:pPr marL="914400" lvl="1" indent="-323850" algn="l" rtl="0">
              <a:lnSpc>
                <a:spcPct val="150000"/>
              </a:lnSpc>
              <a:spcBef>
                <a:spcPts val="0"/>
              </a:spcBef>
              <a:spcAft>
                <a:spcPts val="0"/>
              </a:spcAft>
              <a:buClr>
                <a:srgbClr val="FFFFFF"/>
              </a:buClr>
              <a:buSzPts val="1500"/>
              <a:buChar char="○"/>
            </a:pPr>
            <a:r>
              <a:rPr lang="en" sz="1500">
                <a:solidFill>
                  <a:srgbClr val="FFFFFF"/>
                </a:solidFill>
              </a:rPr>
              <a:t>We used random forest classification to provide a model as accurate as possible without overfitting the data</a:t>
            </a:r>
            <a:endParaRPr sz="1500">
              <a:solidFill>
                <a:srgbClr val="FFFFFF"/>
              </a:solidFill>
            </a:endParaRPr>
          </a:p>
          <a:p>
            <a:pPr marL="914400" lvl="1" indent="-323850" algn="l" rtl="0">
              <a:lnSpc>
                <a:spcPct val="150000"/>
              </a:lnSpc>
              <a:spcBef>
                <a:spcPts val="0"/>
              </a:spcBef>
              <a:spcAft>
                <a:spcPts val="0"/>
              </a:spcAft>
              <a:buClr>
                <a:srgbClr val="FFFFFF"/>
              </a:buClr>
              <a:buSzPts val="1500"/>
              <a:buChar char="○"/>
            </a:pPr>
            <a:r>
              <a:rPr lang="en" sz="1500">
                <a:solidFill>
                  <a:srgbClr val="FFFFFF"/>
                </a:solidFill>
              </a:rPr>
              <a:t>Created 50 DT models and reports the “majority vote” </a:t>
            </a:r>
            <a:endParaRPr sz="1500">
              <a:solidFill>
                <a:srgbClr val="FFFFFF"/>
              </a:solidFill>
            </a:endParaRPr>
          </a:p>
        </p:txBody>
      </p:sp>
      <p:pic>
        <p:nvPicPr>
          <p:cNvPr id="165" name="Google Shape;165;p17"/>
          <p:cNvPicPr preferRelativeResize="0"/>
          <p:nvPr/>
        </p:nvPicPr>
        <p:blipFill>
          <a:blip r:embed="rId3">
            <a:alphaModFix/>
          </a:blip>
          <a:stretch>
            <a:fillRect/>
          </a:stretch>
        </p:blipFill>
        <p:spPr>
          <a:xfrm>
            <a:off x="5664975" y="732162"/>
            <a:ext cx="3171900" cy="403317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 &amp; Exploration </a:t>
            </a:r>
            <a:endParaRPr/>
          </a:p>
        </p:txBody>
      </p:sp>
      <p:sp>
        <p:nvSpPr>
          <p:cNvPr id="172" name="Google Shape;172;p18"/>
          <p:cNvSpPr txBox="1">
            <a:spLocks noGrp="1"/>
          </p:cNvSpPr>
          <p:nvPr>
            <p:ph type="body" idx="1"/>
          </p:nvPr>
        </p:nvSpPr>
        <p:spPr>
          <a:xfrm>
            <a:off x="1297500" y="954425"/>
            <a:ext cx="7038900" cy="35244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 sz="1500"/>
              <a:t>Data Audit showed 100% of fields and records are complete</a:t>
            </a:r>
            <a:endParaRPr sz="1500"/>
          </a:p>
          <a:p>
            <a:pPr marL="457200" lvl="0" indent="-323850" algn="l" rtl="0">
              <a:lnSpc>
                <a:spcPct val="150000"/>
              </a:lnSpc>
              <a:spcBef>
                <a:spcPts val="0"/>
              </a:spcBef>
              <a:spcAft>
                <a:spcPts val="0"/>
              </a:spcAft>
              <a:buSzPts val="1500"/>
              <a:buChar char="●"/>
            </a:pPr>
            <a:r>
              <a:rPr lang="en" sz="1500"/>
              <a:t>We reclassified the class type variables to be the class names instead of numbers</a:t>
            </a:r>
            <a:endParaRPr sz="1500"/>
          </a:p>
          <a:p>
            <a:pPr marL="914400" lvl="1" indent="-323850" algn="l" rtl="0">
              <a:lnSpc>
                <a:spcPct val="150000"/>
              </a:lnSpc>
              <a:spcBef>
                <a:spcPts val="0"/>
              </a:spcBef>
              <a:spcAft>
                <a:spcPts val="0"/>
              </a:spcAft>
              <a:buSzPts val="1500"/>
              <a:buChar char="○"/>
            </a:pPr>
            <a:r>
              <a:rPr lang="en" sz="1500"/>
              <a:t>(e.g., 1 = “mammal”)</a:t>
            </a:r>
            <a:endParaRPr sz="1500"/>
          </a:p>
          <a:p>
            <a:pPr marL="457200" lvl="0" indent="-323850" algn="l" rtl="0">
              <a:lnSpc>
                <a:spcPct val="150000"/>
              </a:lnSpc>
              <a:spcBef>
                <a:spcPts val="0"/>
              </a:spcBef>
              <a:spcAft>
                <a:spcPts val="0"/>
              </a:spcAft>
              <a:buSzPts val="1500"/>
              <a:buChar char="●"/>
            </a:pPr>
            <a:r>
              <a:rPr lang="en" sz="1500"/>
              <a:t>No normalization of the data since they are flag variables</a:t>
            </a:r>
            <a:endParaRPr sz="1500"/>
          </a:p>
          <a:p>
            <a:pPr marL="457200" lvl="0" indent="-323850" algn="l" rtl="0">
              <a:lnSpc>
                <a:spcPct val="150000"/>
              </a:lnSpc>
              <a:spcBef>
                <a:spcPts val="0"/>
              </a:spcBef>
              <a:spcAft>
                <a:spcPts val="0"/>
              </a:spcAft>
              <a:buSzPts val="1500"/>
              <a:buChar char="●"/>
            </a:pPr>
            <a:r>
              <a:rPr lang="en" sz="1500"/>
              <a:t>Frequency distribution of class types</a:t>
            </a:r>
            <a:endParaRPr sz="1500"/>
          </a:p>
        </p:txBody>
      </p:sp>
      <p:pic>
        <p:nvPicPr>
          <p:cNvPr id="173" name="Google Shape;173;p18"/>
          <p:cNvPicPr preferRelativeResize="0"/>
          <p:nvPr/>
        </p:nvPicPr>
        <p:blipFill rotWithShape="1">
          <a:blip r:embed="rId3">
            <a:alphaModFix/>
          </a:blip>
          <a:srcRect r="21636"/>
          <a:stretch/>
        </p:blipFill>
        <p:spPr>
          <a:xfrm>
            <a:off x="335975" y="3398887"/>
            <a:ext cx="5276224" cy="1028600"/>
          </a:xfrm>
          <a:prstGeom prst="rect">
            <a:avLst/>
          </a:prstGeom>
          <a:noFill/>
          <a:ln w="19050" cap="flat" cmpd="sng">
            <a:solidFill>
              <a:schemeClr val="dk2"/>
            </a:solidFill>
            <a:prstDash val="solid"/>
            <a:round/>
            <a:headEnd type="none" w="sm" len="sm"/>
            <a:tailEnd type="none" w="sm" len="sm"/>
          </a:ln>
        </p:spPr>
      </p:pic>
      <p:pic>
        <p:nvPicPr>
          <p:cNvPr id="174" name="Google Shape;174;p18"/>
          <p:cNvPicPr preferRelativeResize="0"/>
          <p:nvPr/>
        </p:nvPicPr>
        <p:blipFill>
          <a:blip r:embed="rId4">
            <a:alphaModFix/>
          </a:blip>
          <a:stretch>
            <a:fillRect/>
          </a:stretch>
        </p:blipFill>
        <p:spPr>
          <a:xfrm>
            <a:off x="5934150" y="2847875"/>
            <a:ext cx="2870075" cy="18380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CART Decision Tree </a:t>
            </a:r>
            <a:endParaRPr/>
          </a:p>
        </p:txBody>
      </p:sp>
      <p:sp>
        <p:nvSpPr>
          <p:cNvPr id="181" name="Google Shape;18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2" name="Google Shape;182;p19"/>
          <p:cNvPicPr preferRelativeResize="0"/>
          <p:nvPr/>
        </p:nvPicPr>
        <p:blipFill>
          <a:blip r:embed="rId3">
            <a:alphaModFix/>
          </a:blip>
          <a:stretch>
            <a:fillRect/>
          </a:stretch>
        </p:blipFill>
        <p:spPr>
          <a:xfrm>
            <a:off x="1219725" y="950874"/>
            <a:ext cx="7413192" cy="4005526"/>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CART Accuracy</a:t>
            </a:r>
            <a:endParaRPr/>
          </a:p>
        </p:txBody>
      </p:sp>
      <p:pic>
        <p:nvPicPr>
          <p:cNvPr id="189" name="Google Shape;189;p20"/>
          <p:cNvPicPr preferRelativeResize="0"/>
          <p:nvPr/>
        </p:nvPicPr>
        <p:blipFill>
          <a:blip r:embed="rId3">
            <a:alphaModFix/>
          </a:blip>
          <a:stretch>
            <a:fillRect/>
          </a:stretch>
        </p:blipFill>
        <p:spPr>
          <a:xfrm>
            <a:off x="4575800" y="185575"/>
            <a:ext cx="4224800" cy="4772950"/>
          </a:xfrm>
          <a:prstGeom prst="rect">
            <a:avLst/>
          </a:prstGeom>
          <a:noFill/>
          <a:ln w="19050" cap="flat" cmpd="sng">
            <a:solidFill>
              <a:schemeClr val="dk2"/>
            </a:solidFill>
            <a:prstDash val="solid"/>
            <a:round/>
            <a:headEnd type="none" w="sm" len="sm"/>
            <a:tailEnd type="none" w="sm" len="sm"/>
          </a:ln>
        </p:spPr>
      </p:pic>
      <p:graphicFrame>
        <p:nvGraphicFramePr>
          <p:cNvPr id="190" name="Google Shape;190;p20"/>
          <p:cNvGraphicFramePr/>
          <p:nvPr/>
        </p:nvGraphicFramePr>
        <p:xfrm>
          <a:off x="1652875" y="1770325"/>
          <a:ext cx="3000000" cy="3000000"/>
        </p:xfrm>
        <a:graphic>
          <a:graphicData uri="http://schemas.openxmlformats.org/drawingml/2006/table">
            <a:tbl>
              <a:tblPr>
                <a:noFill/>
                <a:tableStyleId>{1BE10A7B-A1F8-47FB-9AF6-BE795BE3C182}</a:tableStyleId>
              </a:tblPr>
              <a:tblGrid>
                <a:gridCol w="855550">
                  <a:extLst>
                    <a:ext uri="{9D8B030D-6E8A-4147-A177-3AD203B41FA5}">
                      <a16:colId xmlns:a16="http://schemas.microsoft.com/office/drawing/2014/main" val="20000"/>
                    </a:ext>
                  </a:extLst>
                </a:gridCol>
                <a:gridCol w="950800">
                  <a:extLst>
                    <a:ext uri="{9D8B030D-6E8A-4147-A177-3AD203B41FA5}">
                      <a16:colId xmlns:a16="http://schemas.microsoft.com/office/drawing/2014/main" val="20001"/>
                    </a:ext>
                  </a:extLst>
                </a:gridCol>
              </a:tblGrid>
              <a:tr h="443100">
                <a:tc gridSpan="2">
                  <a:txBody>
                    <a:bodyPr/>
                    <a:lstStyle/>
                    <a:p>
                      <a:pPr marL="0" lvl="0" indent="0" algn="ctr" rtl="0">
                        <a:spcBef>
                          <a:spcPts val="0"/>
                        </a:spcBef>
                        <a:spcAft>
                          <a:spcPts val="0"/>
                        </a:spcAft>
                        <a:buNone/>
                      </a:pPr>
                      <a:r>
                        <a:rPr lang="en">
                          <a:solidFill>
                            <a:schemeClr val="lt1"/>
                          </a:solidFill>
                        </a:rPr>
                        <a:t>Accuracy</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43100">
                <a:tc>
                  <a:txBody>
                    <a:bodyPr/>
                    <a:lstStyle/>
                    <a:p>
                      <a:pPr marL="0" lvl="0" indent="0" algn="l" rtl="0">
                        <a:spcBef>
                          <a:spcPts val="0"/>
                        </a:spcBef>
                        <a:spcAft>
                          <a:spcPts val="0"/>
                        </a:spcAft>
                        <a:buNone/>
                      </a:pPr>
                      <a:r>
                        <a:rPr lang="en">
                          <a:solidFill>
                            <a:schemeClr val="lt1"/>
                          </a:solidFill>
                        </a:rPr>
                        <a:t>Training</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0.9714</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443100">
                <a:tc>
                  <a:txBody>
                    <a:bodyPr/>
                    <a:lstStyle/>
                    <a:p>
                      <a:pPr marL="0" lvl="0" indent="0" algn="l" rtl="0">
                        <a:spcBef>
                          <a:spcPts val="0"/>
                        </a:spcBef>
                        <a:spcAft>
                          <a:spcPts val="0"/>
                        </a:spcAft>
                        <a:buNone/>
                      </a:pPr>
                      <a:r>
                        <a:rPr lang="en">
                          <a:solidFill>
                            <a:schemeClr val="lt1"/>
                          </a:solidFill>
                        </a:rPr>
                        <a:t>Testing</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lt1"/>
                          </a:solidFill>
                        </a:rPr>
                        <a:t>0.9032</a:t>
                      </a:r>
                      <a:endParaRPr>
                        <a:solidFill>
                          <a:schemeClr val="lt1"/>
                        </a:solidFill>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Trees </a:t>
            </a:r>
            <a:endParaRPr/>
          </a:p>
          <a:p>
            <a:pPr marL="0" lvl="0" indent="0" algn="l" rtl="0">
              <a:spcBef>
                <a:spcPts val="0"/>
              </a:spcBef>
              <a:spcAft>
                <a:spcPts val="0"/>
              </a:spcAft>
              <a:buNone/>
            </a:pPr>
            <a:r>
              <a:rPr lang="en"/>
              <a:t>Model</a:t>
            </a:r>
            <a:endParaRPr/>
          </a:p>
        </p:txBody>
      </p:sp>
      <p:sp>
        <p:nvSpPr>
          <p:cNvPr id="196" name="Google Shape;196;p21"/>
          <p:cNvSpPr txBox="1">
            <a:spLocks noGrp="1"/>
          </p:cNvSpPr>
          <p:nvPr>
            <p:ph type="body" idx="1"/>
          </p:nvPr>
        </p:nvSpPr>
        <p:spPr>
          <a:xfrm>
            <a:off x="792400" y="1307850"/>
            <a:ext cx="3561900" cy="3103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Random Trees node creates an ensemble model that consists of multiple decision trees.</a:t>
            </a:r>
            <a:endParaRPr/>
          </a:p>
          <a:p>
            <a:pPr marL="457200" lvl="0" indent="-311150" algn="l" rtl="0">
              <a:spcBef>
                <a:spcPts val="0"/>
              </a:spcBef>
              <a:spcAft>
                <a:spcPts val="0"/>
              </a:spcAft>
              <a:buSzPts val="1300"/>
              <a:buChar char="●"/>
            </a:pPr>
            <a:r>
              <a:rPr lang="en"/>
              <a:t>It is a tree-based classification and prediction method that is built on classification and regression tree methodology.</a:t>
            </a:r>
            <a:endParaRPr/>
          </a:p>
          <a:p>
            <a:pPr marL="457200" lvl="0" indent="-311150" algn="l" rtl="0">
              <a:spcBef>
                <a:spcPts val="0"/>
              </a:spcBef>
              <a:spcAft>
                <a:spcPts val="0"/>
              </a:spcAft>
              <a:buSzPts val="1300"/>
              <a:buChar char="●"/>
            </a:pPr>
            <a:r>
              <a:rPr lang="en"/>
              <a:t>As opposed to our CART Tree, Random Trees uses bagging and creates bootstrap samples to form component models which form the entire ensemble model. Additionally, at the split of each tree, only a sampling of the input fields is considered for the impurity measure. [5] </a:t>
            </a:r>
            <a:endParaRPr/>
          </a:p>
        </p:txBody>
      </p:sp>
      <p:pic>
        <p:nvPicPr>
          <p:cNvPr id="197" name="Google Shape;197;p21"/>
          <p:cNvPicPr preferRelativeResize="0"/>
          <p:nvPr/>
        </p:nvPicPr>
        <p:blipFill>
          <a:blip r:embed="rId3">
            <a:alphaModFix/>
          </a:blip>
          <a:stretch>
            <a:fillRect/>
          </a:stretch>
        </p:blipFill>
        <p:spPr>
          <a:xfrm>
            <a:off x="4510425" y="223975"/>
            <a:ext cx="4369774" cy="469552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940</Words>
  <Application>Microsoft Office PowerPoint</Application>
  <PresentationFormat>On-screen Show (16:9)</PresentationFormat>
  <Paragraphs>103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Montserrat</vt:lpstr>
      <vt:lpstr>Lato</vt:lpstr>
      <vt:lpstr>Focus</vt:lpstr>
      <vt:lpstr>Zoo Animal Multi-Class Classification Using CART  and Random Trees Models </vt:lpstr>
      <vt:lpstr>Animal Classification</vt:lpstr>
      <vt:lpstr>Animal Classification</vt:lpstr>
      <vt:lpstr>Dataset</vt:lpstr>
      <vt:lpstr>Overview of Method </vt:lpstr>
      <vt:lpstr>Data Preprocessing &amp; Exploration </vt:lpstr>
      <vt:lpstr>CART Decision Tree </vt:lpstr>
      <vt:lpstr>CART Accuracy</vt:lpstr>
      <vt:lpstr>Random Trees  Model</vt:lpstr>
      <vt:lpstr>Predictive Performance Metrics for Random Forest</vt:lpstr>
      <vt:lpstr>Discussion </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 Animal Multi-Class Classification Using CART  and Random Trees Models </dc:title>
  <cp:lastModifiedBy>Brittany M</cp:lastModifiedBy>
  <cp:revision>1</cp:revision>
  <dcterms:modified xsi:type="dcterms:W3CDTF">2019-05-10T07:57:11Z</dcterms:modified>
</cp:coreProperties>
</file>