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DB2DF-3E02-4FD9-BA4D-DEA1F2FE6A64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26807-830A-44B0-96D1-FFB33EDDD5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54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DC397-C2B5-4074-801A-E6DDD89B4A7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688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DC397-C2B5-4074-801A-E6DDD89B4A7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728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DC397-C2B5-4074-801A-E6DDD89B4A7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508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DC397-C2B5-4074-801A-E6DDD89B4A7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247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DC397-C2B5-4074-801A-E6DDD89B4A7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9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DC397-C2B5-4074-801A-E6DDD89B4A7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993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DC397-C2B5-4074-801A-E6DDD89B4A7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209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8AB0-49BB-4A53-AC3C-0885C339A63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E65F-DD5A-4E4F-B146-E5472D65A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44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8AB0-49BB-4A53-AC3C-0885C339A63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E65F-DD5A-4E4F-B146-E5472D65A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10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8AB0-49BB-4A53-AC3C-0885C339A63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E65F-DD5A-4E4F-B146-E5472D65A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92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8AB0-49BB-4A53-AC3C-0885C339A63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E65F-DD5A-4E4F-B146-E5472D65A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00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8AB0-49BB-4A53-AC3C-0885C339A63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E65F-DD5A-4E4F-B146-E5472D65A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53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8AB0-49BB-4A53-AC3C-0885C339A63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E65F-DD5A-4E4F-B146-E5472D65A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7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8AB0-49BB-4A53-AC3C-0885C339A63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E65F-DD5A-4E4F-B146-E5472D65A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72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8AB0-49BB-4A53-AC3C-0885C339A63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E65F-DD5A-4E4F-B146-E5472D65A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70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8AB0-49BB-4A53-AC3C-0885C339A63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E65F-DD5A-4E4F-B146-E5472D65A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01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8AB0-49BB-4A53-AC3C-0885C339A63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E65F-DD5A-4E4F-B146-E5472D65A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3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8AB0-49BB-4A53-AC3C-0885C339A63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E65F-DD5A-4E4F-B146-E5472D65A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85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48AB0-49BB-4A53-AC3C-0885C339A63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8E65F-DD5A-4E4F-B146-E5472D65A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49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>
            <a:spLocks noChangeArrowheads="1"/>
          </p:cNvSpPr>
          <p:nvPr/>
        </p:nvSpPr>
        <p:spPr bwMode="auto">
          <a:xfrm>
            <a:off x="21437" y="25405"/>
            <a:ext cx="9144000" cy="84455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FFFFFF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19" name="矩形 3"/>
          <p:cNvGrpSpPr/>
          <p:nvPr/>
        </p:nvGrpSpPr>
        <p:grpSpPr bwMode="auto">
          <a:xfrm>
            <a:off x="-6347" y="6516694"/>
            <a:ext cx="9150351" cy="347663"/>
            <a:chOff x="0" y="0"/>
            <a:chExt cx="5764" cy="219"/>
          </a:xfrm>
        </p:grpSpPr>
        <p:pic>
          <p:nvPicPr>
            <p:cNvPr id="20" name="矩形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4" y="5"/>
              <a:ext cx="575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250831" y="25405"/>
            <a:ext cx="8685213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经验分享交流</a:t>
            </a:r>
            <a:endParaRPr lang="zh-CN" altLang="zh-CN" sz="2000" b="1" dirty="0">
              <a:solidFill>
                <a:schemeClr val="bg1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607911" y="6496807"/>
            <a:ext cx="32733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02720" y="2641397"/>
            <a:ext cx="52484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latin typeface="Cambria" panose="02040503050406030204" pitchFamily="18" charset="0"/>
                <a:ea typeface="微软雅黑" panose="020B0503020204020204" pitchFamily="34" charset="-122"/>
              </a:rPr>
              <a:t>GAN</a:t>
            </a:r>
            <a:r>
              <a:rPr lang="zh-CN" altLang="en-US" sz="3600" b="1" dirty="0" smtClean="0">
                <a:latin typeface="Cambria" panose="02040503050406030204" pitchFamily="18" charset="0"/>
                <a:ea typeface="微软雅黑" panose="020B0503020204020204" pitchFamily="34" charset="-122"/>
              </a:rPr>
              <a:t>简介和论文简单复现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1210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>
            <a:spLocks noChangeArrowheads="1"/>
          </p:cNvSpPr>
          <p:nvPr/>
        </p:nvSpPr>
        <p:spPr bwMode="auto">
          <a:xfrm>
            <a:off x="0" y="-7936"/>
            <a:ext cx="9144000" cy="84455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FFFFFF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19" name="矩形 3"/>
          <p:cNvGrpSpPr/>
          <p:nvPr/>
        </p:nvGrpSpPr>
        <p:grpSpPr bwMode="auto">
          <a:xfrm>
            <a:off x="-6347" y="6516694"/>
            <a:ext cx="9150351" cy="347663"/>
            <a:chOff x="0" y="0"/>
            <a:chExt cx="5764" cy="219"/>
          </a:xfrm>
        </p:grpSpPr>
        <p:pic>
          <p:nvPicPr>
            <p:cNvPr id="20" name="矩形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4" y="5"/>
              <a:ext cx="575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250831" y="25405"/>
            <a:ext cx="8685213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GAN</a:t>
            </a:r>
            <a:r>
              <a:rPr lang="zh-CN" altLang="en-US" sz="3200" b="1" dirty="0" smtClean="0">
                <a:solidFill>
                  <a:schemeClr val="bg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的提出</a:t>
            </a:r>
            <a:endParaRPr lang="zh-CN" altLang="zh-CN" sz="3200" b="1" dirty="0">
              <a:solidFill>
                <a:schemeClr val="bg1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641723" y="6496807"/>
            <a:ext cx="293521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670" y="881134"/>
            <a:ext cx="9137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Ian J. </a:t>
            </a:r>
            <a:r>
              <a:rPr lang="en-US" altLang="zh-CN" b="1" dirty="0" err="1"/>
              <a:t>Goodfellow</a:t>
            </a:r>
            <a:r>
              <a:rPr lang="zh-CN" altLang="en-US" dirty="0"/>
              <a:t>于</a:t>
            </a:r>
            <a:r>
              <a:rPr lang="en-US" altLang="zh-CN" dirty="0"/>
              <a:t>2014</a:t>
            </a:r>
            <a:r>
              <a:rPr lang="zh-CN" altLang="en-US" dirty="0"/>
              <a:t>年提出生成对抗网络（</a:t>
            </a:r>
            <a:r>
              <a:rPr lang="en-US" altLang="zh-CN" b="1" dirty="0"/>
              <a:t>Generative Adversarial Networks</a:t>
            </a:r>
          </a:p>
          <a:p>
            <a:r>
              <a:rPr lang="zh-CN" altLang="en-US" b="1" dirty="0"/>
              <a:t>，</a:t>
            </a:r>
            <a:r>
              <a:rPr lang="en-US" altLang="zh-CN" b="1" dirty="0"/>
              <a:t>GAN</a:t>
            </a:r>
            <a:r>
              <a:rPr lang="zh-CN" altLang="en-US" dirty="0"/>
              <a:t>）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70" y="2224082"/>
            <a:ext cx="8111308" cy="170570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5670" y="5056077"/>
            <a:ext cx="81113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Goodfellow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 I J, </a:t>
            </a:r>
            <a:r>
              <a:rPr lang="en-US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Pouget-Abadie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 J, Mirza M, et al. Generative adversarial nets[C]// International Conference on Neural Information Processing Systems. MIT Press, 2014:2672-2680.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6711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>
            <a:spLocks noChangeArrowheads="1"/>
          </p:cNvSpPr>
          <p:nvPr/>
        </p:nvSpPr>
        <p:spPr bwMode="auto">
          <a:xfrm>
            <a:off x="0" y="-7936"/>
            <a:ext cx="9144000" cy="84455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FFFFFF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19" name="矩形 3"/>
          <p:cNvGrpSpPr/>
          <p:nvPr/>
        </p:nvGrpSpPr>
        <p:grpSpPr bwMode="auto">
          <a:xfrm>
            <a:off x="-6347" y="6516694"/>
            <a:ext cx="9150351" cy="347663"/>
            <a:chOff x="0" y="0"/>
            <a:chExt cx="5764" cy="219"/>
          </a:xfrm>
        </p:grpSpPr>
        <p:pic>
          <p:nvPicPr>
            <p:cNvPr id="20" name="矩形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4" y="5"/>
              <a:ext cx="575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250831" y="25405"/>
            <a:ext cx="8685213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优化函数</a:t>
            </a:r>
            <a:endParaRPr lang="zh-CN" altLang="zh-CN" sz="3200" b="1" dirty="0">
              <a:solidFill>
                <a:schemeClr val="bg1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607911" y="6496807"/>
            <a:ext cx="32733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250831" y="1428993"/>
                <a:ext cx="8499197" cy="570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  <m:limLow>
                            <m:limLow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d>
                                <m:dPr>
                                  <m:begChr m:val="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))]+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d>
                                <m:dPr>
                                  <m:begChr m:val="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sub>
                          </m:s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)))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31" y="1428993"/>
                <a:ext cx="8499197" cy="5709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335670" y="1097642"/>
            <a:ext cx="3119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优化目标：</a:t>
            </a:r>
            <a:endParaRPr lang="zh-CN" altLang="en-US" sz="2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102" y="3474867"/>
            <a:ext cx="8123809" cy="6095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831" y="5183855"/>
            <a:ext cx="4625554" cy="596076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35670" y="3012231"/>
            <a:ext cx="3119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优化</a:t>
            </a:r>
            <a:r>
              <a:rPr lang="zh-CN" altLang="en-US" sz="2000" b="1" dirty="0"/>
              <a:t>辨别</a:t>
            </a:r>
            <a:r>
              <a:rPr lang="zh-CN" altLang="en-US" sz="2000" b="1" dirty="0" smtClean="0"/>
              <a:t>器</a:t>
            </a:r>
            <a:r>
              <a:rPr lang="en-US" altLang="zh-CN" sz="2000" b="1" dirty="0" smtClean="0"/>
              <a:t>D</a:t>
            </a:r>
            <a:r>
              <a:rPr lang="zh-CN" altLang="en-US" sz="2000" b="1" dirty="0" smtClean="0"/>
              <a:t>：</a:t>
            </a:r>
            <a:endParaRPr lang="zh-CN" altLang="en-US" sz="20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335670" y="4756442"/>
            <a:ext cx="3119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优化生成器</a:t>
            </a:r>
            <a:r>
              <a:rPr lang="en-US" altLang="zh-CN" sz="2000" b="1" dirty="0" smtClean="0"/>
              <a:t>G</a:t>
            </a:r>
            <a:r>
              <a:rPr lang="zh-CN" altLang="en-US" sz="2000" b="1" dirty="0" smtClean="0"/>
              <a:t>：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101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>
            <a:spLocks noChangeArrowheads="1"/>
          </p:cNvSpPr>
          <p:nvPr/>
        </p:nvSpPr>
        <p:spPr bwMode="auto">
          <a:xfrm>
            <a:off x="0" y="-7936"/>
            <a:ext cx="9144000" cy="84455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FFFFFF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19" name="矩形 3"/>
          <p:cNvGrpSpPr/>
          <p:nvPr/>
        </p:nvGrpSpPr>
        <p:grpSpPr bwMode="auto">
          <a:xfrm>
            <a:off x="-6347" y="6516694"/>
            <a:ext cx="9150351" cy="347663"/>
            <a:chOff x="0" y="0"/>
            <a:chExt cx="5764" cy="219"/>
          </a:xfrm>
        </p:grpSpPr>
        <p:pic>
          <p:nvPicPr>
            <p:cNvPr id="20" name="矩形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4" y="5"/>
              <a:ext cx="575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250831" y="25405"/>
            <a:ext cx="8685213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论文实验</a:t>
            </a:r>
            <a:endParaRPr lang="zh-CN" altLang="zh-CN" sz="3200" b="1" dirty="0">
              <a:solidFill>
                <a:schemeClr val="bg1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607911" y="6496807"/>
            <a:ext cx="32733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46" y="1556011"/>
            <a:ext cx="8260181" cy="237204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15974" y="1123221"/>
            <a:ext cx="3119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 实验结果：</a:t>
            </a:r>
            <a:endParaRPr lang="zh-CN" altLang="en-US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346" y="3921454"/>
            <a:ext cx="8260181" cy="2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8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>
            <a:spLocks noChangeArrowheads="1"/>
          </p:cNvSpPr>
          <p:nvPr/>
        </p:nvSpPr>
        <p:spPr bwMode="auto">
          <a:xfrm>
            <a:off x="0" y="-7936"/>
            <a:ext cx="9144000" cy="84455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FFFFFF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19" name="矩形 3"/>
          <p:cNvGrpSpPr/>
          <p:nvPr/>
        </p:nvGrpSpPr>
        <p:grpSpPr bwMode="auto">
          <a:xfrm>
            <a:off x="-6347" y="6516694"/>
            <a:ext cx="9150351" cy="347663"/>
            <a:chOff x="0" y="0"/>
            <a:chExt cx="5764" cy="219"/>
          </a:xfrm>
        </p:grpSpPr>
        <p:pic>
          <p:nvPicPr>
            <p:cNvPr id="20" name="矩形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4" y="5"/>
              <a:ext cx="575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250831" y="25405"/>
            <a:ext cx="8685213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实验复现结果</a:t>
            </a:r>
            <a:endParaRPr lang="zh-CN" altLang="zh-CN" sz="3200" b="1" dirty="0">
              <a:solidFill>
                <a:schemeClr val="bg1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607911" y="6496807"/>
            <a:ext cx="32733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5974" y="1123221"/>
            <a:ext cx="4094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MNIST</a:t>
            </a:r>
            <a:r>
              <a:rPr lang="zh-CN" altLang="en-US" sz="2000" b="1" dirty="0" smtClean="0"/>
              <a:t>手写数字集上的论文复现：</a:t>
            </a:r>
            <a:endParaRPr lang="zh-CN" altLang="en-US" sz="2000" b="1" dirty="0"/>
          </a:p>
        </p:txBody>
      </p:sp>
      <p:pic>
        <p:nvPicPr>
          <p:cNvPr id="14" name="Picture 2" descr="https://timgsa.baidu.com/timg?image&amp;quality=80&amp;size=b9999_10000&amp;sec=1515606054759&amp;di=381b5fd27747de0b5a1375ee90de351d&amp;imgtype=jpg&amp;src=http%3A%2F%2Fimg1.imgtn.bdimg.com%2Fit%2Fu%3D2541365231%2C4011729860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00" y="1548730"/>
            <a:ext cx="3442985" cy="249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右箭头 14"/>
          <p:cNvSpPr/>
          <p:nvPr/>
        </p:nvSpPr>
        <p:spPr>
          <a:xfrm>
            <a:off x="3788650" y="2525711"/>
            <a:ext cx="560327" cy="448408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348976" y="2446345"/>
            <a:ext cx="1002323" cy="601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5351298" y="2523014"/>
            <a:ext cx="560327" cy="448408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7477" y="4785544"/>
            <a:ext cx="4011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输入随机向量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[9, 0, 7, 2, 7, 8, 9, 7,</a:t>
            </a:r>
          </a:p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5, 2, 1, 2, 3, 6, 0, 1, 9, 0, 3, 1, 2, 3, 9,</a:t>
            </a:r>
          </a:p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4, 8, 4, 8, 5, 3, 1, 1, 9, 2, 9, 8, 6, 7, 2,</a:t>
            </a:r>
          </a:p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3, 3, 1, 1, 8, 0, 7, 3, 3, 4, 5]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3619964" y="5110674"/>
            <a:ext cx="560327" cy="448408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180290" y="5031309"/>
            <a:ext cx="1002323" cy="601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5182612" y="5107976"/>
            <a:ext cx="560327" cy="448408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8" t="10578" r="10150" b="11057"/>
          <a:stretch>
            <a:fillRect/>
          </a:stretch>
        </p:blipFill>
        <p:spPr>
          <a:xfrm>
            <a:off x="5958990" y="1475439"/>
            <a:ext cx="2976255" cy="2620409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8" t="10818" r="34509" b="35096"/>
          <a:stretch>
            <a:fillRect/>
          </a:stretch>
        </p:blipFill>
        <p:spPr>
          <a:xfrm>
            <a:off x="5814045" y="4407167"/>
            <a:ext cx="3002720" cy="208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9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>
            <a:spLocks noChangeArrowheads="1"/>
          </p:cNvSpPr>
          <p:nvPr/>
        </p:nvSpPr>
        <p:spPr bwMode="auto">
          <a:xfrm>
            <a:off x="0" y="-7936"/>
            <a:ext cx="9144000" cy="84455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FFFFFF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19" name="矩形 3"/>
          <p:cNvGrpSpPr/>
          <p:nvPr/>
        </p:nvGrpSpPr>
        <p:grpSpPr bwMode="auto">
          <a:xfrm>
            <a:off x="-6347" y="6516694"/>
            <a:ext cx="9150351" cy="347663"/>
            <a:chOff x="0" y="0"/>
            <a:chExt cx="5764" cy="219"/>
          </a:xfrm>
        </p:grpSpPr>
        <p:pic>
          <p:nvPicPr>
            <p:cNvPr id="20" name="矩形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4" y="5"/>
              <a:ext cx="575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250831" y="25405"/>
            <a:ext cx="8685213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结构简析</a:t>
            </a:r>
            <a:endParaRPr lang="zh-CN" altLang="zh-CN" sz="3200" b="1" dirty="0">
              <a:solidFill>
                <a:schemeClr val="bg1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607911" y="6496807"/>
            <a:ext cx="32733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5974" y="1123221"/>
            <a:ext cx="4094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生成器和辨别器的组织结构：</a:t>
            </a:r>
            <a:endParaRPr lang="zh-CN" altLang="en-US" sz="2000" b="1" dirty="0"/>
          </a:p>
        </p:txBody>
      </p:sp>
      <p:sp>
        <p:nvSpPr>
          <p:cNvPr id="14" name="椭圆 13"/>
          <p:cNvSpPr/>
          <p:nvPr/>
        </p:nvSpPr>
        <p:spPr>
          <a:xfrm>
            <a:off x="162100" y="2488685"/>
            <a:ext cx="2839915" cy="65942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生成器结构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041" y="1060231"/>
            <a:ext cx="5249537" cy="2697707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162100" y="5055955"/>
            <a:ext cx="2839915" cy="65942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辨别器结构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2041" y="3757938"/>
            <a:ext cx="5249536" cy="2515253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4000501" y="2356338"/>
            <a:ext cx="518746" cy="132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chemeClr val="tx1"/>
                </a:solidFill>
              </a:rPr>
              <a:t>全连接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7678616" y="4883217"/>
            <a:ext cx="518746" cy="132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chemeClr val="tx1"/>
                </a:solidFill>
              </a:rPr>
              <a:t>全连接</a:t>
            </a:r>
          </a:p>
        </p:txBody>
      </p:sp>
    </p:spTree>
    <p:extLst>
      <p:ext uri="{BB962C8B-B14F-4D97-AF65-F5344CB8AC3E}">
        <p14:creationId xmlns:p14="http://schemas.microsoft.com/office/powerpoint/2010/main" val="403447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>
            <a:spLocks noChangeArrowheads="1"/>
          </p:cNvSpPr>
          <p:nvPr/>
        </p:nvSpPr>
        <p:spPr bwMode="auto">
          <a:xfrm>
            <a:off x="21437" y="25405"/>
            <a:ext cx="9144000" cy="84455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FFFFFF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19" name="矩形 3"/>
          <p:cNvGrpSpPr/>
          <p:nvPr/>
        </p:nvGrpSpPr>
        <p:grpSpPr bwMode="auto">
          <a:xfrm>
            <a:off x="-6347" y="6516694"/>
            <a:ext cx="9150351" cy="347663"/>
            <a:chOff x="0" y="0"/>
            <a:chExt cx="5764" cy="219"/>
          </a:xfrm>
        </p:grpSpPr>
        <p:pic>
          <p:nvPicPr>
            <p:cNvPr id="20" name="矩形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4" y="5"/>
              <a:ext cx="575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250831" y="25405"/>
            <a:ext cx="8685213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zh-CN" sz="2000" b="1" dirty="0">
              <a:solidFill>
                <a:schemeClr val="bg1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607911" y="6496807"/>
            <a:ext cx="32733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61947" y="2970012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/>
              <a:t>谢谢聆听，欢迎指正讨论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8122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296</Words>
  <Application>Microsoft Office PowerPoint</Application>
  <PresentationFormat>全屏显示(4:3)</PresentationFormat>
  <Paragraphs>42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Cambria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10</cp:revision>
  <dcterms:created xsi:type="dcterms:W3CDTF">2018-01-24T01:37:30Z</dcterms:created>
  <dcterms:modified xsi:type="dcterms:W3CDTF">2018-01-24T06:56:22Z</dcterms:modified>
</cp:coreProperties>
</file>