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7" r:id="rId5"/>
    <p:sldId id="266" r:id="rId6"/>
    <p:sldId id="261" r:id="rId7"/>
    <p:sldId id="257" r:id="rId8"/>
    <p:sldId id="258" r:id="rId9"/>
    <p:sldId id="264" r:id="rId10"/>
    <p:sldId id="262" r:id="rId11"/>
    <p:sldId id="265" r:id="rId12"/>
    <p:sldId id="268" r:id="rId13"/>
    <p:sldId id="276" r:id="rId14"/>
    <p:sldId id="269" r:id="rId15"/>
    <p:sldId id="281" r:id="rId16"/>
    <p:sldId id="282" r:id="rId17"/>
    <p:sldId id="259" r:id="rId18"/>
    <p:sldId id="283" r:id="rId19"/>
    <p:sldId id="270" r:id="rId20"/>
    <p:sldId id="274" r:id="rId21"/>
    <p:sldId id="280" r:id="rId22"/>
    <p:sldId id="279" r:id="rId23"/>
    <p:sldId id="271" r:id="rId24"/>
    <p:sldId id="275" r:id="rId25"/>
    <p:sldId id="278"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94E32-15C0-4F66-95AB-3A3C4AADBF3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7345C04-4807-44CE-9F1A-BE4D72F14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2CE10CB-C46C-46B0-856E-9D316E52E796}"/>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5" name="Нижний колонтитул 4">
            <a:extLst>
              <a:ext uri="{FF2B5EF4-FFF2-40B4-BE49-F238E27FC236}">
                <a16:creationId xmlns:a16="http://schemas.microsoft.com/office/drawing/2014/main" id="{6BBA992F-D6CC-4073-AEDF-531A88D30A1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1D63F2-FFD3-42EC-9311-0B6C65574428}"/>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28024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B624C-F67C-4870-A158-835C8BF5816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3E14BD3-D952-4EF2-A8A9-342AD19B06B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964A226-C486-4EA8-85D2-3D6C21F5480D}"/>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5" name="Нижний колонтитул 4">
            <a:extLst>
              <a:ext uri="{FF2B5EF4-FFF2-40B4-BE49-F238E27FC236}">
                <a16:creationId xmlns:a16="http://schemas.microsoft.com/office/drawing/2014/main" id="{E6EC9DA3-52E4-4859-B2EF-35D9B7B0E6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CC494C5-7374-4037-872C-0600CC298595}"/>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156041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85E081E-10B9-429A-A8C4-3D0BB8A37EC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790042B-84B3-4CCF-9BD3-C3BFEBCF724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9B733D3-A46D-4507-9D6F-BE6590C02DD6}"/>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5" name="Нижний колонтитул 4">
            <a:extLst>
              <a:ext uri="{FF2B5EF4-FFF2-40B4-BE49-F238E27FC236}">
                <a16:creationId xmlns:a16="http://schemas.microsoft.com/office/drawing/2014/main" id="{F697B06E-5751-4BC5-A913-913B65C0B72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F66DBFA-0756-4418-BE01-5D1C2869B9DA}"/>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297280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B7176-5B8F-44A8-B6AB-F9BB15FDD4F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52DFE7-2A42-4F9A-8E07-6D00BACA9CB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601276E-223B-4D7B-9C0E-DBEBC95A4FC1}"/>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5" name="Нижний колонтитул 4">
            <a:extLst>
              <a:ext uri="{FF2B5EF4-FFF2-40B4-BE49-F238E27FC236}">
                <a16:creationId xmlns:a16="http://schemas.microsoft.com/office/drawing/2014/main" id="{4AF5C6F9-C8E2-4DE5-8410-5CB6EAF78E0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09B8E93-6C0C-47C8-A7A2-117AB5E16664}"/>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242578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AA3756-9B13-43D3-89DD-F43E410D26B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76ED015-CDD9-4F47-BD3B-727C7BF35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51442C7-24D1-4962-A6C2-BA1E4E560666}"/>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5" name="Нижний колонтитул 4">
            <a:extLst>
              <a:ext uri="{FF2B5EF4-FFF2-40B4-BE49-F238E27FC236}">
                <a16:creationId xmlns:a16="http://schemas.microsoft.com/office/drawing/2014/main" id="{47C18150-B241-4815-B966-BB2B8C7993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B54BBA-5891-40C5-9865-44E78E28B65D}"/>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42929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E57F5-E7EB-4827-8439-53BEA002E45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D4EF920-E35F-4920-BC8B-6FA9CBCD750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3BCF5FF-910A-4117-934A-73E750CEB7F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4896C31-9F48-425A-9D34-58A2C7D0D3AD}"/>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6" name="Нижний колонтитул 5">
            <a:extLst>
              <a:ext uri="{FF2B5EF4-FFF2-40B4-BE49-F238E27FC236}">
                <a16:creationId xmlns:a16="http://schemas.microsoft.com/office/drawing/2014/main" id="{508A47F5-DDD0-4C38-B653-65E3A958DD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FA3B0AC-BE5D-4B32-886B-4F39438E9BC0}"/>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66002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98F232-FE9F-45B9-9D4C-E706E576765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B5DD15E-9436-4740-BB60-5ED9F66F9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1EFD612-6E6E-403F-BB16-5A85124B8D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213A1A6-5E46-498E-B9F1-0AC5BA6E5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13A757E-DB54-4450-B791-56CBF86CF49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B264828-1767-4086-8082-566F2A226C61}"/>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8" name="Нижний колонтитул 7">
            <a:extLst>
              <a:ext uri="{FF2B5EF4-FFF2-40B4-BE49-F238E27FC236}">
                <a16:creationId xmlns:a16="http://schemas.microsoft.com/office/drawing/2014/main" id="{63F99AF8-AC18-4D18-9684-50DA1628850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E6AD702-096D-43B4-A44B-E06056A657B1}"/>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418231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702D18-8899-4A5F-9AAF-C02B8CBBA4A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F341F9A-27FC-4CFD-A7F9-BC9CBF4D0010}"/>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4" name="Нижний колонтитул 3">
            <a:extLst>
              <a:ext uri="{FF2B5EF4-FFF2-40B4-BE49-F238E27FC236}">
                <a16:creationId xmlns:a16="http://schemas.microsoft.com/office/drawing/2014/main" id="{F52CBAB9-62DD-469C-A774-4A0AF81ED69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D9AEAFC-E5AD-4B1A-8ED1-2FA1804D40C9}"/>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259324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33074E6-9F32-4605-B1DE-1D9878129EA1}"/>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3" name="Нижний колонтитул 2">
            <a:extLst>
              <a:ext uri="{FF2B5EF4-FFF2-40B4-BE49-F238E27FC236}">
                <a16:creationId xmlns:a16="http://schemas.microsoft.com/office/drawing/2014/main" id="{DB6325A8-5ED3-4A24-ACB4-40136373C11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A341A95-64BE-4DFC-990D-6058977694ED}"/>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178297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21355A-02BA-4B77-8B88-F719B523D7F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5160C61-5B40-4F0A-BAB5-EBC8E45A2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0CA66EC-06CB-4B2A-9C03-9BBE23699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62E3994-2240-4703-9D2A-1ACEAE67F119}"/>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6" name="Нижний колонтитул 5">
            <a:extLst>
              <a:ext uri="{FF2B5EF4-FFF2-40B4-BE49-F238E27FC236}">
                <a16:creationId xmlns:a16="http://schemas.microsoft.com/office/drawing/2014/main" id="{FC6490BD-403F-4FAF-9A3A-80DC44C5840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7F9123B-DDE0-4807-8262-8072B1BE99F0}"/>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425571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77810C-4FEC-473B-8730-95B16693F91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DB8A220-10BB-4FE0-9C3C-3F2462481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4D3D260-D06D-48EE-B633-90B7388A6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829465-7B4E-426A-9A73-25D4BAE7B3E7}"/>
              </a:ext>
            </a:extLst>
          </p:cNvPr>
          <p:cNvSpPr>
            <a:spLocks noGrp="1"/>
          </p:cNvSpPr>
          <p:nvPr>
            <p:ph type="dt" sz="half" idx="10"/>
          </p:nvPr>
        </p:nvSpPr>
        <p:spPr/>
        <p:txBody>
          <a:bodyPr/>
          <a:lstStyle/>
          <a:p>
            <a:fld id="{2BFFAAF5-AD55-4099-B8E9-321B65F917D2}" type="datetimeFigureOut">
              <a:rPr lang="ru-RU" smtClean="0"/>
              <a:t>27.01.2019</a:t>
            </a:fld>
            <a:endParaRPr lang="ru-RU"/>
          </a:p>
        </p:txBody>
      </p:sp>
      <p:sp>
        <p:nvSpPr>
          <p:cNvPr id="6" name="Нижний колонтитул 5">
            <a:extLst>
              <a:ext uri="{FF2B5EF4-FFF2-40B4-BE49-F238E27FC236}">
                <a16:creationId xmlns:a16="http://schemas.microsoft.com/office/drawing/2014/main" id="{5279887F-B8D8-45F8-AEB8-5FA8AFBB0E1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1052E9-1F3A-434E-812D-C7330FEAD2DC}"/>
              </a:ext>
            </a:extLst>
          </p:cNvPr>
          <p:cNvSpPr>
            <a:spLocks noGrp="1"/>
          </p:cNvSpPr>
          <p:nvPr>
            <p:ph type="sldNum" sz="quarter" idx="12"/>
          </p:nvPr>
        </p:nvSpPr>
        <p:spPr/>
        <p:txBody>
          <a:bodyPr/>
          <a:lstStyle/>
          <a:p>
            <a:fld id="{6B5A9C92-B9CD-4077-8160-81FC897C3C68}" type="slidenum">
              <a:rPr lang="ru-RU" smtClean="0"/>
              <a:t>‹#›</a:t>
            </a:fld>
            <a:endParaRPr lang="ru-RU"/>
          </a:p>
        </p:txBody>
      </p:sp>
    </p:spTree>
    <p:extLst>
      <p:ext uri="{BB962C8B-B14F-4D97-AF65-F5344CB8AC3E}">
        <p14:creationId xmlns:p14="http://schemas.microsoft.com/office/powerpoint/2010/main" val="328539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05B2A2-43EA-4663-B95F-D06F196C2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9D07295-0969-4185-9EC1-65A426C7C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081720-3D11-4786-B55A-B8DD3BBFE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FAAF5-AD55-4099-B8E9-321B65F917D2}" type="datetimeFigureOut">
              <a:rPr lang="ru-RU" smtClean="0"/>
              <a:t>27.01.2019</a:t>
            </a:fld>
            <a:endParaRPr lang="ru-RU"/>
          </a:p>
        </p:txBody>
      </p:sp>
      <p:sp>
        <p:nvSpPr>
          <p:cNvPr id="5" name="Нижний колонтитул 4">
            <a:extLst>
              <a:ext uri="{FF2B5EF4-FFF2-40B4-BE49-F238E27FC236}">
                <a16:creationId xmlns:a16="http://schemas.microsoft.com/office/drawing/2014/main" id="{5DA3EB94-B616-40F8-AA77-B562A61BB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1320453-E35E-4830-A45F-31EEAED42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A9C92-B9CD-4077-8160-81FC897C3C68}" type="slidenum">
              <a:rPr lang="ru-RU" smtClean="0"/>
              <a:t>‹#›</a:t>
            </a:fld>
            <a:endParaRPr lang="ru-RU"/>
          </a:p>
        </p:txBody>
      </p:sp>
    </p:spTree>
    <p:extLst>
      <p:ext uri="{BB962C8B-B14F-4D97-AF65-F5344CB8AC3E}">
        <p14:creationId xmlns:p14="http://schemas.microsoft.com/office/powerpoint/2010/main" val="113566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asknature.org/strategy/web-absorbs-impacts/#.XEjllfZuLIU"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huco.com/design-guide/selecting-ideal-coupling"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huco.com/design-guide/selecting-ideal-coupling"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huco.com/design-guide/selecting-ideal-coupling" TargetMode="Externa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3" Type="http://schemas.openxmlformats.org/officeDocument/2006/relationships/hyperlink" Target="https://www.huco.com/design-guide/selecting-ideal-coupling" TargetMode="External"/><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23.jpg"/><Relationship Id="rId4" Type="http://schemas.openxmlformats.org/officeDocument/2006/relationships/hyperlink" Target="https://www.ach.nu/wp-content/uploads/2017/07/rotex_en.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nfo.ringfeder.com/engineers-blog/frequency-amplitude-vibrations-how-is-resonance-created"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hyperlink" Target="https://info.ringfeder.com/engineers-blog/couplings-smart-engineering-considers-technical-and-economic-requirements" TargetMode="External"/><Relationship Id="rId4" Type="http://schemas.openxmlformats.org/officeDocument/2006/relationships/hyperlink" Target="https://www.jbj.co.uk/spider-couplings.html#Application-service-factors-for-the-Spidex-coupl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mikipulley-us.com/"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hyperlink" Target="https://en.wikipedia.org/wiki/Jaw_coupling" TargetMode="External"/><Relationship Id="rId4" Type="http://schemas.openxmlformats.org/officeDocument/2006/relationships/image" Target="../media/image3.jpg"/><Relationship Id="rId9"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www.industry-plaza.com/elastic-coupling-o5536.html"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b="1" dirty="0"/>
              <a:t>Final Project</a:t>
            </a:r>
            <a:endParaRPr lang="ru-RU" dirty="0"/>
          </a:p>
        </p:txBody>
      </p:sp>
      <p:sp>
        <p:nvSpPr>
          <p:cNvPr id="3" name="Подзаголовок 2">
            <a:extLst>
              <a:ext uri="{FF2B5EF4-FFF2-40B4-BE49-F238E27FC236}">
                <a16:creationId xmlns:a16="http://schemas.microsoft.com/office/drawing/2014/main" id="{212E524D-1527-4A2C-BD5A-82D3A2B29648}"/>
              </a:ext>
            </a:extLst>
          </p:cNvPr>
          <p:cNvSpPr>
            <a:spLocks noGrp="1"/>
          </p:cNvSpPr>
          <p:nvPr>
            <p:ph type="subTitle" idx="1"/>
          </p:nvPr>
        </p:nvSpPr>
        <p:spPr/>
        <p:txBody>
          <a:bodyPr/>
          <a:lstStyle/>
          <a:p>
            <a:endParaRPr lang="en-US" dirty="0"/>
          </a:p>
          <a:p>
            <a:pPr algn="r"/>
            <a:r>
              <a:rPr lang="en-US" sz="3600" b="1" dirty="0"/>
              <a:t>Pavel Petrov</a:t>
            </a:r>
            <a:endParaRPr lang="ru-RU" sz="3600" b="1" dirty="0"/>
          </a:p>
        </p:txBody>
      </p:sp>
    </p:spTree>
    <p:extLst>
      <p:ext uri="{BB962C8B-B14F-4D97-AF65-F5344CB8AC3E}">
        <p14:creationId xmlns:p14="http://schemas.microsoft.com/office/powerpoint/2010/main" val="138139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Function Oriented Search (Chapter 5)</a:t>
            </a:r>
            <a:endParaRPr lang="ru-RU" dirty="0"/>
          </a:p>
        </p:txBody>
      </p:sp>
    </p:spTree>
    <p:extLst>
      <p:ext uri="{BB962C8B-B14F-4D97-AF65-F5344CB8AC3E}">
        <p14:creationId xmlns:p14="http://schemas.microsoft.com/office/powerpoint/2010/main" val="132985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512"/>
            <a:ext cx="2576147" cy="2576147"/>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4377128" y="1109272"/>
            <a:ext cx="6976672" cy="5067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lgn="just">
              <a:buNone/>
            </a:pPr>
            <a:r>
              <a:rPr lang="en-US" dirty="0"/>
              <a:t>Function: to compensate the misalignment of the shaft</a:t>
            </a:r>
          </a:p>
          <a:p>
            <a:pPr marL="0" indent="0">
              <a:buNone/>
            </a:pPr>
            <a:r>
              <a:rPr lang="en-US" dirty="0" err="1"/>
              <a:t>Generalisation</a:t>
            </a:r>
            <a:r>
              <a:rPr lang="en-US" dirty="0"/>
              <a:t>: to keep the system in balance, to pass the torque without loss, the tooth of the elastic spider should be save as much as possible</a:t>
            </a:r>
          </a:p>
          <a:p>
            <a:pPr marL="0" indent="0">
              <a:buNone/>
            </a:pPr>
            <a:r>
              <a:rPr lang="en-US" dirty="0"/>
              <a:t>Leading area: gear box or gear in an automotive construction</a:t>
            </a:r>
          </a:p>
          <a:p>
            <a:pPr marL="0" indent="0">
              <a:buNone/>
            </a:pPr>
            <a:r>
              <a:rPr lang="en-US" dirty="0" err="1"/>
              <a:t>Adoptation</a:t>
            </a:r>
            <a:r>
              <a:rPr lang="en-US" dirty="0"/>
              <a:t>: the elastic spider interacts with the hubs through the </a:t>
            </a:r>
            <a:r>
              <a:rPr lang="en-US" dirty="0" err="1"/>
              <a:t>toothing</a:t>
            </a:r>
            <a:r>
              <a:rPr lang="en-US" dirty="0"/>
              <a:t>; </a:t>
            </a:r>
            <a:endParaRPr lang="ru-RU" dirty="0"/>
          </a:p>
        </p:txBody>
      </p:sp>
      <p:pic>
        <p:nvPicPr>
          <p:cNvPr id="12" name="Рисунок 11" descr="Изображение выглядит как пол, внутренний, красный, маленький&#10;&#10;Описание создано автоматически">
            <a:extLst>
              <a:ext uri="{FF2B5EF4-FFF2-40B4-BE49-F238E27FC236}">
                <a16:creationId xmlns:a16="http://schemas.microsoft.com/office/drawing/2014/main" id="{AA18F094-DC40-4ED6-BE0E-D5FB90A3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40713"/>
            <a:ext cx="2576147" cy="1937263"/>
          </a:xfrm>
          <a:prstGeom prst="rect">
            <a:avLst/>
          </a:prstGeo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284758" y="6337936"/>
            <a:ext cx="1821076" cy="461665"/>
          </a:xfrm>
          <a:prstGeom prst="rect">
            <a:avLst/>
          </a:prstGeom>
        </p:spPr>
        <p:txBody>
          <a:bodyPr wrap="none">
            <a:spAutoFit/>
          </a:bodyPr>
          <a:lstStyle/>
          <a:p>
            <a:r>
              <a:rPr lang="en-US" sz="2400" dirty="0"/>
              <a:t>elastic spider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287258" y="3867060"/>
            <a:ext cx="1860894" cy="461665"/>
          </a:xfrm>
          <a:prstGeom prst="rect">
            <a:avLst/>
          </a:prstGeom>
        </p:spPr>
        <p:txBody>
          <a:bodyPr wrap="none">
            <a:spAutoFit/>
          </a:bodyPr>
          <a:lstStyle/>
          <a:p>
            <a:r>
              <a:rPr lang="en-US" sz="2400" dirty="0"/>
              <a:t>metallic hubs</a:t>
            </a:r>
            <a:endParaRPr lang="ru-RU" sz="2400" dirty="0"/>
          </a:p>
        </p:txBody>
      </p:sp>
    </p:spTree>
    <p:extLst>
      <p:ext uri="{BB962C8B-B14F-4D97-AF65-F5344CB8AC3E}">
        <p14:creationId xmlns:p14="http://schemas.microsoft.com/office/powerpoint/2010/main" val="26023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Applying of </a:t>
            </a:r>
            <a:r>
              <a:rPr lang="en-US" dirty="0" err="1"/>
              <a:t>biomimetrics</a:t>
            </a:r>
            <a:r>
              <a:rPr lang="en-US" dirty="0"/>
              <a:t> to the system (Chapter 6)</a:t>
            </a:r>
            <a:endParaRPr lang="ru-RU" dirty="0"/>
          </a:p>
        </p:txBody>
      </p:sp>
    </p:spTree>
    <p:extLst>
      <p:ext uri="{BB962C8B-B14F-4D97-AF65-F5344CB8AC3E}">
        <p14:creationId xmlns:p14="http://schemas.microsoft.com/office/powerpoint/2010/main" val="270292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512"/>
            <a:ext cx="2576147" cy="2576147"/>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5754014" y="3075044"/>
            <a:ext cx="6047282" cy="3493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“…spider webs owe their superior performance not just to the ultimate strength of the silk thread, but also from its nonlinear response to stress and its alignment within the geometry of the web. The silk nanocrystals are a stacked arrangement with each layer dialed in a different direction. They are held together by weak hydrogen bonds that act together in the stack to resist external force.” (Zygote Quarterly)  </a:t>
            </a:r>
          </a:p>
          <a:p>
            <a:pPr marL="0" indent="0" algn="just">
              <a:buNone/>
            </a:pPr>
            <a:endParaRPr lang="en-US" sz="2000" dirty="0"/>
          </a:p>
          <a:p>
            <a:pPr marL="0" indent="0" algn="just">
              <a:buNone/>
            </a:pPr>
            <a:r>
              <a:rPr lang="en-US" sz="2000" dirty="0"/>
              <a:t>Source: </a:t>
            </a:r>
            <a:r>
              <a:rPr lang="en-US" sz="2000" dirty="0">
                <a:hlinkClick r:id="rId3"/>
              </a:rPr>
              <a:t>https://asknature.org/strategy/web-absorbs-impacts/#.XEjllfZuLIU</a:t>
            </a:r>
            <a:r>
              <a:rPr lang="en-US" sz="2000" dirty="0"/>
              <a:t> </a:t>
            </a:r>
            <a:endParaRPr lang="ru-RU" sz="2000" dirty="0"/>
          </a:p>
        </p:txBody>
      </p:sp>
      <p:pic>
        <p:nvPicPr>
          <p:cNvPr id="12" name="Рисунок 11" descr="Изображение выглядит как пол, внутренний, красный, маленький&#10;&#10;Описание создано автоматически">
            <a:extLst>
              <a:ext uri="{FF2B5EF4-FFF2-40B4-BE49-F238E27FC236}">
                <a16:creationId xmlns:a16="http://schemas.microsoft.com/office/drawing/2014/main" id="{AA18F094-DC40-4ED6-BE0E-D5FB90A3A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328725"/>
            <a:ext cx="2576147" cy="1937263"/>
          </a:xfrm>
          <a:prstGeom prst="rect">
            <a:avLst/>
          </a:prstGeo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284758" y="6337936"/>
            <a:ext cx="1821076" cy="461665"/>
          </a:xfrm>
          <a:prstGeom prst="rect">
            <a:avLst/>
          </a:prstGeom>
        </p:spPr>
        <p:txBody>
          <a:bodyPr wrap="none">
            <a:spAutoFit/>
          </a:bodyPr>
          <a:lstStyle/>
          <a:p>
            <a:r>
              <a:rPr lang="en-US" sz="2400" dirty="0"/>
              <a:t>elastic spider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287258" y="3867060"/>
            <a:ext cx="1860894" cy="461665"/>
          </a:xfrm>
          <a:prstGeom prst="rect">
            <a:avLst/>
          </a:prstGeom>
        </p:spPr>
        <p:txBody>
          <a:bodyPr wrap="none">
            <a:spAutoFit/>
          </a:bodyPr>
          <a:lstStyle/>
          <a:p>
            <a:r>
              <a:rPr lang="en-US" sz="2400" dirty="0"/>
              <a:t>metallic hubs</a:t>
            </a:r>
            <a:endParaRPr lang="ru-RU" sz="2400" dirty="0"/>
          </a:p>
        </p:txBody>
      </p:sp>
      <p:pic>
        <p:nvPicPr>
          <p:cNvPr id="4" name="Рисунок 3" descr="Изображение выглядит как паутина, наружный объект&#10;&#10;Описание создано автоматически">
            <a:extLst>
              <a:ext uri="{FF2B5EF4-FFF2-40B4-BE49-F238E27FC236}">
                <a16:creationId xmlns:a16="http://schemas.microsoft.com/office/drawing/2014/main" id="{E62387BE-5C2E-4704-A4BA-98387CAF2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182" y="991040"/>
            <a:ext cx="2469810" cy="1645511"/>
          </a:xfrm>
          <a:prstGeom prst="rect">
            <a:avLst/>
          </a:prstGeom>
        </p:spPr>
      </p:pic>
      <p:sp>
        <p:nvSpPr>
          <p:cNvPr id="11" name="Прямоугольник 10">
            <a:extLst>
              <a:ext uri="{FF2B5EF4-FFF2-40B4-BE49-F238E27FC236}">
                <a16:creationId xmlns:a16="http://schemas.microsoft.com/office/drawing/2014/main" id="{56F06B54-95E6-4DEE-9BF4-CEB8E2AA336C}"/>
              </a:ext>
            </a:extLst>
          </p:cNvPr>
          <p:cNvSpPr/>
          <p:nvPr/>
        </p:nvSpPr>
        <p:spPr>
          <a:xfrm>
            <a:off x="8863588" y="2624965"/>
            <a:ext cx="1582997" cy="461665"/>
          </a:xfrm>
          <a:prstGeom prst="rect">
            <a:avLst/>
          </a:prstGeom>
        </p:spPr>
        <p:txBody>
          <a:bodyPr wrap="none">
            <a:spAutoFit/>
          </a:bodyPr>
          <a:lstStyle/>
          <a:p>
            <a:r>
              <a:rPr lang="en-US" sz="2400" dirty="0"/>
              <a:t>Spider web</a:t>
            </a:r>
            <a:endParaRPr lang="ru-RU" sz="2400" dirty="0"/>
          </a:p>
        </p:txBody>
      </p:sp>
      <p:pic>
        <p:nvPicPr>
          <p:cNvPr id="6" name="Рисунок 5" descr="Изображение выглядит как паутина, наружный объект, внешний, дерево&#10;&#10;Описание создано автоматически">
            <a:extLst>
              <a:ext uri="{FF2B5EF4-FFF2-40B4-BE49-F238E27FC236}">
                <a16:creationId xmlns:a16="http://schemas.microsoft.com/office/drawing/2014/main" id="{946AC4B9-67AF-4025-94D7-46BD7A5491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053555"/>
            <a:ext cx="1582997" cy="1582997"/>
          </a:xfrm>
          <a:prstGeom prst="rect">
            <a:avLst/>
          </a:prstGeom>
        </p:spPr>
      </p:pic>
      <p:sp>
        <p:nvSpPr>
          <p:cNvPr id="15" name="Прямоугольник 14">
            <a:extLst>
              <a:ext uri="{FF2B5EF4-FFF2-40B4-BE49-F238E27FC236}">
                <a16:creationId xmlns:a16="http://schemas.microsoft.com/office/drawing/2014/main" id="{D9C13304-DC90-4A25-AACC-961FFEC1317B}"/>
              </a:ext>
            </a:extLst>
          </p:cNvPr>
          <p:cNvSpPr/>
          <p:nvPr/>
        </p:nvSpPr>
        <p:spPr>
          <a:xfrm>
            <a:off x="4265337" y="1244888"/>
            <a:ext cx="1651927" cy="1200329"/>
          </a:xfrm>
          <a:prstGeom prst="rect">
            <a:avLst/>
          </a:prstGeom>
        </p:spPr>
        <p:txBody>
          <a:bodyPr wrap="none">
            <a:spAutoFit/>
          </a:bodyPr>
          <a:lstStyle/>
          <a:p>
            <a:pPr algn="r"/>
            <a:r>
              <a:rPr lang="en-US" sz="2400" dirty="0"/>
              <a:t>Spider web </a:t>
            </a:r>
          </a:p>
          <a:p>
            <a:pPr algn="r"/>
            <a:r>
              <a:rPr lang="en-US" sz="2400" dirty="0"/>
              <a:t>with dew </a:t>
            </a:r>
          </a:p>
          <a:p>
            <a:pPr algn="r"/>
            <a:r>
              <a:rPr lang="en-US" sz="2400" dirty="0"/>
              <a:t>drops</a:t>
            </a:r>
            <a:endParaRPr lang="ru-RU" sz="2400" dirty="0"/>
          </a:p>
        </p:txBody>
      </p:sp>
    </p:spTree>
    <p:extLst>
      <p:ext uri="{BB962C8B-B14F-4D97-AF65-F5344CB8AC3E}">
        <p14:creationId xmlns:p14="http://schemas.microsoft.com/office/powerpoint/2010/main" val="119823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Ideal Final Result for the system (Chapter 7)</a:t>
            </a:r>
            <a:endParaRPr lang="ru-RU" dirty="0"/>
          </a:p>
        </p:txBody>
      </p:sp>
    </p:spTree>
    <p:extLst>
      <p:ext uri="{BB962C8B-B14F-4D97-AF65-F5344CB8AC3E}">
        <p14:creationId xmlns:p14="http://schemas.microsoft.com/office/powerpoint/2010/main" val="15507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Variant 1: </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660" b="7107"/>
          <a:stretch/>
        </p:blipFill>
        <p:spPr>
          <a:xfrm>
            <a:off x="1272913" y="1495080"/>
            <a:ext cx="2576147" cy="1757782"/>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5993854" y="5921115"/>
            <a:ext cx="6047282" cy="734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Source: </a:t>
            </a:r>
            <a:r>
              <a:rPr lang="en-US" sz="2000" dirty="0">
                <a:hlinkClick r:id="rId3"/>
              </a:rPr>
              <a:t>https://www.huco.com/design-guide/selecting-ideal-coupling</a:t>
            </a:r>
            <a:r>
              <a:rPr lang="en-US" sz="2000" dirty="0"/>
              <a:t> </a:t>
            </a:r>
            <a:endParaRPr lang="ru-RU" sz="2000" dirty="0"/>
          </a:p>
        </p:txBody>
      </p:sp>
      <p:sp>
        <p:nvSpPr>
          <p:cNvPr id="13" name="Прямоугольник 12">
            <a:extLst>
              <a:ext uri="{FF2B5EF4-FFF2-40B4-BE49-F238E27FC236}">
                <a16:creationId xmlns:a16="http://schemas.microsoft.com/office/drawing/2014/main" id="{888FA73C-C8E5-4663-A94A-D3D168EF9495}"/>
              </a:ext>
            </a:extLst>
          </p:cNvPr>
          <p:cNvSpPr/>
          <p:nvPr/>
        </p:nvSpPr>
        <p:spPr>
          <a:xfrm>
            <a:off x="1218195" y="6070424"/>
            <a:ext cx="2731453" cy="461665"/>
          </a:xfrm>
          <a:prstGeom prst="rect">
            <a:avLst/>
          </a:prstGeom>
        </p:spPr>
        <p:txBody>
          <a:bodyPr wrap="none">
            <a:spAutoFit/>
          </a:bodyPr>
          <a:lstStyle/>
          <a:p>
            <a:r>
              <a:rPr lang="en-US" sz="2400" dirty="0"/>
              <a:t>effective radial error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721971" y="3282445"/>
            <a:ext cx="1860894" cy="461665"/>
          </a:xfrm>
          <a:prstGeom prst="rect">
            <a:avLst/>
          </a:prstGeom>
        </p:spPr>
        <p:txBody>
          <a:bodyPr wrap="none">
            <a:spAutoFit/>
          </a:bodyPr>
          <a:lstStyle/>
          <a:p>
            <a:r>
              <a:rPr lang="en-US" sz="2400" dirty="0"/>
              <a:t>metallic hubs</a:t>
            </a:r>
            <a:endParaRPr lang="ru-RU" sz="2400" dirty="0"/>
          </a:p>
        </p:txBody>
      </p:sp>
      <p:sp>
        <p:nvSpPr>
          <p:cNvPr id="11" name="Прямоугольник 10">
            <a:extLst>
              <a:ext uri="{FF2B5EF4-FFF2-40B4-BE49-F238E27FC236}">
                <a16:creationId xmlns:a16="http://schemas.microsoft.com/office/drawing/2014/main" id="{56F06B54-95E6-4DEE-9BF4-CEB8E2AA336C}"/>
              </a:ext>
            </a:extLst>
          </p:cNvPr>
          <p:cNvSpPr/>
          <p:nvPr/>
        </p:nvSpPr>
        <p:spPr>
          <a:xfrm>
            <a:off x="5867571" y="764657"/>
            <a:ext cx="5591160" cy="4893647"/>
          </a:xfrm>
          <a:prstGeom prst="rect">
            <a:avLst/>
          </a:prstGeom>
        </p:spPr>
        <p:txBody>
          <a:bodyPr wrap="square">
            <a:spAutoFit/>
          </a:bodyPr>
          <a:lstStyle/>
          <a:p>
            <a:r>
              <a:rPr lang="en-US" sz="2400" b="1" dirty="0"/>
              <a:t>Requirements:</a:t>
            </a:r>
          </a:p>
          <a:p>
            <a:r>
              <a:rPr lang="en-US" dirty="0"/>
              <a:t>The choice of couplings available to today’s engineers can be daunting, but follow the guidelines and it will be arrived at the optimum coupling for the particular application.</a:t>
            </a:r>
          </a:p>
          <a:p>
            <a:pPr marL="285750" indent="-285750">
              <a:buFont typeface="Arial" panose="020B0604020202020204" pitchFamily="34" charset="0"/>
              <a:buChar char="•"/>
            </a:pPr>
            <a:r>
              <a:rPr lang="en-US" dirty="0"/>
              <a:t>Does the coupling provide adequate misalignment protection?</a:t>
            </a:r>
          </a:p>
          <a:p>
            <a:pPr marL="285750" indent="-285750">
              <a:buFont typeface="Arial" panose="020B0604020202020204" pitchFamily="34" charset="0"/>
              <a:buChar char="•"/>
            </a:pPr>
            <a:r>
              <a:rPr lang="en-US" dirty="0"/>
              <a:t>Can it transmit the load torque?</a:t>
            </a:r>
          </a:p>
          <a:p>
            <a:pPr marL="285750" indent="-285750">
              <a:buFont typeface="Arial" panose="020B0604020202020204" pitchFamily="34" charset="0"/>
              <a:buChar char="•"/>
            </a:pPr>
            <a:r>
              <a:rPr lang="en-US" dirty="0"/>
              <a:t>Do I need axial motion or axial stiffness?</a:t>
            </a:r>
          </a:p>
          <a:p>
            <a:pPr marL="285750" indent="-285750">
              <a:buFont typeface="Arial" panose="020B0604020202020204" pitchFamily="34" charset="0"/>
              <a:buChar char="•"/>
            </a:pPr>
            <a:r>
              <a:rPr lang="en-US" dirty="0"/>
              <a:t>Can it sustain the required speed of rotation?</a:t>
            </a:r>
          </a:p>
          <a:p>
            <a:pPr marL="285750" indent="-285750">
              <a:buFont typeface="Arial" panose="020B0604020202020204" pitchFamily="34" charset="0"/>
              <a:buChar char="•"/>
            </a:pPr>
            <a:r>
              <a:rPr lang="en-US" dirty="0"/>
              <a:t>Will it fit within the available space envelope?</a:t>
            </a:r>
          </a:p>
          <a:p>
            <a:pPr marL="285750" indent="-285750">
              <a:buFont typeface="Arial" panose="020B0604020202020204" pitchFamily="34" charset="0"/>
              <a:buChar char="•"/>
            </a:pPr>
            <a:r>
              <a:rPr lang="en-US" dirty="0"/>
              <a:t>Can it operate at the designated ambient temperature?</a:t>
            </a:r>
          </a:p>
          <a:p>
            <a:pPr marL="285750" indent="-285750">
              <a:buFont typeface="Arial" panose="020B0604020202020204" pitchFamily="34" charset="0"/>
              <a:buChar char="•"/>
            </a:pPr>
            <a:r>
              <a:rPr lang="en-US" dirty="0"/>
              <a:t>Does it provide torsional stiffness required for positional accuracy?</a:t>
            </a:r>
          </a:p>
          <a:p>
            <a:pPr marL="285750" indent="-285750">
              <a:buFont typeface="Arial" panose="020B0604020202020204" pitchFamily="34" charset="0"/>
              <a:buChar char="•"/>
            </a:pPr>
            <a:r>
              <a:rPr lang="en-US" dirty="0"/>
              <a:t>Does it provide electrical isolation between the shafts?</a:t>
            </a:r>
          </a:p>
          <a:p>
            <a:pPr marL="285750" indent="-285750">
              <a:buFont typeface="Arial" panose="020B0604020202020204" pitchFamily="34" charset="0"/>
              <a:buChar char="•"/>
            </a:pPr>
            <a:r>
              <a:rPr lang="en-US" dirty="0"/>
              <a:t>Will it have the required life expectancy?</a:t>
            </a:r>
          </a:p>
        </p:txBody>
      </p:sp>
      <p:pic>
        <p:nvPicPr>
          <p:cNvPr id="5" name="Рисунок 4" descr="Изображение выглядит как снимок экрана&#10;&#10;Описание создано автоматически">
            <a:extLst>
              <a:ext uri="{FF2B5EF4-FFF2-40B4-BE49-F238E27FC236}">
                <a16:creationId xmlns:a16="http://schemas.microsoft.com/office/drawing/2014/main" id="{BA57D2F9-AB66-45B1-8404-2685CA907B9C}"/>
              </a:ext>
            </a:extLst>
          </p:cNvPr>
          <p:cNvPicPr>
            <a:picLocks noChangeAspect="1"/>
          </p:cNvPicPr>
          <p:nvPr/>
        </p:nvPicPr>
        <p:blipFill rotWithShape="1">
          <a:blip r:embed="rId4">
            <a:extLst>
              <a:ext uri="{28A0092B-C50C-407E-A947-70E740481C1C}">
                <a14:useLocalDpi xmlns:a14="http://schemas.microsoft.com/office/drawing/2010/main" val="0"/>
              </a:ext>
            </a:extLst>
          </a:blip>
          <a:srcRect b="13164"/>
          <a:stretch/>
        </p:blipFill>
        <p:spPr>
          <a:xfrm>
            <a:off x="406543" y="4241625"/>
            <a:ext cx="4354759" cy="1757782"/>
          </a:xfrm>
          <a:prstGeom prst="rect">
            <a:avLst/>
          </a:prstGeom>
        </p:spPr>
      </p:pic>
    </p:spTree>
    <p:extLst>
      <p:ext uri="{BB962C8B-B14F-4D97-AF65-F5344CB8AC3E}">
        <p14:creationId xmlns:p14="http://schemas.microsoft.com/office/powerpoint/2010/main" val="45957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Variant 1: </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660" b="7107"/>
          <a:stretch/>
        </p:blipFill>
        <p:spPr>
          <a:xfrm>
            <a:off x="1272913" y="1495080"/>
            <a:ext cx="2576147" cy="1757782"/>
          </a:xfr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813465" y="6070424"/>
            <a:ext cx="4123758" cy="461665"/>
          </a:xfrm>
          <a:prstGeom prst="rect">
            <a:avLst/>
          </a:prstGeom>
        </p:spPr>
        <p:txBody>
          <a:bodyPr wrap="none">
            <a:spAutoFit/>
          </a:bodyPr>
          <a:lstStyle/>
          <a:p>
            <a:r>
              <a:rPr lang="en-US" sz="2400" dirty="0"/>
              <a:t>spider as double tooth element</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721971" y="3282445"/>
            <a:ext cx="1860894" cy="461665"/>
          </a:xfrm>
          <a:prstGeom prst="rect">
            <a:avLst/>
          </a:prstGeom>
        </p:spPr>
        <p:txBody>
          <a:bodyPr wrap="none">
            <a:spAutoFit/>
          </a:bodyPr>
          <a:lstStyle/>
          <a:p>
            <a:r>
              <a:rPr lang="en-US" sz="2400" dirty="0"/>
              <a:t>metallic hubs</a:t>
            </a:r>
            <a:endParaRPr lang="ru-RU" sz="2400" dirty="0"/>
          </a:p>
        </p:txBody>
      </p:sp>
      <p:pic>
        <p:nvPicPr>
          <p:cNvPr id="12" name="Рисунок 11">
            <a:extLst>
              <a:ext uri="{FF2B5EF4-FFF2-40B4-BE49-F238E27FC236}">
                <a16:creationId xmlns:a16="http://schemas.microsoft.com/office/drawing/2014/main" id="{352B1730-3F27-4A71-BF6B-DC5ABC5B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09" y="3983342"/>
            <a:ext cx="2466975" cy="1847850"/>
          </a:xfrm>
          <a:prstGeom prst="rect">
            <a:avLst/>
          </a:prstGeom>
        </p:spPr>
      </p:pic>
      <p:pic>
        <p:nvPicPr>
          <p:cNvPr id="15" name="Рисунок 14">
            <a:extLst>
              <a:ext uri="{FF2B5EF4-FFF2-40B4-BE49-F238E27FC236}">
                <a16:creationId xmlns:a16="http://schemas.microsoft.com/office/drawing/2014/main" id="{FBCB3CDB-0884-48B9-97CA-DAD959B900BF}"/>
              </a:ext>
            </a:extLst>
          </p:cNvPr>
          <p:cNvPicPr>
            <a:picLocks noChangeAspect="1"/>
          </p:cNvPicPr>
          <p:nvPr/>
        </p:nvPicPr>
        <p:blipFill rotWithShape="1">
          <a:blip r:embed="rId4"/>
          <a:srcRect l="56803" t="44806" r="26107" b="35949"/>
          <a:stretch/>
        </p:blipFill>
        <p:spPr>
          <a:xfrm>
            <a:off x="2699047" y="4247700"/>
            <a:ext cx="2501201" cy="1583492"/>
          </a:xfrm>
          <a:prstGeom prst="rect">
            <a:avLst/>
          </a:prstGeom>
        </p:spPr>
      </p:pic>
      <p:sp>
        <p:nvSpPr>
          <p:cNvPr id="16" name="Объект 2">
            <a:extLst>
              <a:ext uri="{FF2B5EF4-FFF2-40B4-BE49-F238E27FC236}">
                <a16:creationId xmlns:a16="http://schemas.microsoft.com/office/drawing/2014/main" id="{B5BFF1AF-CA6D-4CCC-B838-7C2F814DAE10}"/>
              </a:ext>
            </a:extLst>
          </p:cNvPr>
          <p:cNvSpPr txBox="1">
            <a:spLocks/>
          </p:cNvSpPr>
          <p:nvPr/>
        </p:nvSpPr>
        <p:spPr>
          <a:xfrm>
            <a:off x="5993854" y="5921115"/>
            <a:ext cx="6047282" cy="734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Source: </a:t>
            </a:r>
            <a:r>
              <a:rPr lang="en-US" sz="2000" dirty="0">
                <a:hlinkClick r:id="rId5"/>
              </a:rPr>
              <a:t>https://www.huco.com/design-guide/selecting-ideal-coupling</a:t>
            </a:r>
            <a:r>
              <a:rPr lang="en-US" sz="2000" dirty="0"/>
              <a:t> </a:t>
            </a:r>
            <a:endParaRPr lang="ru-RU" sz="2000" dirty="0"/>
          </a:p>
        </p:txBody>
      </p:sp>
      <p:sp>
        <p:nvSpPr>
          <p:cNvPr id="17" name="Прямоугольник 16">
            <a:extLst>
              <a:ext uri="{FF2B5EF4-FFF2-40B4-BE49-F238E27FC236}">
                <a16:creationId xmlns:a16="http://schemas.microsoft.com/office/drawing/2014/main" id="{89ECF6F9-0ED9-4016-B648-986CFF955BD1}"/>
              </a:ext>
            </a:extLst>
          </p:cNvPr>
          <p:cNvSpPr/>
          <p:nvPr/>
        </p:nvSpPr>
        <p:spPr>
          <a:xfrm>
            <a:off x="5867571" y="764657"/>
            <a:ext cx="5591160" cy="4893647"/>
          </a:xfrm>
          <a:prstGeom prst="rect">
            <a:avLst/>
          </a:prstGeom>
        </p:spPr>
        <p:txBody>
          <a:bodyPr wrap="square">
            <a:spAutoFit/>
          </a:bodyPr>
          <a:lstStyle/>
          <a:p>
            <a:r>
              <a:rPr lang="en-US" sz="2400" b="1" dirty="0"/>
              <a:t>Requirements:</a:t>
            </a:r>
          </a:p>
          <a:p>
            <a:r>
              <a:rPr lang="en-US" dirty="0"/>
              <a:t>The choice of couplings available to today’s engineers can be daunting, but follow the guidelines and it will be arrived at the optimum coupling for the particular application.</a:t>
            </a:r>
          </a:p>
          <a:p>
            <a:pPr marL="285750" indent="-285750">
              <a:buFont typeface="Arial" panose="020B0604020202020204" pitchFamily="34" charset="0"/>
              <a:buChar char="•"/>
            </a:pPr>
            <a:r>
              <a:rPr lang="en-US" dirty="0"/>
              <a:t>Does the coupling provide adequate misalignment protection?</a:t>
            </a:r>
          </a:p>
          <a:p>
            <a:pPr marL="285750" indent="-285750">
              <a:buFont typeface="Arial" panose="020B0604020202020204" pitchFamily="34" charset="0"/>
              <a:buChar char="•"/>
            </a:pPr>
            <a:r>
              <a:rPr lang="en-US" dirty="0"/>
              <a:t>Can it transmit the load torque?</a:t>
            </a:r>
          </a:p>
          <a:p>
            <a:pPr marL="285750" indent="-285750">
              <a:buFont typeface="Arial" panose="020B0604020202020204" pitchFamily="34" charset="0"/>
              <a:buChar char="•"/>
            </a:pPr>
            <a:r>
              <a:rPr lang="en-US" dirty="0"/>
              <a:t>Do I need axial motion or axial stiffness?</a:t>
            </a:r>
          </a:p>
          <a:p>
            <a:pPr marL="285750" indent="-285750">
              <a:buFont typeface="Arial" panose="020B0604020202020204" pitchFamily="34" charset="0"/>
              <a:buChar char="•"/>
            </a:pPr>
            <a:r>
              <a:rPr lang="en-US" dirty="0"/>
              <a:t>Can it sustain the required speed of rotation?</a:t>
            </a:r>
          </a:p>
          <a:p>
            <a:pPr marL="285750" indent="-285750">
              <a:buFont typeface="Arial" panose="020B0604020202020204" pitchFamily="34" charset="0"/>
              <a:buChar char="•"/>
            </a:pPr>
            <a:r>
              <a:rPr lang="en-US" dirty="0"/>
              <a:t>Will it fit within the available space envelope?</a:t>
            </a:r>
          </a:p>
          <a:p>
            <a:pPr marL="285750" indent="-285750">
              <a:buFont typeface="Arial" panose="020B0604020202020204" pitchFamily="34" charset="0"/>
              <a:buChar char="•"/>
            </a:pPr>
            <a:r>
              <a:rPr lang="en-US" dirty="0"/>
              <a:t>Can it operate at the designated ambient temperature?</a:t>
            </a:r>
          </a:p>
          <a:p>
            <a:pPr marL="285750" indent="-285750">
              <a:buFont typeface="Arial" panose="020B0604020202020204" pitchFamily="34" charset="0"/>
              <a:buChar char="•"/>
            </a:pPr>
            <a:r>
              <a:rPr lang="en-US" dirty="0"/>
              <a:t>Does it provide torsional stiffness required for positional accuracy?</a:t>
            </a:r>
          </a:p>
          <a:p>
            <a:pPr marL="285750" indent="-285750">
              <a:buFont typeface="Arial" panose="020B0604020202020204" pitchFamily="34" charset="0"/>
              <a:buChar char="•"/>
            </a:pPr>
            <a:r>
              <a:rPr lang="en-US" dirty="0"/>
              <a:t>Does it provide electrical isolation between the shafts?</a:t>
            </a:r>
          </a:p>
          <a:p>
            <a:pPr marL="285750" indent="-285750">
              <a:buFont typeface="Arial" panose="020B0604020202020204" pitchFamily="34" charset="0"/>
              <a:buChar char="•"/>
            </a:pPr>
            <a:r>
              <a:rPr lang="en-US" dirty="0"/>
              <a:t>Will it have the required life expectancy?</a:t>
            </a:r>
          </a:p>
        </p:txBody>
      </p:sp>
    </p:spTree>
    <p:extLst>
      <p:ext uri="{BB962C8B-B14F-4D97-AF65-F5344CB8AC3E}">
        <p14:creationId xmlns:p14="http://schemas.microsoft.com/office/powerpoint/2010/main" val="1009157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Variant 2:</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660" b="7107"/>
          <a:stretch/>
        </p:blipFill>
        <p:spPr>
          <a:xfrm>
            <a:off x="1307772" y="987431"/>
            <a:ext cx="2275093" cy="1552364"/>
          </a:xfr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173223" y="4421512"/>
            <a:ext cx="2557623" cy="461665"/>
          </a:xfrm>
          <a:prstGeom prst="rect">
            <a:avLst/>
          </a:prstGeom>
        </p:spPr>
        <p:txBody>
          <a:bodyPr wrap="none">
            <a:spAutoFit/>
          </a:bodyPr>
          <a:lstStyle/>
          <a:p>
            <a:r>
              <a:rPr lang="en-US" sz="2400" dirty="0"/>
              <a:t>“Oldham” coupling</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514871" y="2518853"/>
            <a:ext cx="1860894" cy="461665"/>
          </a:xfrm>
          <a:prstGeom prst="rect">
            <a:avLst/>
          </a:prstGeom>
        </p:spPr>
        <p:txBody>
          <a:bodyPr wrap="none">
            <a:spAutoFit/>
          </a:bodyPr>
          <a:lstStyle/>
          <a:p>
            <a:r>
              <a:rPr lang="en-US" sz="2400" dirty="0"/>
              <a:t>metallic hubs</a:t>
            </a:r>
            <a:endParaRPr lang="ru-RU" sz="2400" dirty="0"/>
          </a:p>
        </p:txBody>
      </p:sp>
      <p:pic>
        <p:nvPicPr>
          <p:cNvPr id="4" name="Рисунок 3" descr="Изображение выглядит как объект, микроскоп&#10;&#10;Описание создано автоматически">
            <a:extLst>
              <a:ext uri="{FF2B5EF4-FFF2-40B4-BE49-F238E27FC236}">
                <a16:creationId xmlns:a16="http://schemas.microsoft.com/office/drawing/2014/main" id="{1A2B24AC-4600-4312-A75B-1CA1F40F96F1}"/>
              </a:ext>
            </a:extLst>
          </p:cNvPr>
          <p:cNvPicPr>
            <a:picLocks noChangeAspect="1"/>
          </p:cNvPicPr>
          <p:nvPr/>
        </p:nvPicPr>
        <p:blipFill rotWithShape="1">
          <a:blip r:embed="rId3">
            <a:extLst>
              <a:ext uri="{28A0092B-C50C-407E-A947-70E740481C1C}">
                <a14:useLocalDpi xmlns:a14="http://schemas.microsoft.com/office/drawing/2010/main" val="0"/>
              </a:ext>
            </a:extLst>
          </a:blip>
          <a:srcRect l="50310" r="25738"/>
          <a:stretch/>
        </p:blipFill>
        <p:spPr>
          <a:xfrm>
            <a:off x="1307772" y="2942163"/>
            <a:ext cx="2275093" cy="1484116"/>
          </a:xfrm>
          <a:prstGeom prst="rect">
            <a:avLst/>
          </a:prstGeom>
        </p:spPr>
      </p:pic>
      <p:pic>
        <p:nvPicPr>
          <p:cNvPr id="7" name="Рисунок 6" descr="Изображение выглядит как внутренний&#10;&#10;Описание создано автоматически">
            <a:extLst>
              <a:ext uri="{FF2B5EF4-FFF2-40B4-BE49-F238E27FC236}">
                <a16:creationId xmlns:a16="http://schemas.microsoft.com/office/drawing/2014/main" id="{BF7C0E0D-93A1-4644-8418-962A1C6C9ECA}"/>
              </a:ext>
            </a:extLst>
          </p:cNvPr>
          <p:cNvPicPr>
            <a:picLocks noChangeAspect="1"/>
          </p:cNvPicPr>
          <p:nvPr/>
        </p:nvPicPr>
        <p:blipFill rotWithShape="1">
          <a:blip r:embed="rId4">
            <a:extLst>
              <a:ext uri="{28A0092B-C50C-407E-A947-70E740481C1C}">
                <a14:useLocalDpi xmlns:a14="http://schemas.microsoft.com/office/drawing/2010/main" val="0"/>
              </a:ext>
            </a:extLst>
          </a:blip>
          <a:srcRect l="7158" t="9239" r="7857" b="9554"/>
          <a:stretch/>
        </p:blipFill>
        <p:spPr>
          <a:xfrm>
            <a:off x="1307772" y="4887835"/>
            <a:ext cx="2275093" cy="1811648"/>
          </a:xfrm>
          <a:prstGeom prst="rect">
            <a:avLst/>
          </a:prstGeom>
        </p:spPr>
      </p:pic>
      <p:sp>
        <p:nvSpPr>
          <p:cNvPr id="12" name="Объект 2">
            <a:extLst>
              <a:ext uri="{FF2B5EF4-FFF2-40B4-BE49-F238E27FC236}">
                <a16:creationId xmlns:a16="http://schemas.microsoft.com/office/drawing/2014/main" id="{73011769-BB22-4D6D-8994-2C2BCE5E95A4}"/>
              </a:ext>
            </a:extLst>
          </p:cNvPr>
          <p:cNvSpPr txBox="1">
            <a:spLocks/>
          </p:cNvSpPr>
          <p:nvPr/>
        </p:nvSpPr>
        <p:spPr>
          <a:xfrm>
            <a:off x="5993854" y="5921115"/>
            <a:ext cx="6047282" cy="734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Source: </a:t>
            </a:r>
            <a:r>
              <a:rPr lang="en-US" sz="2000" dirty="0">
                <a:hlinkClick r:id="rId5"/>
              </a:rPr>
              <a:t>https://www.huco.com/design-guide/selecting-ideal-coupling</a:t>
            </a:r>
            <a:r>
              <a:rPr lang="en-US" sz="2000" dirty="0"/>
              <a:t> </a:t>
            </a:r>
            <a:endParaRPr lang="ru-RU" sz="2000" dirty="0"/>
          </a:p>
        </p:txBody>
      </p:sp>
      <p:sp>
        <p:nvSpPr>
          <p:cNvPr id="15" name="Прямоугольник 14">
            <a:extLst>
              <a:ext uri="{FF2B5EF4-FFF2-40B4-BE49-F238E27FC236}">
                <a16:creationId xmlns:a16="http://schemas.microsoft.com/office/drawing/2014/main" id="{A200AD8B-5B6A-40A5-9CD9-E583C6356BBC}"/>
              </a:ext>
            </a:extLst>
          </p:cNvPr>
          <p:cNvSpPr/>
          <p:nvPr/>
        </p:nvSpPr>
        <p:spPr>
          <a:xfrm>
            <a:off x="5867571" y="764657"/>
            <a:ext cx="5591160" cy="4893647"/>
          </a:xfrm>
          <a:prstGeom prst="rect">
            <a:avLst/>
          </a:prstGeom>
        </p:spPr>
        <p:txBody>
          <a:bodyPr wrap="square">
            <a:spAutoFit/>
          </a:bodyPr>
          <a:lstStyle/>
          <a:p>
            <a:r>
              <a:rPr lang="en-US" sz="2400" b="1" dirty="0"/>
              <a:t>Requirements:</a:t>
            </a:r>
          </a:p>
          <a:p>
            <a:r>
              <a:rPr lang="en-US" dirty="0"/>
              <a:t>The choice of couplings available to today’s engineers can be daunting, but follow the guidelines and it will be arrived at the optimum coupling for the particular application.</a:t>
            </a:r>
          </a:p>
          <a:p>
            <a:pPr marL="285750" indent="-285750">
              <a:buFont typeface="Arial" panose="020B0604020202020204" pitchFamily="34" charset="0"/>
              <a:buChar char="•"/>
            </a:pPr>
            <a:r>
              <a:rPr lang="en-US" dirty="0"/>
              <a:t>Does the coupling provide adequate misalignment protection?</a:t>
            </a:r>
          </a:p>
          <a:p>
            <a:pPr marL="285750" indent="-285750">
              <a:buFont typeface="Arial" panose="020B0604020202020204" pitchFamily="34" charset="0"/>
              <a:buChar char="•"/>
            </a:pPr>
            <a:r>
              <a:rPr lang="en-US" dirty="0"/>
              <a:t>Can it transmit the load torque?</a:t>
            </a:r>
          </a:p>
          <a:p>
            <a:pPr marL="285750" indent="-285750">
              <a:buFont typeface="Arial" panose="020B0604020202020204" pitchFamily="34" charset="0"/>
              <a:buChar char="•"/>
            </a:pPr>
            <a:r>
              <a:rPr lang="en-US" dirty="0"/>
              <a:t>Do I need axial motion or axial stiffness?</a:t>
            </a:r>
          </a:p>
          <a:p>
            <a:pPr marL="285750" indent="-285750">
              <a:buFont typeface="Arial" panose="020B0604020202020204" pitchFamily="34" charset="0"/>
              <a:buChar char="•"/>
            </a:pPr>
            <a:r>
              <a:rPr lang="en-US" dirty="0"/>
              <a:t>Can it sustain the required speed of rotation?</a:t>
            </a:r>
          </a:p>
          <a:p>
            <a:pPr marL="285750" indent="-285750">
              <a:buFont typeface="Arial" panose="020B0604020202020204" pitchFamily="34" charset="0"/>
              <a:buChar char="•"/>
            </a:pPr>
            <a:r>
              <a:rPr lang="en-US" dirty="0"/>
              <a:t>Will it fit within the available space envelope?</a:t>
            </a:r>
          </a:p>
          <a:p>
            <a:pPr marL="285750" indent="-285750">
              <a:buFont typeface="Arial" panose="020B0604020202020204" pitchFamily="34" charset="0"/>
              <a:buChar char="•"/>
            </a:pPr>
            <a:r>
              <a:rPr lang="en-US" dirty="0"/>
              <a:t>Can it operate at the designated ambient temperature?</a:t>
            </a:r>
          </a:p>
          <a:p>
            <a:pPr marL="285750" indent="-285750">
              <a:buFont typeface="Arial" panose="020B0604020202020204" pitchFamily="34" charset="0"/>
              <a:buChar char="•"/>
            </a:pPr>
            <a:r>
              <a:rPr lang="en-US" dirty="0"/>
              <a:t>Does it provide torsional stiffness required for positional accuracy?</a:t>
            </a:r>
          </a:p>
          <a:p>
            <a:pPr marL="285750" indent="-285750">
              <a:buFont typeface="Arial" panose="020B0604020202020204" pitchFamily="34" charset="0"/>
              <a:buChar char="•"/>
            </a:pPr>
            <a:r>
              <a:rPr lang="en-US" dirty="0"/>
              <a:t>Does it provide electrical isolation between the shafts?</a:t>
            </a:r>
          </a:p>
          <a:p>
            <a:pPr marL="285750" indent="-285750">
              <a:buFont typeface="Arial" panose="020B0604020202020204" pitchFamily="34" charset="0"/>
              <a:buChar char="•"/>
            </a:pPr>
            <a:r>
              <a:rPr lang="en-US" dirty="0"/>
              <a:t>Will it have the required life expectancy?</a:t>
            </a:r>
          </a:p>
        </p:txBody>
      </p:sp>
    </p:spTree>
    <p:extLst>
      <p:ext uri="{BB962C8B-B14F-4D97-AF65-F5344CB8AC3E}">
        <p14:creationId xmlns:p14="http://schemas.microsoft.com/office/powerpoint/2010/main" val="10401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Ideal Final Result</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660" b="7107"/>
          <a:stretch/>
        </p:blipFill>
        <p:spPr>
          <a:xfrm>
            <a:off x="1307772" y="987431"/>
            <a:ext cx="2275093" cy="1552364"/>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4253158" y="6071015"/>
            <a:ext cx="7762186" cy="7346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FF0000"/>
                </a:solidFill>
              </a:rPr>
              <a:t>Source*</a:t>
            </a:r>
            <a:r>
              <a:rPr lang="en-US" sz="2000" dirty="0"/>
              <a:t>: </a:t>
            </a:r>
            <a:r>
              <a:rPr lang="en-US" sz="2000" dirty="0">
                <a:hlinkClick r:id="rId3"/>
              </a:rPr>
              <a:t>https://www.huco.com/design-guide/selecting-ideal-coupling</a:t>
            </a:r>
            <a:r>
              <a:rPr lang="en-US" sz="2000" dirty="0"/>
              <a:t> </a:t>
            </a:r>
          </a:p>
          <a:p>
            <a:pPr marL="0" indent="0" algn="just">
              <a:buNone/>
            </a:pPr>
            <a:r>
              <a:rPr lang="en-US" sz="2000" dirty="0">
                <a:hlinkClick r:id="rId4"/>
              </a:rPr>
              <a:t>https://www.ach.nu/wp-content/uploads/2017/07/rotex_en.pdf</a:t>
            </a:r>
            <a:r>
              <a:rPr lang="en-US" sz="2000" dirty="0"/>
              <a:t> </a:t>
            </a:r>
            <a:endParaRPr lang="ru-RU" sz="2000" dirty="0"/>
          </a:p>
        </p:txBody>
      </p:sp>
      <p:sp>
        <p:nvSpPr>
          <p:cNvPr id="13" name="Прямоугольник 12">
            <a:extLst>
              <a:ext uri="{FF2B5EF4-FFF2-40B4-BE49-F238E27FC236}">
                <a16:creationId xmlns:a16="http://schemas.microsoft.com/office/drawing/2014/main" id="{888FA73C-C8E5-4663-A94A-D3D168EF9495}"/>
              </a:ext>
            </a:extLst>
          </p:cNvPr>
          <p:cNvSpPr/>
          <p:nvPr/>
        </p:nvSpPr>
        <p:spPr>
          <a:xfrm>
            <a:off x="9288811" y="2584197"/>
            <a:ext cx="2218877" cy="461665"/>
          </a:xfrm>
          <a:prstGeom prst="rect">
            <a:avLst/>
          </a:prstGeom>
        </p:spPr>
        <p:txBody>
          <a:bodyPr wrap="none">
            <a:spAutoFit/>
          </a:bodyPr>
          <a:lstStyle/>
          <a:p>
            <a:r>
              <a:rPr lang="en-US" sz="2400" dirty="0"/>
              <a:t>spider as a disc</a:t>
            </a:r>
            <a:r>
              <a:rPr lang="en-US" sz="2400" b="1" dirty="0">
                <a:solidFill>
                  <a:srgbClr val="FF0000"/>
                </a:solidFill>
              </a:rPr>
              <a:t>*</a:t>
            </a:r>
            <a:endParaRPr lang="ru-RU" sz="2400" b="1" dirty="0">
              <a:solidFill>
                <a:srgbClr val="FF0000"/>
              </a:solidFill>
            </a:endParaRPr>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454911" y="2623783"/>
            <a:ext cx="2033570" cy="461665"/>
          </a:xfrm>
          <a:prstGeom prst="rect">
            <a:avLst/>
          </a:prstGeom>
        </p:spPr>
        <p:txBody>
          <a:bodyPr wrap="none">
            <a:spAutoFit/>
          </a:bodyPr>
          <a:lstStyle/>
          <a:p>
            <a:r>
              <a:rPr lang="en-US" sz="2400" dirty="0"/>
              <a:t>classical spider</a:t>
            </a:r>
            <a:endParaRPr lang="ru-RU" sz="2400" dirty="0"/>
          </a:p>
        </p:txBody>
      </p:sp>
      <p:pic>
        <p:nvPicPr>
          <p:cNvPr id="4" name="Рисунок 3" descr="Изображение выглядит как объект, микроскоп&#10;&#10;Описание создано автоматически">
            <a:extLst>
              <a:ext uri="{FF2B5EF4-FFF2-40B4-BE49-F238E27FC236}">
                <a16:creationId xmlns:a16="http://schemas.microsoft.com/office/drawing/2014/main" id="{1A2B24AC-4600-4312-A75B-1CA1F40F96F1}"/>
              </a:ext>
            </a:extLst>
          </p:cNvPr>
          <p:cNvPicPr>
            <a:picLocks noChangeAspect="1"/>
          </p:cNvPicPr>
          <p:nvPr/>
        </p:nvPicPr>
        <p:blipFill rotWithShape="1">
          <a:blip r:embed="rId5">
            <a:extLst>
              <a:ext uri="{28A0092B-C50C-407E-A947-70E740481C1C}">
                <a14:useLocalDpi xmlns:a14="http://schemas.microsoft.com/office/drawing/2010/main" val="0"/>
              </a:ext>
            </a:extLst>
          </a:blip>
          <a:srcRect l="50310" r="25738"/>
          <a:stretch/>
        </p:blipFill>
        <p:spPr>
          <a:xfrm>
            <a:off x="9122425" y="1005513"/>
            <a:ext cx="2275093" cy="1484116"/>
          </a:xfrm>
          <a:prstGeom prst="rect">
            <a:avLst/>
          </a:prstGeom>
        </p:spPr>
      </p:pic>
      <p:pic>
        <p:nvPicPr>
          <p:cNvPr id="12" name="Рисунок 11">
            <a:extLst>
              <a:ext uri="{FF2B5EF4-FFF2-40B4-BE49-F238E27FC236}">
                <a16:creationId xmlns:a16="http://schemas.microsoft.com/office/drawing/2014/main" id="{970B83DF-E8AB-4F58-BA2C-DBDA304C5D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3598" y="840623"/>
            <a:ext cx="2466975" cy="1847850"/>
          </a:xfrm>
          <a:prstGeom prst="rect">
            <a:avLst/>
          </a:prstGeom>
        </p:spPr>
      </p:pic>
      <p:pic>
        <p:nvPicPr>
          <p:cNvPr id="15" name="Рисунок 14">
            <a:extLst>
              <a:ext uri="{FF2B5EF4-FFF2-40B4-BE49-F238E27FC236}">
                <a16:creationId xmlns:a16="http://schemas.microsoft.com/office/drawing/2014/main" id="{5E464BE1-1F71-4376-B0CD-6ACF12893B83}"/>
              </a:ext>
            </a:extLst>
          </p:cNvPr>
          <p:cNvPicPr>
            <a:picLocks noChangeAspect="1"/>
          </p:cNvPicPr>
          <p:nvPr/>
        </p:nvPicPr>
        <p:blipFill rotWithShape="1">
          <a:blip r:embed="rId7"/>
          <a:srcRect l="56803" t="44806" r="26107" b="35949"/>
          <a:stretch/>
        </p:blipFill>
        <p:spPr>
          <a:xfrm>
            <a:off x="6315036" y="1104981"/>
            <a:ext cx="2501201" cy="1583492"/>
          </a:xfrm>
          <a:prstGeom prst="rect">
            <a:avLst/>
          </a:prstGeom>
        </p:spPr>
      </p:pic>
      <p:sp>
        <p:nvSpPr>
          <p:cNvPr id="16" name="Прямоугольник 15">
            <a:extLst>
              <a:ext uri="{FF2B5EF4-FFF2-40B4-BE49-F238E27FC236}">
                <a16:creationId xmlns:a16="http://schemas.microsoft.com/office/drawing/2014/main" id="{EB3FB308-D530-4ADD-AC7F-D1BAAC52AC19}"/>
              </a:ext>
            </a:extLst>
          </p:cNvPr>
          <p:cNvSpPr/>
          <p:nvPr/>
        </p:nvSpPr>
        <p:spPr>
          <a:xfrm>
            <a:off x="4253157" y="2614773"/>
            <a:ext cx="4256806" cy="461665"/>
          </a:xfrm>
          <a:prstGeom prst="rect">
            <a:avLst/>
          </a:prstGeom>
        </p:spPr>
        <p:txBody>
          <a:bodyPr wrap="none">
            <a:spAutoFit/>
          </a:bodyPr>
          <a:lstStyle/>
          <a:p>
            <a:r>
              <a:rPr lang="en-US" sz="2400" dirty="0"/>
              <a:t>spider as double tooth element</a:t>
            </a:r>
            <a:r>
              <a:rPr lang="en-US" sz="2400" b="1" dirty="0">
                <a:solidFill>
                  <a:srgbClr val="FF0000"/>
                </a:solidFill>
              </a:rPr>
              <a:t>*</a:t>
            </a:r>
            <a:endParaRPr lang="ru-RU" sz="2400" b="1" dirty="0">
              <a:solidFill>
                <a:srgbClr val="FF0000"/>
              </a:solidFill>
            </a:endParaRPr>
          </a:p>
        </p:txBody>
      </p:sp>
      <p:sp>
        <p:nvSpPr>
          <p:cNvPr id="5" name="Прямоугольник 4">
            <a:extLst>
              <a:ext uri="{FF2B5EF4-FFF2-40B4-BE49-F238E27FC236}">
                <a16:creationId xmlns:a16="http://schemas.microsoft.com/office/drawing/2014/main" id="{9D195C30-B5C2-4E2E-8E0C-CF626182EBF9}"/>
              </a:ext>
            </a:extLst>
          </p:cNvPr>
          <p:cNvSpPr/>
          <p:nvPr/>
        </p:nvSpPr>
        <p:spPr>
          <a:xfrm>
            <a:off x="4692478" y="3325288"/>
            <a:ext cx="3684437" cy="1938992"/>
          </a:xfrm>
          <a:prstGeom prst="rect">
            <a:avLst/>
          </a:prstGeom>
        </p:spPr>
        <p:txBody>
          <a:bodyPr wrap="square">
            <a:spAutoFit/>
          </a:bodyPr>
          <a:lstStyle/>
          <a:p>
            <a:r>
              <a:rPr lang="en-US" sz="2400" dirty="0">
                <a:solidFill>
                  <a:srgbClr val="00B050"/>
                </a:solidFill>
              </a:rPr>
              <a:t>The results of the modification:</a:t>
            </a:r>
          </a:p>
          <a:p>
            <a:r>
              <a:rPr lang="en-US" sz="2400" dirty="0">
                <a:solidFill>
                  <a:srgbClr val="00B050"/>
                </a:solidFill>
              </a:rPr>
              <a:t>+ reduction in cost of spider</a:t>
            </a:r>
          </a:p>
          <a:p>
            <a:r>
              <a:rPr lang="en-US" sz="2400" dirty="0">
                <a:solidFill>
                  <a:srgbClr val="00B050"/>
                </a:solidFill>
              </a:rPr>
              <a:t>+ simplification of the spider’s shape</a:t>
            </a:r>
            <a:endParaRPr lang="ru-RU" sz="2400" dirty="0">
              <a:solidFill>
                <a:srgbClr val="00B050"/>
              </a:solidFill>
            </a:endParaRPr>
          </a:p>
        </p:txBody>
      </p:sp>
      <p:sp>
        <p:nvSpPr>
          <p:cNvPr id="6" name="Прямоугольник 5">
            <a:extLst>
              <a:ext uri="{FF2B5EF4-FFF2-40B4-BE49-F238E27FC236}">
                <a16:creationId xmlns:a16="http://schemas.microsoft.com/office/drawing/2014/main" id="{4B781A77-F80A-4CAC-A0AF-035BFFF828A7}"/>
              </a:ext>
            </a:extLst>
          </p:cNvPr>
          <p:cNvSpPr/>
          <p:nvPr/>
        </p:nvSpPr>
        <p:spPr>
          <a:xfrm>
            <a:off x="176656" y="3316280"/>
            <a:ext cx="4335383" cy="2308324"/>
          </a:xfrm>
          <a:prstGeom prst="rect">
            <a:avLst/>
          </a:prstGeom>
        </p:spPr>
        <p:txBody>
          <a:bodyPr wrap="square">
            <a:spAutoFit/>
          </a:bodyPr>
          <a:lstStyle/>
          <a:p>
            <a:r>
              <a:rPr lang="en-US" sz="2400" dirty="0">
                <a:solidFill>
                  <a:srgbClr val="FF0000"/>
                </a:solidFill>
              </a:rPr>
              <a:t>To modify the spider:</a:t>
            </a:r>
          </a:p>
          <a:p>
            <a:pPr marL="457200" indent="-457200">
              <a:buAutoNum type="arabicPeriod"/>
            </a:pPr>
            <a:r>
              <a:rPr lang="en-US" sz="2400" dirty="0">
                <a:solidFill>
                  <a:srgbClr val="FF0000"/>
                </a:solidFill>
              </a:rPr>
              <a:t>It is needed to reduce its cost</a:t>
            </a:r>
          </a:p>
          <a:p>
            <a:pPr marL="457200" indent="-457200">
              <a:buAutoNum type="arabicPeriod"/>
            </a:pPr>
            <a:r>
              <a:rPr lang="en-US" sz="2400" dirty="0">
                <a:solidFill>
                  <a:srgbClr val="FF0000"/>
                </a:solidFill>
              </a:rPr>
              <a:t>It is needed to simplify the shape of the spider</a:t>
            </a:r>
          </a:p>
          <a:p>
            <a:pPr marL="457200" indent="-457200">
              <a:buAutoNum type="arabicPeriod"/>
            </a:pPr>
            <a:r>
              <a:rPr lang="en-US" sz="2400" dirty="0">
                <a:solidFill>
                  <a:srgbClr val="FF0000"/>
                </a:solidFill>
              </a:rPr>
              <a:t>It is needed to simplify the technology of its production</a:t>
            </a:r>
            <a:endParaRPr lang="ru-RU" sz="2400" dirty="0">
              <a:solidFill>
                <a:srgbClr val="FF0000"/>
              </a:solidFill>
            </a:endParaRPr>
          </a:p>
        </p:txBody>
      </p:sp>
      <p:sp>
        <p:nvSpPr>
          <p:cNvPr id="8" name="Прямоугольник 7">
            <a:extLst>
              <a:ext uri="{FF2B5EF4-FFF2-40B4-BE49-F238E27FC236}">
                <a16:creationId xmlns:a16="http://schemas.microsoft.com/office/drawing/2014/main" id="{12CDD441-5B7B-4B45-A72B-2A67B4F7956A}"/>
              </a:ext>
            </a:extLst>
          </p:cNvPr>
          <p:cNvSpPr/>
          <p:nvPr/>
        </p:nvSpPr>
        <p:spPr>
          <a:xfrm>
            <a:off x="413913" y="5608149"/>
            <a:ext cx="11560601" cy="430887"/>
          </a:xfrm>
          <a:prstGeom prst="rect">
            <a:avLst/>
          </a:prstGeom>
        </p:spPr>
        <p:txBody>
          <a:bodyPr wrap="none">
            <a:spAutoFit/>
          </a:bodyPr>
          <a:lstStyle/>
          <a:p>
            <a:r>
              <a:rPr lang="en-US" sz="2200" b="1" dirty="0"/>
              <a:t>Spider function is to transfer the torque as well as to compensate the misalignments of the shafts</a:t>
            </a:r>
            <a:endParaRPr lang="ru-RU" sz="2200" b="1" dirty="0"/>
          </a:p>
        </p:txBody>
      </p:sp>
      <p:sp>
        <p:nvSpPr>
          <p:cNvPr id="17" name="Прямоугольник 16">
            <a:extLst>
              <a:ext uri="{FF2B5EF4-FFF2-40B4-BE49-F238E27FC236}">
                <a16:creationId xmlns:a16="http://schemas.microsoft.com/office/drawing/2014/main" id="{D1303EE3-03F2-4FE4-BA8C-589E7CC6500D}"/>
              </a:ext>
            </a:extLst>
          </p:cNvPr>
          <p:cNvSpPr/>
          <p:nvPr/>
        </p:nvSpPr>
        <p:spPr>
          <a:xfrm>
            <a:off x="8726647" y="3327788"/>
            <a:ext cx="3288697" cy="1938992"/>
          </a:xfrm>
          <a:prstGeom prst="rect">
            <a:avLst/>
          </a:prstGeom>
        </p:spPr>
        <p:txBody>
          <a:bodyPr wrap="square">
            <a:spAutoFit/>
          </a:bodyPr>
          <a:lstStyle/>
          <a:p>
            <a:r>
              <a:rPr lang="en-US" sz="2400" dirty="0">
                <a:solidFill>
                  <a:srgbClr val="00B050"/>
                </a:solidFill>
              </a:rPr>
              <a:t>The results of the modification:</a:t>
            </a:r>
          </a:p>
          <a:p>
            <a:r>
              <a:rPr lang="en-US" sz="2400" dirty="0">
                <a:solidFill>
                  <a:srgbClr val="00B050"/>
                </a:solidFill>
              </a:rPr>
              <a:t>+ more simple spider’s shape</a:t>
            </a:r>
          </a:p>
          <a:p>
            <a:r>
              <a:rPr lang="en-US" sz="2400" dirty="0">
                <a:solidFill>
                  <a:srgbClr val="00B050"/>
                </a:solidFill>
              </a:rPr>
              <a:t>+ more functionality</a:t>
            </a:r>
          </a:p>
        </p:txBody>
      </p:sp>
    </p:spTree>
    <p:extLst>
      <p:ext uri="{BB962C8B-B14F-4D97-AF65-F5344CB8AC3E}">
        <p14:creationId xmlns:p14="http://schemas.microsoft.com/office/powerpoint/2010/main" val="71483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Contradictions for your system (Chapter 8)</a:t>
            </a:r>
            <a:endParaRPr lang="ru-RU" dirty="0"/>
          </a:p>
        </p:txBody>
      </p:sp>
    </p:spTree>
    <p:extLst>
      <p:ext uri="{BB962C8B-B14F-4D97-AF65-F5344CB8AC3E}">
        <p14:creationId xmlns:p14="http://schemas.microsoft.com/office/powerpoint/2010/main" val="401637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Introduction to the topic (Chapter 2)</a:t>
            </a:r>
            <a:endParaRPr lang="ru-RU" dirty="0"/>
          </a:p>
        </p:txBody>
      </p:sp>
    </p:spTree>
    <p:extLst>
      <p:ext uri="{BB962C8B-B14F-4D97-AF65-F5344CB8AC3E}">
        <p14:creationId xmlns:p14="http://schemas.microsoft.com/office/powerpoint/2010/main" val="1428185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512"/>
            <a:ext cx="2576147" cy="2576147"/>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4377128" y="1109272"/>
            <a:ext cx="7525062" cy="56903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a:t>Function of coupling: </a:t>
            </a:r>
          </a:p>
          <a:p>
            <a:pPr algn="just">
              <a:buFontTx/>
              <a:buChar char="-"/>
            </a:pPr>
            <a:r>
              <a:rPr lang="en-US" sz="2200" dirty="0"/>
              <a:t>to transmit the torque between the drive and driven machine</a:t>
            </a:r>
          </a:p>
          <a:p>
            <a:pPr algn="just">
              <a:buFontTx/>
              <a:buChar char="-"/>
            </a:pPr>
            <a:r>
              <a:rPr lang="en-US" sz="2200" dirty="0"/>
              <a:t>to compensate for angular, parallel and axial shaft misalignments within defined ranges</a:t>
            </a:r>
          </a:p>
          <a:p>
            <a:pPr algn="just">
              <a:buFontTx/>
              <a:buChar char="-"/>
            </a:pPr>
            <a:r>
              <a:rPr lang="en-US" sz="2200" dirty="0"/>
              <a:t>to damp the vibrations caused by unbalance of the shafts</a:t>
            </a:r>
          </a:p>
          <a:p>
            <a:pPr marL="0" indent="0" algn="just">
              <a:buNone/>
            </a:pPr>
            <a:br>
              <a:rPr lang="en-US" sz="2200" dirty="0"/>
            </a:br>
            <a:r>
              <a:rPr lang="en-US" sz="2200" dirty="0"/>
              <a:t>Object: elastic element (spider)</a:t>
            </a:r>
          </a:p>
          <a:p>
            <a:pPr marL="0" indent="0" algn="just">
              <a:buNone/>
            </a:pPr>
            <a:endParaRPr lang="en-US" sz="2200" dirty="0"/>
          </a:p>
          <a:p>
            <a:pPr marL="0" indent="0" algn="just">
              <a:buNone/>
            </a:pPr>
            <a:r>
              <a:rPr lang="en-US" sz="2200" dirty="0"/>
              <a:t>Hub material: </a:t>
            </a:r>
            <a:r>
              <a:rPr lang="en-US" sz="2200" dirty="0" err="1"/>
              <a:t>Aluminium</a:t>
            </a:r>
            <a:r>
              <a:rPr lang="en-US" sz="2200" dirty="0"/>
              <a:t> (Al), Cast Iron (GG/GGG), Sintered Steel (Si), Steel (St)</a:t>
            </a:r>
          </a:p>
          <a:p>
            <a:pPr marL="0" indent="0" algn="just">
              <a:buNone/>
            </a:pPr>
            <a:endParaRPr lang="en-US" sz="2200" dirty="0"/>
          </a:p>
          <a:p>
            <a:pPr marL="0" indent="0" algn="just">
              <a:buNone/>
            </a:pPr>
            <a:r>
              <a:rPr lang="en-US" sz="2200" dirty="0"/>
              <a:t>Spider material: elastomeric of various degrees of shore hardness; sensitive to temperature and humidity; with resistance against hydrolysis (can be used in tropical conditions), non-abrasive, has a high self-damping effect and is also </a:t>
            </a:r>
            <a:r>
              <a:rPr lang="en-US" sz="2200" b="1" dirty="0"/>
              <a:t>resistant to oil and ozone</a:t>
            </a:r>
            <a:r>
              <a:rPr lang="en-US" sz="2200" dirty="0"/>
              <a:t>; can be used with temperatures ranging from </a:t>
            </a:r>
            <a:r>
              <a:rPr lang="en-US" sz="2200" b="1" dirty="0"/>
              <a:t>-40 °C to +120 °C</a:t>
            </a:r>
            <a:r>
              <a:rPr lang="en-US" sz="2200" dirty="0"/>
              <a:t>.</a:t>
            </a:r>
          </a:p>
          <a:p>
            <a:pPr marL="0" indent="0" algn="just">
              <a:buNone/>
            </a:pPr>
            <a:endParaRPr lang="en-US" sz="2200" dirty="0"/>
          </a:p>
          <a:p>
            <a:pPr marL="0" indent="0" algn="just">
              <a:buNone/>
            </a:pPr>
            <a:r>
              <a:rPr lang="en-US" sz="2200" dirty="0"/>
              <a:t>Maximum shaft diameters of 145 mm can be accommodated with maximum torques up to 15,000 Nm and maximum speeds of 19,000 rpm.</a:t>
            </a:r>
            <a:endParaRPr lang="en-US" dirty="0"/>
          </a:p>
        </p:txBody>
      </p:sp>
      <p:pic>
        <p:nvPicPr>
          <p:cNvPr id="12" name="Рисунок 11" descr="Изображение выглядит как пол, внутренний, красный, маленький&#10;&#10;Описание создано автоматически">
            <a:extLst>
              <a:ext uri="{FF2B5EF4-FFF2-40B4-BE49-F238E27FC236}">
                <a16:creationId xmlns:a16="http://schemas.microsoft.com/office/drawing/2014/main" id="{AA18F094-DC40-4ED6-BE0E-D5FB90A3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40713"/>
            <a:ext cx="2576147" cy="1937263"/>
          </a:xfrm>
          <a:prstGeom prst="rect">
            <a:avLst/>
          </a:prstGeo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284758" y="6337936"/>
            <a:ext cx="1821076" cy="461665"/>
          </a:xfrm>
          <a:prstGeom prst="rect">
            <a:avLst/>
          </a:prstGeom>
        </p:spPr>
        <p:txBody>
          <a:bodyPr wrap="none">
            <a:spAutoFit/>
          </a:bodyPr>
          <a:lstStyle/>
          <a:p>
            <a:r>
              <a:rPr lang="en-US" sz="2400" dirty="0"/>
              <a:t>elastic spider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287258" y="3867060"/>
            <a:ext cx="1860894" cy="461665"/>
          </a:xfrm>
          <a:prstGeom prst="rect">
            <a:avLst/>
          </a:prstGeom>
        </p:spPr>
        <p:txBody>
          <a:bodyPr wrap="none">
            <a:spAutoFit/>
          </a:bodyPr>
          <a:lstStyle/>
          <a:p>
            <a:r>
              <a:rPr lang="en-US" sz="2400" dirty="0"/>
              <a:t>metallic hubs</a:t>
            </a:r>
            <a:endParaRPr lang="ru-RU" sz="2400" dirty="0"/>
          </a:p>
        </p:txBody>
      </p:sp>
    </p:spTree>
    <p:extLst>
      <p:ext uri="{BB962C8B-B14F-4D97-AF65-F5344CB8AC3E}">
        <p14:creationId xmlns:p14="http://schemas.microsoft.com/office/powerpoint/2010/main" val="3094517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512"/>
            <a:ext cx="2576147" cy="2576147"/>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4377128" y="944380"/>
            <a:ext cx="7674964" cy="5855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Object: elastic element (spider)</a:t>
            </a:r>
          </a:p>
          <a:p>
            <a:pPr marL="0" indent="0" algn="just">
              <a:buNone/>
            </a:pPr>
            <a:endParaRPr lang="en-US" dirty="0"/>
          </a:p>
          <a:p>
            <a:pPr marL="0" indent="0" algn="just">
              <a:buNone/>
            </a:pPr>
            <a:r>
              <a:rPr lang="en-US" b="1" dirty="0"/>
              <a:t>Requirements (more strictly):</a:t>
            </a:r>
          </a:p>
          <a:p>
            <a:pPr marL="0" indent="0" algn="just">
              <a:buNone/>
            </a:pPr>
            <a:r>
              <a:rPr lang="en-US" b="1" dirty="0"/>
              <a:t>A. </a:t>
            </a:r>
            <a:r>
              <a:rPr lang="en-US" dirty="0"/>
              <a:t>particular requirements of the application </a:t>
            </a:r>
          </a:p>
          <a:p>
            <a:pPr algn="just">
              <a:buFontTx/>
              <a:buChar char="-"/>
            </a:pPr>
            <a:r>
              <a:rPr lang="en-US" dirty="0"/>
              <a:t>the weight of the coupling; </a:t>
            </a:r>
          </a:p>
          <a:p>
            <a:pPr algn="just">
              <a:buFontTx/>
              <a:buChar char="-"/>
            </a:pPr>
            <a:r>
              <a:rPr lang="en-US" dirty="0"/>
              <a:t>coupling’s mass moments of inertia;</a:t>
            </a:r>
          </a:p>
          <a:p>
            <a:pPr algn="just">
              <a:buFontTx/>
              <a:buChar char="-"/>
            </a:pPr>
            <a:r>
              <a:rPr lang="en-US" dirty="0"/>
              <a:t>the avoidance of </a:t>
            </a:r>
            <a:r>
              <a:rPr lang="en-US" dirty="0">
                <a:hlinkClick r:id="rId3"/>
              </a:rPr>
              <a:t>vibrations</a:t>
            </a:r>
            <a:r>
              <a:rPr lang="en-US" dirty="0"/>
              <a:t> caused by unbalance;</a:t>
            </a:r>
          </a:p>
          <a:p>
            <a:pPr marL="0" indent="0" algn="just">
              <a:buNone/>
            </a:pPr>
            <a:r>
              <a:rPr lang="en-US" b="1" dirty="0"/>
              <a:t>B. </a:t>
            </a:r>
            <a:r>
              <a:rPr lang="en-US" dirty="0"/>
              <a:t>economic requirements also have to be taken into account</a:t>
            </a:r>
          </a:p>
          <a:p>
            <a:pPr algn="just">
              <a:buFontTx/>
              <a:buChar char="-"/>
            </a:pPr>
            <a:r>
              <a:rPr lang="en-US" dirty="0"/>
              <a:t>time and work effort for the installation;</a:t>
            </a:r>
          </a:p>
          <a:p>
            <a:pPr algn="just">
              <a:buFontTx/>
              <a:buChar char="-"/>
            </a:pPr>
            <a:r>
              <a:rPr lang="en-US" dirty="0"/>
              <a:t>maintenance intensity;</a:t>
            </a:r>
          </a:p>
          <a:p>
            <a:pPr algn="just">
              <a:buFontTx/>
              <a:buChar char="-"/>
            </a:pPr>
            <a:r>
              <a:rPr lang="en-US" dirty="0"/>
              <a:t>cost for replacement;</a:t>
            </a:r>
          </a:p>
          <a:p>
            <a:pPr algn="just">
              <a:buFontTx/>
              <a:buChar char="-"/>
            </a:pPr>
            <a:r>
              <a:rPr lang="en-US" dirty="0"/>
              <a:t>cost of the elastic spider.</a:t>
            </a:r>
          </a:p>
          <a:p>
            <a:pPr marL="0" indent="0" algn="just">
              <a:buNone/>
            </a:pPr>
            <a:endParaRPr lang="en-US" dirty="0"/>
          </a:p>
          <a:p>
            <a:pPr marL="0" indent="0" algn="just">
              <a:buNone/>
            </a:pPr>
            <a:r>
              <a:rPr lang="en-US" dirty="0"/>
              <a:t>Source:</a:t>
            </a:r>
          </a:p>
          <a:p>
            <a:pPr marL="0" indent="0" algn="just">
              <a:buNone/>
            </a:pPr>
            <a:r>
              <a:rPr lang="en-US" dirty="0">
                <a:hlinkClick r:id="rId4"/>
              </a:rPr>
              <a:t>https://www.jbj.co.uk/spider-couplings.html#Application-service-factors-for-the-Spidex-coupling</a:t>
            </a:r>
            <a:r>
              <a:rPr lang="en-US" dirty="0"/>
              <a:t> </a:t>
            </a:r>
          </a:p>
          <a:p>
            <a:pPr marL="0" indent="0" algn="just">
              <a:buNone/>
            </a:pPr>
            <a:r>
              <a:rPr lang="en-US" dirty="0">
                <a:hlinkClick r:id="rId5"/>
              </a:rPr>
              <a:t>https://info.ringfeder.com/engineers-blog/couplings-smart-engineering-considers-technical-and-economic-requirements</a:t>
            </a:r>
            <a:endParaRPr lang="en-US" dirty="0"/>
          </a:p>
        </p:txBody>
      </p:sp>
      <p:pic>
        <p:nvPicPr>
          <p:cNvPr id="12" name="Рисунок 11" descr="Изображение выглядит как пол, внутренний, красный, маленький&#10;&#10;Описание создано автоматически">
            <a:extLst>
              <a:ext uri="{FF2B5EF4-FFF2-40B4-BE49-F238E27FC236}">
                <a16:creationId xmlns:a16="http://schemas.microsoft.com/office/drawing/2014/main" id="{AA18F094-DC40-4ED6-BE0E-D5FB90A3A5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4340713"/>
            <a:ext cx="2576147" cy="1937263"/>
          </a:xfrm>
          <a:prstGeom prst="rect">
            <a:avLst/>
          </a:prstGeo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284758" y="6337936"/>
            <a:ext cx="1821076" cy="461665"/>
          </a:xfrm>
          <a:prstGeom prst="rect">
            <a:avLst/>
          </a:prstGeom>
        </p:spPr>
        <p:txBody>
          <a:bodyPr wrap="none">
            <a:spAutoFit/>
          </a:bodyPr>
          <a:lstStyle/>
          <a:p>
            <a:r>
              <a:rPr lang="en-US" sz="2400" dirty="0"/>
              <a:t>elastic spider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287258" y="3867060"/>
            <a:ext cx="1860894" cy="461665"/>
          </a:xfrm>
          <a:prstGeom prst="rect">
            <a:avLst/>
          </a:prstGeom>
        </p:spPr>
        <p:txBody>
          <a:bodyPr wrap="none">
            <a:spAutoFit/>
          </a:bodyPr>
          <a:lstStyle/>
          <a:p>
            <a:r>
              <a:rPr lang="en-US" sz="2400" dirty="0"/>
              <a:t>metallic hubs</a:t>
            </a:r>
            <a:endParaRPr lang="ru-RU" sz="2400" dirty="0"/>
          </a:p>
        </p:txBody>
      </p:sp>
    </p:spTree>
    <p:extLst>
      <p:ext uri="{BB962C8B-B14F-4D97-AF65-F5344CB8AC3E}">
        <p14:creationId xmlns:p14="http://schemas.microsoft.com/office/powerpoint/2010/main" val="141118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512"/>
            <a:ext cx="2576147" cy="2576147"/>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4377128" y="1109273"/>
            <a:ext cx="6976672" cy="57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Contradiction:</a:t>
            </a:r>
          </a:p>
          <a:p>
            <a:pPr marL="0" indent="0" algn="just">
              <a:buNone/>
            </a:pPr>
            <a:endParaRPr lang="en-US" dirty="0"/>
          </a:p>
        </p:txBody>
      </p:sp>
      <p:pic>
        <p:nvPicPr>
          <p:cNvPr id="12" name="Рисунок 11" descr="Изображение выглядит как пол, внутренний, красный, маленький&#10;&#10;Описание создано автоматически">
            <a:extLst>
              <a:ext uri="{FF2B5EF4-FFF2-40B4-BE49-F238E27FC236}">
                <a16:creationId xmlns:a16="http://schemas.microsoft.com/office/drawing/2014/main" id="{AA18F094-DC40-4ED6-BE0E-D5FB90A3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40713"/>
            <a:ext cx="2576147" cy="1937263"/>
          </a:xfrm>
          <a:prstGeom prst="rect">
            <a:avLst/>
          </a:prstGeo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284758" y="6337936"/>
            <a:ext cx="1821076" cy="461665"/>
          </a:xfrm>
          <a:prstGeom prst="rect">
            <a:avLst/>
          </a:prstGeom>
        </p:spPr>
        <p:txBody>
          <a:bodyPr wrap="none">
            <a:spAutoFit/>
          </a:bodyPr>
          <a:lstStyle/>
          <a:p>
            <a:r>
              <a:rPr lang="en-US" sz="2400" dirty="0"/>
              <a:t>elastic spider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287258" y="3867060"/>
            <a:ext cx="1860894" cy="461665"/>
          </a:xfrm>
          <a:prstGeom prst="rect">
            <a:avLst/>
          </a:prstGeom>
        </p:spPr>
        <p:txBody>
          <a:bodyPr wrap="none">
            <a:spAutoFit/>
          </a:bodyPr>
          <a:lstStyle/>
          <a:p>
            <a:r>
              <a:rPr lang="en-US" sz="2400" dirty="0"/>
              <a:t>metallic hubs</a:t>
            </a:r>
            <a:endParaRPr lang="ru-RU" sz="2400" dirty="0"/>
          </a:p>
        </p:txBody>
      </p:sp>
      <p:grpSp>
        <p:nvGrpSpPr>
          <p:cNvPr id="11" name="Группа 10">
            <a:extLst>
              <a:ext uri="{FF2B5EF4-FFF2-40B4-BE49-F238E27FC236}">
                <a16:creationId xmlns:a16="http://schemas.microsoft.com/office/drawing/2014/main" id="{BBDD1B77-398B-4F29-9816-BB1CECF473C6}"/>
              </a:ext>
            </a:extLst>
          </p:cNvPr>
          <p:cNvGrpSpPr/>
          <p:nvPr/>
        </p:nvGrpSpPr>
        <p:grpSpPr>
          <a:xfrm>
            <a:off x="4254744" y="1688528"/>
            <a:ext cx="7647446" cy="4937123"/>
            <a:chOff x="0" y="0"/>
            <a:chExt cx="5901070" cy="4019107"/>
          </a:xfrm>
        </p:grpSpPr>
        <p:cxnSp>
          <p:nvCxnSpPr>
            <p:cNvPr id="15" name="Прямая со стрелкой 14">
              <a:extLst>
                <a:ext uri="{FF2B5EF4-FFF2-40B4-BE49-F238E27FC236}">
                  <a16:creationId xmlns:a16="http://schemas.microsoft.com/office/drawing/2014/main" id="{DCB1272D-32E4-41CD-A924-8E30E8FEDAB8}"/>
                </a:ext>
              </a:extLst>
            </p:cNvPr>
            <p:cNvCxnSpPr/>
            <p:nvPr/>
          </p:nvCxnSpPr>
          <p:spPr>
            <a:xfrm>
              <a:off x="2987749" y="871870"/>
              <a:ext cx="0" cy="2254102"/>
            </a:xfrm>
            <a:prstGeom prst="straightConnector1">
              <a:avLst/>
            </a:prstGeom>
            <a:noFill/>
            <a:ln w="6350" cap="flat" cmpd="sng" algn="ctr">
              <a:solidFill>
                <a:sysClr val="windowText" lastClr="000000"/>
              </a:solidFill>
              <a:prstDash val="solid"/>
              <a:miter lim="800000"/>
              <a:tailEnd type="triangle"/>
            </a:ln>
            <a:effectLst/>
          </p:spPr>
        </p:cxnSp>
        <p:grpSp>
          <p:nvGrpSpPr>
            <p:cNvPr id="16" name="Группа 15">
              <a:extLst>
                <a:ext uri="{FF2B5EF4-FFF2-40B4-BE49-F238E27FC236}">
                  <a16:creationId xmlns:a16="http://schemas.microsoft.com/office/drawing/2014/main" id="{97DEFD6B-AD6C-44B8-8364-D7325583B20E}"/>
                </a:ext>
              </a:extLst>
            </p:cNvPr>
            <p:cNvGrpSpPr/>
            <p:nvPr/>
          </p:nvGrpSpPr>
          <p:grpSpPr>
            <a:xfrm>
              <a:off x="0" y="0"/>
              <a:ext cx="5901070" cy="4019107"/>
              <a:chOff x="0" y="0"/>
              <a:chExt cx="5901070" cy="4019107"/>
            </a:xfrm>
          </p:grpSpPr>
          <p:sp>
            <p:nvSpPr>
              <p:cNvPr id="17" name="Прямоугольник 16">
                <a:extLst>
                  <a:ext uri="{FF2B5EF4-FFF2-40B4-BE49-F238E27FC236}">
                    <a16:creationId xmlns:a16="http://schemas.microsoft.com/office/drawing/2014/main" id="{8F047459-7640-4B8F-98E1-DE70F3C563DE}"/>
                  </a:ext>
                </a:extLst>
              </p:cNvPr>
              <p:cNvSpPr/>
              <p:nvPr/>
            </p:nvSpPr>
            <p:spPr>
              <a:xfrm>
                <a:off x="0" y="1552354"/>
                <a:ext cx="1658679" cy="839972"/>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Application available for high torque and humidity requirements</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Прямоугольник 17">
                <a:extLst>
                  <a:ext uri="{FF2B5EF4-FFF2-40B4-BE49-F238E27FC236}">
                    <a16:creationId xmlns:a16="http://schemas.microsoft.com/office/drawing/2014/main" id="{4E06A651-33CF-463C-83D7-2A563E50816A}"/>
                  </a:ext>
                </a:extLst>
              </p:cNvPr>
              <p:cNvSpPr/>
              <p:nvPr/>
            </p:nvSpPr>
            <p:spPr>
              <a:xfrm>
                <a:off x="4242391" y="1552354"/>
                <a:ext cx="1658679" cy="839972"/>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Application available for high torque requirements</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Овал 18">
                <a:extLst>
                  <a:ext uri="{FF2B5EF4-FFF2-40B4-BE49-F238E27FC236}">
                    <a16:creationId xmlns:a16="http://schemas.microsoft.com/office/drawing/2014/main" id="{4EB5F05D-658D-470D-9036-4096A20CBB0B}"/>
                  </a:ext>
                </a:extLst>
              </p:cNvPr>
              <p:cNvSpPr/>
              <p:nvPr/>
            </p:nvSpPr>
            <p:spPr>
              <a:xfrm>
                <a:off x="1648046" y="3136605"/>
                <a:ext cx="2753626" cy="882502"/>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en-US"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Low degree of shore hardness</a:t>
                </a:r>
                <a:endParaRPr lang="ru-RU"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 стрелкой 19">
                <a:extLst>
                  <a:ext uri="{FF2B5EF4-FFF2-40B4-BE49-F238E27FC236}">
                    <a16:creationId xmlns:a16="http://schemas.microsoft.com/office/drawing/2014/main" id="{06E50694-250F-48A9-91C3-81E3DD46C70B}"/>
                  </a:ext>
                </a:extLst>
              </p:cNvPr>
              <p:cNvCxnSpPr/>
              <p:nvPr/>
            </p:nvCxnSpPr>
            <p:spPr>
              <a:xfrm flipH="1">
                <a:off x="1520456" y="871870"/>
                <a:ext cx="1275449" cy="648586"/>
              </a:xfrm>
              <a:prstGeom prst="straightConnector1">
                <a:avLst/>
              </a:prstGeom>
              <a:noFill/>
              <a:ln w="6350" cap="flat" cmpd="sng" algn="ctr">
                <a:solidFill>
                  <a:sysClr val="windowText" lastClr="000000"/>
                </a:solidFill>
                <a:prstDash val="solid"/>
                <a:miter lim="800000"/>
                <a:tailEnd type="triangle"/>
              </a:ln>
              <a:effectLst/>
            </p:spPr>
          </p:cxnSp>
          <p:cxnSp>
            <p:nvCxnSpPr>
              <p:cNvPr id="21" name="Прямая со стрелкой 20">
                <a:extLst>
                  <a:ext uri="{FF2B5EF4-FFF2-40B4-BE49-F238E27FC236}">
                    <a16:creationId xmlns:a16="http://schemas.microsoft.com/office/drawing/2014/main" id="{90E140C7-E668-431B-8078-D8384F2A8D48}"/>
                  </a:ext>
                </a:extLst>
              </p:cNvPr>
              <p:cNvCxnSpPr/>
              <p:nvPr/>
            </p:nvCxnSpPr>
            <p:spPr>
              <a:xfrm flipV="1">
                <a:off x="3296093" y="2424223"/>
                <a:ext cx="1158949" cy="712382"/>
              </a:xfrm>
              <a:prstGeom prst="straightConnector1">
                <a:avLst/>
              </a:prstGeom>
              <a:noFill/>
              <a:ln w="6350" cap="flat" cmpd="sng" algn="ctr">
                <a:solidFill>
                  <a:sysClr val="windowText" lastClr="000000"/>
                </a:solidFill>
                <a:prstDash val="solid"/>
                <a:miter lim="800000"/>
                <a:tailEnd type="triangle"/>
              </a:ln>
              <a:effectLst/>
            </p:spPr>
          </p:cxnSp>
          <p:cxnSp>
            <p:nvCxnSpPr>
              <p:cNvPr id="22" name="Прямая со стрелкой 21">
                <a:extLst>
                  <a:ext uri="{FF2B5EF4-FFF2-40B4-BE49-F238E27FC236}">
                    <a16:creationId xmlns:a16="http://schemas.microsoft.com/office/drawing/2014/main" id="{2B75981F-840A-473D-B51A-5B0F25AC9F1A}"/>
                  </a:ext>
                </a:extLst>
              </p:cNvPr>
              <p:cNvCxnSpPr/>
              <p:nvPr/>
            </p:nvCxnSpPr>
            <p:spPr>
              <a:xfrm flipH="1" flipV="1">
                <a:off x="1552353" y="2424223"/>
                <a:ext cx="1127052" cy="712382"/>
              </a:xfrm>
              <a:prstGeom prst="straightConnector1">
                <a:avLst/>
              </a:prstGeom>
              <a:noFill/>
              <a:ln w="6350" cap="flat" cmpd="sng" algn="ctr">
                <a:solidFill>
                  <a:srgbClr val="ED7D31"/>
                </a:solidFill>
                <a:prstDash val="solid"/>
                <a:miter lim="800000"/>
                <a:tailEnd type="triangle"/>
              </a:ln>
              <a:effectLst/>
            </p:spPr>
          </p:cxnSp>
          <p:cxnSp>
            <p:nvCxnSpPr>
              <p:cNvPr id="23" name="Прямая со стрелкой 22">
                <a:extLst>
                  <a:ext uri="{FF2B5EF4-FFF2-40B4-BE49-F238E27FC236}">
                    <a16:creationId xmlns:a16="http://schemas.microsoft.com/office/drawing/2014/main" id="{140DBED5-1129-4BC8-8D6B-5705960EAFD1}"/>
                  </a:ext>
                </a:extLst>
              </p:cNvPr>
              <p:cNvCxnSpPr/>
              <p:nvPr/>
            </p:nvCxnSpPr>
            <p:spPr>
              <a:xfrm>
                <a:off x="3232298" y="861237"/>
                <a:ext cx="1244009" cy="680705"/>
              </a:xfrm>
              <a:prstGeom prst="straightConnector1">
                <a:avLst/>
              </a:prstGeom>
              <a:noFill/>
              <a:ln w="6350" cap="flat" cmpd="sng" algn="ctr">
                <a:solidFill>
                  <a:srgbClr val="ED7D31"/>
                </a:solidFill>
                <a:prstDash val="solid"/>
                <a:miter lim="800000"/>
                <a:tailEnd type="triangle"/>
              </a:ln>
              <a:effectLst/>
            </p:spPr>
          </p:cxnSp>
          <p:sp>
            <p:nvSpPr>
              <p:cNvPr id="24" name="Овал 23">
                <a:extLst>
                  <a:ext uri="{FF2B5EF4-FFF2-40B4-BE49-F238E27FC236}">
                    <a16:creationId xmlns:a16="http://schemas.microsoft.com/office/drawing/2014/main" id="{D9E64F3F-E496-491C-9B65-2C940CF32267}"/>
                  </a:ext>
                </a:extLst>
              </p:cNvPr>
              <p:cNvSpPr/>
              <p:nvPr/>
            </p:nvSpPr>
            <p:spPr>
              <a:xfrm>
                <a:off x="1764993" y="1257300"/>
                <a:ext cx="2370587" cy="1314327"/>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S</a:t>
                </a: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hore hardness of elastomeric material of the spider</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5" name="Группа 24">
                <a:extLst>
                  <a:ext uri="{FF2B5EF4-FFF2-40B4-BE49-F238E27FC236}">
                    <a16:creationId xmlns:a16="http://schemas.microsoft.com/office/drawing/2014/main" id="{A6446FA2-6167-4D1C-B3D5-72E86E7F4EE5}"/>
                  </a:ext>
                </a:extLst>
              </p:cNvPr>
              <p:cNvGrpSpPr/>
              <p:nvPr/>
            </p:nvGrpSpPr>
            <p:grpSpPr>
              <a:xfrm>
                <a:off x="1605516" y="893135"/>
                <a:ext cx="318976" cy="329609"/>
                <a:chOff x="0" y="0"/>
                <a:chExt cx="318976" cy="329609"/>
              </a:xfrm>
            </p:grpSpPr>
            <p:sp>
              <p:nvSpPr>
                <p:cNvPr id="36" name="Прямоугольник 35">
                  <a:extLst>
                    <a:ext uri="{FF2B5EF4-FFF2-40B4-BE49-F238E27FC236}">
                      <a16:creationId xmlns:a16="http://schemas.microsoft.com/office/drawing/2014/main" id="{EA97E2DB-5D12-483A-B71C-0946DA96895F}"/>
                    </a:ext>
                  </a:extLst>
                </p:cNvPr>
                <p:cNvSpPr/>
                <p:nvPr/>
              </p:nvSpPr>
              <p:spPr>
                <a:xfrm>
                  <a:off x="0" y="0"/>
                  <a:ext cx="318976" cy="3296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ru-RU" sz="1800" b="1">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Знак ''плюс'' 36">
                  <a:extLst>
                    <a:ext uri="{FF2B5EF4-FFF2-40B4-BE49-F238E27FC236}">
                      <a16:creationId xmlns:a16="http://schemas.microsoft.com/office/drawing/2014/main" id="{5AFC4910-790A-4464-B582-7E2B62C400C3}"/>
                    </a:ext>
                  </a:extLst>
                </p:cNvPr>
                <p:cNvSpPr/>
                <p:nvPr/>
              </p:nvSpPr>
              <p:spPr>
                <a:xfrm>
                  <a:off x="42530" y="53162"/>
                  <a:ext cx="233916" cy="244505"/>
                </a:xfrm>
                <a:prstGeom prst="mathPlus">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grpSp>
            <p:nvGrpSpPr>
              <p:cNvPr id="26" name="Группа 25">
                <a:extLst>
                  <a:ext uri="{FF2B5EF4-FFF2-40B4-BE49-F238E27FC236}">
                    <a16:creationId xmlns:a16="http://schemas.microsoft.com/office/drawing/2014/main" id="{8F20DCC3-C586-4783-8E2E-2A8A09823967}"/>
                  </a:ext>
                </a:extLst>
              </p:cNvPr>
              <p:cNvGrpSpPr/>
              <p:nvPr/>
            </p:nvGrpSpPr>
            <p:grpSpPr>
              <a:xfrm>
                <a:off x="4082902" y="2700670"/>
                <a:ext cx="318976" cy="329609"/>
                <a:chOff x="0" y="0"/>
                <a:chExt cx="318976" cy="329609"/>
              </a:xfrm>
            </p:grpSpPr>
            <p:sp>
              <p:nvSpPr>
                <p:cNvPr id="34" name="Прямоугольник 33">
                  <a:extLst>
                    <a:ext uri="{FF2B5EF4-FFF2-40B4-BE49-F238E27FC236}">
                      <a16:creationId xmlns:a16="http://schemas.microsoft.com/office/drawing/2014/main" id="{C5F78E0B-CF5A-4853-80C5-737F9C1E0325}"/>
                    </a:ext>
                  </a:extLst>
                </p:cNvPr>
                <p:cNvSpPr/>
                <p:nvPr/>
              </p:nvSpPr>
              <p:spPr>
                <a:xfrm>
                  <a:off x="0" y="0"/>
                  <a:ext cx="318976" cy="3296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ru-RU" sz="1800" b="1">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Знак ''плюс'' 34">
                  <a:extLst>
                    <a:ext uri="{FF2B5EF4-FFF2-40B4-BE49-F238E27FC236}">
                      <a16:creationId xmlns:a16="http://schemas.microsoft.com/office/drawing/2014/main" id="{3D6D2D74-E041-4778-81B9-E0BA60700DD9}"/>
                    </a:ext>
                  </a:extLst>
                </p:cNvPr>
                <p:cNvSpPr/>
                <p:nvPr/>
              </p:nvSpPr>
              <p:spPr>
                <a:xfrm>
                  <a:off x="42530" y="53162"/>
                  <a:ext cx="233916" cy="244505"/>
                </a:xfrm>
                <a:prstGeom prst="mathPlus">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grpSp>
            <p:nvGrpSpPr>
              <p:cNvPr id="27" name="Группа 26">
                <a:extLst>
                  <a:ext uri="{FF2B5EF4-FFF2-40B4-BE49-F238E27FC236}">
                    <a16:creationId xmlns:a16="http://schemas.microsoft.com/office/drawing/2014/main" id="{E0786B2B-4479-41C9-B269-68EAA71E1063}"/>
                  </a:ext>
                </a:extLst>
              </p:cNvPr>
              <p:cNvGrpSpPr/>
              <p:nvPr/>
            </p:nvGrpSpPr>
            <p:grpSpPr>
              <a:xfrm>
                <a:off x="1605516" y="2690037"/>
                <a:ext cx="318976" cy="329609"/>
                <a:chOff x="0" y="0"/>
                <a:chExt cx="318976" cy="329609"/>
              </a:xfrm>
            </p:grpSpPr>
            <p:sp>
              <p:nvSpPr>
                <p:cNvPr id="32" name="Прямоугольник 31">
                  <a:extLst>
                    <a:ext uri="{FF2B5EF4-FFF2-40B4-BE49-F238E27FC236}">
                      <a16:creationId xmlns:a16="http://schemas.microsoft.com/office/drawing/2014/main" id="{25E21C0C-B58F-44B8-BFFF-5A37877CFB22}"/>
                    </a:ext>
                  </a:extLst>
                </p:cNvPr>
                <p:cNvSpPr/>
                <p:nvPr/>
              </p:nvSpPr>
              <p:spPr>
                <a:xfrm>
                  <a:off x="0" y="0"/>
                  <a:ext cx="318976" cy="3296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ru-RU" sz="1800" b="1">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Знак ''минус'' 32">
                  <a:extLst>
                    <a:ext uri="{FF2B5EF4-FFF2-40B4-BE49-F238E27FC236}">
                      <a16:creationId xmlns:a16="http://schemas.microsoft.com/office/drawing/2014/main" id="{3DD3AB8B-BC3B-4268-A58A-B03A7D79B902}"/>
                    </a:ext>
                  </a:extLst>
                </p:cNvPr>
                <p:cNvSpPr/>
                <p:nvPr/>
              </p:nvSpPr>
              <p:spPr>
                <a:xfrm>
                  <a:off x="53163" y="53163"/>
                  <a:ext cx="212090" cy="244475"/>
                </a:xfrm>
                <a:prstGeom prst="mathMinus">
                  <a:avLst/>
                </a:prstGeom>
                <a:solidFill>
                  <a:srgbClr val="FF0000"/>
                </a:solidFill>
                <a:ln w="127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grpSp>
            <p:nvGrpSpPr>
              <p:cNvPr id="28" name="Группа 27">
                <a:extLst>
                  <a:ext uri="{FF2B5EF4-FFF2-40B4-BE49-F238E27FC236}">
                    <a16:creationId xmlns:a16="http://schemas.microsoft.com/office/drawing/2014/main" id="{5C08013B-EB69-4DCF-A11A-CA80AF3F35CA}"/>
                  </a:ext>
                </a:extLst>
              </p:cNvPr>
              <p:cNvGrpSpPr/>
              <p:nvPr/>
            </p:nvGrpSpPr>
            <p:grpSpPr>
              <a:xfrm>
                <a:off x="4082902" y="914400"/>
                <a:ext cx="318976" cy="329609"/>
                <a:chOff x="0" y="0"/>
                <a:chExt cx="318976" cy="329609"/>
              </a:xfrm>
            </p:grpSpPr>
            <p:sp>
              <p:nvSpPr>
                <p:cNvPr id="30" name="Прямоугольник 29">
                  <a:extLst>
                    <a:ext uri="{FF2B5EF4-FFF2-40B4-BE49-F238E27FC236}">
                      <a16:creationId xmlns:a16="http://schemas.microsoft.com/office/drawing/2014/main" id="{D7811FE4-5DD5-4A58-98FC-6147DDE24A3C}"/>
                    </a:ext>
                  </a:extLst>
                </p:cNvPr>
                <p:cNvSpPr/>
                <p:nvPr/>
              </p:nvSpPr>
              <p:spPr>
                <a:xfrm>
                  <a:off x="0" y="0"/>
                  <a:ext cx="318976" cy="3296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ru-RU" sz="1800" b="1">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Знак ''минус'' 30">
                  <a:extLst>
                    <a:ext uri="{FF2B5EF4-FFF2-40B4-BE49-F238E27FC236}">
                      <a16:creationId xmlns:a16="http://schemas.microsoft.com/office/drawing/2014/main" id="{ED4FFF5E-55B3-49D0-B802-3536D7E4535B}"/>
                    </a:ext>
                  </a:extLst>
                </p:cNvPr>
                <p:cNvSpPr/>
                <p:nvPr/>
              </p:nvSpPr>
              <p:spPr>
                <a:xfrm>
                  <a:off x="53163" y="53163"/>
                  <a:ext cx="212090" cy="244475"/>
                </a:xfrm>
                <a:prstGeom prst="mathMinus">
                  <a:avLst/>
                </a:prstGeom>
                <a:solidFill>
                  <a:srgbClr val="FF0000"/>
                </a:solidFill>
                <a:ln w="127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sp>
            <p:nvSpPr>
              <p:cNvPr id="29" name="Овал 28">
                <a:extLst>
                  <a:ext uri="{FF2B5EF4-FFF2-40B4-BE49-F238E27FC236}">
                    <a16:creationId xmlns:a16="http://schemas.microsoft.com/office/drawing/2014/main" id="{AB0A4D3D-1A72-4267-BDCF-2BCCE4D6B810}"/>
                  </a:ext>
                </a:extLst>
              </p:cNvPr>
              <p:cNvSpPr/>
              <p:nvPr/>
            </p:nvSpPr>
            <p:spPr>
              <a:xfrm>
                <a:off x="1648046" y="0"/>
                <a:ext cx="2753360" cy="88201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High degree of shore hardness</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2782322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TESE for your system (Chapter 9) </a:t>
            </a:r>
            <a:endParaRPr lang="ru-RU" dirty="0"/>
          </a:p>
        </p:txBody>
      </p:sp>
    </p:spTree>
    <p:extLst>
      <p:ext uri="{BB962C8B-B14F-4D97-AF65-F5344CB8AC3E}">
        <p14:creationId xmlns:p14="http://schemas.microsoft.com/office/powerpoint/2010/main" val="282944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 </a:t>
            </a:r>
            <a:r>
              <a:rPr lang="en-US" sz="3600" b="1" dirty="0"/>
              <a:t>S-curve trend</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8281" y="1290913"/>
            <a:ext cx="2576147" cy="2576147"/>
          </a:xfrm>
        </p:spPr>
      </p:pic>
      <p:sp>
        <p:nvSpPr>
          <p:cNvPr id="11" name="Прямоугольник 10">
            <a:extLst>
              <a:ext uri="{FF2B5EF4-FFF2-40B4-BE49-F238E27FC236}">
                <a16:creationId xmlns:a16="http://schemas.microsoft.com/office/drawing/2014/main" id="{A6A5B0CA-47BA-4EAA-BBC7-398060DC0831}"/>
              </a:ext>
            </a:extLst>
          </p:cNvPr>
          <p:cNvSpPr/>
          <p:nvPr/>
        </p:nvSpPr>
        <p:spPr>
          <a:xfrm>
            <a:off x="467023" y="1170892"/>
            <a:ext cx="3552767" cy="2616101"/>
          </a:xfrm>
          <a:prstGeom prst="rect">
            <a:avLst/>
          </a:prstGeom>
        </p:spPr>
        <p:txBody>
          <a:bodyPr wrap="none">
            <a:spAutoFit/>
          </a:bodyPr>
          <a:lstStyle/>
          <a:p>
            <a:r>
              <a:rPr lang="en-US" sz="2400" b="1" dirty="0"/>
              <a:t>Power drive:</a:t>
            </a:r>
          </a:p>
          <a:p>
            <a:r>
              <a:rPr lang="en-US" sz="2000" dirty="0"/>
              <a:t>- CNC machines</a:t>
            </a:r>
          </a:p>
          <a:p>
            <a:r>
              <a:rPr lang="en-US" sz="2000" dirty="0"/>
              <a:t>- Rolling mills</a:t>
            </a:r>
          </a:p>
          <a:p>
            <a:r>
              <a:rPr lang="en-US" sz="2000" dirty="0"/>
              <a:t>- River and navy vessels</a:t>
            </a:r>
          </a:p>
          <a:p>
            <a:r>
              <a:rPr lang="en-US" sz="2000" dirty="0"/>
              <a:t>- Diesel and electric locomotives</a:t>
            </a:r>
          </a:p>
          <a:p>
            <a:r>
              <a:rPr lang="en-US" sz="2000" dirty="0"/>
              <a:t>- Drilling machines</a:t>
            </a:r>
          </a:p>
          <a:p>
            <a:r>
              <a:rPr lang="en-US" sz="2000" dirty="0"/>
              <a:t>- Pumping units</a:t>
            </a:r>
          </a:p>
          <a:p>
            <a:r>
              <a:rPr lang="en-US" sz="2000" dirty="0"/>
              <a:t>- Road construction vehicles</a:t>
            </a:r>
          </a:p>
        </p:txBody>
      </p:sp>
      <p:pic>
        <p:nvPicPr>
          <p:cNvPr id="7" name="Рисунок 6">
            <a:extLst>
              <a:ext uri="{FF2B5EF4-FFF2-40B4-BE49-F238E27FC236}">
                <a16:creationId xmlns:a16="http://schemas.microsoft.com/office/drawing/2014/main" id="{BDB256D3-AC6A-46F4-B9F7-17A0D330CF8B}"/>
              </a:ext>
            </a:extLst>
          </p:cNvPr>
          <p:cNvPicPr>
            <a:picLocks noChangeAspect="1"/>
          </p:cNvPicPr>
          <p:nvPr/>
        </p:nvPicPr>
        <p:blipFill rotWithShape="1">
          <a:blip r:embed="rId3"/>
          <a:srcRect l="13750" t="49608" r="15041" b="31866"/>
          <a:stretch/>
        </p:blipFill>
        <p:spPr>
          <a:xfrm>
            <a:off x="467023" y="4595090"/>
            <a:ext cx="11219139" cy="1640992"/>
          </a:xfrm>
          <a:prstGeom prst="rect">
            <a:avLst/>
          </a:prstGeom>
        </p:spPr>
      </p:pic>
      <p:sp>
        <p:nvSpPr>
          <p:cNvPr id="8" name="Прямоугольник 7">
            <a:extLst>
              <a:ext uri="{FF2B5EF4-FFF2-40B4-BE49-F238E27FC236}">
                <a16:creationId xmlns:a16="http://schemas.microsoft.com/office/drawing/2014/main" id="{D361F337-1E29-4B7A-9076-690337D02098}"/>
              </a:ext>
            </a:extLst>
          </p:cNvPr>
          <p:cNvSpPr/>
          <p:nvPr/>
        </p:nvSpPr>
        <p:spPr>
          <a:xfrm>
            <a:off x="467023" y="4013505"/>
            <a:ext cx="2743187" cy="461665"/>
          </a:xfrm>
          <a:prstGeom prst="rect">
            <a:avLst/>
          </a:prstGeom>
        </p:spPr>
        <p:txBody>
          <a:bodyPr wrap="none">
            <a:spAutoFit/>
          </a:bodyPr>
          <a:lstStyle/>
          <a:p>
            <a:r>
              <a:rPr lang="en-US" sz="2400" b="1" dirty="0"/>
              <a:t>Fields of application</a:t>
            </a:r>
            <a:endParaRPr lang="ru-RU" sz="2400" b="1" dirty="0"/>
          </a:p>
        </p:txBody>
      </p:sp>
    </p:spTree>
    <p:extLst>
      <p:ext uri="{BB962C8B-B14F-4D97-AF65-F5344CB8AC3E}">
        <p14:creationId xmlns:p14="http://schemas.microsoft.com/office/powerpoint/2010/main" val="381460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 </a:t>
            </a:r>
            <a:r>
              <a:rPr lang="en-US" sz="3600" b="1" dirty="0" err="1"/>
              <a:t>dynamisation</a:t>
            </a:r>
            <a:r>
              <a:rPr lang="en-US" sz="3600" b="1" dirty="0"/>
              <a:t> trend</a:t>
            </a:r>
            <a:endParaRPr lang="ru-RU" b="1"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567730" y="5661878"/>
            <a:ext cx="2496581" cy="830997"/>
          </a:xfrm>
          <a:prstGeom prst="rect">
            <a:avLst/>
          </a:prstGeom>
        </p:spPr>
        <p:txBody>
          <a:bodyPr wrap="none">
            <a:spAutoFit/>
          </a:bodyPr>
          <a:lstStyle/>
          <a:p>
            <a:pPr algn="ctr"/>
            <a:r>
              <a:rPr lang="en-US" sz="2400" dirty="0"/>
              <a:t>initial </a:t>
            </a:r>
          </a:p>
          <a:p>
            <a:r>
              <a:rPr lang="en-US" sz="2400" dirty="0"/>
              <a:t>(patented in 1921)</a:t>
            </a:r>
            <a:endParaRPr lang="ru-RU" sz="2400" dirty="0"/>
          </a:p>
        </p:txBody>
      </p:sp>
      <p:pic>
        <p:nvPicPr>
          <p:cNvPr id="11" name="Рисунок 10" descr="Изображение выглядит как текст, карта&#10;&#10;Описание создано автоматически">
            <a:extLst>
              <a:ext uri="{FF2B5EF4-FFF2-40B4-BE49-F238E27FC236}">
                <a16:creationId xmlns:a16="http://schemas.microsoft.com/office/drawing/2014/main" id="{26BA0612-7503-4CA2-A73E-C480595A82B8}"/>
              </a:ext>
            </a:extLst>
          </p:cNvPr>
          <p:cNvPicPr>
            <a:picLocks noChangeAspect="1"/>
          </p:cNvPicPr>
          <p:nvPr/>
        </p:nvPicPr>
        <p:blipFill rotWithShape="1">
          <a:blip r:embed="rId2">
            <a:extLst>
              <a:ext uri="{28A0092B-C50C-407E-A947-70E740481C1C}">
                <a14:useLocalDpi xmlns:a14="http://schemas.microsoft.com/office/drawing/2010/main" val="0"/>
              </a:ext>
            </a:extLst>
          </a:blip>
          <a:srcRect l="6814" t="10273" r="14253" b="6618"/>
          <a:stretch/>
        </p:blipFill>
        <p:spPr>
          <a:xfrm>
            <a:off x="567730" y="1275515"/>
            <a:ext cx="2784719" cy="4306970"/>
          </a:xfrm>
          <a:prstGeom prst="rect">
            <a:avLst/>
          </a:prstGeom>
        </p:spPr>
      </p:pic>
      <p:sp>
        <p:nvSpPr>
          <p:cNvPr id="15" name="Прямоугольник 14">
            <a:extLst>
              <a:ext uri="{FF2B5EF4-FFF2-40B4-BE49-F238E27FC236}">
                <a16:creationId xmlns:a16="http://schemas.microsoft.com/office/drawing/2014/main" id="{03660404-56F5-4F35-96EB-89700B13B80B}"/>
              </a:ext>
            </a:extLst>
          </p:cNvPr>
          <p:cNvSpPr/>
          <p:nvPr/>
        </p:nvSpPr>
        <p:spPr>
          <a:xfrm>
            <a:off x="4403333" y="5122504"/>
            <a:ext cx="1329468" cy="830997"/>
          </a:xfrm>
          <a:prstGeom prst="rect">
            <a:avLst/>
          </a:prstGeom>
        </p:spPr>
        <p:txBody>
          <a:bodyPr wrap="none">
            <a:spAutoFit/>
          </a:bodyPr>
          <a:lstStyle/>
          <a:p>
            <a:pPr algn="ctr"/>
            <a:r>
              <a:rPr lang="en-US" sz="2400" dirty="0"/>
              <a:t>robust</a:t>
            </a:r>
          </a:p>
          <a:p>
            <a:pPr algn="ctr"/>
            <a:r>
              <a:rPr lang="en-US" sz="2400" dirty="0"/>
              <a:t>(optimal)</a:t>
            </a:r>
            <a:endParaRPr lang="ru-RU" sz="2400" dirty="0"/>
          </a:p>
        </p:txBody>
      </p:sp>
      <p:sp>
        <p:nvSpPr>
          <p:cNvPr id="16" name="Прямоугольник 15">
            <a:extLst>
              <a:ext uri="{FF2B5EF4-FFF2-40B4-BE49-F238E27FC236}">
                <a16:creationId xmlns:a16="http://schemas.microsoft.com/office/drawing/2014/main" id="{A6B6786E-A542-439B-83E5-FA24B165C764}"/>
              </a:ext>
            </a:extLst>
          </p:cNvPr>
          <p:cNvSpPr/>
          <p:nvPr/>
        </p:nvSpPr>
        <p:spPr>
          <a:xfrm>
            <a:off x="7234409" y="5122504"/>
            <a:ext cx="1265539" cy="461665"/>
          </a:xfrm>
          <a:prstGeom prst="rect">
            <a:avLst/>
          </a:prstGeom>
        </p:spPr>
        <p:txBody>
          <a:bodyPr wrap="none">
            <a:spAutoFit/>
          </a:bodyPr>
          <a:lstStyle/>
          <a:p>
            <a:pPr algn="ctr"/>
            <a:r>
              <a:rPr lang="en-US" sz="2400" dirty="0"/>
              <a:t>adaptive</a:t>
            </a:r>
            <a:endParaRPr lang="ru-RU" sz="2400" dirty="0"/>
          </a:p>
        </p:txBody>
      </p:sp>
      <p:sp>
        <p:nvSpPr>
          <p:cNvPr id="17" name="Прямоугольник 16">
            <a:extLst>
              <a:ext uri="{FF2B5EF4-FFF2-40B4-BE49-F238E27FC236}">
                <a16:creationId xmlns:a16="http://schemas.microsoft.com/office/drawing/2014/main" id="{F405CDFE-87C1-47E1-AB4B-A4184177F250}"/>
              </a:ext>
            </a:extLst>
          </p:cNvPr>
          <p:cNvSpPr/>
          <p:nvPr/>
        </p:nvSpPr>
        <p:spPr>
          <a:xfrm>
            <a:off x="8689429" y="5122504"/>
            <a:ext cx="3291991" cy="1569660"/>
          </a:xfrm>
          <a:prstGeom prst="rect">
            <a:avLst/>
          </a:prstGeom>
        </p:spPr>
        <p:txBody>
          <a:bodyPr wrap="none">
            <a:spAutoFit/>
          </a:bodyPr>
          <a:lstStyle/>
          <a:p>
            <a:pPr algn="ctr"/>
            <a:r>
              <a:rPr lang="en-US" sz="2400" dirty="0"/>
              <a:t>self-adaptive</a:t>
            </a:r>
          </a:p>
          <a:p>
            <a:pPr algn="ctr"/>
            <a:r>
              <a:rPr lang="en-US" sz="2400" dirty="0"/>
              <a:t>https://</a:t>
            </a:r>
          </a:p>
          <a:p>
            <a:pPr algn="ctr"/>
            <a:r>
              <a:rPr lang="en-US" sz="2400" dirty="0">
                <a:hlinkClick r:id="rId3"/>
              </a:rPr>
              <a:t>www.mikipulley-us.com/</a:t>
            </a:r>
            <a:endParaRPr lang="en-US" sz="2400" dirty="0"/>
          </a:p>
          <a:p>
            <a:pPr algn="ctr"/>
            <a:r>
              <a:rPr lang="en-US" sz="2400" dirty="0"/>
              <a:t>bellows-couplings</a:t>
            </a:r>
            <a:endParaRPr lang="ru-RU" sz="2400" dirty="0"/>
          </a:p>
        </p:txBody>
      </p:sp>
      <p:pic>
        <p:nvPicPr>
          <p:cNvPr id="19" name="Рисунок 18">
            <a:extLst>
              <a:ext uri="{FF2B5EF4-FFF2-40B4-BE49-F238E27FC236}">
                <a16:creationId xmlns:a16="http://schemas.microsoft.com/office/drawing/2014/main" id="{7CAD1588-0FEA-4C77-B114-471C5D753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692" y="1774127"/>
            <a:ext cx="2466975" cy="1847850"/>
          </a:xfrm>
          <a:prstGeom prst="rect">
            <a:avLst/>
          </a:prstGeom>
        </p:spPr>
      </p:pic>
      <p:pic>
        <p:nvPicPr>
          <p:cNvPr id="20"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2B05FC6F-D1FC-406B-987F-3724D45CE17E}"/>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6014"/>
          <a:stretch/>
        </p:blipFill>
        <p:spPr>
          <a:xfrm>
            <a:off x="3704997" y="1609235"/>
            <a:ext cx="2576147" cy="2421224"/>
          </a:xfrm>
        </p:spPr>
      </p:pic>
      <p:pic>
        <p:nvPicPr>
          <p:cNvPr id="7" name="Рисунок 6" descr="Изображение выглядит как внутренний&#10;&#10;Описание создано автоматически">
            <a:extLst>
              <a:ext uri="{FF2B5EF4-FFF2-40B4-BE49-F238E27FC236}">
                <a16:creationId xmlns:a16="http://schemas.microsoft.com/office/drawing/2014/main" id="{63DF1F65-57BA-44CB-90BC-17E16F6BBD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3215" y="1847183"/>
            <a:ext cx="2275566" cy="2078351"/>
          </a:xfrm>
          <a:prstGeom prst="rect">
            <a:avLst/>
          </a:prstGeom>
        </p:spPr>
      </p:pic>
    </p:spTree>
    <p:extLst>
      <p:ext uri="{BB962C8B-B14F-4D97-AF65-F5344CB8AC3E}">
        <p14:creationId xmlns:p14="http://schemas.microsoft.com/office/powerpoint/2010/main" val="56828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38" y="1177460"/>
            <a:ext cx="2251540" cy="2251540"/>
          </a:xfrm>
        </p:spPr>
      </p:pic>
      <p:sp>
        <p:nvSpPr>
          <p:cNvPr id="14" name="Прямоугольник 13">
            <a:extLst>
              <a:ext uri="{FF2B5EF4-FFF2-40B4-BE49-F238E27FC236}">
                <a16:creationId xmlns:a16="http://schemas.microsoft.com/office/drawing/2014/main" id="{1C89CA24-B61E-4FED-A974-8408CCD3799F}"/>
              </a:ext>
            </a:extLst>
          </p:cNvPr>
          <p:cNvSpPr/>
          <p:nvPr/>
        </p:nvSpPr>
        <p:spPr>
          <a:xfrm>
            <a:off x="4139448" y="5729009"/>
            <a:ext cx="4357668" cy="461665"/>
          </a:xfrm>
          <a:prstGeom prst="rect">
            <a:avLst/>
          </a:prstGeom>
        </p:spPr>
        <p:txBody>
          <a:bodyPr wrap="none">
            <a:spAutoFit/>
          </a:bodyPr>
          <a:lstStyle/>
          <a:p>
            <a:r>
              <a:rPr lang="en-US" sz="2400" dirty="0"/>
              <a:t>Different types of elastic coupling</a:t>
            </a:r>
            <a:endParaRPr lang="ru-RU" sz="2400" dirty="0"/>
          </a:p>
        </p:txBody>
      </p:sp>
      <p:pic>
        <p:nvPicPr>
          <p:cNvPr id="6" name="Рисунок 5" descr="Изображение выглядит как LEGO, игрушка, стена&#10;&#10;Описание создано автоматически">
            <a:extLst>
              <a:ext uri="{FF2B5EF4-FFF2-40B4-BE49-F238E27FC236}">
                <a16:creationId xmlns:a16="http://schemas.microsoft.com/office/drawing/2014/main" id="{AF17C9EB-F33F-47F2-84ED-F4D88BBB6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37" y="3520525"/>
            <a:ext cx="2251539" cy="2251539"/>
          </a:xfrm>
          <a:prstGeom prst="rect">
            <a:avLst/>
          </a:prstGeom>
        </p:spPr>
      </p:pic>
      <p:pic>
        <p:nvPicPr>
          <p:cNvPr id="8" name="Рисунок 7">
            <a:extLst>
              <a:ext uri="{FF2B5EF4-FFF2-40B4-BE49-F238E27FC236}">
                <a16:creationId xmlns:a16="http://schemas.microsoft.com/office/drawing/2014/main" id="{C3A2EC4F-8216-4661-9BE5-E1A1FCD43E04}"/>
              </a:ext>
            </a:extLst>
          </p:cNvPr>
          <p:cNvPicPr>
            <a:picLocks noChangeAspect="1"/>
          </p:cNvPicPr>
          <p:nvPr/>
        </p:nvPicPr>
        <p:blipFill rotWithShape="1">
          <a:blip r:embed="rId4">
            <a:extLst>
              <a:ext uri="{28A0092B-C50C-407E-A947-70E740481C1C}">
                <a14:useLocalDpi xmlns:a14="http://schemas.microsoft.com/office/drawing/2010/main" val="0"/>
              </a:ext>
            </a:extLst>
          </a:blip>
          <a:srcRect b="10630"/>
          <a:stretch/>
        </p:blipFill>
        <p:spPr>
          <a:xfrm>
            <a:off x="5874015" y="925531"/>
            <a:ext cx="2903638" cy="2594994"/>
          </a:xfrm>
          <a:prstGeom prst="rect">
            <a:avLst/>
          </a:prstGeom>
        </p:spPr>
      </p:pic>
      <p:pic>
        <p:nvPicPr>
          <p:cNvPr id="15" name="Рисунок 14" descr="Изображение выглядит как металлоизделия, цепь, синий&#10;&#10;Описание создано автоматически">
            <a:extLst>
              <a:ext uri="{FF2B5EF4-FFF2-40B4-BE49-F238E27FC236}">
                <a16:creationId xmlns:a16="http://schemas.microsoft.com/office/drawing/2014/main" id="{42A2E841-6293-470E-9F6F-E1485C6E3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7798" y="1194404"/>
            <a:ext cx="2257707" cy="2257707"/>
          </a:xfrm>
          <a:prstGeom prst="rect">
            <a:avLst/>
          </a:prstGeom>
        </p:spPr>
      </p:pic>
      <p:pic>
        <p:nvPicPr>
          <p:cNvPr id="17" name="Рисунок 16">
            <a:extLst>
              <a:ext uri="{FF2B5EF4-FFF2-40B4-BE49-F238E27FC236}">
                <a16:creationId xmlns:a16="http://schemas.microsoft.com/office/drawing/2014/main" id="{C2587E7A-8A01-4B96-B461-FF28093FE741}"/>
              </a:ext>
            </a:extLst>
          </p:cNvPr>
          <p:cNvPicPr>
            <a:picLocks noChangeAspect="1"/>
          </p:cNvPicPr>
          <p:nvPr/>
        </p:nvPicPr>
        <p:blipFill rotWithShape="1">
          <a:blip r:embed="rId6">
            <a:extLst>
              <a:ext uri="{28A0092B-C50C-407E-A947-70E740481C1C}">
                <a14:useLocalDpi xmlns:a14="http://schemas.microsoft.com/office/drawing/2010/main" val="0"/>
              </a:ext>
            </a:extLst>
          </a:blip>
          <a:srcRect b="16209"/>
          <a:stretch/>
        </p:blipFill>
        <p:spPr>
          <a:xfrm>
            <a:off x="8799634" y="944379"/>
            <a:ext cx="2576147" cy="2158585"/>
          </a:xfrm>
          <a:prstGeom prst="rect">
            <a:avLst/>
          </a:prstGeom>
        </p:spPr>
      </p:pic>
      <p:pic>
        <p:nvPicPr>
          <p:cNvPr id="19" name="Рисунок 18">
            <a:extLst>
              <a:ext uri="{FF2B5EF4-FFF2-40B4-BE49-F238E27FC236}">
                <a16:creationId xmlns:a16="http://schemas.microsoft.com/office/drawing/2014/main" id="{6EF42369-22BB-4844-B8A3-DB250D3DA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9133" y="3774953"/>
            <a:ext cx="2386372" cy="1888643"/>
          </a:xfrm>
          <a:prstGeom prst="rect">
            <a:avLst/>
          </a:prstGeom>
        </p:spPr>
      </p:pic>
      <p:pic>
        <p:nvPicPr>
          <p:cNvPr id="21" name="Рисунок 20" descr="Изображение выглядит как объект&#10;&#10;Описание создано автоматически">
            <a:extLst>
              <a:ext uri="{FF2B5EF4-FFF2-40B4-BE49-F238E27FC236}">
                <a16:creationId xmlns:a16="http://schemas.microsoft.com/office/drawing/2014/main" id="{6C06C2F6-6FB5-4D2E-822C-55E2DE1B30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7126" y="3452111"/>
            <a:ext cx="2830528" cy="2122896"/>
          </a:xfrm>
          <a:prstGeom prst="rect">
            <a:avLst/>
          </a:prstGeom>
        </p:spPr>
      </p:pic>
      <p:pic>
        <p:nvPicPr>
          <p:cNvPr id="23" name="Рисунок 22">
            <a:extLst>
              <a:ext uri="{FF2B5EF4-FFF2-40B4-BE49-F238E27FC236}">
                <a16:creationId xmlns:a16="http://schemas.microsoft.com/office/drawing/2014/main" id="{2AF18294-C2DE-4A28-B7C9-75EF69F846F6}"/>
              </a:ext>
            </a:extLst>
          </p:cNvPr>
          <p:cNvPicPr>
            <a:picLocks noChangeAspect="1"/>
          </p:cNvPicPr>
          <p:nvPr/>
        </p:nvPicPr>
        <p:blipFill rotWithShape="1">
          <a:blip r:embed="rId9">
            <a:extLst>
              <a:ext uri="{28A0092B-C50C-407E-A947-70E740481C1C}">
                <a14:useLocalDpi xmlns:a14="http://schemas.microsoft.com/office/drawing/2010/main" val="0"/>
              </a:ext>
            </a:extLst>
          </a:blip>
          <a:srcRect b="16209"/>
          <a:stretch/>
        </p:blipFill>
        <p:spPr>
          <a:xfrm>
            <a:off x="8850764" y="3505010"/>
            <a:ext cx="2576147" cy="2158586"/>
          </a:xfrm>
          <a:prstGeom prst="rect">
            <a:avLst/>
          </a:prstGeom>
        </p:spPr>
      </p:pic>
      <p:sp>
        <p:nvSpPr>
          <p:cNvPr id="3" name="Прямоугольник 2">
            <a:extLst>
              <a:ext uri="{FF2B5EF4-FFF2-40B4-BE49-F238E27FC236}">
                <a16:creationId xmlns:a16="http://schemas.microsoft.com/office/drawing/2014/main" id="{E2C96231-F110-4A7E-B26A-6C22540B84AA}"/>
              </a:ext>
            </a:extLst>
          </p:cNvPr>
          <p:cNvSpPr/>
          <p:nvPr/>
        </p:nvSpPr>
        <p:spPr>
          <a:xfrm>
            <a:off x="766990" y="6308209"/>
            <a:ext cx="4784451" cy="400110"/>
          </a:xfrm>
          <a:prstGeom prst="rect">
            <a:avLst/>
          </a:prstGeom>
        </p:spPr>
        <p:txBody>
          <a:bodyPr wrap="none">
            <a:spAutoFit/>
          </a:bodyPr>
          <a:lstStyle/>
          <a:p>
            <a:r>
              <a:rPr lang="ru-RU" sz="2000" dirty="0">
                <a:hlinkClick r:id="rId10"/>
              </a:rPr>
              <a:t>https://en.wikipedia.org/wiki/Jaw_coupling</a:t>
            </a:r>
            <a:r>
              <a:rPr lang="en-US" sz="2000" dirty="0"/>
              <a:t> </a:t>
            </a:r>
            <a:endParaRPr lang="ru-RU" sz="2000" dirty="0"/>
          </a:p>
        </p:txBody>
      </p:sp>
    </p:spTree>
    <p:extLst>
      <p:ext uri="{BB962C8B-B14F-4D97-AF65-F5344CB8AC3E}">
        <p14:creationId xmlns:p14="http://schemas.microsoft.com/office/powerpoint/2010/main" val="29180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38" y="1177460"/>
            <a:ext cx="2251540" cy="2251540"/>
          </a:xfrm>
        </p:spPr>
      </p:pic>
      <p:sp>
        <p:nvSpPr>
          <p:cNvPr id="14" name="Прямоугольник 13">
            <a:extLst>
              <a:ext uri="{FF2B5EF4-FFF2-40B4-BE49-F238E27FC236}">
                <a16:creationId xmlns:a16="http://schemas.microsoft.com/office/drawing/2014/main" id="{1C89CA24-B61E-4FED-A974-8408CCD3799F}"/>
              </a:ext>
            </a:extLst>
          </p:cNvPr>
          <p:cNvSpPr/>
          <p:nvPr/>
        </p:nvSpPr>
        <p:spPr>
          <a:xfrm>
            <a:off x="4139448" y="6262042"/>
            <a:ext cx="4357668" cy="461665"/>
          </a:xfrm>
          <a:prstGeom prst="rect">
            <a:avLst/>
          </a:prstGeom>
        </p:spPr>
        <p:txBody>
          <a:bodyPr wrap="none">
            <a:spAutoFit/>
          </a:bodyPr>
          <a:lstStyle/>
          <a:p>
            <a:r>
              <a:rPr lang="en-US" sz="2400" dirty="0"/>
              <a:t>Different types of elastic coupling</a:t>
            </a:r>
            <a:endParaRPr lang="ru-RU" sz="2400" dirty="0"/>
          </a:p>
        </p:txBody>
      </p:sp>
      <p:pic>
        <p:nvPicPr>
          <p:cNvPr id="6" name="Рисунок 5" descr="Изображение выглядит как LEGO, игрушка, стена&#10;&#10;Описание создано автоматически">
            <a:extLst>
              <a:ext uri="{FF2B5EF4-FFF2-40B4-BE49-F238E27FC236}">
                <a16:creationId xmlns:a16="http://schemas.microsoft.com/office/drawing/2014/main" id="{AF17C9EB-F33F-47F2-84ED-F4D88BBB6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37" y="3520525"/>
            <a:ext cx="2251539" cy="2251539"/>
          </a:xfrm>
          <a:prstGeom prst="rect">
            <a:avLst/>
          </a:prstGeom>
        </p:spPr>
      </p:pic>
      <p:pic>
        <p:nvPicPr>
          <p:cNvPr id="4" name="Рисунок 3" descr="Изображение выглядит как внешний&#10;&#10;Описание создано автоматически">
            <a:extLst>
              <a:ext uri="{FF2B5EF4-FFF2-40B4-BE49-F238E27FC236}">
                <a16:creationId xmlns:a16="http://schemas.microsoft.com/office/drawing/2014/main" id="{BA306A5D-E0FD-43A9-A795-D78E133DA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6007" y="1177460"/>
            <a:ext cx="3004695" cy="2253521"/>
          </a:xfrm>
          <a:prstGeom prst="rect">
            <a:avLst/>
          </a:prstGeom>
        </p:spPr>
      </p:pic>
      <p:sp>
        <p:nvSpPr>
          <p:cNvPr id="5" name="Прямоугольник 4">
            <a:extLst>
              <a:ext uri="{FF2B5EF4-FFF2-40B4-BE49-F238E27FC236}">
                <a16:creationId xmlns:a16="http://schemas.microsoft.com/office/drawing/2014/main" id="{C04B5019-FC68-480C-B055-ACDFF4A9B751}"/>
              </a:ext>
            </a:extLst>
          </p:cNvPr>
          <p:cNvSpPr/>
          <p:nvPr/>
        </p:nvSpPr>
        <p:spPr>
          <a:xfrm>
            <a:off x="3332812" y="3463740"/>
            <a:ext cx="3592643" cy="2585323"/>
          </a:xfrm>
          <a:prstGeom prst="rect">
            <a:avLst/>
          </a:prstGeom>
        </p:spPr>
        <p:txBody>
          <a:bodyPr wrap="square">
            <a:spAutoFit/>
          </a:bodyPr>
          <a:lstStyle/>
          <a:p>
            <a:r>
              <a:rPr lang="en-US" b="1" dirty="0">
                <a:solidFill>
                  <a:srgbClr val="2491C6"/>
                </a:solidFill>
                <a:latin typeface="Arial" panose="020B0604020202020204" pitchFamily="34" charset="0"/>
              </a:rPr>
              <a:t>BIPEX semi-elastic coupling</a:t>
            </a:r>
            <a:r>
              <a:rPr lang="en-US" b="1" dirty="0">
                <a:solidFill>
                  <a:srgbClr val="4C4C4C"/>
                </a:solidFill>
                <a:latin typeface="Arial" panose="020B0604020202020204" pitchFamily="34" charset="0"/>
              </a:rPr>
              <a:t> </a:t>
            </a:r>
          </a:p>
          <a:p>
            <a:r>
              <a:rPr lang="en-US" cap="all" dirty="0">
                <a:solidFill>
                  <a:srgbClr val="7A7A7A"/>
                </a:solidFill>
                <a:latin typeface="Arial" panose="020B0604020202020204" pitchFamily="34" charset="0"/>
                <a:hlinkClick r:id="rId5"/>
              </a:rPr>
              <a:t>Elastic coupling</a:t>
            </a:r>
            <a:endParaRPr lang="en-US" dirty="0">
              <a:solidFill>
                <a:srgbClr val="4C4C4C"/>
              </a:solidFill>
              <a:latin typeface="Arial" panose="020B0604020202020204" pitchFamily="34" charset="0"/>
            </a:endParaRPr>
          </a:p>
          <a:p>
            <a:r>
              <a:rPr lang="en-US" u="sng" dirty="0">
                <a:solidFill>
                  <a:srgbClr val="4C4C4C"/>
                </a:solidFill>
                <a:latin typeface="Arial" panose="020B0604020202020204" pitchFamily="34" charset="0"/>
              </a:rPr>
              <a:t>Vote</a:t>
            </a:r>
            <a:r>
              <a:rPr lang="en-US" dirty="0">
                <a:solidFill>
                  <a:srgbClr val="4C4C4C"/>
                </a:solidFill>
                <a:latin typeface="Arial" panose="020B0604020202020204" pitchFamily="34" charset="0"/>
              </a:rPr>
              <a:t> </a:t>
            </a:r>
          </a:p>
          <a:p>
            <a:r>
              <a:rPr lang="en-US" dirty="0">
                <a:solidFill>
                  <a:srgbClr val="4C4C4C"/>
                </a:solidFill>
                <a:latin typeface="Arial" panose="020B0604020202020204" pitchFamily="34" charset="0"/>
              </a:rPr>
              <a:t>Principle: Universal semi-elastic coupling of the slot type. Very compact, it works with a reduced torsional game.   Application areas : Mechanical construction, especially for high-speed.</a:t>
            </a:r>
            <a:endParaRPr lang="en-US" b="0" i="0" u="none" strike="noStrike" dirty="0">
              <a:solidFill>
                <a:srgbClr val="4C4C4C"/>
              </a:solidFill>
              <a:effectLst/>
              <a:latin typeface="Arial" panose="020B0604020202020204" pitchFamily="34" charset="0"/>
            </a:endParaRPr>
          </a:p>
        </p:txBody>
      </p:sp>
      <p:pic>
        <p:nvPicPr>
          <p:cNvPr id="10" name="Рисунок 9">
            <a:extLst>
              <a:ext uri="{FF2B5EF4-FFF2-40B4-BE49-F238E27FC236}">
                <a16:creationId xmlns:a16="http://schemas.microsoft.com/office/drawing/2014/main" id="{92BC5952-5988-4337-8EE9-86D98AC11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5415" y="1337695"/>
            <a:ext cx="2466975" cy="1847850"/>
          </a:xfrm>
          <a:prstGeom prst="rect">
            <a:avLst/>
          </a:prstGeom>
        </p:spPr>
      </p:pic>
      <p:pic>
        <p:nvPicPr>
          <p:cNvPr id="11" name="Рисунок 10">
            <a:extLst>
              <a:ext uri="{FF2B5EF4-FFF2-40B4-BE49-F238E27FC236}">
                <a16:creationId xmlns:a16="http://schemas.microsoft.com/office/drawing/2014/main" id="{0EDDA40A-CD7F-4F3B-B469-7C32A941155A}"/>
              </a:ext>
            </a:extLst>
          </p:cNvPr>
          <p:cNvPicPr>
            <a:picLocks noChangeAspect="1"/>
          </p:cNvPicPr>
          <p:nvPr/>
        </p:nvPicPr>
        <p:blipFill rotWithShape="1">
          <a:blip r:embed="rId7"/>
          <a:srcRect l="23852" t="43057" r="42705" b="35075"/>
          <a:stretch/>
        </p:blipFill>
        <p:spPr>
          <a:xfrm>
            <a:off x="6881909" y="3526801"/>
            <a:ext cx="5026145" cy="1847849"/>
          </a:xfrm>
          <a:prstGeom prst="rect">
            <a:avLst/>
          </a:prstGeom>
        </p:spPr>
      </p:pic>
      <p:pic>
        <p:nvPicPr>
          <p:cNvPr id="12" name="Рисунок 11">
            <a:extLst>
              <a:ext uri="{FF2B5EF4-FFF2-40B4-BE49-F238E27FC236}">
                <a16:creationId xmlns:a16="http://schemas.microsoft.com/office/drawing/2014/main" id="{796D38DB-17C1-4808-8B9D-56A9A5E8C326}"/>
              </a:ext>
            </a:extLst>
          </p:cNvPr>
          <p:cNvPicPr>
            <a:picLocks noChangeAspect="1"/>
          </p:cNvPicPr>
          <p:nvPr/>
        </p:nvPicPr>
        <p:blipFill rotWithShape="1">
          <a:blip r:embed="rId8"/>
          <a:srcRect l="56803" t="44806" r="26107" b="35949"/>
          <a:stretch/>
        </p:blipFill>
        <p:spPr>
          <a:xfrm>
            <a:off x="9406853" y="1602053"/>
            <a:ext cx="2501201" cy="1583492"/>
          </a:xfrm>
          <a:prstGeom prst="rect">
            <a:avLst/>
          </a:prstGeom>
        </p:spPr>
      </p:pic>
    </p:spTree>
    <p:extLst>
      <p:ext uri="{BB962C8B-B14F-4D97-AF65-F5344CB8AC3E}">
        <p14:creationId xmlns:p14="http://schemas.microsoft.com/office/powerpoint/2010/main" val="258992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Topic description</a:t>
            </a:r>
            <a:endParaRPr lang="ru-RU" b="1" dirty="0"/>
          </a:p>
        </p:txBody>
      </p:sp>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4916774" y="1350234"/>
            <a:ext cx="6437026" cy="50676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Flexible elastic jaw couplings are characterized by small dimensions, low weight and low mass moments of inertia yet transmit high torques. Running quality and service life of the coupling are improved by accurate all-over machining. Their application is ideal for transmitting torque while damping torsional vibrations and absorbing shocks produced by the uneven operation of certain prime movers.</a:t>
            </a:r>
          </a:p>
          <a:p>
            <a:pPr marL="0" indent="0" algn="just">
              <a:buNone/>
            </a:pPr>
            <a:endParaRPr lang="en-US" dirty="0"/>
          </a:p>
          <a:p>
            <a:pPr marL="0" indent="0" algn="just">
              <a:buNone/>
            </a:pPr>
            <a:r>
              <a:rPr lang="en-US" dirty="0"/>
              <a:t>Problem: to improve the elastic element (spider); made it cheaper and easy to produce as well as easy to install </a:t>
            </a:r>
            <a:endParaRPr lang="ru-RU" dirty="0"/>
          </a:p>
        </p:txBody>
      </p:sp>
      <p:pic>
        <p:nvPicPr>
          <p:cNvPr id="7" name="Рисунок 6" descr="Изображение выглядит как дорога, объект, внешний&#10;&#10;Описание создано автоматически">
            <a:extLst>
              <a:ext uri="{FF2B5EF4-FFF2-40B4-BE49-F238E27FC236}">
                <a16:creationId xmlns:a16="http://schemas.microsoft.com/office/drawing/2014/main" id="{E1F06396-69F9-4108-B56A-19D154684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12" y="1042425"/>
            <a:ext cx="3429416" cy="1800443"/>
          </a:xfrm>
          <a:prstGeom prst="rect">
            <a:avLst/>
          </a:prstGeom>
        </p:spPr>
      </p:pic>
      <p:pic>
        <p:nvPicPr>
          <p:cNvPr id="16" name="Рисунок 15" descr="Изображение выглядит как объект&#10;&#10;Описание создано автоматически">
            <a:extLst>
              <a:ext uri="{FF2B5EF4-FFF2-40B4-BE49-F238E27FC236}">
                <a16:creationId xmlns:a16="http://schemas.microsoft.com/office/drawing/2014/main" id="{CB6132D8-6D0C-4292-BAA9-25435C921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12" y="2970038"/>
            <a:ext cx="3429416" cy="1800443"/>
          </a:xfrm>
          <a:prstGeom prst="rect">
            <a:avLst/>
          </a:prstGeom>
        </p:spPr>
      </p:pic>
      <p:pic>
        <p:nvPicPr>
          <p:cNvPr id="19" name="Рисунок 18" descr="Изображение выглядит как проектор&#10;&#10;Описание создано автоматически">
            <a:extLst>
              <a:ext uri="{FF2B5EF4-FFF2-40B4-BE49-F238E27FC236}">
                <a16:creationId xmlns:a16="http://schemas.microsoft.com/office/drawing/2014/main" id="{F0D79432-FDD9-4692-BC6A-1EDAE1795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12" y="4881689"/>
            <a:ext cx="3429417" cy="1800444"/>
          </a:xfrm>
          <a:prstGeom prst="rect">
            <a:avLst/>
          </a:prstGeom>
        </p:spPr>
      </p:pic>
    </p:spTree>
    <p:extLst>
      <p:ext uri="{BB962C8B-B14F-4D97-AF65-F5344CB8AC3E}">
        <p14:creationId xmlns:p14="http://schemas.microsoft.com/office/powerpoint/2010/main" val="142877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Patents for your system (Chapter 3)</a:t>
            </a:r>
            <a:endParaRPr lang="ru-RU" dirty="0"/>
          </a:p>
        </p:txBody>
      </p:sp>
    </p:spTree>
    <p:extLst>
      <p:ext uri="{BB962C8B-B14F-4D97-AF65-F5344CB8AC3E}">
        <p14:creationId xmlns:p14="http://schemas.microsoft.com/office/powerpoint/2010/main" val="127239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Patents’ search: Flexible elastic jaw coupling</a:t>
            </a:r>
            <a:endParaRPr lang="ru-RU" b="1" dirty="0"/>
          </a:p>
        </p:txBody>
      </p:sp>
      <p:pic>
        <p:nvPicPr>
          <p:cNvPr id="6" name="Рисунок 5" descr="Изображение выглядит как текст&#10;&#10;Описание создано автоматически">
            <a:extLst>
              <a:ext uri="{FF2B5EF4-FFF2-40B4-BE49-F238E27FC236}">
                <a16:creationId xmlns:a16="http://schemas.microsoft.com/office/drawing/2014/main" id="{9C1E6581-A168-4937-B65A-35DA27363D7C}"/>
              </a:ext>
            </a:extLst>
          </p:cNvPr>
          <p:cNvPicPr>
            <a:picLocks noChangeAspect="1"/>
          </p:cNvPicPr>
          <p:nvPr/>
        </p:nvPicPr>
        <p:blipFill rotWithShape="1">
          <a:blip r:embed="rId2">
            <a:extLst>
              <a:ext uri="{28A0092B-C50C-407E-A947-70E740481C1C}">
                <a14:useLocalDpi xmlns:a14="http://schemas.microsoft.com/office/drawing/2010/main" val="0"/>
              </a:ext>
            </a:extLst>
          </a:blip>
          <a:srcRect t="4563" b="14575"/>
          <a:stretch/>
        </p:blipFill>
        <p:spPr>
          <a:xfrm>
            <a:off x="508420" y="959374"/>
            <a:ext cx="3571393" cy="4242218"/>
          </a:xfrm>
          <a:prstGeom prst="rect">
            <a:avLst/>
          </a:prstGeom>
        </p:spPr>
      </p:pic>
      <p:sp>
        <p:nvSpPr>
          <p:cNvPr id="7" name="Прямоугольник 6">
            <a:extLst>
              <a:ext uri="{FF2B5EF4-FFF2-40B4-BE49-F238E27FC236}">
                <a16:creationId xmlns:a16="http://schemas.microsoft.com/office/drawing/2014/main" id="{2C8425BD-896C-4270-A89D-D1D2990DF442}"/>
              </a:ext>
            </a:extLst>
          </p:cNvPr>
          <p:cNvSpPr/>
          <p:nvPr/>
        </p:nvSpPr>
        <p:spPr>
          <a:xfrm>
            <a:off x="803964" y="5201592"/>
            <a:ext cx="2980303" cy="369332"/>
          </a:xfrm>
          <a:prstGeom prst="rect">
            <a:avLst/>
          </a:prstGeom>
        </p:spPr>
        <p:txBody>
          <a:bodyPr wrap="none">
            <a:spAutoFit/>
          </a:bodyPr>
          <a:lstStyle/>
          <a:p>
            <a:r>
              <a:rPr lang="en-US" dirty="0">
                <a:solidFill>
                  <a:srgbClr val="333333"/>
                </a:solidFill>
                <a:latin typeface="Roboto"/>
              </a:rPr>
              <a:t>Flexible jaw clutch coupling</a:t>
            </a:r>
            <a:endParaRPr lang="ru-RU" dirty="0"/>
          </a:p>
        </p:txBody>
      </p:sp>
      <p:sp>
        <p:nvSpPr>
          <p:cNvPr id="8" name="Rectangle 1">
            <a:extLst>
              <a:ext uri="{FF2B5EF4-FFF2-40B4-BE49-F238E27FC236}">
                <a16:creationId xmlns:a16="http://schemas.microsoft.com/office/drawing/2014/main" id="{4BAC7835-6E65-454E-BBB8-CA4CA9871284}"/>
              </a:ext>
            </a:extLst>
          </p:cNvPr>
          <p:cNvSpPr>
            <a:spLocks noChangeArrowheads="1"/>
          </p:cNvSpPr>
          <p:nvPr/>
        </p:nvSpPr>
        <p:spPr bwMode="auto">
          <a:xfrm>
            <a:off x="1006830" y="5661878"/>
            <a:ext cx="30729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Inventor</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Harald H </a:t>
            </a:r>
            <a:r>
              <a:rPr kumimoji="0" lang="ru-RU" altLang="ru-RU" b="0" i="0" u="none" strike="noStrike" cap="none" normalizeH="0" baseline="0" dirty="0" err="1">
                <a:ln>
                  <a:noFill/>
                </a:ln>
                <a:solidFill>
                  <a:srgbClr val="3C80F6"/>
                </a:solidFill>
                <a:effectLst/>
                <a:latin typeface="+mn-lt"/>
              </a:rPr>
              <a:t>Barth</a:t>
            </a:r>
            <a:endParaRPr kumimoji="0" lang="ru-RU" altLang="ru-RU" b="0" i="0" u="none" strike="noStrike" cap="none" normalizeH="0" baseline="0" dirty="0">
              <a:ln>
                <a:noFill/>
              </a:ln>
              <a:solidFill>
                <a:srgbClr val="AAAAAA"/>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Original</a:t>
            </a:r>
            <a:r>
              <a:rPr kumimoji="0" lang="ru-RU"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err="1">
                <a:ln>
                  <a:noFill/>
                </a:ln>
                <a:solidFill>
                  <a:srgbClr val="000000"/>
                </a:solidFill>
                <a:effectLst/>
                <a:latin typeface="+mn-lt"/>
              </a:rPr>
              <a:t>Assignee</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Harald H </a:t>
            </a:r>
            <a:r>
              <a:rPr kumimoji="0" lang="ru-RU" altLang="ru-RU" b="0" i="0" u="none" strike="noStrike" cap="none" normalizeH="0" baseline="0" dirty="0" err="1">
                <a:ln>
                  <a:noFill/>
                </a:ln>
                <a:solidFill>
                  <a:srgbClr val="3C80F6"/>
                </a:solidFill>
                <a:effectLst/>
                <a:latin typeface="+mn-lt"/>
              </a:rPr>
              <a:t>Barth</a:t>
            </a:r>
            <a:endParaRPr kumimoji="0" lang="ru-RU" altLang="ru-RU" b="0" i="0" u="none" strike="noStrike" cap="none" normalizeH="0" baseline="0" dirty="0">
              <a:ln>
                <a:noFill/>
              </a:ln>
              <a:solidFill>
                <a:srgbClr val="AAAAAA"/>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Priority</a:t>
            </a:r>
            <a:r>
              <a:rPr kumimoji="0" lang="ru-RU"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err="1">
                <a:ln>
                  <a:noFill/>
                </a:ln>
                <a:solidFill>
                  <a:srgbClr val="000000"/>
                </a:solidFill>
                <a:effectLst/>
                <a:latin typeface="+mn-lt"/>
              </a:rPr>
              <a:t>date</a:t>
            </a:r>
            <a:r>
              <a:rPr kumimoji="0" lang="ru-RU" altLang="ru-RU" b="0" i="0" u="none" strike="noStrike" cap="none" normalizeH="0" baseline="0" dirty="0">
                <a:ln>
                  <a:noFill/>
                </a:ln>
                <a:solidFill>
                  <a:srgbClr val="000000"/>
                </a:solidFill>
                <a:effectLst/>
                <a:latin typeface="+mn-lt"/>
              </a:rPr>
              <a:t> </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1972-06-12</a:t>
            </a:r>
            <a:endParaRPr kumimoji="0" lang="ru-RU" altLang="ru-RU" b="0" i="0" u="none" strike="noStrike" cap="none" normalizeH="0" baseline="0" dirty="0">
              <a:ln>
                <a:noFill/>
              </a:ln>
              <a:solidFill>
                <a:srgbClr val="AAAAAA"/>
              </a:solidFill>
              <a:effectLst/>
              <a:latin typeface="+mn-lt"/>
            </a:endParaRPr>
          </a:p>
        </p:txBody>
      </p:sp>
      <p:pic>
        <p:nvPicPr>
          <p:cNvPr id="16" name="Рисунок 15" descr="Изображение выглядит как текст&#10;&#10;Описание создано автоматически">
            <a:extLst>
              <a:ext uri="{FF2B5EF4-FFF2-40B4-BE49-F238E27FC236}">
                <a16:creationId xmlns:a16="http://schemas.microsoft.com/office/drawing/2014/main" id="{CE294E1B-DFD9-454E-9A29-666D5E0A1D48}"/>
              </a:ext>
            </a:extLst>
          </p:cNvPr>
          <p:cNvPicPr>
            <a:picLocks noChangeAspect="1"/>
          </p:cNvPicPr>
          <p:nvPr/>
        </p:nvPicPr>
        <p:blipFill rotWithShape="1">
          <a:blip r:embed="rId3">
            <a:extLst>
              <a:ext uri="{28A0092B-C50C-407E-A947-70E740481C1C}">
                <a14:useLocalDpi xmlns:a14="http://schemas.microsoft.com/office/drawing/2010/main" val="0"/>
              </a:ext>
            </a:extLst>
          </a:blip>
          <a:srcRect l="10221" t="7432" r="13628" b="13989"/>
          <a:stretch/>
        </p:blipFill>
        <p:spPr>
          <a:xfrm>
            <a:off x="4277925" y="869431"/>
            <a:ext cx="2798656" cy="4242218"/>
          </a:xfrm>
          <a:prstGeom prst="rect">
            <a:avLst/>
          </a:prstGeom>
        </p:spPr>
      </p:pic>
      <p:sp>
        <p:nvSpPr>
          <p:cNvPr id="17" name="Прямоугольник 16">
            <a:extLst>
              <a:ext uri="{FF2B5EF4-FFF2-40B4-BE49-F238E27FC236}">
                <a16:creationId xmlns:a16="http://schemas.microsoft.com/office/drawing/2014/main" id="{810D1C81-6160-44BF-8275-2B5026ACDC4D}"/>
              </a:ext>
            </a:extLst>
          </p:cNvPr>
          <p:cNvSpPr/>
          <p:nvPr/>
        </p:nvSpPr>
        <p:spPr>
          <a:xfrm>
            <a:off x="4827586" y="5176401"/>
            <a:ext cx="1967205" cy="369332"/>
          </a:xfrm>
          <a:prstGeom prst="rect">
            <a:avLst/>
          </a:prstGeom>
        </p:spPr>
        <p:txBody>
          <a:bodyPr wrap="none">
            <a:spAutoFit/>
          </a:bodyPr>
          <a:lstStyle/>
          <a:p>
            <a:r>
              <a:rPr lang="en-US" dirty="0">
                <a:solidFill>
                  <a:srgbClr val="333333"/>
                </a:solidFill>
                <a:latin typeface="Roboto"/>
              </a:rPr>
              <a:t>Flexible coupling </a:t>
            </a:r>
            <a:endParaRPr lang="ru-RU" dirty="0"/>
          </a:p>
        </p:txBody>
      </p:sp>
      <p:sp>
        <p:nvSpPr>
          <p:cNvPr id="18" name="Rectangle 1">
            <a:extLst>
              <a:ext uri="{FF2B5EF4-FFF2-40B4-BE49-F238E27FC236}">
                <a16:creationId xmlns:a16="http://schemas.microsoft.com/office/drawing/2014/main" id="{E8EED650-8AE4-46F1-80A7-E4CBD9CB0ED8}"/>
              </a:ext>
            </a:extLst>
          </p:cNvPr>
          <p:cNvSpPr>
            <a:spLocks noChangeArrowheads="1"/>
          </p:cNvSpPr>
          <p:nvPr/>
        </p:nvSpPr>
        <p:spPr bwMode="auto">
          <a:xfrm>
            <a:off x="4319681" y="5573070"/>
            <a:ext cx="30729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Inventor</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Harald H </a:t>
            </a:r>
            <a:r>
              <a:rPr kumimoji="0" lang="ru-RU" altLang="ru-RU" b="0" i="0" u="none" strike="noStrike" cap="none" normalizeH="0" baseline="0" dirty="0" err="1">
                <a:ln>
                  <a:noFill/>
                </a:ln>
                <a:solidFill>
                  <a:srgbClr val="3C80F6"/>
                </a:solidFill>
                <a:effectLst/>
                <a:latin typeface="+mn-lt"/>
              </a:rPr>
              <a:t>Barth</a:t>
            </a:r>
            <a:endParaRPr kumimoji="0" lang="ru-RU" altLang="ru-RU" b="0" i="0" u="none" strike="noStrike" cap="none" normalizeH="0" baseline="0" dirty="0">
              <a:ln>
                <a:noFill/>
              </a:ln>
              <a:solidFill>
                <a:srgbClr val="AAAAAA"/>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Original</a:t>
            </a:r>
            <a:r>
              <a:rPr kumimoji="0" lang="ru-RU"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err="1">
                <a:ln>
                  <a:noFill/>
                </a:ln>
                <a:solidFill>
                  <a:srgbClr val="000000"/>
                </a:solidFill>
                <a:effectLst/>
                <a:latin typeface="+mn-lt"/>
              </a:rPr>
              <a:t>Assignee</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Harald H </a:t>
            </a:r>
            <a:r>
              <a:rPr kumimoji="0" lang="ru-RU" altLang="ru-RU" b="0" i="0" u="none" strike="noStrike" cap="none" normalizeH="0" baseline="0" dirty="0" err="1">
                <a:ln>
                  <a:noFill/>
                </a:ln>
                <a:solidFill>
                  <a:srgbClr val="3C80F6"/>
                </a:solidFill>
                <a:effectLst/>
                <a:latin typeface="+mn-lt"/>
              </a:rPr>
              <a:t>Barth</a:t>
            </a:r>
            <a:endParaRPr kumimoji="0" lang="ru-RU" altLang="ru-RU" b="0" i="0" u="none" strike="noStrike" cap="none" normalizeH="0" baseline="0" dirty="0">
              <a:ln>
                <a:noFill/>
              </a:ln>
              <a:solidFill>
                <a:srgbClr val="AAAAAA"/>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Priority</a:t>
            </a:r>
            <a:r>
              <a:rPr kumimoji="0" lang="ru-RU"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err="1">
                <a:ln>
                  <a:noFill/>
                </a:ln>
                <a:solidFill>
                  <a:srgbClr val="000000"/>
                </a:solidFill>
                <a:effectLst/>
                <a:latin typeface="+mn-lt"/>
              </a:rPr>
              <a:t>date</a:t>
            </a:r>
            <a:r>
              <a:rPr kumimoji="0" lang="ru-RU" altLang="ru-RU" b="0" i="0" u="none" strike="noStrike" cap="none" normalizeH="0" baseline="0" dirty="0">
                <a:ln>
                  <a:noFill/>
                </a:ln>
                <a:solidFill>
                  <a:srgbClr val="000000"/>
                </a:solidFill>
                <a:effectLst/>
                <a:latin typeface="+mn-lt"/>
              </a:rPr>
              <a:t> </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1972-0</a:t>
            </a:r>
            <a:r>
              <a:rPr kumimoji="0" lang="en-US" altLang="ru-RU" b="0" i="0" u="none" strike="noStrike" cap="none" normalizeH="0" baseline="0" dirty="0">
                <a:ln>
                  <a:noFill/>
                </a:ln>
                <a:solidFill>
                  <a:srgbClr val="3C80F6"/>
                </a:solidFill>
                <a:effectLst/>
                <a:latin typeface="+mn-lt"/>
              </a:rPr>
              <a:t>3</a:t>
            </a:r>
            <a:r>
              <a:rPr kumimoji="0" lang="ru-RU" altLang="ru-RU" b="0" i="0" u="none" strike="noStrike" cap="none" normalizeH="0" baseline="0" dirty="0">
                <a:ln>
                  <a:noFill/>
                </a:ln>
                <a:solidFill>
                  <a:srgbClr val="3C80F6"/>
                </a:solidFill>
                <a:effectLst/>
                <a:latin typeface="+mn-lt"/>
              </a:rPr>
              <a:t>-1</a:t>
            </a:r>
            <a:r>
              <a:rPr kumimoji="0" lang="en-US" altLang="ru-RU" b="0" i="0" u="none" strike="noStrike" cap="none" normalizeH="0" baseline="0" dirty="0">
                <a:ln>
                  <a:noFill/>
                </a:ln>
                <a:solidFill>
                  <a:srgbClr val="3C80F6"/>
                </a:solidFill>
                <a:effectLst/>
                <a:latin typeface="+mn-lt"/>
              </a:rPr>
              <a:t>0</a:t>
            </a:r>
            <a:endParaRPr kumimoji="0" lang="ru-RU" altLang="ru-RU" b="0" i="0" u="none" strike="noStrike" cap="none" normalizeH="0" baseline="0" dirty="0">
              <a:ln>
                <a:noFill/>
              </a:ln>
              <a:solidFill>
                <a:srgbClr val="AAAAAA"/>
              </a:solidFill>
              <a:effectLst/>
              <a:latin typeface="+mn-lt"/>
            </a:endParaRPr>
          </a:p>
        </p:txBody>
      </p:sp>
      <p:pic>
        <p:nvPicPr>
          <p:cNvPr id="22" name="Рисунок 21" descr="Изображение выглядит как текст, карта&#10;&#10;Описание создано автоматически">
            <a:extLst>
              <a:ext uri="{FF2B5EF4-FFF2-40B4-BE49-F238E27FC236}">
                <a16:creationId xmlns:a16="http://schemas.microsoft.com/office/drawing/2014/main" id="{C4A218F8-E115-43A2-9A53-DB4B214E1047}"/>
              </a:ext>
            </a:extLst>
          </p:cNvPr>
          <p:cNvPicPr>
            <a:picLocks noChangeAspect="1"/>
          </p:cNvPicPr>
          <p:nvPr/>
        </p:nvPicPr>
        <p:blipFill rotWithShape="1">
          <a:blip r:embed="rId4">
            <a:extLst>
              <a:ext uri="{28A0092B-C50C-407E-A947-70E740481C1C}">
                <a14:useLocalDpi xmlns:a14="http://schemas.microsoft.com/office/drawing/2010/main" val="0"/>
              </a:ext>
            </a:extLst>
          </a:blip>
          <a:srcRect l="6814" t="10273" r="14253" b="6618"/>
          <a:stretch/>
        </p:blipFill>
        <p:spPr>
          <a:xfrm>
            <a:off x="7809854" y="869431"/>
            <a:ext cx="2784719" cy="4306970"/>
          </a:xfrm>
          <a:prstGeom prst="rect">
            <a:avLst/>
          </a:prstGeom>
        </p:spPr>
      </p:pic>
      <p:sp>
        <p:nvSpPr>
          <p:cNvPr id="24" name="Rectangle 1">
            <a:extLst>
              <a:ext uri="{FF2B5EF4-FFF2-40B4-BE49-F238E27FC236}">
                <a16:creationId xmlns:a16="http://schemas.microsoft.com/office/drawing/2014/main" id="{A65FB758-4380-414D-B691-84B9168D6B85}"/>
              </a:ext>
            </a:extLst>
          </p:cNvPr>
          <p:cNvSpPr>
            <a:spLocks noChangeArrowheads="1"/>
          </p:cNvSpPr>
          <p:nvPr/>
        </p:nvSpPr>
        <p:spPr bwMode="auto">
          <a:xfrm>
            <a:off x="7814885" y="5575570"/>
            <a:ext cx="35326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ru-RU" altLang="ru-RU" b="0" i="0" u="none" strike="noStrike" cap="none" normalizeH="0" baseline="0" dirty="0" err="1">
                <a:ln>
                  <a:noFill/>
                </a:ln>
                <a:solidFill>
                  <a:srgbClr val="000000"/>
                </a:solidFill>
                <a:effectLst/>
                <a:latin typeface="+mn-lt"/>
              </a:rPr>
              <a:t>Inventor</a:t>
            </a:r>
            <a:r>
              <a:rPr kumimoji="0" lang="en-US" altLang="ru-RU" b="0" i="0" u="none" strike="noStrike" cap="none" normalizeH="0" baseline="0" dirty="0">
                <a:ln>
                  <a:noFill/>
                </a:ln>
                <a:solidFill>
                  <a:srgbClr val="000000"/>
                </a:solidFill>
                <a:effectLst/>
                <a:latin typeface="+mn-lt"/>
              </a:rPr>
              <a:t> </a:t>
            </a:r>
            <a:r>
              <a:rPr lang="en-US" dirty="0">
                <a:solidFill>
                  <a:srgbClr val="000000"/>
                </a:solidFill>
                <a:latin typeface="+mn-lt"/>
              </a:rPr>
              <a:t>Joseph W Thropp</a:t>
            </a:r>
            <a:endParaRPr lang="ru-RU" altLang="ru-RU" dirty="0">
              <a:solidFill>
                <a:srgbClr val="000000"/>
              </a:solidFill>
              <a:latin typeface="+mn-lt"/>
            </a:endParaRPr>
          </a:p>
          <a:p>
            <a:pPr lvl="0"/>
            <a:r>
              <a:rPr kumimoji="0" lang="ru-RU" altLang="ru-RU" b="0" i="0" u="none" strike="noStrike" cap="none" normalizeH="0" baseline="0" dirty="0" err="1">
                <a:ln>
                  <a:noFill/>
                </a:ln>
                <a:solidFill>
                  <a:srgbClr val="000000"/>
                </a:solidFill>
                <a:effectLst/>
                <a:latin typeface="+mn-lt"/>
              </a:rPr>
              <a:t>Original</a:t>
            </a:r>
            <a:r>
              <a:rPr kumimoji="0" lang="ru-RU"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err="1">
                <a:ln>
                  <a:noFill/>
                </a:ln>
                <a:solidFill>
                  <a:srgbClr val="000000"/>
                </a:solidFill>
                <a:effectLst/>
                <a:latin typeface="+mn-lt"/>
              </a:rPr>
              <a:t>Assignee</a:t>
            </a:r>
            <a:r>
              <a:rPr kumimoji="0" lang="en-US" altLang="ru-RU" b="0" i="0" u="none" strike="noStrike" cap="none" normalizeH="0" baseline="0" dirty="0">
                <a:ln>
                  <a:noFill/>
                </a:ln>
                <a:solidFill>
                  <a:srgbClr val="000000"/>
                </a:solidFill>
                <a:effectLst/>
                <a:latin typeface="+mn-lt"/>
              </a:rPr>
              <a:t> </a:t>
            </a:r>
            <a:r>
              <a:rPr lang="en-US" dirty="0">
                <a:solidFill>
                  <a:srgbClr val="000000"/>
                </a:solidFill>
                <a:latin typeface="+mn-lt"/>
              </a:rPr>
              <a:t>Joseph W Thropp</a:t>
            </a:r>
            <a:endParaRPr kumimoji="0" lang="ru-RU" altLang="ru-RU" b="0" i="0" u="none" strike="noStrike" cap="none" normalizeH="0" baseline="0" dirty="0">
              <a:ln>
                <a:noFill/>
              </a:ln>
              <a:solidFill>
                <a:srgbClr val="AAAAAA"/>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000000"/>
                </a:solidFill>
                <a:effectLst/>
                <a:latin typeface="+mn-lt"/>
              </a:rPr>
              <a:t>Priority</a:t>
            </a:r>
            <a:r>
              <a:rPr kumimoji="0" lang="ru-RU"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err="1">
                <a:ln>
                  <a:noFill/>
                </a:ln>
                <a:solidFill>
                  <a:srgbClr val="000000"/>
                </a:solidFill>
                <a:effectLst/>
                <a:latin typeface="+mn-lt"/>
              </a:rPr>
              <a:t>date</a:t>
            </a:r>
            <a:r>
              <a:rPr kumimoji="0" lang="ru-RU" altLang="ru-RU" b="0" i="0" u="none" strike="noStrike" cap="none" normalizeH="0" baseline="0" dirty="0">
                <a:ln>
                  <a:noFill/>
                </a:ln>
                <a:solidFill>
                  <a:srgbClr val="000000"/>
                </a:solidFill>
                <a:effectLst/>
                <a:latin typeface="+mn-lt"/>
              </a:rPr>
              <a:t> </a:t>
            </a:r>
            <a:r>
              <a:rPr kumimoji="0" lang="en-US" altLang="ru-RU" b="0" i="0" u="none" strike="noStrike" cap="none" normalizeH="0" baseline="0" dirty="0">
                <a:ln>
                  <a:noFill/>
                </a:ln>
                <a:solidFill>
                  <a:srgbClr val="000000"/>
                </a:solidFill>
                <a:effectLst/>
                <a:latin typeface="+mn-lt"/>
              </a:rPr>
              <a:t> </a:t>
            </a:r>
            <a:r>
              <a:rPr kumimoji="0" lang="ru-RU" altLang="ru-RU" b="0" i="0" u="none" strike="noStrike" cap="none" normalizeH="0" baseline="0" dirty="0">
                <a:ln>
                  <a:noFill/>
                </a:ln>
                <a:solidFill>
                  <a:srgbClr val="3C80F6"/>
                </a:solidFill>
                <a:effectLst/>
                <a:latin typeface="+mn-lt"/>
              </a:rPr>
              <a:t>19</a:t>
            </a:r>
            <a:r>
              <a:rPr kumimoji="0" lang="en-US" altLang="ru-RU" b="0" i="0" u="none" strike="noStrike" cap="none" normalizeH="0" baseline="0" dirty="0">
                <a:ln>
                  <a:noFill/>
                </a:ln>
                <a:solidFill>
                  <a:srgbClr val="3C80F6"/>
                </a:solidFill>
                <a:effectLst/>
                <a:latin typeface="+mn-lt"/>
              </a:rPr>
              <a:t>21</a:t>
            </a:r>
            <a:r>
              <a:rPr kumimoji="0" lang="ru-RU" altLang="ru-RU" b="0" i="0" u="none" strike="noStrike" cap="none" normalizeH="0" baseline="0" dirty="0">
                <a:ln>
                  <a:noFill/>
                </a:ln>
                <a:solidFill>
                  <a:srgbClr val="3C80F6"/>
                </a:solidFill>
                <a:effectLst/>
                <a:latin typeface="+mn-lt"/>
              </a:rPr>
              <a:t>-</a:t>
            </a:r>
            <a:r>
              <a:rPr kumimoji="0" lang="en-US" altLang="ru-RU" b="0" i="0" u="none" strike="noStrike" cap="none" normalizeH="0" baseline="0" dirty="0">
                <a:ln>
                  <a:noFill/>
                </a:ln>
                <a:solidFill>
                  <a:srgbClr val="3C80F6"/>
                </a:solidFill>
                <a:effectLst/>
                <a:latin typeface="+mn-lt"/>
              </a:rPr>
              <a:t>12</a:t>
            </a:r>
            <a:r>
              <a:rPr kumimoji="0" lang="ru-RU" altLang="ru-RU" b="0" i="0" u="none" strike="noStrike" cap="none" normalizeH="0" baseline="0" dirty="0">
                <a:ln>
                  <a:noFill/>
                </a:ln>
                <a:solidFill>
                  <a:srgbClr val="3C80F6"/>
                </a:solidFill>
                <a:effectLst/>
                <a:latin typeface="+mn-lt"/>
              </a:rPr>
              <a:t>-1</a:t>
            </a:r>
            <a:r>
              <a:rPr kumimoji="0" lang="en-US" altLang="ru-RU" b="0" i="0" u="none" strike="noStrike" cap="none" normalizeH="0" baseline="0" dirty="0">
                <a:ln>
                  <a:noFill/>
                </a:ln>
                <a:solidFill>
                  <a:srgbClr val="3C80F6"/>
                </a:solidFill>
                <a:effectLst/>
                <a:latin typeface="+mn-lt"/>
              </a:rPr>
              <a:t>2</a:t>
            </a:r>
            <a:endParaRPr kumimoji="0" lang="ru-RU" altLang="ru-RU" b="0" i="0" u="none" strike="noStrike" cap="none" normalizeH="0" baseline="0" dirty="0">
              <a:ln>
                <a:noFill/>
              </a:ln>
              <a:solidFill>
                <a:srgbClr val="AAAAAA"/>
              </a:solidFill>
              <a:effectLst/>
              <a:latin typeface="+mn-lt"/>
            </a:endParaRPr>
          </a:p>
        </p:txBody>
      </p:sp>
      <p:sp>
        <p:nvSpPr>
          <p:cNvPr id="25" name="Прямоугольник 24">
            <a:extLst>
              <a:ext uri="{FF2B5EF4-FFF2-40B4-BE49-F238E27FC236}">
                <a16:creationId xmlns:a16="http://schemas.microsoft.com/office/drawing/2014/main" id="{8E4B6E07-6DB0-4FD0-9448-7E57E9DC6566}"/>
              </a:ext>
            </a:extLst>
          </p:cNvPr>
          <p:cNvSpPr/>
          <p:nvPr/>
        </p:nvSpPr>
        <p:spPr>
          <a:xfrm>
            <a:off x="8247834" y="5178901"/>
            <a:ext cx="1967205" cy="369332"/>
          </a:xfrm>
          <a:prstGeom prst="rect">
            <a:avLst/>
          </a:prstGeom>
        </p:spPr>
        <p:txBody>
          <a:bodyPr wrap="none">
            <a:spAutoFit/>
          </a:bodyPr>
          <a:lstStyle/>
          <a:p>
            <a:r>
              <a:rPr lang="en-US" dirty="0">
                <a:solidFill>
                  <a:srgbClr val="333333"/>
                </a:solidFill>
                <a:latin typeface="Roboto"/>
              </a:rPr>
              <a:t>Flexible coupling </a:t>
            </a:r>
            <a:endParaRPr lang="ru-RU" dirty="0"/>
          </a:p>
        </p:txBody>
      </p:sp>
    </p:spTree>
    <p:extLst>
      <p:ext uri="{BB962C8B-B14F-4D97-AF65-F5344CB8AC3E}">
        <p14:creationId xmlns:p14="http://schemas.microsoft.com/office/powerpoint/2010/main" val="129023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BC014-7111-4A68-8588-3EED742055D7}"/>
              </a:ext>
            </a:extLst>
          </p:cNvPr>
          <p:cNvSpPr>
            <a:spLocks noGrp="1"/>
          </p:cNvSpPr>
          <p:nvPr>
            <p:ph type="ctrTitle"/>
          </p:nvPr>
        </p:nvSpPr>
        <p:spPr/>
        <p:txBody>
          <a:bodyPr>
            <a:normAutofit/>
          </a:bodyPr>
          <a:lstStyle/>
          <a:p>
            <a:r>
              <a:rPr lang="en-US" dirty="0"/>
              <a:t>Function of the system (Chapter 4)</a:t>
            </a:r>
            <a:endParaRPr lang="ru-RU" dirty="0"/>
          </a:p>
        </p:txBody>
      </p:sp>
    </p:spTree>
    <p:extLst>
      <p:ext uri="{BB962C8B-B14F-4D97-AF65-F5344CB8AC3E}">
        <p14:creationId xmlns:p14="http://schemas.microsoft.com/office/powerpoint/2010/main" val="189531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A6DFF-43EB-4CB6-95F0-CF1F9A26F630}"/>
              </a:ext>
            </a:extLst>
          </p:cNvPr>
          <p:cNvSpPr>
            <a:spLocks noGrp="1"/>
          </p:cNvSpPr>
          <p:nvPr>
            <p:ph type="title"/>
          </p:nvPr>
        </p:nvSpPr>
        <p:spPr>
          <a:xfrm>
            <a:off x="838200" y="365125"/>
            <a:ext cx="10515600" cy="579255"/>
          </a:xfrm>
        </p:spPr>
        <p:txBody>
          <a:bodyPr>
            <a:normAutofit fontScale="90000"/>
          </a:bodyPr>
          <a:lstStyle/>
          <a:p>
            <a:r>
              <a:rPr lang="en-US" b="1" dirty="0"/>
              <a:t>Flexible elastic jaw coupling</a:t>
            </a:r>
            <a:endParaRPr lang="ru-RU" b="1" dirty="0"/>
          </a:p>
        </p:txBody>
      </p:sp>
      <p:pic>
        <p:nvPicPr>
          <p:cNvPr id="9" name="Объект 8" descr="Изображение выглядит как LEGO, игрушка, небо, внешний&#10;&#10;Описание создано автоматически">
            <a:extLst>
              <a:ext uri="{FF2B5EF4-FFF2-40B4-BE49-F238E27FC236}">
                <a16:creationId xmlns:a16="http://schemas.microsoft.com/office/drawing/2014/main" id="{768433DA-0D0B-4ADB-AA2D-F87FF741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512"/>
            <a:ext cx="2576147" cy="2576147"/>
          </a:xfrm>
        </p:spPr>
      </p:pic>
      <p:sp>
        <p:nvSpPr>
          <p:cNvPr id="10" name="Объект 2">
            <a:extLst>
              <a:ext uri="{FF2B5EF4-FFF2-40B4-BE49-F238E27FC236}">
                <a16:creationId xmlns:a16="http://schemas.microsoft.com/office/drawing/2014/main" id="{09E0CC80-9451-44F5-879B-93C556BF532C}"/>
              </a:ext>
            </a:extLst>
          </p:cNvPr>
          <p:cNvSpPr txBox="1">
            <a:spLocks/>
          </p:cNvSpPr>
          <p:nvPr/>
        </p:nvSpPr>
        <p:spPr>
          <a:xfrm>
            <a:off x="5306518" y="1109272"/>
            <a:ext cx="6047282" cy="50676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Components: elastic spider, hub</a:t>
            </a:r>
          </a:p>
          <a:p>
            <a:r>
              <a:rPr lang="en-US" dirty="0"/>
              <a:t>Interaction: compensate, connect, minimize, damp</a:t>
            </a:r>
          </a:p>
          <a:p>
            <a:r>
              <a:rPr lang="en-US" dirty="0"/>
              <a:t>Parameter: misalignment, amplitude of vibration, overload</a:t>
            </a:r>
          </a:p>
          <a:p>
            <a:endParaRPr lang="en-US" dirty="0"/>
          </a:p>
          <a:p>
            <a:pPr marL="0" indent="0" algn="just">
              <a:buNone/>
            </a:pPr>
            <a:r>
              <a:rPr lang="en-US" dirty="0"/>
              <a:t>1. Elastic spider compensates the angular misalignment of the driven shaft</a:t>
            </a:r>
          </a:p>
          <a:p>
            <a:pPr marL="0" indent="0">
              <a:buNone/>
            </a:pPr>
            <a:r>
              <a:rPr lang="en-US" dirty="0"/>
              <a:t>2. Elastic spider connects two shafts</a:t>
            </a:r>
          </a:p>
          <a:p>
            <a:pPr marL="0" indent="0">
              <a:buNone/>
            </a:pPr>
            <a:r>
              <a:rPr lang="en-US" dirty="0"/>
              <a:t>3. Elastic spider minimizes shock to a servomotor</a:t>
            </a:r>
          </a:p>
          <a:p>
            <a:pPr marL="0" indent="0">
              <a:buNone/>
            </a:pPr>
            <a:r>
              <a:rPr lang="en-US" dirty="0"/>
              <a:t>  </a:t>
            </a:r>
            <a:endParaRPr lang="ru-RU" dirty="0"/>
          </a:p>
        </p:txBody>
      </p:sp>
      <p:pic>
        <p:nvPicPr>
          <p:cNvPr id="12" name="Рисунок 11" descr="Изображение выглядит как пол, внутренний, красный, маленький&#10;&#10;Описание создано автоматически">
            <a:extLst>
              <a:ext uri="{FF2B5EF4-FFF2-40B4-BE49-F238E27FC236}">
                <a16:creationId xmlns:a16="http://schemas.microsoft.com/office/drawing/2014/main" id="{AA18F094-DC40-4ED6-BE0E-D5FB90A3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40713"/>
            <a:ext cx="2576147" cy="1937263"/>
          </a:xfrm>
          <a:prstGeom prst="rect">
            <a:avLst/>
          </a:prstGeom>
        </p:spPr>
      </p:pic>
      <p:sp>
        <p:nvSpPr>
          <p:cNvPr id="13" name="Прямоугольник 12">
            <a:extLst>
              <a:ext uri="{FF2B5EF4-FFF2-40B4-BE49-F238E27FC236}">
                <a16:creationId xmlns:a16="http://schemas.microsoft.com/office/drawing/2014/main" id="{888FA73C-C8E5-4663-A94A-D3D168EF9495}"/>
              </a:ext>
            </a:extLst>
          </p:cNvPr>
          <p:cNvSpPr/>
          <p:nvPr/>
        </p:nvSpPr>
        <p:spPr>
          <a:xfrm>
            <a:off x="1284758" y="6337936"/>
            <a:ext cx="1821076" cy="461665"/>
          </a:xfrm>
          <a:prstGeom prst="rect">
            <a:avLst/>
          </a:prstGeom>
        </p:spPr>
        <p:txBody>
          <a:bodyPr wrap="none">
            <a:spAutoFit/>
          </a:bodyPr>
          <a:lstStyle/>
          <a:p>
            <a:r>
              <a:rPr lang="en-US" sz="2400" dirty="0"/>
              <a:t>elastic spider</a:t>
            </a:r>
            <a:endParaRPr lang="ru-RU" sz="2400" dirty="0"/>
          </a:p>
        </p:txBody>
      </p:sp>
      <p:sp>
        <p:nvSpPr>
          <p:cNvPr id="14" name="Прямоугольник 13">
            <a:extLst>
              <a:ext uri="{FF2B5EF4-FFF2-40B4-BE49-F238E27FC236}">
                <a16:creationId xmlns:a16="http://schemas.microsoft.com/office/drawing/2014/main" id="{1C89CA24-B61E-4FED-A974-8408CCD3799F}"/>
              </a:ext>
            </a:extLst>
          </p:cNvPr>
          <p:cNvSpPr/>
          <p:nvPr/>
        </p:nvSpPr>
        <p:spPr>
          <a:xfrm>
            <a:off x="1287258" y="3867060"/>
            <a:ext cx="1860894" cy="461665"/>
          </a:xfrm>
          <a:prstGeom prst="rect">
            <a:avLst/>
          </a:prstGeom>
        </p:spPr>
        <p:txBody>
          <a:bodyPr wrap="none">
            <a:spAutoFit/>
          </a:bodyPr>
          <a:lstStyle/>
          <a:p>
            <a:r>
              <a:rPr lang="en-US" sz="2400" dirty="0"/>
              <a:t>metallic hubs</a:t>
            </a:r>
            <a:endParaRPr lang="ru-RU" sz="2400" dirty="0"/>
          </a:p>
        </p:txBody>
      </p:sp>
    </p:spTree>
    <p:extLst>
      <p:ext uri="{BB962C8B-B14F-4D97-AF65-F5344CB8AC3E}">
        <p14:creationId xmlns:p14="http://schemas.microsoft.com/office/powerpoint/2010/main" val="394261735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1296</Words>
  <Application>Microsoft Office PowerPoint</Application>
  <PresentationFormat>Широкоэкранный</PresentationFormat>
  <Paragraphs>194</Paragraphs>
  <Slides>25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25</vt:i4>
      </vt:variant>
    </vt:vector>
  </HeadingPairs>
  <TitlesOfParts>
    <vt:vector size="31" baseType="lpstr">
      <vt:lpstr>Arial</vt:lpstr>
      <vt:lpstr>Calibri</vt:lpstr>
      <vt:lpstr>Calibri Light</vt:lpstr>
      <vt:lpstr>Roboto</vt:lpstr>
      <vt:lpstr>Times New Roman</vt:lpstr>
      <vt:lpstr>Тема Office</vt:lpstr>
      <vt:lpstr>Final Project</vt:lpstr>
      <vt:lpstr>Introduction to the topic (Chapter 2)</vt:lpstr>
      <vt:lpstr>Flexible elastic jaw coupling</vt:lpstr>
      <vt:lpstr>Flexible elastic jaw coupling</vt:lpstr>
      <vt:lpstr>Topic description</vt:lpstr>
      <vt:lpstr>Patents for your system (Chapter 3)</vt:lpstr>
      <vt:lpstr>Patents’ search: Flexible elastic jaw coupling</vt:lpstr>
      <vt:lpstr>Function of the system (Chapter 4)</vt:lpstr>
      <vt:lpstr>Flexible elastic jaw coupling</vt:lpstr>
      <vt:lpstr>Function Oriented Search (Chapter 5)</vt:lpstr>
      <vt:lpstr>Flexible elastic jaw coupling</vt:lpstr>
      <vt:lpstr>Applying of biomimetrics to the system (Chapter 6)</vt:lpstr>
      <vt:lpstr>Flexible elastic jaw coupling</vt:lpstr>
      <vt:lpstr>Ideal Final Result for the system (Chapter 7)</vt:lpstr>
      <vt:lpstr>Variant 1: </vt:lpstr>
      <vt:lpstr>Variant 1: </vt:lpstr>
      <vt:lpstr>Variant 2:</vt:lpstr>
      <vt:lpstr>Ideal Final Result</vt:lpstr>
      <vt:lpstr>Contradictions for your system (Chapter 8)</vt:lpstr>
      <vt:lpstr>Flexible elastic jaw coupling</vt:lpstr>
      <vt:lpstr>Flexible elastic jaw coupling</vt:lpstr>
      <vt:lpstr>Flexible elastic jaw coupling</vt:lpstr>
      <vt:lpstr>TESE for your system (Chapter 9) </vt:lpstr>
      <vt:lpstr>Flexible elastic jaw coupling: S-curve trend</vt:lpstr>
      <vt:lpstr>Flexible elastic jaw coupling: dynamisation 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you apply Function formulation for inventing (module 4)</dc:title>
  <dc:creator>Ирина Петрова</dc:creator>
  <cp:lastModifiedBy>Ирина Петрова</cp:lastModifiedBy>
  <cp:revision>56</cp:revision>
  <dcterms:created xsi:type="dcterms:W3CDTF">2019-01-19T22:30:19Z</dcterms:created>
  <dcterms:modified xsi:type="dcterms:W3CDTF">2019-01-27T20:59:13Z</dcterms:modified>
</cp:coreProperties>
</file>