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5" r:id="rId3"/>
    <p:sldId id="264" r:id="rId4"/>
    <p:sldId id="256" r:id="rId5"/>
    <p:sldId id="259" r:id="rId7"/>
    <p:sldId id="258" r:id="rId8"/>
    <p:sldId id="262" r:id="rId9"/>
    <p:sldId id="260" r:id="rId10"/>
    <p:sldId id="266" r:id="rId11"/>
    <p:sldId id="267" r:id="rId12"/>
    <p:sldId id="268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77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83485" y="2435225"/>
            <a:ext cx="72250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3600" b="1"/>
              <a:t>Final Report of </a:t>
            </a:r>
            <a:r>
              <a:rPr lang="zh-CN" altLang="en-US" sz="3600" b="1"/>
              <a:t>CS30A7381SS Systematic Creativity and TRIZ basics Online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5720" y="572770"/>
            <a:ext cx="78257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7. Contradictions for your system (Chapter 8)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5615" y="1210310"/>
            <a:ext cx="73171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800"/>
          </a:p>
          <a:p>
            <a:r>
              <a:rPr lang="zh-CN" altLang="en-US" sz="2800"/>
              <a:t>We have </a:t>
            </a:r>
            <a:r>
              <a:rPr lang="en-US" altLang="zh-CN" sz="2800"/>
              <a:t>the T</a:t>
            </a:r>
            <a:r>
              <a:rPr lang="zh-CN" altLang="en-US" sz="2800"/>
              <a:t>echnology Contradiction</a:t>
            </a:r>
            <a:r>
              <a:rPr lang="en-US" altLang="zh-CN" sz="2800"/>
              <a:t>:</a:t>
            </a:r>
            <a:endParaRPr lang="zh-CN" altLang="en-US" sz="2800"/>
          </a:p>
          <a:p>
            <a:r>
              <a:rPr lang="zh-CN" altLang="en-US" sz="2800"/>
              <a:t>When increasing the diversity of signals, it will increase the difficulty of manufacturing.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878965" y="3289300"/>
            <a:ext cx="66986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We have the Physical Contradiction:</a:t>
            </a:r>
            <a:endParaRPr lang="zh-CN" altLang="en-US" sz="2400"/>
          </a:p>
          <a:p>
            <a:r>
              <a:rPr lang="zh-CN" altLang="en-US" sz="2400"/>
              <a:t>We need large vehicles high enough to transport more goods. We need large vehicles </a:t>
            </a:r>
            <a:r>
              <a:rPr lang="en-US" altLang="zh-CN" sz="2400"/>
              <a:t>not high </a:t>
            </a:r>
            <a:r>
              <a:rPr lang="zh-CN" altLang="en-US" sz="2400"/>
              <a:t>to provide a better view.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3640" y="690880"/>
            <a:ext cx="62477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8. TESE for your system (Chapter 9)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4610" y="1546225"/>
            <a:ext cx="6488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Ideality Trend; Transition to the Super System 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324610" y="2545715"/>
            <a:ext cx="814641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Use network to provide </a:t>
            </a:r>
            <a:r>
              <a:rPr lang="zh-CN" altLang="en-US" sz="2800"/>
              <a:t>real-time traffic information to drivers </a:t>
            </a:r>
            <a:r>
              <a:rPr lang="en-US" altLang="zh-CN" sz="2800"/>
              <a:t>a</a:t>
            </a:r>
            <a:r>
              <a:rPr lang="zh-CN" altLang="en-US" sz="2800"/>
              <a:t>t all </a:t>
            </a:r>
            <a:r>
              <a:rPr lang="en-US" altLang="zh-CN" sz="2800"/>
              <a:t>crossroads.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3605" y="1106170"/>
            <a:ext cx="7712075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 b="1"/>
              <a:t>CONTENT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1. Introduction to your topic (Chapter 2)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2. Patents for your system (Chapter 3)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3. Function of your system (Chapter 4)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4. Function Oriented Search (Chapter 5)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5. Applying of Biomimetics to your system (Chapter 6)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6. Ideal Final Result for your system (Chapter 7)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7. Contradictions for your system (Chapter 8)</a:t>
            </a:r>
            <a:endParaRPr lang="zh-CN" altLang="en-US" sz="2800"/>
          </a:p>
          <a:p>
            <a:pPr fontAlgn="auto">
              <a:lnSpc>
                <a:spcPct val="100000"/>
              </a:lnSpc>
            </a:pPr>
            <a:r>
              <a:rPr lang="zh-CN" altLang="en-US" sz="2800"/>
              <a:t>8. TESE for your system (Chapter 9)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图片 1" descr="微信图片_20181112100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573" y="1477963"/>
            <a:ext cx="5300662" cy="2595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24890" y="4259580"/>
            <a:ext cx="78263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sz="2400"/>
              <a:t>In driving, large vehicles in front often block the rear cars.</a:t>
            </a:r>
            <a:endParaRPr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I want to design a system to solve the problem that the car can not see the signal lamp because the large vehicle blocks the rear vehicle.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944245" y="776605"/>
            <a:ext cx="58566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/>
              <a:t>1.</a:t>
            </a:r>
            <a:r>
              <a:rPr lang="zh-CN" altLang="en-US" sz="3200" b="1"/>
              <a:t>Introduction to your topic</a:t>
            </a:r>
            <a:endParaRPr lang="zh-CN" altLang="en-US" sz="3200" b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1360"/>
            <a:ext cx="10515600" cy="1325563"/>
          </a:xfrm>
        </p:spPr>
        <p:txBody>
          <a:bodyPr/>
          <a:p>
            <a:r>
              <a:rPr lang="en-US" altLang="zh-CN" sz="3200"/>
              <a:t>2.</a:t>
            </a:r>
            <a:r>
              <a:rPr lang="zh-CN" altLang="en-US" sz="3200"/>
              <a:t>Patents for your system 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65" y="1846580"/>
            <a:ext cx="10515600" cy="368617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400"/>
              <a:t>First, identify the keywords</a:t>
            </a:r>
            <a:r>
              <a:rPr lang="en-US" altLang="zh-CN" sz="2400"/>
              <a:t>.The key point is the improvement of traffic lights, so I search for traffic lights.</a:t>
            </a:r>
            <a:endParaRPr lang="en-US" altLang="zh-CN" sz="2400"/>
          </a:p>
          <a:p>
            <a:pPr fontAlgn="auto">
              <a:lnSpc>
                <a:spcPct val="200000"/>
              </a:lnSpc>
            </a:pPr>
            <a:r>
              <a:rPr lang="en-US" altLang="zh-CN" sz="2400"/>
              <a:t>T</a:t>
            </a:r>
            <a:r>
              <a:rPr lang="zh-CN" altLang="en-US" sz="2400"/>
              <a:t>he keywords are vehicles，traffic lights or signal lights，</a:t>
            </a:r>
            <a:endParaRPr lang="zh-CN" altLang="en-US" sz="2400"/>
          </a:p>
          <a:p>
            <a:pPr fontAlgn="auto">
              <a:lnSpc>
                <a:spcPct val="200000"/>
              </a:lnSpc>
            </a:pPr>
            <a:r>
              <a:rPr lang="zh-CN" altLang="en-US" sz="2400"/>
              <a:t>The results are in the next slide.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ehic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45415"/>
            <a:ext cx="9515475" cy="6666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360805" y="1428750"/>
            <a:ext cx="6694170" cy="2980690"/>
            <a:chOff x="3552" y="2945"/>
            <a:chExt cx="10542" cy="4694"/>
          </a:xfrm>
        </p:grpSpPr>
        <p:sp>
          <p:nvSpPr>
            <p:cNvPr id="26629" name="AutoShape 52"/>
            <p:cNvSpPr/>
            <p:nvPr/>
          </p:nvSpPr>
          <p:spPr>
            <a:xfrm>
              <a:off x="4627" y="6858"/>
              <a:ext cx="3334" cy="530"/>
            </a:xfrm>
            <a:prstGeom prst="flowChartTerminator">
              <a:avLst/>
            </a:prstGeom>
            <a:noFill/>
            <a:ln w="31750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t</a:t>
              </a:r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raffic information</a:t>
              </a:r>
              <a:endParaRPr lang="zh-CN" altLang="en-US" b="1" u="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AutoShape 54"/>
            <p:cNvSpPr/>
            <p:nvPr/>
          </p:nvSpPr>
          <p:spPr>
            <a:xfrm>
              <a:off x="8396" y="2945"/>
              <a:ext cx="2408" cy="628"/>
            </a:xfrm>
            <a:prstGeom prst="rect">
              <a:avLst/>
            </a:prstGeom>
            <a:noFill/>
            <a:ln w="28575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p>
              <a:pPr algn="ctr" fontAlgn="base"/>
              <a:r>
                <a:rPr lang="en-US" altLang="zh-CN" u="none" strike="noStrike" noProof="1" dirty="0">
                  <a:latin typeface="Arial" panose="020B0604020202020204" pitchFamily="34" charset="0"/>
                  <a:ea typeface="宋体" panose="02010600030101010101" pitchFamily="2" charset="-122"/>
                </a:rPr>
                <a:t>lamp</a:t>
              </a:r>
              <a:r>
                <a:rPr lang="zh-CN" altLang="en-US" u="none" strike="noStrike" noProof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u="none" strike="noStrike" noProof="1" dirty="0"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zh-CN" altLang="en-US" u="none" strike="noStrike" noProof="1" dirty="0">
                  <a:latin typeface="Arial" panose="020B0604020202020204" pitchFamily="34" charset="0"/>
                  <a:ea typeface="宋体" panose="02010600030101010101" pitchFamily="2" charset="-122"/>
                </a:rPr>
                <a:t>ole</a:t>
              </a:r>
              <a:endParaRPr lang="zh-CN" altLang="en-US" u="none" strike="noStrike" noProof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AutoShape 54"/>
            <p:cNvSpPr/>
            <p:nvPr/>
          </p:nvSpPr>
          <p:spPr>
            <a:xfrm>
              <a:off x="5081" y="2945"/>
              <a:ext cx="2227" cy="628"/>
            </a:xfrm>
            <a:prstGeom prst="rect">
              <a:avLst/>
            </a:prstGeom>
            <a:noFill/>
            <a:ln w="31750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u="none" dirty="0">
                  <a:latin typeface="Arial" panose="020B0604020202020204" pitchFamily="34" charset="0"/>
                  <a:ea typeface="宋体" panose="02010600030101010101" pitchFamily="2" charset="-122"/>
                </a:rPr>
                <a:t>large vehicle </a:t>
              </a:r>
              <a:endParaRPr lang="en-US" altLang="zh-CN" u="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AutoShape 52"/>
            <p:cNvSpPr/>
            <p:nvPr/>
          </p:nvSpPr>
          <p:spPr>
            <a:xfrm>
              <a:off x="9271" y="6963"/>
              <a:ext cx="2090" cy="530"/>
            </a:xfrm>
            <a:prstGeom prst="rect">
              <a:avLst/>
            </a:prstGeom>
            <a:noFill/>
            <a:ln w="31750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u="none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zh-CN" altLang="en-US" u="none" dirty="0">
                  <a:latin typeface="Arial" panose="020B0604020202020204" pitchFamily="34" charset="0"/>
                  <a:ea typeface="宋体" panose="02010600030101010101" pitchFamily="2" charset="-122"/>
                </a:rPr>
                <a:t>ignal light</a:t>
              </a:r>
              <a:endParaRPr lang="zh-CN" altLang="en-US" u="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Rectangle 50"/>
            <p:cNvSpPr/>
            <p:nvPr/>
          </p:nvSpPr>
          <p:spPr>
            <a:xfrm flipH="1">
              <a:off x="5710" y="4793"/>
              <a:ext cx="1662" cy="447"/>
            </a:xfrm>
            <a:prstGeom prst="rect">
              <a:avLst/>
            </a:prstGeom>
            <a:noFill/>
            <a:ln w="31750" cap="flat" cmpd="sng">
              <a:solidFill>
                <a:srgbClr val="00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u="none" dirty="0">
                  <a:latin typeface="Arial" panose="020B0604020202020204" pitchFamily="34" charset="0"/>
                  <a:ea typeface="宋体" panose="02010600030101010101" pitchFamily="2" charset="-122"/>
                </a:rPr>
                <a:t>car</a:t>
              </a:r>
              <a:endParaRPr lang="en-US" altLang="zh-CN" u="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Rectangle 50"/>
            <p:cNvSpPr/>
            <p:nvPr/>
          </p:nvSpPr>
          <p:spPr>
            <a:xfrm>
              <a:off x="8983" y="5007"/>
              <a:ext cx="1659" cy="706"/>
            </a:xfrm>
            <a:prstGeom prst="rect">
              <a:avLst/>
            </a:prstGeom>
            <a:noFill/>
            <a:ln w="31750" cap="flat" cmpd="sng">
              <a:solidFill>
                <a:srgbClr val="00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l"/>
              <a:r>
                <a:rPr lang="zh-CN" altLang="en-US" sz="1400" u="none" dirty="0">
                  <a:latin typeface="Arial" panose="020B0604020202020204" pitchFamily="34" charset="0"/>
                  <a:ea typeface="宋体" panose="02010600030101010101" pitchFamily="2" charset="-122"/>
                </a:rPr>
                <a:t>Signal lamp</a:t>
              </a:r>
              <a:endParaRPr lang="zh-CN" altLang="en-US" sz="1400" u="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Line 72"/>
            <p:cNvSpPr/>
            <p:nvPr/>
          </p:nvSpPr>
          <p:spPr>
            <a:xfrm rot="4380000">
              <a:off x="9423" y="6165"/>
              <a:ext cx="1198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lg"/>
            </a:ln>
          </p:spPr>
        </p:sp>
        <p:sp>
          <p:nvSpPr>
            <p:cNvPr id="26654" name="文本框 3"/>
            <p:cNvSpPr txBox="1"/>
            <p:nvPr/>
          </p:nvSpPr>
          <p:spPr>
            <a:xfrm rot="5400000">
              <a:off x="9587" y="6178"/>
              <a:ext cx="1549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1400" u="none">
                  <a:latin typeface="宋体" panose="02010600030101010101" pitchFamily="2" charset="-122"/>
                  <a:ea typeface="宋体" panose="02010600030101010101" pitchFamily="2" charset="-122"/>
                </a:rPr>
                <a:t>produce</a:t>
              </a:r>
              <a:endParaRPr lang="en-US" altLang="zh-CN" sz="1400" u="none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655" name="文本框 4"/>
            <p:cNvSpPr txBox="1"/>
            <p:nvPr/>
          </p:nvSpPr>
          <p:spPr>
            <a:xfrm rot="-1920000">
              <a:off x="7862" y="4255"/>
              <a:ext cx="724" cy="11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p>
              <a:r>
                <a:rPr lang="en-US" altLang="zh-CN" u="none">
                  <a:latin typeface="Arial" panose="020B0604020202020204" pitchFamily="34" charset="0"/>
                  <a:ea typeface="宋体" panose="02010600030101010101" pitchFamily="2" charset="-122"/>
                </a:rPr>
                <a:t>block</a:t>
              </a:r>
              <a:endParaRPr lang="en-US" altLang="zh-CN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文本框 5"/>
            <p:cNvSpPr txBox="1"/>
            <p:nvPr/>
          </p:nvSpPr>
          <p:spPr>
            <a:xfrm rot="16200000">
              <a:off x="9817" y="3730"/>
              <a:ext cx="627" cy="95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p>
              <a:r>
                <a:rPr lang="zh-CN" altLang="en-US" sz="1400" u="none">
                  <a:latin typeface="Arial" panose="020B0604020202020204" pitchFamily="34" charset="0"/>
                  <a:ea typeface="宋体" panose="02010600030101010101" pitchFamily="2" charset="-122"/>
                </a:rPr>
                <a:t>brace</a:t>
              </a:r>
              <a:endParaRPr lang="zh-CN" altLang="en-US" sz="1400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AutoShape 54"/>
            <p:cNvSpPr/>
            <p:nvPr/>
          </p:nvSpPr>
          <p:spPr>
            <a:xfrm>
              <a:off x="11786" y="4794"/>
              <a:ext cx="2309" cy="1374"/>
            </a:xfrm>
            <a:prstGeom prst="hexagon">
              <a:avLst>
                <a:gd name="adj" fmla="val 44951"/>
                <a:gd name="vf" fmla="val 115470"/>
              </a:avLst>
            </a:prstGeom>
            <a:noFill/>
            <a:ln w="317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文本框 2"/>
            <p:cNvSpPr txBox="1"/>
            <p:nvPr/>
          </p:nvSpPr>
          <p:spPr>
            <a:xfrm>
              <a:off x="12236" y="4654"/>
              <a:ext cx="1859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u="none">
                  <a:latin typeface="Arial" panose="020B0604020202020204" pitchFamily="34" charset="0"/>
                  <a:ea typeface="宋体" panose="02010600030101010101" pitchFamily="2" charset="-122"/>
                </a:rPr>
                <a:t>electric power system</a:t>
              </a:r>
              <a:endParaRPr lang="zh-CN" altLang="en-US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9" name="Line 70"/>
            <p:cNvSpPr/>
            <p:nvPr/>
          </p:nvSpPr>
          <p:spPr>
            <a:xfrm rot="-10800000" flipV="1">
              <a:off x="10643" y="5479"/>
              <a:ext cx="1143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6660" name="文本框 5"/>
            <p:cNvSpPr txBox="1"/>
            <p:nvPr/>
          </p:nvSpPr>
          <p:spPr>
            <a:xfrm>
              <a:off x="8068" y="7205"/>
              <a:ext cx="958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1200" u="none">
                  <a:latin typeface="Arial" panose="020B0604020202020204" pitchFamily="34" charset="0"/>
                  <a:ea typeface="宋体" panose="02010600030101010101" pitchFamily="2" charset="-122"/>
                </a:rPr>
                <a:t>output</a:t>
              </a:r>
              <a:endParaRPr lang="en-US" altLang="zh-CN" sz="1200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1" name="Line 70"/>
            <p:cNvSpPr/>
            <p:nvPr/>
          </p:nvSpPr>
          <p:spPr>
            <a:xfrm rot="6000000" flipV="1">
              <a:off x="8837" y="4144"/>
              <a:ext cx="1375" cy="25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6662" name="Line 70"/>
            <p:cNvSpPr/>
            <p:nvPr/>
          </p:nvSpPr>
          <p:spPr>
            <a:xfrm rot="11400000" flipV="1">
              <a:off x="7936" y="7045"/>
              <a:ext cx="1327" cy="23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grpSp>
          <p:nvGrpSpPr>
            <p:cNvPr id="26663" name="Group 99"/>
            <p:cNvGrpSpPr/>
            <p:nvPr/>
          </p:nvGrpSpPr>
          <p:grpSpPr>
            <a:xfrm rot="2940000">
              <a:off x="5960" y="5114"/>
              <a:ext cx="4474" cy="278"/>
              <a:chOff x="5084" y="3294"/>
              <a:chExt cx="665" cy="170"/>
            </a:xfrm>
          </p:grpSpPr>
          <p:sp>
            <p:nvSpPr>
              <p:cNvPr id="26664" name="Freeform 94"/>
              <p:cNvSpPr/>
              <p:nvPr/>
            </p:nvSpPr>
            <p:spPr>
              <a:xfrm>
                <a:off x="5190" y="3294"/>
                <a:ext cx="415" cy="170"/>
              </a:xfrm>
              <a:custGeom>
                <a:avLst/>
                <a:gdLst/>
                <a:ahLst/>
                <a:cxnLst>
                  <a:cxn ang="0">
                    <a:pos x="0" y="107"/>
                  </a:cxn>
                  <a:cxn ang="0">
                    <a:pos x="53" y="10"/>
                  </a:cxn>
                  <a:cxn ang="0">
                    <a:pos x="104" y="170"/>
                  </a:cxn>
                  <a:cxn ang="0">
                    <a:pos x="155" y="10"/>
                  </a:cxn>
                  <a:cxn ang="0">
                    <a:pos x="208" y="170"/>
                  </a:cxn>
                  <a:cxn ang="0">
                    <a:pos x="260" y="10"/>
                  </a:cxn>
                  <a:cxn ang="0">
                    <a:pos x="311" y="170"/>
                  </a:cxn>
                  <a:cxn ang="0">
                    <a:pos x="364" y="10"/>
                  </a:cxn>
                  <a:cxn ang="0">
                    <a:pos x="415" y="107"/>
                  </a:cxn>
                </a:cxnLst>
                <a:pathLst>
                  <a:path w="227" h="151">
                    <a:moveTo>
                      <a:pt x="0" y="95"/>
                    </a:moveTo>
                    <a:cubicBezTo>
                      <a:pt x="10" y="47"/>
                      <a:pt x="20" y="0"/>
                      <a:pt x="29" y="9"/>
                    </a:cubicBezTo>
                    <a:cubicBezTo>
                      <a:pt x="38" y="18"/>
                      <a:pt x="48" y="151"/>
                      <a:pt x="57" y="151"/>
                    </a:cubicBezTo>
                    <a:cubicBezTo>
                      <a:pt x="66" y="151"/>
                      <a:pt x="76" y="9"/>
                      <a:pt x="85" y="9"/>
                    </a:cubicBezTo>
                    <a:cubicBezTo>
                      <a:pt x="94" y="9"/>
                      <a:pt x="105" y="151"/>
                      <a:pt x="114" y="151"/>
                    </a:cubicBezTo>
                    <a:cubicBezTo>
                      <a:pt x="123" y="151"/>
                      <a:pt x="133" y="9"/>
                      <a:pt x="142" y="9"/>
                    </a:cubicBezTo>
                    <a:cubicBezTo>
                      <a:pt x="151" y="9"/>
                      <a:pt x="161" y="151"/>
                      <a:pt x="170" y="151"/>
                    </a:cubicBezTo>
                    <a:cubicBezTo>
                      <a:pt x="179" y="151"/>
                      <a:pt x="190" y="18"/>
                      <a:pt x="199" y="9"/>
                    </a:cubicBezTo>
                    <a:cubicBezTo>
                      <a:pt x="208" y="0"/>
                      <a:pt x="217" y="47"/>
                      <a:pt x="227" y="9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65" name="Line 96"/>
              <p:cNvSpPr/>
              <p:nvPr/>
            </p:nvSpPr>
            <p:spPr>
              <a:xfrm>
                <a:off x="5084" y="3399"/>
                <a:ext cx="10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66" name="Line 97"/>
              <p:cNvSpPr/>
              <p:nvPr/>
            </p:nvSpPr>
            <p:spPr>
              <a:xfrm>
                <a:off x="5601" y="3403"/>
                <a:ext cx="1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</p:grpSp>
        <p:sp>
          <p:nvSpPr>
            <p:cNvPr id="26667" name="Line 70"/>
            <p:cNvSpPr/>
            <p:nvPr/>
          </p:nvSpPr>
          <p:spPr>
            <a:xfrm rot="-5400000" flipV="1">
              <a:off x="3868" y="5190"/>
              <a:ext cx="3312" cy="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6668" name="Line 72"/>
            <p:cNvSpPr/>
            <p:nvPr/>
          </p:nvSpPr>
          <p:spPr>
            <a:xfrm rot="-5400000">
              <a:off x="5611" y="6044"/>
              <a:ext cx="155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lg"/>
            </a:ln>
          </p:spPr>
        </p:sp>
        <p:sp>
          <p:nvSpPr>
            <p:cNvPr id="26669" name="文本框 15"/>
            <p:cNvSpPr txBox="1"/>
            <p:nvPr/>
          </p:nvSpPr>
          <p:spPr>
            <a:xfrm>
              <a:off x="10606" y="4654"/>
              <a:ext cx="138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supply electricity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6670" name="文本框 16"/>
            <p:cNvSpPr txBox="1"/>
            <p:nvPr/>
          </p:nvSpPr>
          <p:spPr>
            <a:xfrm rot="16200000">
              <a:off x="4026" y="4325"/>
              <a:ext cx="1160" cy="210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p>
              <a:r>
                <a:rPr lang="en-US" altLang="zh-CN" u="none"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zh-CN" altLang="en-US" u="none">
                  <a:latin typeface="Arial" panose="020B0604020202020204" pitchFamily="34" charset="0"/>
                  <a:ea typeface="宋体" panose="02010600030101010101" pitchFamily="2" charset="-122"/>
                </a:rPr>
                <a:t>rovid</a:t>
              </a:r>
              <a:r>
                <a:rPr lang="en-US" altLang="zh-CN" u="none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r>
                <a:rPr lang="zh-CN" altLang="en-US" u="none">
                  <a:latin typeface="Arial" panose="020B0604020202020204" pitchFamily="34" charset="0"/>
                  <a:ea typeface="宋体" panose="02010600030101010101" pitchFamily="2" charset="-122"/>
                </a:rPr>
                <a:t> information</a:t>
              </a:r>
              <a:endParaRPr lang="zh-CN" altLang="en-US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1" name="文本框 3"/>
            <p:cNvSpPr txBox="1"/>
            <p:nvPr/>
          </p:nvSpPr>
          <p:spPr>
            <a:xfrm rot="5400000">
              <a:off x="5859" y="5671"/>
              <a:ext cx="178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1400" u="none">
                  <a:latin typeface="Arial" panose="020B0604020202020204" pitchFamily="34" charset="0"/>
                  <a:ea typeface="宋体" panose="02010600030101010101" pitchFamily="2" charset="-122"/>
                </a:rPr>
                <a:t>provide information</a:t>
              </a:r>
              <a:endParaRPr lang="en-US" altLang="zh-CN" sz="1400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72" name="Group 99"/>
            <p:cNvGrpSpPr/>
            <p:nvPr/>
          </p:nvGrpSpPr>
          <p:grpSpPr>
            <a:xfrm rot="4440000">
              <a:off x="5742" y="3965"/>
              <a:ext cx="1202" cy="425"/>
              <a:chOff x="5084" y="3294"/>
              <a:chExt cx="665" cy="170"/>
            </a:xfrm>
          </p:grpSpPr>
          <p:sp>
            <p:nvSpPr>
              <p:cNvPr id="26673" name="Freeform 94"/>
              <p:cNvSpPr/>
              <p:nvPr/>
            </p:nvSpPr>
            <p:spPr>
              <a:xfrm>
                <a:off x="5190" y="3294"/>
                <a:ext cx="415" cy="170"/>
              </a:xfrm>
              <a:custGeom>
                <a:avLst/>
                <a:gdLst/>
                <a:ahLst/>
                <a:cxnLst>
                  <a:cxn ang="0">
                    <a:pos x="0" y="107"/>
                  </a:cxn>
                  <a:cxn ang="0">
                    <a:pos x="53" y="10"/>
                  </a:cxn>
                  <a:cxn ang="0">
                    <a:pos x="104" y="170"/>
                  </a:cxn>
                  <a:cxn ang="0">
                    <a:pos x="155" y="10"/>
                  </a:cxn>
                  <a:cxn ang="0">
                    <a:pos x="208" y="170"/>
                  </a:cxn>
                  <a:cxn ang="0">
                    <a:pos x="260" y="10"/>
                  </a:cxn>
                  <a:cxn ang="0">
                    <a:pos x="311" y="170"/>
                  </a:cxn>
                  <a:cxn ang="0">
                    <a:pos x="364" y="10"/>
                  </a:cxn>
                  <a:cxn ang="0">
                    <a:pos x="415" y="107"/>
                  </a:cxn>
                </a:cxnLst>
                <a:pathLst>
                  <a:path w="227" h="151">
                    <a:moveTo>
                      <a:pt x="0" y="95"/>
                    </a:moveTo>
                    <a:cubicBezTo>
                      <a:pt x="10" y="47"/>
                      <a:pt x="20" y="0"/>
                      <a:pt x="29" y="9"/>
                    </a:cubicBezTo>
                    <a:cubicBezTo>
                      <a:pt x="38" y="18"/>
                      <a:pt x="48" y="151"/>
                      <a:pt x="57" y="151"/>
                    </a:cubicBezTo>
                    <a:cubicBezTo>
                      <a:pt x="66" y="151"/>
                      <a:pt x="76" y="9"/>
                      <a:pt x="85" y="9"/>
                    </a:cubicBezTo>
                    <a:cubicBezTo>
                      <a:pt x="94" y="9"/>
                      <a:pt x="105" y="151"/>
                      <a:pt x="114" y="151"/>
                    </a:cubicBezTo>
                    <a:cubicBezTo>
                      <a:pt x="123" y="151"/>
                      <a:pt x="133" y="9"/>
                      <a:pt x="142" y="9"/>
                    </a:cubicBezTo>
                    <a:cubicBezTo>
                      <a:pt x="151" y="9"/>
                      <a:pt x="161" y="151"/>
                      <a:pt x="170" y="151"/>
                    </a:cubicBezTo>
                    <a:cubicBezTo>
                      <a:pt x="179" y="151"/>
                      <a:pt x="190" y="18"/>
                      <a:pt x="199" y="9"/>
                    </a:cubicBezTo>
                    <a:cubicBezTo>
                      <a:pt x="208" y="0"/>
                      <a:pt x="217" y="47"/>
                      <a:pt x="227" y="9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74" name="Line 96"/>
              <p:cNvSpPr/>
              <p:nvPr/>
            </p:nvSpPr>
            <p:spPr>
              <a:xfrm>
                <a:off x="5084" y="3399"/>
                <a:ext cx="10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75" name="Line 97"/>
              <p:cNvSpPr/>
              <p:nvPr/>
            </p:nvSpPr>
            <p:spPr>
              <a:xfrm>
                <a:off x="5601" y="3403"/>
                <a:ext cx="1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</p:grpSp>
        <p:sp>
          <p:nvSpPr>
            <p:cNvPr id="26676" name="文本框 8"/>
            <p:cNvSpPr txBox="1"/>
            <p:nvPr/>
          </p:nvSpPr>
          <p:spPr>
            <a:xfrm>
              <a:off x="5661" y="3614"/>
              <a:ext cx="627" cy="121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p>
              <a:r>
                <a:rPr lang="en-US" altLang="zh-CN" sz="1400" u="none">
                  <a:latin typeface="Arial" panose="020B0604020202020204" pitchFamily="34" charset="0"/>
                  <a:ea typeface="宋体" panose="02010600030101010101" pitchFamily="2" charset="-122"/>
                </a:rPr>
                <a:t>shelter</a:t>
              </a:r>
              <a:endParaRPr lang="en-US" altLang="zh-CN" sz="1400" u="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68045" y="4929505"/>
            <a:ext cx="92170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ym typeface="+mn-ea"/>
              </a:rPr>
              <a:t>The function of the system is to provide traffic information so that cars and large vehicles can pass through the crossroad normally.</a:t>
            </a:r>
            <a:endParaRPr lang="en-US" altLang="zh-CN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447675"/>
            <a:ext cx="5573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3.</a:t>
            </a:r>
            <a:r>
              <a:rPr lang="zh-CN" altLang="en-US" sz="2400" b="1"/>
              <a:t>Function of your system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0300" y="1964690"/>
            <a:ext cx="84486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The main function of this system is to provide traffic information. </a:t>
            </a:r>
            <a:r>
              <a:rPr lang="en-US" altLang="zh-CN" sz="2400"/>
              <a:t>G</a:t>
            </a:r>
            <a:r>
              <a:rPr lang="zh-CN" altLang="en-US" sz="2400"/>
              <a:t>enerally</a:t>
            </a:r>
            <a:r>
              <a:rPr lang="en-US" altLang="zh-CN" sz="2400"/>
              <a:t>,</a:t>
            </a:r>
            <a:r>
              <a:rPr lang="zh-CN" altLang="en-US" sz="2400"/>
              <a:t>its function is to produce </a:t>
            </a:r>
            <a:r>
              <a:rPr lang="en-US" altLang="zh-CN" sz="2400"/>
              <a:t>a</a:t>
            </a:r>
            <a:r>
              <a:rPr lang="zh-CN" altLang="en-US" sz="2400"/>
              <a:t> kind of information.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The functional effects found have Electromagnetic- Induction</a:t>
            </a:r>
            <a:r>
              <a:rPr lang="en-US" altLang="zh-CN" sz="2400"/>
              <a:t>,Fluorescence,Piezoelectric Effect and so on.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8850" y="1014095"/>
            <a:ext cx="5180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4.</a:t>
            </a:r>
            <a:r>
              <a:rPr lang="zh-CN" altLang="en-US" sz="2800" b="1"/>
              <a:t>Function Oriented Search</a:t>
            </a:r>
            <a:r>
              <a:rPr lang="zh-CN" altLang="en-US" sz="2400"/>
              <a:t>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9460" y="612140"/>
            <a:ext cx="93345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5. Applying of Biomimetics to your system (Chapter 6)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842135"/>
            <a:ext cx="76193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Many animals have very conspicuous colors, and some animals disguise themselves.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Maybe when the signal light is red, it </a:t>
            </a:r>
            <a:r>
              <a:rPr lang="en-US" altLang="zh-CN" sz="2800"/>
              <a:t>should </a:t>
            </a:r>
            <a:r>
              <a:rPr lang="zh-CN" altLang="en-US" sz="2800"/>
              <a:t>ha</a:t>
            </a:r>
            <a:r>
              <a:rPr lang="en-US" altLang="zh-CN" sz="2800"/>
              <a:t>ve more </a:t>
            </a:r>
            <a:r>
              <a:rPr lang="zh-CN" altLang="en-US" sz="2800"/>
              <a:t> bright colors, but other times it doesn't show colors.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6465" y="572770"/>
            <a:ext cx="8242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6. Ideal Final Result for your system (Chapter 7)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1275" y="1421130"/>
            <a:ext cx="79629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This system should have a variety of ways to prompt </a:t>
            </a:r>
            <a:r>
              <a:rPr lang="en-US" altLang="zh-CN" sz="2400"/>
              <a:t>traffic </a:t>
            </a:r>
            <a:r>
              <a:rPr lang="zh-CN" altLang="en-US" sz="2400"/>
              <a:t>information</a:t>
            </a:r>
            <a:r>
              <a:rPr lang="en-US" altLang="zh-CN" sz="2400"/>
              <a:t>,Specifically, traffic information can be conveyed through the network.Besides,it should have more visible signal lights.And we can also make improvements on the car.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演示</Application>
  <PresentationFormat>宽屏</PresentationFormat>
  <Paragraphs>86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2.Patents for your system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夜微涼</cp:lastModifiedBy>
  <cp:revision>479</cp:revision>
  <dcterms:created xsi:type="dcterms:W3CDTF">2017-08-03T09:01:00Z</dcterms:created>
  <dcterms:modified xsi:type="dcterms:W3CDTF">2019-01-27T10:41:23Z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