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Lst>
  <p:sldSz cx="32918400" cy="21945600"/>
  <p:notesSz cx="6858000" cy="9144000"/>
  <p:embeddedFontLst>
    <p:embeddedFont>
      <p:font typeface="Raleway" panose="020B0604020202020204" charset="0"/>
      <p:regular r:id="rId29"/>
      <p:bold r:id="rId30"/>
      <p:italic r:id="rId31"/>
      <p:boldItalic r:id="rId32"/>
    </p:embeddedFont>
    <p:embeddedFont>
      <p:font typeface="Open Sans" panose="020B0604020202020204" charset="0"/>
      <p:regular r:id="rId33"/>
      <p:bold r:id="rId34"/>
      <p:italic r:id="rId35"/>
      <p:boldItalic r:id="rId36"/>
    </p:embeddedFont>
    <p:embeddedFont>
      <p:font typeface="La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9AA0A6"/>
          </p15:clr>
        </p15:guide>
        <p15:guide id="2"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6" d="100"/>
          <a:sy n="26" d="100"/>
        </p:scale>
        <p:origin x="1147" y="91"/>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b3e80534_0_78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b3e80534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788f86856_3_3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788f86856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500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761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70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14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8f86856_3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88f8685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88f86856_3_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88f8685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a:endParaRPr/>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a:endParaRPr/>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a:endParaRPr/>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526334" y="1763622"/>
            <a:ext cx="17219634" cy="20181978"/>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800" b="1" dirty="0">
                <a:latin typeface="Open Sans"/>
                <a:ea typeface="Open Sans"/>
                <a:cs typeface="Open Sans"/>
                <a:sym typeface="Open Sans"/>
              </a:rPr>
              <a:t>What would the BURN DOWN chart look like for Sprints 1-5?</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US" sz="4800" dirty="0" smtClean="0">
                <a:latin typeface="Open Sans"/>
                <a:ea typeface="Open Sans"/>
                <a:cs typeface="Open Sans"/>
                <a:sym typeface="Open Sans"/>
              </a:rPr>
              <a:t>Have included</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1-5?</a:t>
            </a:r>
            <a:endParaRPr sz="4800" b="1" dirty="0">
              <a:latin typeface="Open Sans"/>
              <a:ea typeface="Open Sans"/>
              <a:cs typeface="Open Sans"/>
              <a:sym typeface="Open Sans"/>
            </a:endParaRPr>
          </a:p>
          <a:p>
            <a:pPr marL="0" lvl="0" indent="0">
              <a:spcBef>
                <a:spcPts val="6100"/>
              </a:spcBef>
              <a:buNone/>
            </a:pPr>
            <a:r>
              <a:rPr lang="en-US" altLang="ja-JP" sz="4800" dirty="0">
                <a:latin typeface="Open Sans"/>
                <a:ea typeface="Open Sans"/>
                <a:cs typeface="Open Sans"/>
                <a:sym typeface="Open Sans"/>
              </a:rPr>
              <a:t>Have included</a:t>
            </a:r>
          </a:p>
          <a:p>
            <a:pPr marL="0" lvl="0" indent="0" algn="l" rtl="0">
              <a:spcBef>
                <a:spcPts val="6100"/>
              </a:spcBef>
              <a:spcAft>
                <a:spcPts val="0"/>
              </a:spcAft>
              <a:buNone/>
            </a:pPr>
            <a:r>
              <a:rPr lang="en" sz="4800" b="1" dirty="0" smtClean="0">
                <a:latin typeface="Open Sans"/>
                <a:ea typeface="Open Sans"/>
                <a:cs typeface="Open Sans"/>
                <a:sym typeface="Open Sans"/>
              </a:rPr>
              <a:t>What </a:t>
            </a:r>
            <a:r>
              <a:rPr lang="en" sz="4800" b="1" dirty="0">
                <a:latin typeface="Open Sans"/>
                <a:ea typeface="Open Sans"/>
                <a:cs typeface="Open Sans"/>
                <a:sym typeface="Open Sans"/>
              </a:rPr>
              <a:t>Risks did you identify in Sprint 5 and how do they affect the project? (Note: These would be your narrative findings)</a:t>
            </a:r>
            <a:endParaRPr sz="4800" b="1" dirty="0">
              <a:latin typeface="Open Sans"/>
              <a:ea typeface="Open Sans"/>
              <a:cs typeface="Open Sans"/>
              <a:sym typeface="Open Sans"/>
            </a:endParaRPr>
          </a:p>
          <a:p>
            <a:pPr marL="0" lvl="0" indent="0">
              <a:spcBef>
                <a:spcPts val="6100"/>
              </a:spcBef>
              <a:buClr>
                <a:schemeClr val="dk1"/>
              </a:buClr>
              <a:buSzPts val="1100"/>
              <a:buNone/>
            </a:pPr>
            <a:r>
              <a:rPr lang="en-US" sz="4800" dirty="0">
                <a:latin typeface="Open Sans"/>
                <a:ea typeface="Open Sans"/>
                <a:cs typeface="Open Sans"/>
                <a:sym typeface="Open Sans"/>
              </a:rPr>
              <a:t>The primary risk in Sprint 5 is the potential for dissatisfaction among end users. To address this, I have assigned the highest priority to the user story aimed at enhancing the user experience</a:t>
            </a:r>
            <a:r>
              <a:rPr lang="en-US" sz="4800" dirty="0" smtClean="0">
                <a:latin typeface="Open Sans"/>
                <a:ea typeface="Open Sans"/>
                <a:cs typeface="Open Sans"/>
                <a:sym typeface="Open Sans"/>
              </a:rPr>
              <a:t>.</a:t>
            </a:r>
          </a:p>
          <a:p>
            <a:pPr marL="0" lvl="0" indent="0">
              <a:spcBef>
                <a:spcPts val="6100"/>
              </a:spcBef>
              <a:buClr>
                <a:schemeClr val="dk1"/>
              </a:buClr>
              <a:buSzPts val="1100"/>
              <a:buNone/>
            </a:pPr>
            <a:r>
              <a:rPr lang="en" sz="4800" b="1" dirty="0" smtClean="0">
                <a:latin typeface="Open Sans"/>
                <a:ea typeface="Open Sans"/>
                <a:cs typeface="Open Sans"/>
                <a:sym typeface="Open Sans"/>
              </a:rPr>
              <a:t>How </a:t>
            </a:r>
            <a:r>
              <a:rPr lang="en" sz="4800" b="1" dirty="0">
                <a:latin typeface="Open Sans"/>
                <a:ea typeface="Open Sans"/>
                <a:cs typeface="Open Sans"/>
                <a:sym typeface="Open Sans"/>
              </a:rPr>
              <a:t>confident are you in delivering all of the user stories by the end of Sprint 6? Justify your answer. </a:t>
            </a:r>
            <a:endParaRPr sz="4800" b="1" dirty="0">
              <a:latin typeface="Open Sans"/>
              <a:ea typeface="Open Sans"/>
              <a:cs typeface="Open Sans"/>
              <a:sym typeface="Open Sans"/>
            </a:endParaRPr>
          </a:p>
          <a:p>
            <a:pPr marL="0" indent="0">
              <a:spcBef>
                <a:spcPts val="6100"/>
              </a:spcBef>
              <a:spcAft>
                <a:spcPts val="6100"/>
              </a:spcAft>
              <a:buClr>
                <a:schemeClr val="dk1"/>
              </a:buClr>
              <a:buSzPts val="1100"/>
              <a:buNone/>
            </a:pPr>
            <a:r>
              <a:rPr lang="en-US" sz="4800" dirty="0" smtClean="0">
                <a:latin typeface="Open Sans"/>
                <a:ea typeface="Open Sans"/>
                <a:cs typeface="Open Sans"/>
                <a:sym typeface="Open Sans"/>
              </a:rPr>
              <a:t>It’s depend but I </a:t>
            </a:r>
            <a:r>
              <a:rPr lang="en-US" sz="4800" dirty="0">
                <a:latin typeface="Open Sans"/>
                <a:ea typeface="Open Sans"/>
                <a:cs typeface="Open Sans"/>
                <a:sym typeface="Open Sans"/>
              </a:rPr>
              <a:t>am </a:t>
            </a:r>
            <a:r>
              <a:rPr lang="en-US" sz="4800" dirty="0" smtClean="0">
                <a:latin typeface="Open Sans"/>
                <a:ea typeface="Open Sans"/>
                <a:cs typeface="Open Sans"/>
                <a:sym typeface="Open Sans"/>
              </a:rPr>
              <a:t>a bit confident </a:t>
            </a:r>
            <a:r>
              <a:rPr lang="en-US" sz="4800" dirty="0">
                <a:latin typeface="Open Sans"/>
                <a:ea typeface="Open Sans"/>
                <a:cs typeface="Open Sans"/>
                <a:sym typeface="Open Sans"/>
              </a:rPr>
              <a:t>that the stories will be delivered on </a:t>
            </a:r>
            <a:r>
              <a:rPr lang="en-US" sz="4800" dirty="0" smtClean="0">
                <a:latin typeface="Open Sans"/>
                <a:ea typeface="Open Sans"/>
                <a:cs typeface="Open Sans"/>
                <a:sym typeface="Open Sans"/>
              </a:rPr>
              <a:t>time </a:t>
            </a:r>
            <a:r>
              <a:rPr lang="en-US" altLang="ja-JP" sz="4800" dirty="0">
                <a:latin typeface="Open Sans"/>
                <a:ea typeface="Open Sans"/>
                <a:cs typeface="Open Sans"/>
                <a:sym typeface="Open Sans"/>
              </a:rPr>
              <a:t>if nothing unpredictable occurs</a:t>
            </a:r>
            <a:r>
              <a:rPr lang="en-US" altLang="ja-JP" sz="4800" dirty="0" smtClean="0">
                <a:latin typeface="Open Sans"/>
                <a:ea typeface="Open Sans"/>
                <a:cs typeface="Open Sans"/>
                <a:sym typeface="Open Sans"/>
              </a:rPr>
              <a:t>.</a:t>
            </a:r>
            <a:endParaRPr lang="en-US" altLang="ja-JP" sz="4800" dirty="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 Questions</a:t>
            </a:r>
            <a:endParaRPr/>
          </a:p>
        </p:txBody>
      </p:sp>
      <p:pic>
        <p:nvPicPr>
          <p:cNvPr id="2" name="Picture 1"/>
          <p:cNvPicPr>
            <a:picLocks noChangeAspect="1"/>
          </p:cNvPicPr>
          <p:nvPr/>
        </p:nvPicPr>
        <p:blipFill>
          <a:blip r:embed="rId3"/>
          <a:stretch>
            <a:fillRect/>
          </a:stretch>
        </p:blipFill>
        <p:spPr>
          <a:xfrm>
            <a:off x="18745968" y="1320910"/>
            <a:ext cx="12518260" cy="7675606"/>
          </a:xfrm>
          <a:prstGeom prst="rect">
            <a:avLst/>
          </a:prstGeom>
        </p:spPr>
      </p:pic>
      <p:pic>
        <p:nvPicPr>
          <p:cNvPr id="3" name="Picture 2"/>
          <p:cNvPicPr>
            <a:picLocks noChangeAspect="1"/>
          </p:cNvPicPr>
          <p:nvPr/>
        </p:nvPicPr>
        <p:blipFill>
          <a:blip r:embed="rId4"/>
          <a:stretch>
            <a:fillRect/>
          </a:stretch>
        </p:blipFill>
        <p:spPr>
          <a:xfrm>
            <a:off x="18745968" y="11341356"/>
            <a:ext cx="13052342" cy="8038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smtClean="0"/>
              <a:t>The A-Team</a:t>
            </a:r>
            <a:endParaRPr sz="9600" dirty="0"/>
          </a:p>
        </p:txBody>
      </p:sp>
      <p:sp>
        <p:nvSpPr>
          <p:cNvPr id="155" name="Google Shape;155;p23"/>
          <p:cNvSpPr txBox="1">
            <a:spLocks noGrp="1"/>
          </p:cNvSpPr>
          <p:nvPr>
            <p:ph type="ctrTitle" idx="4294967295"/>
          </p:nvPr>
        </p:nvSpPr>
        <p:spPr>
          <a:xfrm>
            <a:off x="5837049" y="914400"/>
            <a:ext cx="13247363" cy="44961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5 Name</a:t>
            </a:r>
            <a:endParaRPr sz="9000" u="sng" dirty="0"/>
          </a:p>
          <a:p>
            <a:pPr lvl="0"/>
            <a:r>
              <a:rPr lang="en" sz="9000" u="sng" dirty="0" smtClean="0"/>
              <a:t>“</a:t>
            </a:r>
            <a:r>
              <a:rPr lang="en-US" sz="9000" u="sng" dirty="0" smtClean="0"/>
              <a:t>Customer Satisfaction</a:t>
            </a:r>
            <a:r>
              <a:rPr lang="en" sz="9000" u="sng" dirty="0" smtClean="0"/>
              <a:t>“</a:t>
            </a:r>
            <a:endParaRPr sz="9000" u="sng" dirty="0"/>
          </a:p>
        </p:txBody>
      </p:sp>
      <p:sp>
        <p:nvSpPr>
          <p:cNvPr id="156" name="Google Shape;156;p23"/>
          <p:cNvSpPr txBox="1">
            <a:spLocks noGrp="1"/>
          </p:cNvSpPr>
          <p:nvPr>
            <p:ph type="ctrTitle" idx="4294967295"/>
          </p:nvPr>
        </p:nvSpPr>
        <p:spPr>
          <a:xfrm>
            <a:off x="5837049" y="5734964"/>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5</a:t>
            </a:r>
            <a:endParaRPr sz="9000" u="sng" dirty="0"/>
          </a:p>
          <a:p>
            <a:pPr lvl="0">
              <a:buClr>
                <a:schemeClr val="dk1"/>
              </a:buClr>
              <a:buSzPts val="1100"/>
            </a:pPr>
            <a:r>
              <a:rPr lang="en-US" sz="4500" dirty="0"/>
              <a:t>1. Story # 22 with 5 points</a:t>
            </a:r>
            <a:br>
              <a:rPr lang="en-US" sz="4500" dirty="0"/>
            </a:br>
            <a:r>
              <a:rPr lang="en-US" sz="4500" dirty="0"/>
              <a:t>2. Story # </a:t>
            </a:r>
            <a:r>
              <a:rPr lang="en-US" sz="4500" dirty="0" smtClean="0"/>
              <a:t>15 </a:t>
            </a:r>
            <a:r>
              <a:rPr lang="en-US" sz="4500" dirty="0"/>
              <a:t>with 5</a:t>
            </a:r>
            <a:r>
              <a:rPr lang="en-US" sz="4500" dirty="0" smtClean="0"/>
              <a:t> </a:t>
            </a:r>
            <a:r>
              <a:rPr lang="en-US" sz="4500" dirty="0"/>
              <a:t>points</a:t>
            </a:r>
            <a:br>
              <a:rPr lang="en-US" sz="4500" dirty="0"/>
            </a:br>
            <a:r>
              <a:rPr lang="en-US" sz="4500" dirty="0"/>
              <a:t>3. Story # </a:t>
            </a:r>
            <a:r>
              <a:rPr lang="en-US" sz="4500" dirty="0" smtClean="0"/>
              <a:t>18 </a:t>
            </a:r>
            <a:r>
              <a:rPr lang="en-US" sz="4500" dirty="0"/>
              <a:t>with </a:t>
            </a:r>
            <a:r>
              <a:rPr lang="en-US" sz="4500" dirty="0" smtClean="0"/>
              <a:t>13 </a:t>
            </a:r>
            <a:r>
              <a:rPr lang="en-US" sz="4500" dirty="0"/>
              <a:t>points</a:t>
            </a:r>
            <a:br>
              <a:rPr lang="en-US" sz="4500" dirty="0"/>
            </a:br>
            <a:r>
              <a:rPr lang="en-US" sz="4500" dirty="0"/>
              <a:t/>
            </a:r>
            <a:br>
              <a:rPr lang="en-US" sz="4500" dirty="0"/>
            </a:br>
            <a:r>
              <a:rPr lang="en-US" sz="4500" dirty="0"/>
              <a:t/>
            </a:r>
            <a:br>
              <a:rPr lang="en-US" sz="4500" dirty="0"/>
            </a:br>
            <a:r>
              <a:rPr lang="en-US" sz="4500" dirty="0"/>
              <a:t>Total Sprint 5 Points: 23</a:t>
            </a:r>
            <a:endParaRPr lang="en-US" sz="4500" dirty="0"/>
          </a:p>
        </p:txBody>
      </p:sp>
      <p:sp>
        <p:nvSpPr>
          <p:cNvPr id="157" name="Google Shape;157;p23"/>
          <p:cNvSpPr txBox="1">
            <a:spLocks noGrp="1"/>
          </p:cNvSpPr>
          <p:nvPr>
            <p:ph type="ctrTitle" idx="4294967295"/>
          </p:nvPr>
        </p:nvSpPr>
        <p:spPr>
          <a:xfrm>
            <a:off x="6192525" y="14901935"/>
            <a:ext cx="25811475" cy="6699818"/>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lvl="0"/>
            <a:r>
              <a:rPr lang="en" sz="6000" dirty="0" smtClean="0"/>
              <a:t>Narrative: Enhance </a:t>
            </a:r>
            <a:r>
              <a:rPr lang="en-US" sz="6000" dirty="0"/>
              <a:t>Customer Satisfaction</a:t>
            </a:r>
            <a:endParaRPr sz="6000" dirty="0"/>
          </a:p>
          <a:p>
            <a:pPr lvl="0"/>
            <a:r>
              <a:rPr lang="en" sz="6000" dirty="0" smtClean="0"/>
              <a:t>Results: </a:t>
            </a:r>
            <a:r>
              <a:rPr lang="en-US" sz="6000" dirty="0"/>
              <a:t>Streamlined the purchasing process for </a:t>
            </a:r>
            <a:r>
              <a:rPr lang="en-US" sz="6000" dirty="0" smtClean="0"/>
              <a:t>faster</a:t>
            </a:r>
            <a:endParaRPr sz="6000" dirty="0"/>
          </a:p>
          <a:p>
            <a:pPr lvl="0"/>
            <a:r>
              <a:rPr lang="en" sz="6000" dirty="0" smtClean="0"/>
              <a:t>Learnings: </a:t>
            </a:r>
            <a:r>
              <a:rPr lang="en-US" sz="6000" dirty="0"/>
              <a:t> W</a:t>
            </a:r>
            <a:r>
              <a:rPr lang="en-US" sz="6000" dirty="0" smtClean="0"/>
              <a:t>e </a:t>
            </a:r>
            <a:r>
              <a:rPr lang="en-US" sz="6000" dirty="0"/>
              <a:t>ensured that user feedback is accessible, allowing us to identify further areas for software improvement.</a:t>
            </a:r>
            <a:endParaRPr sz="6000" dirty="0"/>
          </a:p>
          <a:p>
            <a:pPr lvl="0"/>
            <a:r>
              <a:rPr lang="en" sz="6000" dirty="0" smtClean="0"/>
              <a:t>Risks: </a:t>
            </a:r>
            <a:r>
              <a:rPr lang="en-US" sz="6000" dirty="0"/>
              <a:t>The primary risk for this sprint was failing to deliver the value End Users explicitly </a:t>
            </a:r>
            <a:r>
              <a:rPr lang="en-US" sz="6000" dirty="0" smtClean="0"/>
              <a:t>requested. </a:t>
            </a:r>
            <a:r>
              <a:rPr lang="en-US" sz="6000" dirty="0"/>
              <a:t>To mitigate this, we prioritized optimizing the website’s responsiveness above all else.</a:t>
            </a:r>
            <a:endParaRPr sz="6000" dirty="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9" name="Picture 8"/>
          <p:cNvPicPr>
            <a:picLocks noChangeAspect="1"/>
          </p:cNvPicPr>
          <p:nvPr/>
        </p:nvPicPr>
        <p:blipFill>
          <a:blip r:embed="rId3"/>
          <a:stretch>
            <a:fillRect/>
          </a:stretch>
        </p:blipFill>
        <p:spPr>
          <a:xfrm>
            <a:off x="18482163" y="7134997"/>
            <a:ext cx="12234825" cy="7675606"/>
          </a:xfrm>
          <a:prstGeom prst="rect">
            <a:avLst/>
          </a:prstGeom>
        </p:spPr>
      </p:pic>
      <p:pic>
        <p:nvPicPr>
          <p:cNvPr id="10" name="Picture 9"/>
          <p:cNvPicPr>
            <a:picLocks noChangeAspect="1"/>
          </p:cNvPicPr>
          <p:nvPr/>
        </p:nvPicPr>
        <p:blipFill>
          <a:blip r:embed="rId4"/>
          <a:stretch>
            <a:fillRect/>
          </a:stretch>
        </p:blipFill>
        <p:spPr>
          <a:xfrm>
            <a:off x="18199510" y="305511"/>
            <a:ext cx="12800132" cy="8038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6</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75383" y="2743200"/>
            <a:ext cx="29975250" cy="150728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1734125"/>
            <a:ext cx="17846150" cy="17870400"/>
          </a:xfrm>
          <a:prstGeom prst="rect">
            <a:avLst/>
          </a:prstGeom>
        </p:spPr>
        <p:txBody>
          <a:bodyPr spcFirstLastPara="1" wrap="square" lIns="349450" tIns="349450" rIns="349450" bIns="349450" anchor="t" anchorCtr="0">
            <a:noAutofit/>
          </a:bodyPr>
          <a:lstStyle/>
          <a:p>
            <a:pPr marL="0" lvl="0" indent="0" algn="l" rtl="0">
              <a:spcBef>
                <a:spcPts val="6100"/>
              </a:spcBef>
              <a:spcAft>
                <a:spcPts val="0"/>
              </a:spcAft>
              <a:buNone/>
            </a:pPr>
            <a:r>
              <a:rPr lang="en" sz="4800" b="1" dirty="0" smtClean="0">
                <a:latin typeface="Open Sans"/>
                <a:ea typeface="Open Sans"/>
                <a:cs typeface="Open Sans"/>
                <a:sym typeface="Open Sans"/>
              </a:rPr>
              <a:t>What </a:t>
            </a:r>
            <a:r>
              <a:rPr lang="en" sz="4800" b="1" dirty="0">
                <a:latin typeface="Open Sans"/>
                <a:ea typeface="Open Sans"/>
                <a:cs typeface="Open Sans"/>
                <a:sym typeface="Open Sans"/>
              </a:rPr>
              <a:t>would the BURN DOWN chart look like for Sprints 1-6?</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US" sz="4800" dirty="0" smtClean="0">
                <a:latin typeface="Open Sans"/>
                <a:ea typeface="Open Sans"/>
                <a:cs typeface="Open Sans"/>
                <a:sym typeface="Open Sans"/>
              </a:rPr>
              <a:t>Have added</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smtClean="0">
                <a:latin typeface="Open Sans"/>
                <a:ea typeface="Open Sans"/>
                <a:cs typeface="Open Sans"/>
                <a:sym typeface="Open Sans"/>
              </a:rPr>
              <a:t>What </a:t>
            </a:r>
            <a:r>
              <a:rPr lang="en" sz="4800" b="1" dirty="0">
                <a:latin typeface="Open Sans"/>
                <a:ea typeface="Open Sans"/>
                <a:cs typeface="Open Sans"/>
                <a:sym typeface="Open Sans"/>
              </a:rPr>
              <a:t>would the BURN UP charts look like for Sprints </a:t>
            </a:r>
            <a:r>
              <a:rPr lang="en" sz="4800" b="1" dirty="0" smtClean="0">
                <a:latin typeface="Open Sans"/>
                <a:ea typeface="Open Sans"/>
                <a:cs typeface="Open Sans"/>
                <a:sym typeface="Open Sans"/>
              </a:rPr>
              <a:t>1-6?</a:t>
            </a:r>
            <a:endParaRPr lang="en" sz="4800" b="1" dirty="0">
              <a:latin typeface="Open Sans"/>
              <a:ea typeface="Open Sans"/>
              <a:cs typeface="Open Sans"/>
              <a:sym typeface="Open Sans"/>
            </a:endParaRPr>
          </a:p>
          <a:p>
            <a:pPr marL="0" lvl="0" indent="0" algn="l" rtl="0">
              <a:spcBef>
                <a:spcPts val="6100"/>
              </a:spcBef>
              <a:spcAft>
                <a:spcPts val="0"/>
              </a:spcAft>
              <a:buNone/>
            </a:pPr>
            <a:r>
              <a:rPr lang="en-US" altLang="ja-JP" sz="4800" dirty="0" smtClean="0">
                <a:latin typeface="Open Sans"/>
                <a:ea typeface="Open Sans"/>
                <a:cs typeface="Open Sans"/>
                <a:sym typeface="Open Sans"/>
              </a:rPr>
              <a:t>Have added</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800" b="1" dirty="0">
              <a:latin typeface="Open Sans"/>
              <a:ea typeface="Open Sans"/>
              <a:cs typeface="Open Sans"/>
              <a:sym typeface="Open Sans"/>
            </a:endParaRPr>
          </a:p>
          <a:p>
            <a:pPr marL="0" lvl="0" indent="0">
              <a:spcBef>
                <a:spcPts val="6100"/>
              </a:spcBef>
              <a:spcAft>
                <a:spcPts val="6100"/>
              </a:spcAft>
              <a:buClr>
                <a:schemeClr val="dk1"/>
              </a:buClr>
              <a:buSzPts val="1100"/>
              <a:buNone/>
            </a:pPr>
            <a:r>
              <a:rPr lang="en-US" sz="4800" dirty="0">
                <a:latin typeface="Open Sans"/>
                <a:ea typeface="Open Sans"/>
                <a:cs typeface="Open Sans"/>
                <a:sym typeface="Open Sans"/>
              </a:rPr>
              <a:t>Due to the ongoing pandemic, the team was unable to complete all the planned work. We had to adjust and modify our approach to deliver maximum value to our customers. As a result, we prioritized the BOGO story, which will help the business adapt quickly to the new situation, and decided to postpone story 14. This adjustment enabled us to maintain our velocity while ensuring high quality and sustainability.</a:t>
            </a:r>
            <a:endParaRPr sz="4800" dirty="0">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18582968" y="1734125"/>
            <a:ext cx="13568516" cy="8252196"/>
          </a:xfrm>
          <a:prstGeom prst="rect">
            <a:avLst/>
          </a:prstGeom>
        </p:spPr>
      </p:pic>
      <p:pic>
        <p:nvPicPr>
          <p:cNvPr id="6" name="Picture 5"/>
          <p:cNvPicPr>
            <a:picLocks noChangeAspect="1"/>
          </p:cNvPicPr>
          <p:nvPr/>
        </p:nvPicPr>
        <p:blipFill>
          <a:blip r:embed="rId4"/>
          <a:stretch>
            <a:fillRect/>
          </a:stretch>
        </p:blipFill>
        <p:spPr>
          <a:xfrm>
            <a:off x="18968150" y="10669325"/>
            <a:ext cx="12798151" cy="7801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smtClean="0"/>
              <a:t>The A-Team</a:t>
            </a:r>
            <a:endParaRPr sz="9600" dirty="0"/>
          </a:p>
        </p:txBody>
      </p:sp>
      <p:sp>
        <p:nvSpPr>
          <p:cNvPr id="184" name="Google Shape;184;p27"/>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6 Name</a:t>
            </a:r>
            <a:endParaRPr sz="9000" u="sng" dirty="0"/>
          </a:p>
          <a:p>
            <a:pPr marL="0" lvl="0" indent="0" algn="l" rtl="0">
              <a:spcBef>
                <a:spcPts val="0"/>
              </a:spcBef>
              <a:spcAft>
                <a:spcPts val="0"/>
              </a:spcAft>
              <a:buNone/>
            </a:pPr>
            <a:r>
              <a:rPr lang="en" sz="9000" u="sng" dirty="0" smtClean="0"/>
              <a:t>“Keep pace“</a:t>
            </a:r>
            <a:endParaRPr sz="9000" u="sng" dirty="0"/>
          </a:p>
        </p:txBody>
      </p:sp>
      <p:sp>
        <p:nvSpPr>
          <p:cNvPr id="185" name="Google Shape;185;p27"/>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6</a:t>
            </a:r>
            <a:endParaRPr sz="9000" u="sng" dirty="0"/>
          </a:p>
          <a:p>
            <a:pPr lvl="0">
              <a:buClr>
                <a:schemeClr val="dk1"/>
              </a:buClr>
              <a:buSzPts val="1100"/>
            </a:pPr>
            <a:r>
              <a:rPr lang="en-US" sz="4500" dirty="0"/>
              <a:t>1. Story # 23 with 5 points</a:t>
            </a:r>
            <a:br>
              <a:rPr lang="en-US" sz="4500" dirty="0"/>
            </a:br>
            <a:r>
              <a:rPr lang="en-US" sz="4500" dirty="0"/>
              <a:t>2. Story # 20 with 8 points</a:t>
            </a:r>
            <a:br>
              <a:rPr lang="en-US" sz="4500" dirty="0"/>
            </a:br>
            <a:r>
              <a:rPr lang="en-US" sz="4500" dirty="0"/>
              <a:t>3. Story # </a:t>
            </a:r>
            <a:r>
              <a:rPr lang="en-US" sz="4500" dirty="0" smtClean="0"/>
              <a:t>19 </a:t>
            </a:r>
            <a:r>
              <a:rPr lang="en-US" sz="4500" dirty="0"/>
              <a:t>with 1 points</a:t>
            </a:r>
            <a:br>
              <a:rPr lang="en-US" sz="4500" dirty="0"/>
            </a:br>
            <a:r>
              <a:rPr lang="en-US" sz="4500" dirty="0"/>
              <a:t>4. Story # </a:t>
            </a:r>
            <a:r>
              <a:rPr lang="en-US" sz="4500" dirty="0" smtClean="0"/>
              <a:t>16 </a:t>
            </a:r>
            <a:r>
              <a:rPr lang="en-US" sz="4500" dirty="0"/>
              <a:t>with 8 points</a:t>
            </a:r>
            <a:br>
              <a:rPr lang="en-US" sz="4500" dirty="0"/>
            </a:b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t>Total Sprint 6 </a:t>
            </a:r>
            <a:r>
              <a:rPr lang="en" sz="4500" dirty="0" smtClean="0"/>
              <a:t>Points: 22</a:t>
            </a:r>
            <a:endParaRPr sz="9000" u="sng" dirty="0"/>
          </a:p>
        </p:txBody>
      </p:sp>
      <p:sp>
        <p:nvSpPr>
          <p:cNvPr id="186" name="Google Shape;186;p27"/>
          <p:cNvSpPr txBox="1">
            <a:spLocks noGrp="1"/>
          </p:cNvSpPr>
          <p:nvPr>
            <p:ph type="ctrTitle" idx="4294967295"/>
          </p:nvPr>
        </p:nvSpPr>
        <p:spPr>
          <a:xfrm>
            <a:off x="6192525" y="15709750"/>
            <a:ext cx="25811400" cy="623585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lvl="0"/>
            <a:r>
              <a:rPr lang="en" sz="6000" dirty="0" smtClean="0"/>
              <a:t>Narrative: </a:t>
            </a:r>
            <a:r>
              <a:rPr lang="en-US" sz="6000" dirty="0"/>
              <a:t>This unprecedented situation led us to prioritize the story that enabled us to adapt our </a:t>
            </a:r>
            <a:r>
              <a:rPr lang="en-US" sz="6000" dirty="0" smtClean="0"/>
              <a:t>business, remove story related to CSR</a:t>
            </a:r>
            <a:endParaRPr sz="6000" dirty="0"/>
          </a:p>
          <a:p>
            <a:pPr lvl="0"/>
            <a:r>
              <a:rPr lang="en" sz="6000" dirty="0" smtClean="0"/>
              <a:t>Results: </a:t>
            </a:r>
            <a:r>
              <a:rPr lang="en-US" sz="6000" dirty="0" smtClean="0"/>
              <a:t>W</a:t>
            </a:r>
            <a:r>
              <a:rPr lang="en-US" sz="6000" dirty="0" smtClean="0"/>
              <a:t>e </a:t>
            </a:r>
            <a:r>
              <a:rPr lang="en-US" sz="6000" dirty="0"/>
              <a:t>are satisfied with the outcome because delivering value to our customers remains the top priority in our work.</a:t>
            </a:r>
            <a:endParaRPr sz="6000" dirty="0"/>
          </a:p>
          <a:p>
            <a:pPr lvl="0"/>
            <a:r>
              <a:rPr lang="en" sz="6000" dirty="0" smtClean="0"/>
              <a:t>Learnings: </a:t>
            </a:r>
            <a:r>
              <a:rPr lang="en-US" sz="6000" dirty="0" smtClean="0"/>
              <a:t>E</a:t>
            </a:r>
            <a:r>
              <a:rPr lang="en-US" sz="6000" dirty="0" smtClean="0"/>
              <a:t>ven </a:t>
            </a:r>
            <a:r>
              <a:rPr lang="en-US" sz="6000" dirty="0"/>
              <a:t>the most well-thought-out plans must be flexible in the face of global</a:t>
            </a:r>
            <a:endParaRPr sz="6000" dirty="0"/>
          </a:p>
          <a:p>
            <a:pPr lvl="0"/>
            <a:r>
              <a:rPr lang="en" sz="6000" dirty="0" smtClean="0"/>
              <a:t>Risks: </a:t>
            </a:r>
            <a:r>
              <a:rPr lang="en-US" sz="6000" dirty="0"/>
              <a:t>Sprint 6 has been challenging due to the ongoing </a:t>
            </a:r>
            <a:r>
              <a:rPr lang="en-US" sz="6000" dirty="0" smtClean="0"/>
              <a:t>pandemic.</a:t>
            </a:r>
            <a:endParaRPr sz="6000" dirty="0"/>
          </a:p>
        </p:txBody>
      </p:sp>
      <p:sp>
        <p:nvSpPr>
          <p:cNvPr id="189" name="Google Shape;189;p27"/>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6 DEMO of Working Product</a:t>
            </a:r>
            <a:endParaRPr sz="3100"/>
          </a:p>
        </p:txBody>
      </p:sp>
      <p:pic>
        <p:nvPicPr>
          <p:cNvPr id="2" name="Picture 1"/>
          <p:cNvPicPr>
            <a:picLocks noChangeAspect="1"/>
          </p:cNvPicPr>
          <p:nvPr/>
        </p:nvPicPr>
        <p:blipFill>
          <a:blip r:embed="rId3"/>
          <a:stretch>
            <a:fillRect/>
          </a:stretch>
        </p:blipFill>
        <p:spPr>
          <a:xfrm>
            <a:off x="18679274" y="7846595"/>
            <a:ext cx="12459300" cy="7577586"/>
          </a:xfrm>
          <a:prstGeom prst="rect">
            <a:avLst/>
          </a:prstGeom>
        </p:spPr>
      </p:pic>
      <p:pic>
        <p:nvPicPr>
          <p:cNvPr id="3" name="Picture 2"/>
          <p:cNvPicPr>
            <a:picLocks noChangeAspect="1"/>
          </p:cNvPicPr>
          <p:nvPr/>
        </p:nvPicPr>
        <p:blipFill>
          <a:blip r:embed="rId4"/>
          <a:stretch>
            <a:fillRect/>
          </a:stretch>
        </p:blipFill>
        <p:spPr>
          <a:xfrm>
            <a:off x="18509849" y="457600"/>
            <a:ext cx="12798151" cy="7801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475" y="734275"/>
            <a:ext cx="30674400" cy="91353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 Questions</a:t>
            </a:r>
            <a:r>
              <a:rPr lang="en" sz="4800" b="1"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Which charts would you want to include in the BVIR that Management would need and why?</a:t>
            </a:r>
            <a:r>
              <a:rPr lang="en" sz="4800" dirty="0">
                <a:solidFill>
                  <a:schemeClr val="dk2"/>
                </a:solidFill>
                <a:latin typeface="Open Sans"/>
                <a:ea typeface="Open Sans"/>
                <a:cs typeface="Open Sans"/>
                <a:sym typeface="Open Sans"/>
              </a:rPr>
              <a:t> </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smtClean="0">
                <a:solidFill>
                  <a:schemeClr val="dk2"/>
                </a:solidFill>
                <a:latin typeface="Open Sans"/>
                <a:ea typeface="Open Sans"/>
                <a:cs typeface="Open Sans"/>
                <a:sym typeface="Open Sans"/>
              </a:rPr>
              <a:t>Move the Orange boxes to the correct column below</a:t>
            </a:r>
            <a:br>
              <a:rPr lang="en" sz="4800" dirty="0" smtClean="0">
                <a:solidFill>
                  <a:schemeClr val="dk2"/>
                </a:solidFill>
                <a:latin typeface="Open Sans"/>
                <a:ea typeface="Open Sans"/>
                <a:cs typeface="Open Sans"/>
                <a:sym typeface="Open Sans"/>
              </a:rPr>
            </a:br>
            <a:endParaRPr sz="4800" dirty="0" smtClean="0">
              <a:solidFill>
                <a:schemeClr val="dk2"/>
              </a:solidFill>
              <a:latin typeface="Open Sans"/>
              <a:ea typeface="Open Sans"/>
              <a:cs typeface="Open Sans"/>
              <a:sym typeface="Open Sans"/>
            </a:endParaRPr>
          </a:p>
          <a:p>
            <a:pPr lvl="0"/>
            <a:r>
              <a:rPr lang="en-US" sz="3600" dirty="0" smtClean="0">
                <a:solidFill>
                  <a:schemeClr val="dk2"/>
                </a:solidFill>
                <a:latin typeface="Open Sans"/>
                <a:ea typeface="Open Sans"/>
                <a:cs typeface="Open Sans"/>
                <a:sym typeface="Open Sans"/>
              </a:rPr>
              <a:t>The Burn Up Chart is an excellent tool for management as it clearly shows the value being delivered.</a:t>
            </a:r>
            <a:br>
              <a:rPr lang="en-US" sz="3600" dirty="0" smtClean="0">
                <a:solidFill>
                  <a:schemeClr val="dk2"/>
                </a:solidFill>
                <a:latin typeface="Open Sans"/>
                <a:ea typeface="Open Sans"/>
                <a:cs typeface="Open Sans"/>
                <a:sym typeface="Open Sans"/>
              </a:rPr>
            </a:br>
            <a:r>
              <a:rPr lang="en-US" sz="3600" dirty="0" smtClean="0">
                <a:solidFill>
                  <a:schemeClr val="dk2"/>
                </a:solidFill>
                <a:latin typeface="Open Sans"/>
                <a:ea typeface="Open Sans"/>
                <a:cs typeface="Open Sans"/>
                <a:sym typeface="Open Sans"/>
              </a:rPr>
              <a:t>Additionally, the Burn Down Chart, due to the team's consistent and strong velocity, is a great way to demonstrate steady and sustainable progress in the project.</a:t>
            </a:r>
            <a:br>
              <a:rPr lang="en-US" sz="3600" dirty="0" smtClean="0">
                <a:solidFill>
                  <a:schemeClr val="dk2"/>
                </a:solidFill>
                <a:latin typeface="Open Sans"/>
                <a:ea typeface="Open Sans"/>
                <a:cs typeface="Open Sans"/>
                <a:sym typeface="Open Sans"/>
              </a:rPr>
            </a:br>
            <a:r>
              <a:rPr lang="en-US" sz="3600" dirty="0" smtClean="0">
                <a:solidFill>
                  <a:schemeClr val="dk2"/>
                </a:solidFill>
                <a:latin typeface="Open Sans"/>
                <a:ea typeface="Open Sans"/>
                <a:cs typeface="Open Sans"/>
                <a:sym typeface="Open Sans"/>
              </a:rPr>
              <a:t>The Committed vs Delivered Chart is valuable for ensuring that the team is neither adding unnecessary features that increase costs nor delivering less than expected in each sprint.</a:t>
            </a:r>
            <a:br>
              <a:rPr lang="en-US" sz="3600" dirty="0" smtClean="0">
                <a:solidFill>
                  <a:schemeClr val="dk2"/>
                </a:solidFill>
                <a:latin typeface="Open Sans"/>
                <a:ea typeface="Open Sans"/>
                <a:cs typeface="Open Sans"/>
                <a:sym typeface="Open Sans"/>
              </a:rPr>
            </a:br>
            <a:r>
              <a:rPr lang="en-US" sz="3600" dirty="0" smtClean="0">
                <a:solidFill>
                  <a:schemeClr val="dk2"/>
                </a:solidFill>
                <a:latin typeface="Open Sans"/>
                <a:ea typeface="Open Sans"/>
                <a:cs typeface="Open Sans"/>
                <a:sym typeface="Open Sans"/>
              </a:rPr>
              <a:t>I would avoid including the Story Point Cost per Team, as it may lead us into unnecessary complexities that we don’t want to focus on.</a:t>
            </a:r>
            <a:endParaRPr sz="3600" dirty="0" smtClean="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cxnSp>
        <p:nvCxnSpPr>
          <p:cNvPr id="195" name="Google Shape;195;p28"/>
          <p:cNvCxnSpPr>
            <a:stCxn id="194" idx="2"/>
          </p:cNvCxnSpPr>
          <p:nvPr/>
        </p:nvCxnSpPr>
        <p:spPr>
          <a:xfrm>
            <a:off x="16126675" y="9869575"/>
            <a:ext cx="64200" cy="1115160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3995525" y="9839750"/>
            <a:ext cx="39657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Included</a:t>
            </a:r>
            <a:endParaRPr sz="6000">
              <a:latin typeface="Open Sans"/>
              <a:ea typeface="Open Sans"/>
              <a:cs typeface="Open Sans"/>
              <a:sym typeface="Open Sans"/>
            </a:endParaRPr>
          </a:p>
        </p:txBody>
      </p:sp>
      <p:sp>
        <p:nvSpPr>
          <p:cNvPr id="197" name="Google Shape;197;p28"/>
          <p:cNvSpPr txBox="1"/>
          <p:nvPr/>
        </p:nvSpPr>
        <p:spPr>
          <a:xfrm>
            <a:off x="19977625" y="9839750"/>
            <a:ext cx="62352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Not included</a:t>
            </a:r>
            <a:endParaRPr sz="6000">
              <a:latin typeface="Open Sans"/>
              <a:ea typeface="Open Sans"/>
              <a:cs typeface="Open Sans"/>
              <a:sym typeface="Open Sans"/>
            </a:endParaRPr>
          </a:p>
          <a:p>
            <a:pPr marL="0" lvl="0" indent="0" algn="l" rtl="0">
              <a:spcBef>
                <a:spcPts val="0"/>
              </a:spcBef>
              <a:spcAft>
                <a:spcPts val="0"/>
              </a:spcAft>
              <a:buNone/>
            </a:pPr>
            <a:endParaRPr sz="6000">
              <a:latin typeface="Open Sans"/>
              <a:ea typeface="Open Sans"/>
              <a:cs typeface="Open Sans"/>
              <a:sym typeface="Open Sans"/>
            </a:endParaRPr>
          </a:p>
        </p:txBody>
      </p:sp>
      <p:sp>
        <p:nvSpPr>
          <p:cNvPr id="198" name="Google Shape;198;p28"/>
          <p:cNvSpPr txBox="1"/>
          <p:nvPr/>
        </p:nvSpPr>
        <p:spPr>
          <a:xfrm>
            <a:off x="2489675" y="12156037"/>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Down Charts</a:t>
            </a:r>
            <a:endParaRPr sz="6000" dirty="0">
              <a:latin typeface="Open Sans"/>
              <a:ea typeface="Open Sans"/>
              <a:cs typeface="Open Sans"/>
              <a:sym typeface="Open Sans"/>
            </a:endParaRPr>
          </a:p>
        </p:txBody>
      </p:sp>
      <p:sp>
        <p:nvSpPr>
          <p:cNvPr id="199" name="Google Shape;199;p28"/>
          <p:cNvSpPr txBox="1"/>
          <p:nvPr/>
        </p:nvSpPr>
        <p:spPr>
          <a:xfrm>
            <a:off x="2489675" y="14372875"/>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Up Charts</a:t>
            </a:r>
            <a:endParaRPr sz="6000" dirty="0">
              <a:latin typeface="Open Sans"/>
              <a:ea typeface="Open Sans"/>
              <a:cs typeface="Open Sans"/>
              <a:sym typeface="Open Sans"/>
            </a:endParaRPr>
          </a:p>
        </p:txBody>
      </p:sp>
      <p:sp>
        <p:nvSpPr>
          <p:cNvPr id="200" name="Google Shape;200;p28"/>
          <p:cNvSpPr txBox="1"/>
          <p:nvPr/>
        </p:nvSpPr>
        <p:spPr>
          <a:xfrm>
            <a:off x="808325" y="16701365"/>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Committed vs. Delivered Chart</a:t>
            </a:r>
            <a:endParaRPr sz="6000" dirty="0">
              <a:latin typeface="Open Sans"/>
              <a:ea typeface="Open Sans"/>
              <a:cs typeface="Open Sans"/>
              <a:sym typeface="Open Sans"/>
            </a:endParaRPr>
          </a:p>
        </p:txBody>
      </p:sp>
      <p:sp>
        <p:nvSpPr>
          <p:cNvPr id="201" name="Google Shape;201;p28"/>
          <p:cNvSpPr txBox="1"/>
          <p:nvPr/>
        </p:nvSpPr>
        <p:spPr>
          <a:xfrm>
            <a:off x="18296275" y="17248550"/>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Story Point Cost per Team</a:t>
            </a:r>
            <a:endParaRPr sz="480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What would tell Management if they want to know the details about actual stories?</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[Select from the choices below]</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Absolutely, let's get into the details!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No, that is none of your business</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Which of the above did </a:t>
            </a:r>
            <a:r>
              <a:rPr lang="en" sz="4800" dirty="0" smtClean="0">
                <a:solidFill>
                  <a:schemeClr val="dk2"/>
                </a:solidFill>
                <a:latin typeface="Open Sans"/>
                <a:ea typeface="Open Sans"/>
                <a:cs typeface="Open Sans"/>
                <a:sym typeface="Open Sans"/>
              </a:rPr>
              <a:t>you choose (1,2,3) and why?</a:t>
            </a:r>
            <a:endParaRPr sz="4800" dirty="0" smtClean="0">
              <a:solidFill>
                <a:schemeClr val="dk2"/>
              </a:solidFill>
              <a:latin typeface="Open Sans"/>
              <a:ea typeface="Open Sans"/>
              <a:cs typeface="Open Sans"/>
              <a:sym typeface="Open Sans"/>
            </a:endParaRPr>
          </a:p>
          <a:p>
            <a:pPr lvl="0"/>
            <a:r>
              <a:rPr lang="en-US" sz="4800" dirty="0" smtClean="0">
                <a:latin typeface="Open Sans"/>
                <a:ea typeface="Open Sans"/>
                <a:cs typeface="Open Sans"/>
                <a:sym typeface="Open Sans"/>
              </a:rPr>
              <a:t>My choice: Option 1</a:t>
            </a:r>
            <a:br>
              <a:rPr lang="en-US" sz="4800" dirty="0" smtClean="0">
                <a:latin typeface="Open Sans"/>
                <a:ea typeface="Open Sans"/>
                <a:cs typeface="Open Sans"/>
                <a:sym typeface="Open Sans"/>
              </a:rPr>
            </a:br>
            <a:r>
              <a:rPr lang="en-US" sz="4800" dirty="0" smtClean="0">
                <a:latin typeface="Open Sans"/>
                <a:ea typeface="Open Sans"/>
                <a:cs typeface="Open Sans"/>
                <a:sym typeface="Open Sans"/>
              </a:rPr>
              <a:t>Reasoning: This response emphasizes the importance of Management focusing on the bigger picture—guiding the project's overall direction—while trusting the teams to handle the execution of individual stories. It promotes empowering teams and fostering a strategic approach, rather than micromanaging the details, which can help maintain productivity and morale.</a:t>
            </a:r>
            <a:endParaRPr sz="4800" dirty="0" smtClean="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Is it project considered a failure because backlog items still remain? Explain. </a:t>
            </a:r>
            <a:endParaRPr sz="4800" b="1" dirty="0">
              <a:solidFill>
                <a:schemeClr val="dk2"/>
              </a:solidFill>
              <a:latin typeface="Open Sans"/>
              <a:ea typeface="Open Sans"/>
              <a:cs typeface="Open Sans"/>
              <a:sym typeface="Open Sans"/>
            </a:endParaRPr>
          </a:p>
          <a:p>
            <a:pPr lvl="0">
              <a:buClr>
                <a:schemeClr val="dk1"/>
              </a:buClr>
              <a:buSzPts val="1100"/>
            </a:pPr>
            <a:r>
              <a:rPr lang="en" sz="4800" dirty="0">
                <a:latin typeface="Open Sans"/>
                <a:ea typeface="Open Sans"/>
                <a:cs typeface="Open Sans"/>
                <a:sym typeface="Open Sans"/>
              </a:rPr>
              <a:t/>
            </a:r>
            <a:br>
              <a:rPr lang="en" sz="4800" dirty="0">
                <a:latin typeface="Open Sans"/>
                <a:ea typeface="Open Sans"/>
                <a:cs typeface="Open Sans"/>
                <a:sym typeface="Open Sans"/>
              </a:rPr>
            </a:br>
            <a:r>
              <a:rPr lang="en-US" sz="4800" dirty="0">
                <a:latin typeface="Open Sans"/>
                <a:ea typeface="Open Sans"/>
                <a:cs typeface="Open Sans"/>
                <a:sym typeface="Open Sans"/>
              </a:rPr>
              <a:t>No, a project is not considered a failure simply because backlog items remain. </a:t>
            </a:r>
            <a:r>
              <a:rPr lang="en-US" sz="4800" dirty="0" smtClean="0">
                <a:latin typeface="Open Sans"/>
                <a:ea typeface="Open Sans"/>
                <a:cs typeface="Open Sans"/>
                <a:sym typeface="Open Sans"/>
              </a:rPr>
              <a:t/>
            </a:r>
            <a:br>
              <a:rPr lang="en-US" sz="4800" dirty="0" smtClean="0">
                <a:latin typeface="Open Sans"/>
                <a:ea typeface="Open Sans"/>
                <a:cs typeface="Open Sans"/>
                <a:sym typeface="Open Sans"/>
              </a:rPr>
            </a:br>
            <a:r>
              <a:rPr lang="en-US" sz="4800" dirty="0" smtClean="0">
                <a:latin typeface="Open Sans"/>
                <a:ea typeface="Open Sans"/>
                <a:cs typeface="Open Sans"/>
                <a:sym typeface="Open Sans"/>
              </a:rPr>
              <a:t>The </a:t>
            </a:r>
            <a:r>
              <a:rPr lang="en-US" sz="4800" dirty="0">
                <a:latin typeface="Open Sans"/>
                <a:ea typeface="Open Sans"/>
                <a:cs typeface="Open Sans"/>
                <a:sym typeface="Open Sans"/>
              </a:rPr>
              <a:t>presence of remaining backlog items can be normal, </a:t>
            </a:r>
            <a:r>
              <a:rPr lang="en-US" sz="4800" dirty="0" smtClean="0">
                <a:latin typeface="Open Sans"/>
                <a:ea typeface="Open Sans"/>
                <a:cs typeface="Open Sans"/>
                <a:sym typeface="Open Sans"/>
              </a:rPr>
              <a:t>especially </a:t>
            </a:r>
            <a:r>
              <a:rPr lang="en-US" sz="4800" dirty="0">
                <a:latin typeface="Open Sans"/>
                <a:ea typeface="Open Sans"/>
                <a:cs typeface="Open Sans"/>
                <a:sym typeface="Open Sans"/>
              </a:rPr>
              <a:t>they are low-priority </a:t>
            </a:r>
            <a:r>
              <a:rPr lang="en-US" sz="4800" dirty="0" smtClean="0">
                <a:latin typeface="Open Sans"/>
                <a:ea typeface="Open Sans"/>
                <a:cs typeface="Open Sans"/>
                <a:sym typeface="Open Sans"/>
              </a:rPr>
              <a:t>and </a:t>
            </a:r>
            <a:r>
              <a:rPr lang="en-US" sz="4800" dirty="0">
                <a:latin typeface="Open Sans"/>
                <a:ea typeface="Open Sans"/>
                <a:cs typeface="Open Sans"/>
                <a:sym typeface="Open Sans"/>
              </a:rPr>
              <a:t>have been deprioritized in favor of higher-value work during the sprint or project timeline.</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ctrTitle" idx="4294967295"/>
          </p:nvPr>
        </p:nvSpPr>
        <p:spPr>
          <a:xfrm>
            <a:off x="772125" y="578950"/>
            <a:ext cx="30674400" cy="80517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[Cut and paste items from this section and add them to the next slide. Remember to fill in information in the boxes where it is needed]</a:t>
            </a: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217" name="Google Shape;217;p31"/>
          <p:cNvSpPr txBox="1"/>
          <p:nvPr/>
        </p:nvSpPr>
        <p:spPr>
          <a:xfrm>
            <a:off x="1267775" y="8630650"/>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dirty="0">
                <a:solidFill>
                  <a:srgbClr val="000000"/>
                </a:solidFill>
              </a:rPr>
              <a:t>MVP VISION</a:t>
            </a:r>
            <a:endParaRPr sz="9000" u="sng" dirty="0">
              <a:solidFill>
                <a:srgbClr val="000000"/>
              </a:solidFill>
            </a:endParaRPr>
          </a:p>
        </p:txBody>
      </p:sp>
      <p:sp>
        <p:nvSpPr>
          <p:cNvPr id="218" name="Google Shape;218;p31"/>
          <p:cNvSpPr txBox="1"/>
          <p:nvPr/>
        </p:nvSpPr>
        <p:spPr>
          <a:xfrm>
            <a:off x="12865425" y="8630650"/>
            <a:ext cx="4070700" cy="64845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a:solidFill>
                  <a:srgbClr val="000000"/>
                </a:solidFill>
              </a:rPr>
              <a:t>Team Name</a:t>
            </a:r>
            <a:endParaRPr sz="9600">
              <a:solidFill>
                <a:srgbClr val="000000"/>
              </a:solidFill>
            </a:endParaRPr>
          </a:p>
        </p:txBody>
      </p:sp>
      <p:sp>
        <p:nvSpPr>
          <p:cNvPr id="219" name="Google Shape;219;p31"/>
          <p:cNvSpPr txBox="1"/>
          <p:nvPr/>
        </p:nvSpPr>
        <p:spPr>
          <a:xfrm>
            <a:off x="20296700" y="7986875"/>
            <a:ext cx="10251300" cy="3549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a:solidFill>
                  <a:srgbClr val="000000"/>
                </a:solidFill>
              </a:rPr>
              <a:t>Roadmap</a:t>
            </a:r>
            <a:endParaRPr sz="9000" u="sng">
              <a:solidFill>
                <a:srgbClr val="000000"/>
              </a:solidFill>
            </a:endParaRPr>
          </a:p>
          <a:p>
            <a:pPr marL="0" lvl="0" indent="0" algn="ctr" rtl="0">
              <a:spcBef>
                <a:spcPts val="0"/>
              </a:spcBef>
              <a:spcAft>
                <a:spcPts val="0"/>
              </a:spcAft>
              <a:buNone/>
            </a:pPr>
            <a:endParaRPr sz="9000">
              <a:solidFill>
                <a:srgbClr val="000000"/>
              </a:solidFill>
            </a:endParaRPr>
          </a:p>
          <a:p>
            <a:pPr marL="0" lvl="0" indent="0" algn="ctr" rtl="0">
              <a:spcBef>
                <a:spcPts val="0"/>
              </a:spcBef>
              <a:spcAft>
                <a:spcPts val="0"/>
              </a:spcAft>
              <a:buNone/>
            </a:pPr>
            <a:endParaRPr sz="9000">
              <a:solidFill>
                <a:srgbClr val="000000"/>
              </a:solidFill>
            </a:endParaRPr>
          </a:p>
        </p:txBody>
      </p:sp>
      <p:sp>
        <p:nvSpPr>
          <p:cNvPr id="220" name="Google Shape;220;p31"/>
          <p:cNvSpPr txBox="1"/>
          <p:nvPr/>
        </p:nvSpPr>
        <p:spPr>
          <a:xfrm>
            <a:off x="21039200" y="1205657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dirty="0">
                <a:solidFill>
                  <a:srgbClr val="000000"/>
                </a:solidFill>
              </a:rPr>
              <a:t>Chart Comparing Sprint Velocity of Teams 1 vs Team 2</a:t>
            </a:r>
            <a:endParaRPr sz="7000" dirty="0">
              <a:solidFill>
                <a:srgbClr val="000000"/>
              </a:solidFill>
            </a:endParaRPr>
          </a:p>
        </p:txBody>
      </p:sp>
      <p:sp>
        <p:nvSpPr>
          <p:cNvPr id="221" name="Google Shape;221;p31"/>
          <p:cNvSpPr txBox="1"/>
          <p:nvPr/>
        </p:nvSpPr>
        <p:spPr>
          <a:xfrm>
            <a:off x="10972775" y="1608272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a:solidFill>
                  <a:srgbClr val="000000"/>
                </a:solidFill>
              </a:rPr>
              <a:t>Chart showing cost per story point</a:t>
            </a:r>
            <a:endParaRPr sz="7000">
              <a:solidFill>
                <a:srgbClr val="000000"/>
              </a:solidFill>
            </a:endParaRPr>
          </a:p>
        </p:txBody>
      </p:sp>
      <p:pic>
        <p:nvPicPr>
          <p:cNvPr id="222" name="Google Shape;222;p31" title="Chart"/>
          <p:cNvPicPr preferRelativeResize="0"/>
          <p:nvPr/>
        </p:nvPicPr>
        <p:blipFill>
          <a:blip r:embed="rId3">
            <a:alphaModFix/>
          </a:blip>
          <a:stretch>
            <a:fillRect/>
          </a:stretch>
        </p:blipFill>
        <p:spPr>
          <a:xfrm>
            <a:off x="1267775" y="12056514"/>
            <a:ext cx="8237074" cy="4317100"/>
          </a:xfrm>
          <a:prstGeom prst="rect">
            <a:avLst/>
          </a:prstGeom>
          <a:noFill/>
          <a:ln>
            <a:noFill/>
          </a:ln>
        </p:spPr>
      </p:pic>
      <p:pic>
        <p:nvPicPr>
          <p:cNvPr id="223" name="Google Shape;223;p31" title="Chart"/>
          <p:cNvPicPr preferRelativeResize="0"/>
          <p:nvPr/>
        </p:nvPicPr>
        <p:blipFill>
          <a:blip r:embed="rId4">
            <a:alphaModFix/>
          </a:blip>
          <a:stretch>
            <a:fillRect/>
          </a:stretch>
        </p:blipFill>
        <p:spPr>
          <a:xfrm>
            <a:off x="1605925" y="17083100"/>
            <a:ext cx="7560774" cy="3938150"/>
          </a:xfrm>
          <a:prstGeom prst="rect">
            <a:avLst/>
          </a:prstGeom>
          <a:noFill/>
          <a:ln>
            <a:noFill/>
          </a:ln>
        </p:spPr>
      </p:pic>
      <p:pic>
        <p:nvPicPr>
          <p:cNvPr id="224" name="Google Shape;224;p31"/>
          <p:cNvPicPr preferRelativeResize="0"/>
          <p:nvPr/>
        </p:nvPicPr>
        <p:blipFill>
          <a:blip r:embed="rId5">
            <a:alphaModFix/>
          </a:blip>
          <a:stretch>
            <a:fillRect/>
          </a:stretch>
        </p:blipFill>
        <p:spPr>
          <a:xfrm>
            <a:off x="21774175" y="16893675"/>
            <a:ext cx="7296338" cy="431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a:t>
            </a:r>
            <a:endParaRPr/>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[Use this slide to create your BVIR. We have not provided a template for this, you get to decide what it looks like using the information from the previous slide]</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3" name="Google Shape;218;p31"/>
          <p:cNvSpPr txBox="1"/>
          <p:nvPr/>
        </p:nvSpPr>
        <p:spPr>
          <a:xfrm>
            <a:off x="3683155" y="9071767"/>
            <a:ext cx="4070700" cy="64845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a:solidFill>
                  <a:srgbClr val="000000"/>
                </a:solidFill>
              </a:rPr>
              <a:t>Team Name</a:t>
            </a:r>
            <a:endParaRPr sz="9600">
              <a:solidFill>
                <a:srgbClr val="000000"/>
              </a:solidFill>
            </a:endParaRPr>
          </a:p>
        </p:txBody>
      </p:sp>
      <p:pic>
        <p:nvPicPr>
          <p:cNvPr id="4" name="Google Shape;222;p31" title="Chart"/>
          <p:cNvPicPr preferRelativeResize="0"/>
          <p:nvPr/>
        </p:nvPicPr>
        <p:blipFill>
          <a:blip r:embed="rId3">
            <a:alphaModFix/>
          </a:blip>
          <a:stretch>
            <a:fillRect/>
          </a:stretch>
        </p:blipFill>
        <p:spPr>
          <a:xfrm>
            <a:off x="22210485" y="4766572"/>
            <a:ext cx="8237074" cy="4317100"/>
          </a:xfrm>
          <a:prstGeom prst="rect">
            <a:avLst/>
          </a:prstGeom>
          <a:noFill/>
          <a:ln>
            <a:noFill/>
          </a:ln>
        </p:spPr>
      </p:pic>
      <p:pic>
        <p:nvPicPr>
          <p:cNvPr id="5" name="Google Shape;223;p31" title="Chart"/>
          <p:cNvPicPr preferRelativeResize="0"/>
          <p:nvPr/>
        </p:nvPicPr>
        <p:blipFill>
          <a:blip r:embed="rId4">
            <a:alphaModFix/>
          </a:blip>
          <a:stretch>
            <a:fillRect/>
          </a:stretch>
        </p:blipFill>
        <p:spPr>
          <a:xfrm>
            <a:off x="22886785" y="10210351"/>
            <a:ext cx="7560774" cy="3938150"/>
          </a:xfrm>
          <a:prstGeom prst="rect">
            <a:avLst/>
          </a:prstGeom>
          <a:noFill/>
          <a:ln>
            <a:noFill/>
          </a:ln>
        </p:spPr>
      </p:pic>
      <p:pic>
        <p:nvPicPr>
          <p:cNvPr id="6" name="Google Shape;224;p31"/>
          <p:cNvPicPr preferRelativeResize="0"/>
          <p:nvPr/>
        </p:nvPicPr>
        <p:blipFill>
          <a:blip r:embed="rId5">
            <a:alphaModFix/>
          </a:blip>
          <a:stretch>
            <a:fillRect/>
          </a:stretch>
        </p:blipFill>
        <p:spPr>
          <a:xfrm>
            <a:off x="23019003" y="15743301"/>
            <a:ext cx="7296338" cy="4317000"/>
          </a:xfrm>
          <a:prstGeom prst="rect">
            <a:avLst/>
          </a:prstGeom>
          <a:noFill/>
          <a:ln>
            <a:noFill/>
          </a:ln>
        </p:spPr>
      </p:pic>
      <p:sp>
        <p:nvSpPr>
          <p:cNvPr id="7" name="Google Shape;219;p31"/>
          <p:cNvSpPr txBox="1"/>
          <p:nvPr/>
        </p:nvSpPr>
        <p:spPr>
          <a:xfrm>
            <a:off x="10582400" y="15489781"/>
            <a:ext cx="10251300" cy="3549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a:solidFill>
                  <a:srgbClr val="000000"/>
                </a:solidFill>
              </a:rPr>
              <a:t>Roadmap</a:t>
            </a:r>
            <a:endParaRPr sz="9000" u="sng">
              <a:solidFill>
                <a:srgbClr val="000000"/>
              </a:solidFill>
            </a:endParaRPr>
          </a:p>
          <a:p>
            <a:pPr marL="0" lvl="0" indent="0" algn="ctr" rtl="0">
              <a:spcBef>
                <a:spcPts val="0"/>
              </a:spcBef>
              <a:spcAft>
                <a:spcPts val="0"/>
              </a:spcAft>
              <a:buNone/>
            </a:pPr>
            <a:endParaRPr sz="9000">
              <a:solidFill>
                <a:srgbClr val="000000"/>
              </a:solidFill>
            </a:endParaRPr>
          </a:p>
          <a:p>
            <a:pPr marL="0" lvl="0" indent="0" algn="ctr" rtl="0">
              <a:spcBef>
                <a:spcPts val="0"/>
              </a:spcBef>
              <a:spcAft>
                <a:spcPts val="0"/>
              </a:spcAft>
              <a:buNone/>
            </a:pPr>
            <a:endParaRPr sz="9000">
              <a:solidFill>
                <a:srgbClr val="000000"/>
              </a:solidFill>
            </a:endParaRPr>
          </a:p>
        </p:txBody>
      </p:sp>
      <p:sp>
        <p:nvSpPr>
          <p:cNvPr id="8" name="Google Shape;217;p31"/>
          <p:cNvSpPr txBox="1"/>
          <p:nvPr/>
        </p:nvSpPr>
        <p:spPr>
          <a:xfrm>
            <a:off x="10092449" y="6739513"/>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dirty="0">
                <a:solidFill>
                  <a:srgbClr val="000000"/>
                </a:solidFill>
              </a:rPr>
              <a:t>MVP VISION</a:t>
            </a:r>
            <a:endParaRPr sz="9000" u="sng"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[Now that yo</a:t>
            </a:r>
            <a:r>
              <a:rPr lang="en" sz="6200" dirty="0">
                <a:latin typeface="Open Sans"/>
                <a:ea typeface="Open Sans"/>
                <a:cs typeface="Open Sans"/>
                <a:sym typeface="Open Sans"/>
              </a:rPr>
              <a:t>u have created your BVIR for management, you need to create a video or written narrative explaining the MVP delivery status.</a:t>
            </a:r>
            <a:endParaRPr sz="6200"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Use this slide to </a:t>
            </a:r>
            <a:r>
              <a:rPr lang="en" sz="6200" dirty="0">
                <a:latin typeface="Open Sans"/>
                <a:ea typeface="Open Sans"/>
                <a:cs typeface="Open Sans"/>
                <a:sym typeface="Open Sans"/>
              </a:rPr>
              <a:t>write your narrative or plan what you want to say in your video. </a:t>
            </a:r>
            <a:r>
              <a:rPr lang="en" sz="6200" b="1" dirty="0">
                <a:latin typeface="Open Sans"/>
                <a:ea typeface="Open Sans"/>
                <a:cs typeface="Open Sans"/>
                <a:sym typeface="Open Sans"/>
              </a:rPr>
              <a:t>]</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dirty="0">
                <a:latin typeface="Open Sans"/>
                <a:ea typeface="Open Sans"/>
                <a:cs typeface="Open Sans"/>
                <a:sym typeface="Open Sans"/>
              </a:rPr>
              <a:t>Include (at the minimum) the following:</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Team </a:t>
            </a:r>
            <a:r>
              <a:rPr lang="en" sz="4800" dirty="0" smtClean="0">
                <a:solidFill>
                  <a:schemeClr val="dk2"/>
                </a:solidFill>
                <a:latin typeface="Open Sans"/>
                <a:ea typeface="Open Sans"/>
                <a:cs typeface="Open Sans"/>
                <a:sym typeface="Open Sans"/>
              </a:rPr>
              <a:t>Name: The A-team</a:t>
            </a:r>
            <a:br>
              <a:rPr lang="en" sz="4800" dirty="0" smtClean="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marL="457200" lvl="0" indent="-533400">
              <a:buClr>
                <a:schemeClr val="dk2"/>
              </a:buClr>
              <a:buSzPts val="4800"/>
              <a:buFont typeface="Open Sans"/>
              <a:buAutoNum type="arabicPeriod"/>
            </a:pPr>
            <a:r>
              <a:rPr lang="en" sz="4800" dirty="0" smtClean="0">
                <a:solidFill>
                  <a:schemeClr val="dk2"/>
                </a:solidFill>
                <a:latin typeface="Open Sans"/>
                <a:ea typeface="Open Sans"/>
                <a:cs typeface="Open Sans"/>
                <a:sym typeface="Open Sans"/>
              </a:rPr>
              <a:t>Vision: </a:t>
            </a:r>
            <a:r>
              <a:rPr lang="en-US" sz="4800" dirty="0" smtClean="0">
                <a:solidFill>
                  <a:schemeClr val="dk2"/>
                </a:solidFill>
                <a:latin typeface="Open Sans"/>
                <a:ea typeface="Open Sans"/>
                <a:cs typeface="Open Sans"/>
                <a:sym typeface="Open Sans"/>
              </a:rPr>
              <a:t>Our vision </a:t>
            </a:r>
            <a:r>
              <a:rPr lang="en-US" sz="4800" dirty="0">
                <a:solidFill>
                  <a:schemeClr val="dk2"/>
                </a:solidFill>
                <a:latin typeface="Open Sans"/>
                <a:ea typeface="Open Sans"/>
                <a:cs typeface="Open Sans"/>
                <a:sym typeface="Open Sans"/>
              </a:rPr>
              <a:t>is to build a modern, scalable website using modular design, containerization, and cloud technologies to enhance user experience and performance. We aim to deliver a high-quality MVP for customer feedback, ensuring seamless functionality and adaptability. </a:t>
            </a:r>
            <a:r>
              <a:rPr lang="en-US" sz="4800" dirty="0" smtClean="0">
                <a:solidFill>
                  <a:schemeClr val="dk2"/>
                </a:solidFill>
                <a:latin typeface="Open Sans"/>
                <a:ea typeface="Open Sans"/>
                <a:cs typeface="Open Sans"/>
                <a:sym typeface="Open Sans"/>
              </a:rPr>
              <a:t/>
            </a:r>
            <a:br>
              <a:rPr lang="en-US" sz="4800" dirty="0" smtClean="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Sprint Burn Down Charts for Sprints </a:t>
            </a:r>
            <a:r>
              <a:rPr lang="en" sz="4800" dirty="0" smtClean="0">
                <a:solidFill>
                  <a:schemeClr val="dk2"/>
                </a:solidFill>
                <a:latin typeface="Open Sans"/>
                <a:ea typeface="Open Sans"/>
                <a:cs typeface="Open Sans"/>
                <a:sym typeface="Open Sans"/>
              </a:rPr>
              <a:t>1-6</a:t>
            </a:r>
            <a:br>
              <a:rPr lang="en" sz="4800" dirty="0" smtClean="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pic>
        <p:nvPicPr>
          <p:cNvPr id="5" name="Picture 4"/>
          <p:cNvPicPr>
            <a:picLocks noChangeAspect="1"/>
          </p:cNvPicPr>
          <p:nvPr/>
        </p:nvPicPr>
        <p:blipFill>
          <a:blip r:embed="rId3"/>
          <a:stretch>
            <a:fillRect/>
          </a:stretch>
        </p:blipFill>
        <p:spPr>
          <a:xfrm>
            <a:off x="16960645" y="13693404"/>
            <a:ext cx="13568516" cy="82521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lvl="0" algn="l" rtl="0">
              <a:spcBef>
                <a:spcPts val="0"/>
              </a:spcBef>
              <a:spcAft>
                <a:spcPts val="0"/>
              </a:spcAft>
              <a:buClr>
                <a:schemeClr val="dk2"/>
              </a:buClr>
              <a:buSzPts val="4800"/>
            </a:pPr>
            <a:r>
              <a:rPr lang="en" sz="4800" dirty="0" smtClean="0">
                <a:solidFill>
                  <a:schemeClr val="dk2"/>
                </a:solidFill>
                <a:latin typeface="Open Sans"/>
                <a:ea typeface="Open Sans"/>
                <a:cs typeface="Open Sans"/>
                <a:sym typeface="Open Sans"/>
              </a:rPr>
              <a:t>4. Sprint </a:t>
            </a:r>
            <a:r>
              <a:rPr lang="en" sz="4800" dirty="0">
                <a:solidFill>
                  <a:schemeClr val="dk2"/>
                </a:solidFill>
                <a:latin typeface="Open Sans"/>
                <a:ea typeface="Open Sans"/>
                <a:cs typeface="Open Sans"/>
                <a:sym typeface="Open Sans"/>
              </a:rPr>
              <a:t>Burn Up Charts for Sprints </a:t>
            </a:r>
            <a:r>
              <a:rPr lang="en" sz="4800" dirty="0" smtClean="0">
                <a:solidFill>
                  <a:schemeClr val="dk2"/>
                </a:solidFill>
                <a:latin typeface="Open Sans"/>
                <a:ea typeface="Open Sans"/>
                <a:cs typeface="Open Sans"/>
                <a:sym typeface="Open Sans"/>
              </a:rPr>
              <a:t>1-6</a:t>
            </a:r>
            <a:br>
              <a:rPr lang="en" sz="4800" dirty="0" smtClean="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lvl="0">
              <a:buClr>
                <a:schemeClr val="dk2"/>
              </a:buClr>
              <a:buSzPts val="4800"/>
            </a:pPr>
            <a:r>
              <a:rPr lang="en" sz="4800" dirty="0" smtClean="0">
                <a:solidFill>
                  <a:schemeClr val="dk2"/>
                </a:solidFill>
                <a:latin typeface="Open Sans"/>
                <a:ea typeface="Open Sans"/>
                <a:cs typeface="Open Sans"/>
                <a:sym typeface="Open Sans"/>
              </a:rPr>
              <a:t/>
            </a:r>
            <a:br>
              <a:rPr lang="en" sz="4800" dirty="0" smtClean="0">
                <a:solidFill>
                  <a:schemeClr val="dk2"/>
                </a:solidFill>
                <a:latin typeface="Open Sans"/>
                <a:ea typeface="Open Sans"/>
                <a:cs typeface="Open Sans"/>
                <a:sym typeface="Open Sans"/>
              </a:rPr>
            </a:br>
            <a:r>
              <a:rPr lang="en" sz="4800" dirty="0">
                <a:solidFill>
                  <a:schemeClr val="dk2"/>
                </a:solidFill>
                <a:latin typeface="Open Sans"/>
                <a:ea typeface="Open Sans"/>
                <a:cs typeface="Open Sans"/>
                <a:sym typeface="Open Sans"/>
              </a:rPr>
              <a:t/>
            </a:r>
            <a:br>
              <a:rPr lang="en" sz="4800" dirty="0">
                <a:solidFill>
                  <a:schemeClr val="dk2"/>
                </a:solidFill>
                <a:latin typeface="Open Sans"/>
                <a:ea typeface="Open Sans"/>
                <a:cs typeface="Open Sans"/>
                <a:sym typeface="Open Sans"/>
              </a:rPr>
            </a:br>
            <a:r>
              <a:rPr lang="en" sz="4800" dirty="0" smtClean="0">
                <a:solidFill>
                  <a:schemeClr val="dk2"/>
                </a:solidFill>
                <a:latin typeface="Open Sans"/>
                <a:ea typeface="Open Sans"/>
                <a:cs typeface="Open Sans"/>
                <a:sym typeface="Open Sans"/>
              </a:rPr>
              <a:t/>
            </a:r>
            <a:br>
              <a:rPr lang="en" sz="4800" dirty="0" smtClean="0">
                <a:solidFill>
                  <a:schemeClr val="dk2"/>
                </a:solidFill>
                <a:latin typeface="Open Sans"/>
                <a:ea typeface="Open Sans"/>
                <a:cs typeface="Open Sans"/>
                <a:sym typeface="Open Sans"/>
              </a:rPr>
            </a:br>
            <a:r>
              <a:rPr lang="en" sz="4800" dirty="0">
                <a:solidFill>
                  <a:schemeClr val="dk2"/>
                </a:solidFill>
                <a:latin typeface="Open Sans"/>
                <a:ea typeface="Open Sans"/>
                <a:cs typeface="Open Sans"/>
                <a:sym typeface="Open Sans"/>
              </a:rPr>
              <a:t/>
            </a:r>
            <a:br>
              <a:rPr lang="en" sz="4800" dirty="0">
                <a:solidFill>
                  <a:schemeClr val="dk2"/>
                </a:solidFill>
                <a:latin typeface="Open Sans"/>
                <a:ea typeface="Open Sans"/>
                <a:cs typeface="Open Sans"/>
                <a:sym typeface="Open Sans"/>
              </a:rPr>
            </a:br>
            <a:r>
              <a:rPr lang="en" sz="4800" dirty="0" smtClean="0">
                <a:solidFill>
                  <a:schemeClr val="dk2"/>
                </a:solidFill>
                <a:latin typeface="Open Sans"/>
                <a:ea typeface="Open Sans"/>
                <a:cs typeface="Open Sans"/>
                <a:sym typeface="Open Sans"/>
              </a:rPr>
              <a:t/>
            </a:r>
            <a:br>
              <a:rPr lang="en" sz="4800" dirty="0" smtClean="0">
                <a:solidFill>
                  <a:schemeClr val="dk2"/>
                </a:solidFill>
                <a:latin typeface="Open Sans"/>
                <a:ea typeface="Open Sans"/>
                <a:cs typeface="Open Sans"/>
                <a:sym typeface="Open Sans"/>
              </a:rPr>
            </a:br>
            <a:r>
              <a:rPr lang="en" sz="4800" dirty="0">
                <a:solidFill>
                  <a:schemeClr val="dk2"/>
                </a:solidFill>
                <a:latin typeface="Open Sans"/>
                <a:ea typeface="Open Sans"/>
                <a:cs typeface="Open Sans"/>
                <a:sym typeface="Open Sans"/>
              </a:rPr>
              <a:t/>
            </a:r>
            <a:br>
              <a:rPr lang="en" sz="4800" dirty="0">
                <a:solidFill>
                  <a:schemeClr val="dk2"/>
                </a:solidFill>
                <a:latin typeface="Open Sans"/>
                <a:ea typeface="Open Sans"/>
                <a:cs typeface="Open Sans"/>
                <a:sym typeface="Open Sans"/>
              </a:rPr>
            </a:br>
            <a:r>
              <a:rPr lang="en" sz="4800" dirty="0" smtClean="0">
                <a:solidFill>
                  <a:schemeClr val="dk2"/>
                </a:solidFill>
                <a:latin typeface="Open Sans"/>
                <a:ea typeface="Open Sans"/>
                <a:cs typeface="Open Sans"/>
                <a:sym typeface="Open Sans"/>
              </a:rPr>
              <a:t/>
            </a:r>
            <a:br>
              <a:rPr lang="en" sz="4800" dirty="0" smtClean="0">
                <a:solidFill>
                  <a:schemeClr val="dk2"/>
                </a:solidFill>
                <a:latin typeface="Open Sans"/>
                <a:ea typeface="Open Sans"/>
                <a:cs typeface="Open Sans"/>
                <a:sym typeface="Open Sans"/>
              </a:rPr>
            </a:br>
            <a:r>
              <a:rPr lang="en" sz="4800" dirty="0">
                <a:solidFill>
                  <a:schemeClr val="dk2"/>
                </a:solidFill>
                <a:latin typeface="Open Sans"/>
                <a:ea typeface="Open Sans"/>
                <a:cs typeface="Open Sans"/>
                <a:sym typeface="Open Sans"/>
              </a:rPr>
              <a:t/>
            </a:r>
            <a:br>
              <a:rPr lang="en" sz="4800" dirty="0">
                <a:solidFill>
                  <a:schemeClr val="dk2"/>
                </a:solidFill>
                <a:latin typeface="Open Sans"/>
                <a:ea typeface="Open Sans"/>
                <a:cs typeface="Open Sans"/>
                <a:sym typeface="Open Sans"/>
              </a:rPr>
            </a:br>
            <a:r>
              <a:rPr lang="en" sz="4800" dirty="0" smtClean="0">
                <a:solidFill>
                  <a:schemeClr val="dk2"/>
                </a:solidFill>
                <a:latin typeface="Open Sans"/>
                <a:ea typeface="Open Sans"/>
                <a:cs typeface="Open Sans"/>
                <a:sym typeface="Open Sans"/>
              </a:rPr>
              <a:t/>
            </a:r>
            <a:br>
              <a:rPr lang="en" sz="4800" dirty="0" smtClean="0">
                <a:solidFill>
                  <a:schemeClr val="dk2"/>
                </a:solidFill>
                <a:latin typeface="Open Sans"/>
                <a:ea typeface="Open Sans"/>
                <a:cs typeface="Open Sans"/>
                <a:sym typeface="Open Sans"/>
              </a:rPr>
            </a:br>
            <a:r>
              <a:rPr lang="en" sz="4800" dirty="0" smtClean="0">
                <a:solidFill>
                  <a:schemeClr val="dk2"/>
                </a:solidFill>
                <a:latin typeface="Open Sans"/>
                <a:ea typeface="Open Sans"/>
                <a:cs typeface="Open Sans"/>
                <a:sym typeface="Open Sans"/>
              </a:rPr>
              <a:t>5. </a:t>
            </a:r>
            <a:r>
              <a:rPr lang="en" sz="4800" dirty="0" smtClean="0">
                <a:solidFill>
                  <a:schemeClr val="dk2"/>
                </a:solidFill>
                <a:latin typeface="Open Sans"/>
                <a:ea typeface="Open Sans"/>
                <a:cs typeface="Open Sans"/>
                <a:sym typeface="Open Sans"/>
              </a:rPr>
              <a:t>Project </a:t>
            </a:r>
            <a:r>
              <a:rPr lang="en" sz="4800" dirty="0">
                <a:solidFill>
                  <a:schemeClr val="dk2"/>
                </a:solidFill>
                <a:latin typeface="Open Sans"/>
                <a:ea typeface="Open Sans"/>
                <a:cs typeface="Open Sans"/>
                <a:sym typeface="Open Sans"/>
              </a:rPr>
              <a:t>status (complete / incomplete</a:t>
            </a:r>
            <a:r>
              <a:rPr lang="en" sz="4800" dirty="0" smtClean="0">
                <a:solidFill>
                  <a:schemeClr val="dk2"/>
                </a:solidFill>
                <a:latin typeface="Open Sans"/>
                <a:ea typeface="Open Sans"/>
                <a:cs typeface="Open Sans"/>
                <a:sym typeface="Open Sans"/>
              </a:rPr>
              <a:t>): </a:t>
            </a:r>
            <a:br>
              <a:rPr lang="en" sz="4800" dirty="0" smtClean="0">
                <a:solidFill>
                  <a:schemeClr val="dk2"/>
                </a:solidFill>
                <a:latin typeface="Open Sans"/>
                <a:ea typeface="Open Sans"/>
                <a:cs typeface="Open Sans"/>
                <a:sym typeface="Open Sans"/>
              </a:rPr>
            </a:br>
            <a:r>
              <a:rPr lang="en-US" sz="4800" dirty="0" smtClean="0">
                <a:solidFill>
                  <a:schemeClr val="dk2"/>
                </a:solidFill>
                <a:latin typeface="Open Sans"/>
                <a:ea typeface="Open Sans"/>
                <a:cs typeface="Open Sans"/>
                <a:sym typeface="Open Sans"/>
              </a:rPr>
              <a:t>The </a:t>
            </a:r>
            <a:r>
              <a:rPr lang="en-US" sz="4800" dirty="0">
                <a:solidFill>
                  <a:schemeClr val="dk2"/>
                </a:solidFill>
                <a:latin typeface="Open Sans"/>
                <a:ea typeface="Open Sans"/>
                <a:cs typeface="Open Sans"/>
                <a:sym typeface="Open Sans"/>
              </a:rPr>
              <a:t>project status is considered complete, even though one story is missing. </a:t>
            </a:r>
            <a:r>
              <a:rPr lang="en-US" sz="4800" dirty="0" smtClean="0">
                <a:solidFill>
                  <a:schemeClr val="dk2"/>
                </a:solidFill>
                <a:latin typeface="Open Sans"/>
                <a:ea typeface="Open Sans"/>
                <a:cs typeface="Open Sans"/>
                <a:sym typeface="Open Sans"/>
              </a:rPr>
              <a:t/>
            </a:r>
            <a:br>
              <a:rPr lang="en-US" sz="4800" dirty="0" smtClean="0">
                <a:solidFill>
                  <a:schemeClr val="dk2"/>
                </a:solidFill>
                <a:latin typeface="Open Sans"/>
                <a:ea typeface="Open Sans"/>
                <a:cs typeface="Open Sans"/>
                <a:sym typeface="Open Sans"/>
              </a:rPr>
            </a:br>
            <a:r>
              <a:rPr lang="en-US" sz="4800" dirty="0" smtClean="0">
                <a:solidFill>
                  <a:schemeClr val="dk2"/>
                </a:solidFill>
                <a:latin typeface="Open Sans"/>
                <a:ea typeface="Open Sans"/>
                <a:cs typeface="Open Sans"/>
                <a:sym typeface="Open Sans"/>
              </a:rPr>
              <a:t>We </a:t>
            </a:r>
            <a:r>
              <a:rPr lang="en-US" sz="4800" dirty="0">
                <a:solidFill>
                  <a:schemeClr val="dk2"/>
                </a:solidFill>
                <a:latin typeface="Open Sans"/>
                <a:ea typeface="Open Sans"/>
                <a:cs typeface="Open Sans"/>
                <a:sym typeface="Open Sans"/>
              </a:rPr>
              <a:t>have successfully provided a solid projection of the final product. </a:t>
            </a:r>
            <a:endParaRPr sz="480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pic>
        <p:nvPicPr>
          <p:cNvPr id="4" name="Picture 3"/>
          <p:cNvPicPr>
            <a:picLocks noChangeAspect="1"/>
          </p:cNvPicPr>
          <p:nvPr/>
        </p:nvPicPr>
        <p:blipFill>
          <a:blip r:embed="rId3"/>
          <a:stretch>
            <a:fillRect/>
          </a:stretch>
        </p:blipFill>
        <p:spPr>
          <a:xfrm>
            <a:off x="18450855" y="1666968"/>
            <a:ext cx="12798151" cy="7801950"/>
          </a:xfrm>
          <a:prstGeom prst="rect">
            <a:avLst/>
          </a:prstGeom>
        </p:spPr>
      </p:pic>
    </p:spTree>
    <p:extLst>
      <p:ext uri="{BB962C8B-B14F-4D97-AF65-F5344CB8AC3E}">
        <p14:creationId xmlns:p14="http://schemas.microsoft.com/office/powerpoint/2010/main" val="19646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lvl="0"/>
            <a:r>
              <a:rPr lang="en" sz="4800" b="1" dirty="0">
                <a:latin typeface="Open Sans"/>
                <a:ea typeface="Open Sans"/>
                <a:cs typeface="Open Sans"/>
                <a:sym typeface="Open Sans"/>
              </a:rPr>
              <a:t>[Video # 1 Answer</a:t>
            </a:r>
            <a:r>
              <a:rPr lang="en" sz="4800" b="1" dirty="0" smtClean="0">
                <a:latin typeface="Open Sans"/>
                <a:ea typeface="Open Sans"/>
                <a:cs typeface="Open Sans"/>
                <a:sym typeface="Open Sans"/>
              </a:rPr>
              <a:t>]</a:t>
            </a:r>
            <a:br>
              <a:rPr lang="en" sz="4800" b="1" dirty="0" smtClean="0">
                <a:latin typeface="Open Sans"/>
                <a:ea typeface="Open Sans"/>
                <a:cs typeface="Open Sans"/>
                <a:sym typeface="Open Sans"/>
              </a:rPr>
            </a:br>
            <a:r>
              <a:rPr lang="en-US" altLang="ja-JP" sz="4800" dirty="0">
                <a:latin typeface="Open Sans"/>
                <a:ea typeface="Open Sans"/>
                <a:cs typeface="Open Sans"/>
                <a:sym typeface="Open Sans"/>
              </a:rPr>
              <a:t>The project status is considered complete, even though one story is missing.</a:t>
            </a:r>
            <a:r>
              <a:rPr lang="en" sz="4800" b="1" dirty="0" smtClean="0">
                <a:latin typeface="Open Sans"/>
                <a:ea typeface="Open Sans"/>
                <a:cs typeface="Open Sans"/>
                <a:sym typeface="Open Sans"/>
              </a:rPr>
              <a:t/>
            </a:r>
            <a:br>
              <a:rPr lang="en" sz="4800" b="1" dirty="0" smtClean="0">
                <a:latin typeface="Open Sans"/>
                <a:ea typeface="Open Sans"/>
                <a:cs typeface="Open Sans"/>
                <a:sym typeface="Open Sans"/>
              </a:rPr>
            </a:br>
            <a:r>
              <a:rPr lang="en-US" sz="4800" dirty="0">
                <a:latin typeface="Open Sans"/>
                <a:ea typeface="Open Sans"/>
                <a:cs typeface="Open Sans"/>
                <a:sym typeface="Open Sans"/>
              </a:rPr>
              <a:t>The key to success is delivering </a:t>
            </a:r>
            <a:r>
              <a:rPr lang="en-US" sz="4800" dirty="0" smtClean="0">
                <a:latin typeface="Open Sans"/>
                <a:ea typeface="Open Sans"/>
                <a:cs typeface="Open Sans"/>
                <a:sym typeface="Open Sans"/>
              </a:rPr>
              <a:t>highest value </a:t>
            </a:r>
            <a:r>
              <a:rPr lang="en-US" sz="4800" dirty="0">
                <a:latin typeface="Open Sans"/>
                <a:ea typeface="Open Sans"/>
                <a:cs typeface="Open Sans"/>
                <a:sym typeface="Open Sans"/>
              </a:rPr>
              <a:t>to the customer, which is more important than achieving a perfect product. </a:t>
            </a:r>
            <a:r>
              <a:rPr lang="en-US" sz="4800" dirty="0" smtClean="0">
                <a:latin typeface="Open Sans"/>
                <a:ea typeface="Open Sans"/>
                <a:cs typeface="Open Sans"/>
                <a:sym typeface="Open Sans"/>
              </a:rPr>
              <a:t/>
            </a:r>
            <a:br>
              <a:rPr lang="en-US" sz="4800" dirty="0" smtClean="0">
                <a:latin typeface="Open Sans"/>
                <a:ea typeface="Open Sans"/>
                <a:cs typeface="Open Sans"/>
                <a:sym typeface="Open Sans"/>
              </a:rPr>
            </a:br>
            <a:r>
              <a:rPr lang="en-US" sz="4800" dirty="0" smtClean="0">
                <a:latin typeface="Open Sans"/>
                <a:ea typeface="Open Sans"/>
                <a:cs typeface="Open Sans"/>
                <a:sym typeface="Open Sans"/>
              </a:rPr>
              <a:t>What </a:t>
            </a:r>
            <a:r>
              <a:rPr lang="en-US" sz="4800" dirty="0">
                <a:latin typeface="Open Sans"/>
                <a:ea typeface="Open Sans"/>
                <a:cs typeface="Open Sans"/>
                <a:sym typeface="Open Sans"/>
              </a:rPr>
              <a:t>we have built already provides significant value and addresses the customer's highest-priority requests. </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lvl="0"/>
            <a:r>
              <a:rPr lang="en-US" sz="4800" dirty="0">
                <a:latin typeface="Open Sans"/>
                <a:ea typeface="Open Sans"/>
                <a:cs typeface="Open Sans"/>
                <a:sym typeface="Open Sans"/>
              </a:rPr>
              <a:t/>
            </a:r>
            <a:br>
              <a:rPr lang="en-US" sz="4800" dirty="0">
                <a:latin typeface="Open Sans"/>
                <a:ea typeface="Open Sans"/>
                <a:cs typeface="Open Sans"/>
                <a:sym typeface="Open Sans"/>
              </a:rPr>
            </a:br>
            <a:r>
              <a:rPr lang="en" sz="4800" b="1" dirty="0" smtClean="0">
                <a:latin typeface="Open Sans"/>
                <a:ea typeface="Open Sans"/>
                <a:cs typeface="Open Sans"/>
                <a:sym typeface="Open Sans"/>
              </a:rPr>
              <a:t>[Video # 2 Answer]</a:t>
            </a:r>
            <a:br>
              <a:rPr lang="en" sz="4800" b="1" dirty="0" smtClean="0">
                <a:latin typeface="Open Sans"/>
                <a:ea typeface="Open Sans"/>
                <a:cs typeface="Open Sans"/>
                <a:sym typeface="Open Sans"/>
              </a:rPr>
            </a:br>
            <a:r>
              <a:rPr lang="en-US" sz="4800" dirty="0">
                <a:latin typeface="Open Sans"/>
                <a:ea typeface="Open Sans"/>
                <a:cs typeface="Open Sans"/>
                <a:sym typeface="Open Sans"/>
              </a:rPr>
              <a:t>The pandemic has created a challenging scenario, </a:t>
            </a:r>
            <a:r>
              <a:rPr lang="en-US" sz="4800" dirty="0" smtClean="0">
                <a:latin typeface="Open Sans"/>
                <a:ea typeface="Open Sans"/>
                <a:cs typeface="Open Sans"/>
                <a:sym typeface="Open Sans"/>
              </a:rPr>
              <a:t>so we need re-prioritized out story points. </a:t>
            </a:r>
            <a:r>
              <a:rPr lang="en-US" sz="4800" dirty="0">
                <a:latin typeface="Open Sans"/>
                <a:ea typeface="Open Sans"/>
                <a:cs typeface="Open Sans"/>
                <a:sym typeface="Open Sans"/>
              </a:rPr>
              <a:t/>
            </a:r>
            <a:br>
              <a:rPr lang="en-US" sz="4800" dirty="0">
                <a:latin typeface="Open Sans"/>
                <a:ea typeface="Open Sans"/>
                <a:cs typeface="Open Sans"/>
                <a:sym typeface="Open Sans"/>
              </a:rPr>
            </a:br>
            <a:r>
              <a:rPr lang="en-US" sz="4800" dirty="0" smtClean="0">
                <a:latin typeface="Open Sans"/>
                <a:ea typeface="Open Sans"/>
                <a:cs typeface="Open Sans"/>
                <a:sym typeface="Open Sans"/>
              </a:rPr>
              <a:t>Ignoring </a:t>
            </a:r>
            <a:r>
              <a:rPr lang="en-US" sz="4800" dirty="0">
                <a:latin typeface="Open Sans"/>
                <a:ea typeface="Open Sans"/>
                <a:cs typeface="Open Sans"/>
                <a:sym typeface="Open Sans"/>
              </a:rPr>
              <a:t>the customer's requests may have disappointed them, but our focus was on delivering the highest value to them.</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extLst>
      <p:ext uri="{BB962C8B-B14F-4D97-AF65-F5344CB8AC3E}">
        <p14:creationId xmlns:p14="http://schemas.microsoft.com/office/powerpoint/2010/main" val="302590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marL="0" lvl="0" indent="0" algn="l" rtl="0">
              <a:spcBef>
                <a:spcPts val="0"/>
              </a:spcBef>
              <a:spcAft>
                <a:spcPts val="0"/>
              </a:spcAft>
              <a:buNone/>
            </a:pPr>
            <a:r>
              <a:rPr lang="en" sz="4800" b="1" dirty="0" smtClean="0">
                <a:latin typeface="Open Sans"/>
                <a:ea typeface="Open Sans"/>
                <a:cs typeface="Open Sans"/>
                <a:sym typeface="Open Sans"/>
              </a:rPr>
              <a:t/>
            </a:r>
            <a:br>
              <a:rPr lang="en" sz="4800" b="1" dirty="0" smtClean="0">
                <a:latin typeface="Open Sans"/>
                <a:ea typeface="Open Sans"/>
                <a:cs typeface="Open Sans"/>
                <a:sym typeface="Open Sans"/>
              </a:rPr>
            </a:br>
            <a:r>
              <a:rPr lang="en" sz="4800" b="1" dirty="0" smtClean="0">
                <a:latin typeface="Open Sans"/>
                <a:ea typeface="Open Sans"/>
                <a:cs typeface="Open Sans"/>
                <a:sym typeface="Open Sans"/>
              </a:rPr>
              <a:t>[</a:t>
            </a:r>
            <a:r>
              <a:rPr lang="en" sz="4800" b="1" dirty="0">
                <a:latin typeface="Open Sans"/>
                <a:ea typeface="Open Sans"/>
                <a:cs typeface="Open Sans"/>
                <a:sym typeface="Open Sans"/>
              </a:rPr>
              <a:t>Video # 3 Answer]</a:t>
            </a:r>
            <a:endParaRPr sz="4800" b="1" dirty="0">
              <a:latin typeface="Open Sans"/>
              <a:ea typeface="Open Sans"/>
              <a:cs typeface="Open Sans"/>
              <a:sym typeface="Open Sans"/>
            </a:endParaRPr>
          </a:p>
          <a:p>
            <a:pPr lvl="0"/>
            <a:r>
              <a:rPr lang="en-US" sz="4800" dirty="0" smtClean="0">
                <a:latin typeface="Open Sans"/>
                <a:ea typeface="Open Sans"/>
                <a:cs typeface="Open Sans"/>
                <a:sym typeface="Open Sans"/>
              </a:rPr>
              <a:t>Adopting </a:t>
            </a:r>
            <a:r>
              <a:rPr lang="en-US" sz="4800" dirty="0">
                <a:latin typeface="Open Sans"/>
                <a:ea typeface="Open Sans"/>
                <a:cs typeface="Open Sans"/>
                <a:sym typeface="Open Sans"/>
              </a:rPr>
              <a:t>Agile, the team works collaboratively to deliver the most value in a sustainable manner. We prioritize work based on the value it brings to the customer and focus on completing the most important tasks within the given time frame. The decision to not complete all the work is aligned with our commitment to delivering a high-quality product without compromising the team's well-being or the long-term sustainability of the project. We don't push the team to work 24/7 because that would undermine our ability to deliver consistent value over time. It's important to maintain a healthy balance to ensure continuous improvement and high morale.</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extLst>
      <p:ext uri="{BB962C8B-B14F-4D97-AF65-F5344CB8AC3E}">
        <p14:creationId xmlns:p14="http://schemas.microsoft.com/office/powerpoint/2010/main" val="121039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lvl="0"/>
            <a:r>
              <a:rPr lang="en" sz="4800" b="1" dirty="0" smtClean="0">
                <a:latin typeface="Open Sans"/>
                <a:ea typeface="Open Sans"/>
                <a:cs typeface="Open Sans"/>
                <a:sym typeface="Open Sans"/>
              </a:rPr>
              <a:t/>
            </a:r>
            <a:br>
              <a:rPr lang="en" sz="4800" b="1" dirty="0" smtClean="0">
                <a:latin typeface="Open Sans"/>
                <a:ea typeface="Open Sans"/>
                <a:cs typeface="Open Sans"/>
                <a:sym typeface="Open Sans"/>
              </a:rPr>
            </a:br>
            <a:r>
              <a:rPr lang="en" sz="4800" b="1" dirty="0" smtClean="0">
                <a:latin typeface="Open Sans"/>
                <a:ea typeface="Open Sans"/>
                <a:cs typeface="Open Sans"/>
                <a:sym typeface="Open Sans"/>
              </a:rPr>
              <a:t>[</a:t>
            </a:r>
            <a:r>
              <a:rPr lang="en" sz="4800" b="1" dirty="0">
                <a:latin typeface="Open Sans"/>
                <a:ea typeface="Open Sans"/>
                <a:cs typeface="Open Sans"/>
                <a:sym typeface="Open Sans"/>
              </a:rPr>
              <a:t>Video # 4 Answer] </a:t>
            </a:r>
            <a:r>
              <a:rPr lang="en" sz="4800" b="1" dirty="0" smtClean="0">
                <a:latin typeface="Open Sans"/>
                <a:ea typeface="Open Sans"/>
                <a:cs typeface="Open Sans"/>
                <a:sym typeface="Open Sans"/>
              </a:rPr>
              <a:t/>
            </a:r>
            <a:br>
              <a:rPr lang="en" sz="4800" b="1" dirty="0" smtClean="0">
                <a:latin typeface="Open Sans"/>
                <a:ea typeface="Open Sans"/>
                <a:cs typeface="Open Sans"/>
                <a:sym typeface="Open Sans"/>
              </a:rPr>
            </a:br>
            <a:r>
              <a:rPr lang="en-US" sz="4800" dirty="0">
                <a:latin typeface="Open Sans"/>
                <a:ea typeface="Open Sans"/>
                <a:cs typeface="Open Sans"/>
                <a:sym typeface="Open Sans"/>
              </a:rPr>
              <a:t>I would recommend a final sprint, even a short one of one week, to complete the remaining 5-point story. This would allow us to quickly finish the outstanding work and transition immediately to the new high-priority project. </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extLst>
      <p:ext uri="{BB962C8B-B14F-4D97-AF65-F5344CB8AC3E}">
        <p14:creationId xmlns:p14="http://schemas.microsoft.com/office/powerpoint/2010/main" val="275717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525600"/>
            <a:ext cx="16015200" cy="159348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800" b="1" dirty="0">
                <a:latin typeface="Open Sans"/>
                <a:ea typeface="Open Sans"/>
                <a:cs typeface="Open Sans"/>
                <a:sym typeface="Open Sans"/>
              </a:rPr>
              <a:t>What is your Velocity for the past 3 sprints?</a:t>
            </a:r>
            <a:endParaRPr sz="4800" b="1" dirty="0">
              <a:latin typeface="Open Sans"/>
              <a:ea typeface="Open Sans"/>
              <a:cs typeface="Open Sans"/>
              <a:sym typeface="Open Sans"/>
            </a:endParaRPr>
          </a:p>
          <a:p>
            <a:pPr marL="0" lvl="0" indent="0" algn="l" rtl="0">
              <a:spcBef>
                <a:spcPts val="6100"/>
              </a:spcBef>
              <a:spcAft>
                <a:spcPts val="0"/>
              </a:spcAft>
              <a:buNone/>
            </a:pPr>
            <a:r>
              <a:rPr lang="en-US" sz="4800" dirty="0" smtClean="0">
                <a:latin typeface="Open Sans"/>
                <a:ea typeface="Open Sans"/>
                <a:cs typeface="Open Sans"/>
                <a:sym typeface="Open Sans"/>
              </a:rPr>
              <a:t>21</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do you know your Velocity is correct?</a:t>
            </a:r>
            <a:endParaRPr sz="4800" b="1" dirty="0">
              <a:latin typeface="Open Sans"/>
              <a:ea typeface="Open Sans"/>
              <a:cs typeface="Open Sans"/>
              <a:sym typeface="Open Sans"/>
            </a:endParaRPr>
          </a:p>
          <a:p>
            <a:pPr marL="0" lvl="0" indent="0">
              <a:spcBef>
                <a:spcPts val="6100"/>
              </a:spcBef>
              <a:buNone/>
            </a:pPr>
            <a:r>
              <a:rPr lang="en-US" sz="4800" dirty="0" smtClean="0">
                <a:latin typeface="Open Sans"/>
                <a:ea typeface="Open Sans"/>
                <a:cs typeface="Open Sans"/>
                <a:sym typeface="Open Sans"/>
              </a:rPr>
              <a:t>VELOCITY </a:t>
            </a:r>
            <a:r>
              <a:rPr lang="en-US" sz="4800" dirty="0">
                <a:latin typeface="Open Sans"/>
                <a:ea typeface="Open Sans"/>
                <a:cs typeface="Open Sans"/>
                <a:sym typeface="Open Sans"/>
              </a:rPr>
              <a:t>= Completed Story </a:t>
            </a:r>
            <a:r>
              <a:rPr lang="en-US" sz="4800" dirty="0" smtClean="0">
                <a:latin typeface="Open Sans"/>
                <a:ea typeface="Open Sans"/>
                <a:cs typeface="Open Sans"/>
                <a:sym typeface="Open Sans"/>
              </a:rPr>
              <a:t>Pts/Sprints</a:t>
            </a:r>
            <a:r>
              <a:rPr lang="en-US" sz="4800" dirty="0">
                <a:latin typeface="Open Sans"/>
                <a:ea typeface="Open Sans"/>
                <a:cs typeface="Open Sans"/>
                <a:sym typeface="Open Sans"/>
              </a:rPr>
              <a:t/>
            </a:r>
            <a:br>
              <a:rPr lang="en-US" sz="4800" dirty="0">
                <a:latin typeface="Open Sans"/>
                <a:ea typeface="Open Sans"/>
                <a:cs typeface="Open Sans"/>
                <a:sym typeface="Open Sans"/>
              </a:rPr>
            </a:br>
            <a:r>
              <a:rPr lang="en-US" sz="4800" dirty="0">
                <a:latin typeface="Open Sans"/>
                <a:ea typeface="Open Sans"/>
                <a:cs typeface="Open Sans"/>
                <a:sym typeface="Open Sans"/>
              </a:rPr>
              <a:t>20 +23+22 (Story Pts) = </a:t>
            </a:r>
            <a:r>
              <a:rPr lang="en-US" sz="4800" dirty="0" smtClean="0">
                <a:latin typeface="Open Sans"/>
                <a:ea typeface="Open Sans"/>
                <a:cs typeface="Open Sans"/>
                <a:sym typeface="Open Sans"/>
              </a:rPr>
              <a:t>65 </a:t>
            </a:r>
            <a:r>
              <a:rPr lang="en-US" sz="4800" dirty="0">
                <a:latin typeface="Open Sans"/>
                <a:ea typeface="Open Sans"/>
                <a:cs typeface="Open Sans"/>
                <a:sym typeface="Open Sans"/>
              </a:rPr>
              <a:t>/ 3 (# of sprints)</a:t>
            </a:r>
          </a:p>
          <a:p>
            <a:pPr marL="0" lvl="0" indent="0" algn="l" rtl="0">
              <a:spcBef>
                <a:spcPts val="6100"/>
              </a:spcBef>
              <a:spcAft>
                <a:spcPts val="0"/>
              </a:spcAft>
              <a:buNone/>
            </a:pPr>
            <a:r>
              <a:rPr lang="en" sz="4800" b="1" dirty="0" smtClean="0">
                <a:latin typeface="Open Sans"/>
                <a:ea typeface="Open Sans"/>
                <a:cs typeface="Open Sans"/>
                <a:sym typeface="Open Sans"/>
              </a:rPr>
              <a:t>What </a:t>
            </a:r>
            <a:r>
              <a:rPr lang="en" sz="4800" b="1" dirty="0">
                <a:latin typeface="Open Sans"/>
                <a:ea typeface="Open Sans"/>
                <a:cs typeface="Open Sans"/>
                <a:sym typeface="Open Sans"/>
              </a:rPr>
              <a:t>would the BURN DOWN chart look like for Sprints 1-3?</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US" sz="4800" dirty="0" smtClean="0">
                <a:latin typeface="Open Sans"/>
                <a:ea typeface="Open Sans"/>
                <a:cs typeface="Open Sans"/>
                <a:sym typeface="Open Sans"/>
              </a:rPr>
              <a:t>Have included</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1-3?</a:t>
            </a:r>
            <a:endParaRPr sz="4800" b="1" dirty="0">
              <a:latin typeface="Open Sans"/>
              <a:ea typeface="Open Sans"/>
              <a:cs typeface="Open Sans"/>
              <a:sym typeface="Open Sans"/>
            </a:endParaRPr>
          </a:p>
          <a:p>
            <a:pPr marL="0" lvl="0" indent="0">
              <a:spcBef>
                <a:spcPts val="6100"/>
              </a:spcBef>
              <a:buNone/>
            </a:pPr>
            <a:r>
              <a:rPr lang="en-US" altLang="ja-JP" sz="4800" dirty="0">
                <a:latin typeface="Open Sans"/>
                <a:ea typeface="Open Sans"/>
                <a:cs typeface="Open Sans"/>
                <a:sym typeface="Open Sans"/>
              </a:rPr>
              <a:t>Have included</a:t>
            </a:r>
          </a:p>
          <a:p>
            <a:pPr marL="0" lvl="0" indent="0" algn="l" rtl="0">
              <a:spcBef>
                <a:spcPts val="6100"/>
              </a:spcBef>
              <a:spcAft>
                <a:spcPts val="0"/>
              </a:spcAft>
              <a:buNone/>
            </a:pPr>
            <a:r>
              <a:rPr lang="en" sz="4800" b="1" dirty="0" smtClean="0">
                <a:latin typeface="Open Sans"/>
                <a:ea typeface="Open Sans"/>
                <a:cs typeface="Open Sans"/>
                <a:sym typeface="Open Sans"/>
              </a:rPr>
              <a:t>How </a:t>
            </a:r>
            <a:r>
              <a:rPr lang="en" sz="4800" b="1" dirty="0">
                <a:latin typeface="Open Sans"/>
                <a:ea typeface="Open Sans"/>
                <a:cs typeface="Open Sans"/>
                <a:sym typeface="Open Sans"/>
              </a:rPr>
              <a:t>many points do you think the Team should commit to for Sprint 4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smtClean="0">
                <a:latin typeface="Open Sans"/>
                <a:ea typeface="Open Sans"/>
                <a:cs typeface="Open Sans"/>
                <a:sym typeface="Open Sans"/>
              </a:rPr>
              <a:t>21 or 22</a:t>
            </a:r>
            <a:endParaRPr sz="4800" dirty="0">
              <a:latin typeface="Open Sans"/>
              <a:ea typeface="Open Sans"/>
              <a:cs typeface="Open Sans"/>
              <a:sym typeface="Open Sans"/>
            </a:endParaRP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 Questions</a:t>
            </a:r>
            <a:endParaRPr/>
          </a:p>
        </p:txBody>
      </p:sp>
      <p:pic>
        <p:nvPicPr>
          <p:cNvPr id="2" name="Picture 1"/>
          <p:cNvPicPr>
            <a:picLocks noChangeAspect="1"/>
          </p:cNvPicPr>
          <p:nvPr/>
        </p:nvPicPr>
        <p:blipFill>
          <a:blip r:embed="rId3"/>
          <a:stretch>
            <a:fillRect/>
          </a:stretch>
        </p:blipFill>
        <p:spPr>
          <a:xfrm>
            <a:off x="17671829" y="1907150"/>
            <a:ext cx="13731743" cy="8446217"/>
          </a:xfrm>
          <a:prstGeom prst="rect">
            <a:avLst/>
          </a:prstGeom>
        </p:spPr>
      </p:pic>
      <p:pic>
        <p:nvPicPr>
          <p:cNvPr id="3" name="Picture 2"/>
          <p:cNvPicPr>
            <a:picLocks noChangeAspect="1"/>
          </p:cNvPicPr>
          <p:nvPr/>
        </p:nvPicPr>
        <p:blipFill>
          <a:blip r:embed="rId4"/>
          <a:stretch>
            <a:fillRect/>
          </a:stretch>
        </p:blipFill>
        <p:spPr>
          <a:xfrm>
            <a:off x="18648485" y="12260520"/>
            <a:ext cx="13286605" cy="82102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06230" y="2979175"/>
            <a:ext cx="31602730" cy="149548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1138500"/>
            <a:ext cx="19380000" cy="192255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1-4?</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US" sz="4800" dirty="0" smtClean="0">
                <a:latin typeface="Open Sans"/>
                <a:ea typeface="Open Sans"/>
                <a:cs typeface="Open Sans"/>
                <a:sym typeface="Open Sans"/>
              </a:rPr>
              <a:t>Have included</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1-4?</a:t>
            </a:r>
            <a:endParaRPr sz="4800" b="1" dirty="0">
              <a:latin typeface="Open Sans"/>
              <a:ea typeface="Open Sans"/>
              <a:cs typeface="Open Sans"/>
              <a:sym typeface="Open Sans"/>
            </a:endParaRPr>
          </a:p>
          <a:p>
            <a:pPr marL="0" lvl="0" indent="0">
              <a:spcBef>
                <a:spcPts val="6100"/>
              </a:spcBef>
              <a:buNone/>
            </a:pPr>
            <a:r>
              <a:rPr lang="en-US" altLang="ja-JP" sz="4800" dirty="0">
                <a:latin typeface="Open Sans"/>
                <a:ea typeface="Open Sans"/>
                <a:cs typeface="Open Sans"/>
                <a:sym typeface="Open Sans"/>
              </a:rPr>
              <a:t>Have included</a:t>
            </a:r>
          </a:p>
          <a:p>
            <a:pPr marL="0" lvl="0" indent="0" algn="l" rtl="0">
              <a:spcBef>
                <a:spcPts val="6100"/>
              </a:spcBef>
              <a:spcAft>
                <a:spcPts val="0"/>
              </a:spcAft>
              <a:buNone/>
            </a:pPr>
            <a:r>
              <a:rPr lang="en" sz="4800" b="1" dirty="0" smtClean="0">
                <a:latin typeface="Open Sans"/>
                <a:ea typeface="Open Sans"/>
                <a:cs typeface="Open Sans"/>
                <a:sym typeface="Open Sans"/>
              </a:rPr>
              <a:t>What Risks did you identify in Sprint 4 and how do they affect the project? (Note: These would be your narrative findings)</a:t>
            </a:r>
            <a:endParaRPr sz="4800" b="1" dirty="0">
              <a:latin typeface="Open Sans"/>
              <a:ea typeface="Open Sans"/>
              <a:cs typeface="Open Sans"/>
              <a:sym typeface="Open Sans"/>
            </a:endParaRPr>
          </a:p>
          <a:p>
            <a:pPr marL="0" lvl="0" indent="0">
              <a:spcBef>
                <a:spcPts val="6100"/>
              </a:spcBef>
              <a:buClr>
                <a:schemeClr val="dk1"/>
              </a:buClr>
              <a:buSzPts val="1100"/>
              <a:buNone/>
            </a:pPr>
            <a:r>
              <a:rPr lang="en-US" sz="4800" dirty="0" smtClean="0">
                <a:latin typeface="Open Sans"/>
                <a:ea typeface="Open Sans"/>
                <a:cs typeface="Open Sans"/>
                <a:sym typeface="Open Sans"/>
              </a:rPr>
              <a:t>The team is focused on addressing CYBERSECURITY issues.</a:t>
            </a:r>
          </a:p>
          <a:p>
            <a:pPr marL="0" lvl="0" indent="0">
              <a:spcBef>
                <a:spcPts val="6100"/>
              </a:spcBef>
              <a:buClr>
                <a:schemeClr val="dk1"/>
              </a:buClr>
              <a:buSzPts val="1100"/>
              <a:buNone/>
            </a:pPr>
            <a:r>
              <a:rPr lang="en" sz="4800" b="1" dirty="0" smtClean="0">
                <a:latin typeface="Open Sans"/>
                <a:ea typeface="Open Sans"/>
                <a:cs typeface="Open Sans"/>
                <a:sym typeface="Open Sans"/>
              </a:rPr>
              <a:t>What Theme or Name did you give to Sprint 4? </a:t>
            </a:r>
            <a:endParaRPr sz="4800" b="1" dirty="0" smtClean="0">
              <a:latin typeface="Open Sans"/>
              <a:ea typeface="Open Sans"/>
              <a:cs typeface="Open Sans"/>
              <a:sym typeface="Open Sans"/>
            </a:endParaRPr>
          </a:p>
          <a:p>
            <a:pPr marL="0" lvl="0" indent="0">
              <a:spcBef>
                <a:spcPts val="6100"/>
              </a:spcBef>
              <a:spcAft>
                <a:spcPts val="6100"/>
              </a:spcAft>
              <a:buClr>
                <a:schemeClr val="dk1"/>
              </a:buClr>
              <a:buSzPts val="1100"/>
              <a:buNone/>
            </a:pPr>
            <a:r>
              <a:rPr lang="en-US" sz="4800" dirty="0" err="1" smtClean="0">
                <a:latin typeface="Open Sans"/>
                <a:ea typeface="Open Sans"/>
                <a:cs typeface="Open Sans"/>
                <a:sym typeface="Open Sans"/>
              </a:rPr>
              <a:t>SecureSprint</a:t>
            </a:r>
            <a:endParaRPr sz="4800" dirty="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 Questions</a:t>
            </a:r>
            <a:endParaRPr/>
          </a:p>
        </p:txBody>
      </p:sp>
      <p:pic>
        <p:nvPicPr>
          <p:cNvPr id="2" name="Picture 1"/>
          <p:cNvPicPr>
            <a:picLocks noChangeAspect="1"/>
          </p:cNvPicPr>
          <p:nvPr/>
        </p:nvPicPr>
        <p:blipFill>
          <a:blip r:embed="rId3"/>
          <a:stretch>
            <a:fillRect/>
          </a:stretch>
        </p:blipFill>
        <p:spPr>
          <a:xfrm>
            <a:off x="19622475" y="1138500"/>
            <a:ext cx="12579637" cy="7734147"/>
          </a:xfrm>
          <a:prstGeom prst="rect">
            <a:avLst/>
          </a:prstGeom>
        </p:spPr>
      </p:pic>
      <p:pic>
        <p:nvPicPr>
          <p:cNvPr id="3" name="Picture 2"/>
          <p:cNvPicPr>
            <a:picLocks noChangeAspect="1"/>
          </p:cNvPicPr>
          <p:nvPr/>
        </p:nvPicPr>
        <p:blipFill>
          <a:blip r:embed="rId4"/>
          <a:stretch>
            <a:fillRect/>
          </a:stretch>
        </p:blipFill>
        <p:spPr>
          <a:xfrm>
            <a:off x="19622475" y="11833545"/>
            <a:ext cx="12363512" cy="75753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9600" dirty="0" smtClean="0"/>
              <a:t>The A-Team</a:t>
            </a:r>
            <a:endParaRPr sz="9600" dirty="0"/>
          </a:p>
        </p:txBody>
      </p:sp>
      <p:sp>
        <p:nvSpPr>
          <p:cNvPr id="125" name="Google Shape;125;p19"/>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4 Name</a:t>
            </a:r>
            <a:endParaRPr sz="9000" u="sng" dirty="0"/>
          </a:p>
          <a:p>
            <a:pPr lvl="0"/>
            <a:r>
              <a:rPr lang="en" sz="9000" u="sng" dirty="0" smtClean="0"/>
              <a:t>"</a:t>
            </a:r>
            <a:r>
              <a:rPr lang="en-US" sz="9000" u="sng" dirty="0" err="1" smtClean="0"/>
              <a:t>SecureSprint</a:t>
            </a:r>
            <a:r>
              <a:rPr lang="en-US" sz="9000" u="sng" dirty="0" smtClean="0"/>
              <a:t>”</a:t>
            </a:r>
            <a:endParaRPr sz="9000" u="sng" dirty="0"/>
          </a:p>
        </p:txBody>
      </p:sp>
      <p:sp>
        <p:nvSpPr>
          <p:cNvPr id="126" name="Google Shape;126;p19"/>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4</a:t>
            </a:r>
            <a:endParaRPr sz="9000" u="sng" dirty="0"/>
          </a:p>
          <a:p>
            <a:pPr marL="0" lvl="0" indent="0" algn="l" rtl="0">
              <a:spcBef>
                <a:spcPts val="0"/>
              </a:spcBef>
              <a:spcAft>
                <a:spcPts val="0"/>
              </a:spcAft>
              <a:buClr>
                <a:schemeClr val="dk1"/>
              </a:buClr>
              <a:buSzPts val="1100"/>
              <a:buFont typeface="Arial"/>
              <a:buNone/>
            </a:pPr>
            <a:r>
              <a:rPr lang="en" sz="4500" dirty="0"/>
              <a:t>1. Story # </a:t>
            </a:r>
            <a:r>
              <a:rPr lang="en" sz="4500" dirty="0" smtClean="0"/>
              <a:t>15 </a:t>
            </a:r>
            <a:r>
              <a:rPr lang="en" sz="4500" dirty="0"/>
              <a:t>with </a:t>
            </a:r>
            <a:r>
              <a:rPr lang="en" sz="4500" dirty="0" smtClean="0"/>
              <a:t>13 </a:t>
            </a:r>
            <a:r>
              <a:rPr lang="en" sz="4500" dirty="0"/>
              <a:t>points</a:t>
            </a:r>
            <a:endParaRPr sz="4500" dirty="0"/>
          </a:p>
          <a:p>
            <a:pPr marL="0" lvl="0" indent="0" algn="l" rtl="0">
              <a:spcBef>
                <a:spcPts val="0"/>
              </a:spcBef>
              <a:spcAft>
                <a:spcPts val="0"/>
              </a:spcAft>
              <a:buClr>
                <a:schemeClr val="dk1"/>
              </a:buClr>
              <a:buSzPts val="1100"/>
              <a:buFont typeface="Arial"/>
              <a:buNone/>
            </a:pPr>
            <a:r>
              <a:rPr lang="en" sz="4500" dirty="0"/>
              <a:t>2. Story # </a:t>
            </a:r>
            <a:r>
              <a:rPr lang="en" sz="4500" dirty="0" smtClean="0"/>
              <a:t>21 </a:t>
            </a:r>
            <a:r>
              <a:rPr lang="en" sz="4500" dirty="0"/>
              <a:t>with </a:t>
            </a:r>
            <a:r>
              <a:rPr lang="en" sz="4500" dirty="0" smtClean="0"/>
              <a:t>8 </a:t>
            </a:r>
            <a:r>
              <a:rPr lang="en" sz="4500" dirty="0"/>
              <a:t>points</a:t>
            </a: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t>Total Sprint 4 Points: </a:t>
            </a:r>
            <a:r>
              <a:rPr lang="en" sz="4500" dirty="0" smtClean="0"/>
              <a:t>21</a:t>
            </a:r>
            <a:endParaRPr sz="9000" u="sng" dirty="0"/>
          </a:p>
        </p:txBody>
      </p:sp>
      <p:sp>
        <p:nvSpPr>
          <p:cNvPr id="127" name="Google Shape;127;p19"/>
          <p:cNvSpPr txBox="1">
            <a:spLocks noGrp="1"/>
          </p:cNvSpPr>
          <p:nvPr>
            <p:ph type="ctrTitle" idx="4294967295"/>
          </p:nvPr>
        </p:nvSpPr>
        <p:spPr>
          <a:xfrm>
            <a:off x="6192525" y="15391450"/>
            <a:ext cx="25811400" cy="655415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lvl="0"/>
            <a:r>
              <a:rPr lang="en" sz="6000" dirty="0" smtClean="0"/>
              <a:t>Narrative: </a:t>
            </a:r>
            <a:r>
              <a:rPr lang="en-US" sz="6000" dirty="0"/>
              <a:t>CYBERSECURITY </a:t>
            </a:r>
            <a:r>
              <a:rPr lang="en-US" sz="6000" dirty="0" smtClean="0"/>
              <a:t>must </a:t>
            </a:r>
            <a:r>
              <a:rPr lang="en-US" sz="6000" dirty="0"/>
              <a:t>take top </a:t>
            </a:r>
            <a:r>
              <a:rPr lang="en-US" sz="6000" dirty="0" smtClean="0"/>
              <a:t>priority.</a:t>
            </a:r>
            <a:r>
              <a:rPr lang="en-US" sz="6000" dirty="0"/>
              <a:t/>
            </a:r>
            <a:br>
              <a:rPr lang="en-US" sz="6000" dirty="0"/>
            </a:br>
            <a:r>
              <a:rPr lang="en" sz="6000" dirty="0" smtClean="0"/>
              <a:t>Results: </a:t>
            </a:r>
            <a:r>
              <a:rPr lang="en-US" sz="6000" dirty="0"/>
              <a:t>Security-related incidents have been effectively mitigated.</a:t>
            </a:r>
            <a:endParaRPr sz="6000" dirty="0"/>
          </a:p>
          <a:p>
            <a:pPr lvl="0"/>
            <a:r>
              <a:rPr lang="en" sz="6000" dirty="0" smtClean="0"/>
              <a:t>Learnings: </a:t>
            </a:r>
            <a:r>
              <a:rPr lang="en-US" sz="6000" dirty="0"/>
              <a:t> Emergency priorities are treated with the utmost importance</a:t>
            </a:r>
            <a:r>
              <a:rPr lang="en-US" sz="6000" dirty="0" smtClean="0"/>
              <a:t>.</a:t>
            </a:r>
            <a:br>
              <a:rPr lang="en-US" sz="6000" dirty="0" smtClean="0"/>
            </a:br>
            <a:r>
              <a:rPr lang="en" sz="6000" dirty="0" smtClean="0"/>
              <a:t>Risks: </a:t>
            </a:r>
            <a:r>
              <a:rPr lang="en-US" sz="6000" dirty="0"/>
              <a:t>Preventing security breaches remains the top priority. Therefore, the entire sprint was devoted exclusively to addressing security concerns.</a:t>
            </a:r>
            <a:endParaRPr sz="6000" dirty="0"/>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4 DEMO of Working Product</a:t>
            </a:r>
            <a:endParaRPr sz="3100"/>
          </a:p>
        </p:txBody>
      </p:sp>
      <p:pic>
        <p:nvPicPr>
          <p:cNvPr id="9" name="Picture 8"/>
          <p:cNvPicPr>
            <a:picLocks noChangeAspect="1"/>
          </p:cNvPicPr>
          <p:nvPr/>
        </p:nvPicPr>
        <p:blipFill>
          <a:blip r:embed="rId3"/>
          <a:stretch>
            <a:fillRect/>
          </a:stretch>
        </p:blipFill>
        <p:spPr>
          <a:xfrm>
            <a:off x="18713700" y="105850"/>
            <a:ext cx="12363512" cy="7575331"/>
          </a:xfrm>
          <a:prstGeom prst="rect">
            <a:avLst/>
          </a:prstGeom>
        </p:spPr>
      </p:pic>
      <p:pic>
        <p:nvPicPr>
          <p:cNvPr id="10" name="Picture 9"/>
          <p:cNvPicPr>
            <a:picLocks noChangeAspect="1"/>
          </p:cNvPicPr>
          <p:nvPr/>
        </p:nvPicPr>
        <p:blipFill>
          <a:blip r:embed="rId4"/>
          <a:stretch>
            <a:fillRect/>
          </a:stretch>
        </p:blipFill>
        <p:spPr>
          <a:xfrm>
            <a:off x="18605637" y="7442995"/>
            <a:ext cx="12579637" cy="7734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81734" y="3333134"/>
            <a:ext cx="29543870" cy="14364929"/>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1191</Words>
  <Application>Microsoft Office PowerPoint</Application>
  <PresentationFormat>Custom</PresentationFormat>
  <Paragraphs>183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Raleway</vt:lpstr>
      <vt:lpstr>Open Sans</vt:lpstr>
      <vt:lpstr>Arial</vt:lpstr>
      <vt:lpstr>Lato</vt:lpstr>
      <vt:lpstr>Streamline</vt:lpstr>
      <vt:lpstr>Agile Communication Project </vt:lpstr>
      <vt:lpstr>Agile Communication Project </vt:lpstr>
      <vt:lpstr>PowerPoint Presentation</vt:lpstr>
      <vt:lpstr>Agile Communication Project </vt:lpstr>
      <vt:lpstr>PowerPoint Presentation</vt:lpstr>
      <vt:lpstr>PowerPoint Presentation</vt:lpstr>
      <vt:lpstr>The A-Team</vt:lpstr>
      <vt:lpstr>Agile Communication Project </vt:lpstr>
      <vt:lpstr>PowerPoint Presentation</vt:lpstr>
      <vt:lpstr>PowerPoint Presentation</vt:lpstr>
      <vt:lpstr>The A-Team</vt:lpstr>
      <vt:lpstr>Agile Communication Project </vt:lpstr>
      <vt:lpstr>PowerPoint Presentation</vt:lpstr>
      <vt:lpstr>PowerPoint Presentation</vt:lpstr>
      <vt:lpstr>The A-Team</vt:lpstr>
      <vt:lpstr>BVIR for Management Questions   Which charts would you want to include in the BVIR that Management would need and why?  Move the Orange boxes to the correct column below  The Burn Up Chart is an excellent tool for management as it clearly shows the value being delivered. Additionally, the Burn Down Chart, due to the team's consistent and strong velocity, is a great way to demonstrate steady and sustainable progress in the project. The Committed vs Delivered Chart is valuable for ensuring that the team is neither adding unnecessary features that increase costs nor delivering less than expected in each sprint. I would avoid including the Story Point Cost per Team, as it may lead us into unnecessary complexities that we don’t want to focus on.   </vt:lpstr>
      <vt:lpstr>Creating the BVIR for Management  Questions to answer before you start the BVIR  What would tell Management if they want to know the details about actual stories? [Select from the choices below] "While I understand that you want to get into individual stories and know all the details, we would prefer that Management spends your valuable time guiding and influencing the Roadmap and direction of the project and leave the story delivery to the Teams you have empowered." Absolutely, let's get into the details! No, that is none of your business  Which of the above did you choose (1,2,3) and why? My choice: Option 1 Reasoning: This response emphasizes the importance of Management focusing on the bigger picture—guiding the project's overall direction—while trusting the teams to handle the execution of individual stories. It promotes empowering teams and fostering a strategic approach, rather than micromanaging the details, which can help maintain productivity and morale.   </vt:lpstr>
      <vt:lpstr>Creating the BVIR for Management Questions to answer before you start the BVIR  Is it project considered a failure because backlog items still remain? Explain.   No, a project is not considered a failure simply because backlog items remain.  The presence of remaining backlog items can be normal, especially they are low-priority and have been deprioritized in favor of higher-value work during the sprint or project timeline.  </vt:lpstr>
      <vt:lpstr>Creating the BVIR for Management  Instructions:  Start by creating your own BVIR. From the charts and sections below, please drag and drop items you would like to display to convey the story behind the MVP project  [Cut and paste items from this section and add them to the next slide. Remember to fill in information in the boxes where it is needed] </vt:lpstr>
      <vt:lpstr>BVIR for Management [Use this slide to create your BVIR. We have not provided a template for this, you get to decide what it looks like using the information from the previous slide]    </vt:lpstr>
      <vt:lpstr>BVIR for Management [Now that you have created your BVIR for management, you need to create a video or written narrative explaining the MVP delivery status. Use this slide to write your narrative or plan what you want to say in your video. ]  Include (at the minimum) the following:  Team Name: The A-team  Vision: Our vision is to build a modern, scalable website using modular design, containerization, and cloud technologies to enhance user experience and performance. We aim to deliver a high-quality MVP for customer feedback, ensuring seamless functionality and adaptability.   Sprint Burn Down Charts for Sprints 1-6     </vt:lpstr>
      <vt:lpstr>BVIR for Management  4. Sprint Burn Up Charts for Sprints 1-6           5. Project status (complete / incomplete):  The project status is considered complete, even though one story is missing.  We have successfully provided a solid projection of the final product.    </vt:lpstr>
      <vt:lpstr>Questions from Management (Using Videos would be great!)  Instructions:  Watch the videos in the classroom.  Record your videos or provide your answers below. Remember to justify your answer.  [Video # 1 Answer] The project status is considered complete, even though one story is missing. The key to success is delivering highest value to the customer, which is more important than achieving a perfect product.  What we have built already provides significant value and addresses the customer's highest-priority requests.   </vt:lpstr>
      <vt:lpstr>Questions from Management (Using Videos would be great!)  Instructions:  Watch the videos in the classroom.  Record your videos or provide your answers below. Remember to justify your answer.  [Video # 2 Answer] The pandemic has created a challenging scenario, so we need re-prioritized out story points.  Ignoring the customer's requests may have disappointed them, but our focus was on delivering the highest value to them.  </vt:lpstr>
      <vt:lpstr>Questions from Management (Using Videos would be great!)  Instructions:  Watch the videos in the classroom.  Record your videos or provide your answers below. Remember to justify your answer.  [Video # 3 Answer] Adopting Agile, the team works collaboratively to deliver the most value in a sustainable manner. We prioritize work based on the value it brings to the customer and focus on completing the most important tasks within the given time frame. The decision to not complete all the work is aligned with our commitment to delivering a high-quality product without compromising the team's well-being or the long-term sustainability of the project. We don't push the team to work 24/7 because that would undermine our ability to deliver consistent value over time. It's important to maintain a healthy balance to ensure continuous improvement and high morale.  </vt:lpstr>
      <vt:lpstr>Questions from Management (Using Videos would be great!)  Instructions:  Watch the videos in the classroom.  Record your videos or provide your answers below. Remember to justify your answer.  [Video # 4 Answer]  I would recommend a final sprint, even a short one of one week, to complete the remaining 5-point story. This would allow us to quickly finish the outstanding work and transition immediately to the new high-priority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Communication Project </dc:title>
  <cp:lastModifiedBy>Long</cp:lastModifiedBy>
  <cp:revision>31</cp:revision>
  <dcterms:modified xsi:type="dcterms:W3CDTF">2024-12-22T03:43:12Z</dcterms:modified>
</cp:coreProperties>
</file>