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8" r:id="rId3"/>
    <p:sldId id="282" r:id="rId4"/>
    <p:sldId id="283" r:id="rId5"/>
    <p:sldId id="259" r:id="rId6"/>
    <p:sldId id="266" r:id="rId7"/>
    <p:sldId id="260" r:id="rId8"/>
    <p:sldId id="285" r:id="rId9"/>
    <p:sldId id="286" r:id="rId10"/>
    <p:sldId id="293" r:id="rId11"/>
    <p:sldId id="294" r:id="rId12"/>
    <p:sldId id="287" r:id="rId13"/>
    <p:sldId id="288" r:id="rId14"/>
    <p:sldId id="284" r:id="rId15"/>
    <p:sldId id="290" r:id="rId16"/>
    <p:sldId id="291" r:id="rId17"/>
    <p:sldId id="292" r:id="rId18"/>
    <p:sldId id="295" r:id="rId19"/>
    <p:sldId id="296" r:id="rId20"/>
    <p:sldId id="297" r:id="rId21"/>
    <p:sldId id="298" r:id="rId22"/>
    <p:sldId id="269" r:id="rId23"/>
  </p:sldIdLst>
  <p:sldSz cx="18288000" cy="10287000"/>
  <p:notesSz cx="6858000" cy="9144000"/>
  <p:embeddedFontLst>
    <p:embeddedFont>
      <p:font typeface="Pattanakarn Bold" panose="020B0604020202020204" charset="-34"/>
      <p:regular r:id="rId25"/>
    </p:embeddedFont>
    <p:embeddedFont>
      <p:font typeface="Touvlo" panose="020B0604020202020204" charset="0"/>
      <p:regular r:id="rId26"/>
    </p:embeddedFont>
    <p:embeddedFont>
      <p:font typeface="游ゴシック" panose="020B0400000000000000" pitchFamily="34" charset="-128"/>
      <p:regular r:id="rId27"/>
      <p:bold r:id="rId28"/>
    </p:embeddedFont>
    <p:embeddedFont>
      <p:font typeface="Calibri" panose="020F0502020204030204" pitchFamily="34" charset="0"/>
      <p:regular r:id="rId29"/>
      <p:bold r:id="rId30"/>
      <p:italic r:id="rId31"/>
      <p:boldItalic r:id="rId32"/>
    </p:embeddedFont>
    <p:embeddedFont>
      <p:font typeface="ＭＳ Ｐゴシック" panose="020B0600070205080204" pitchFamily="34" charset="-128"/>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B7C389-A5F5-5037-2353-AE0829008E49}" v="463" dt="2024-12-17T07:43:48.1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1429" autoAdjust="0"/>
  </p:normalViewPr>
  <p:slideViewPr>
    <p:cSldViewPr>
      <p:cViewPr>
        <p:scale>
          <a:sx n="50" d="100"/>
          <a:sy n="50" d="100"/>
        </p:scale>
        <p:origin x="94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Hai" userId="S::longnh63@fpt.com::8a77e236-e1a7-4c56-81f2-f70233353bf9" providerId="AD" clId="Web-{2AB7C389-A5F5-5037-2353-AE0829008E49}"/>
    <pc:docChg chg="addSld modSld sldOrd">
      <pc:chgData name="Long Nguyen Hai" userId="S::longnh63@fpt.com::8a77e236-e1a7-4c56-81f2-f70233353bf9" providerId="AD" clId="Web-{2AB7C389-A5F5-5037-2353-AE0829008E49}" dt="2024-12-17T07:43:46.662" v="533" actId="20577"/>
      <pc:docMkLst>
        <pc:docMk/>
      </pc:docMkLst>
      <pc:sldChg chg="addSp delSp modSp">
        <pc:chgData name="Long Nguyen Hai" userId="S::longnh63@fpt.com::8a77e236-e1a7-4c56-81f2-f70233353bf9" providerId="AD" clId="Web-{2AB7C389-A5F5-5037-2353-AE0829008E49}" dt="2024-12-17T06:50:11.389" v="97" actId="14100"/>
        <pc:sldMkLst>
          <pc:docMk/>
          <pc:sldMk cId="0" sldId="256"/>
        </pc:sldMkLst>
        <pc:spChg chg="del">
          <ac:chgData name="Long Nguyen Hai" userId="S::longnh63@fpt.com::8a77e236-e1a7-4c56-81f2-f70233353bf9" providerId="AD" clId="Web-{2AB7C389-A5F5-5037-2353-AE0829008E49}" dt="2024-12-17T06:46:19.318" v="46"/>
          <ac:spMkLst>
            <pc:docMk/>
            <pc:sldMk cId="0" sldId="256"/>
            <ac:spMk id="2" creationId="{00000000-0000-0000-0000-000000000000}"/>
          </ac:spMkLst>
        </pc:spChg>
        <pc:spChg chg="del mod">
          <ac:chgData name="Long Nguyen Hai" userId="S::longnh63@fpt.com::8a77e236-e1a7-4c56-81f2-f70233353bf9" providerId="AD" clId="Web-{2AB7C389-A5F5-5037-2353-AE0829008E49}" dt="2024-12-17T06:46:27.897" v="52"/>
          <ac:spMkLst>
            <pc:docMk/>
            <pc:sldMk cId="0" sldId="256"/>
            <ac:spMk id="13" creationId="{00000000-0000-0000-0000-000000000000}"/>
          </ac:spMkLst>
        </pc:spChg>
        <pc:spChg chg="del">
          <ac:chgData name="Long Nguyen Hai" userId="S::longnh63@fpt.com::8a77e236-e1a7-4c56-81f2-f70233353bf9" providerId="AD" clId="Web-{2AB7C389-A5F5-5037-2353-AE0829008E49}" dt="2024-12-17T06:46:26.381" v="51"/>
          <ac:spMkLst>
            <pc:docMk/>
            <pc:sldMk cId="0" sldId="256"/>
            <ac:spMk id="14" creationId="{00000000-0000-0000-0000-000000000000}"/>
          </ac:spMkLst>
        </pc:spChg>
        <pc:spChg chg="del">
          <ac:chgData name="Long Nguyen Hai" userId="S::longnh63@fpt.com::8a77e236-e1a7-4c56-81f2-f70233353bf9" providerId="AD" clId="Web-{2AB7C389-A5F5-5037-2353-AE0829008E49}" dt="2024-12-17T06:46:21.865" v="47"/>
          <ac:spMkLst>
            <pc:docMk/>
            <pc:sldMk cId="0" sldId="256"/>
            <ac:spMk id="15" creationId="{00000000-0000-0000-0000-000000000000}"/>
          </ac:spMkLst>
        </pc:spChg>
        <pc:spChg chg="del">
          <ac:chgData name="Long Nguyen Hai" userId="S::longnh63@fpt.com::8a77e236-e1a7-4c56-81f2-f70233353bf9" providerId="AD" clId="Web-{2AB7C389-A5F5-5037-2353-AE0829008E49}" dt="2024-12-17T06:46:23.600" v="48"/>
          <ac:spMkLst>
            <pc:docMk/>
            <pc:sldMk cId="0" sldId="256"/>
            <ac:spMk id="16" creationId="{00000000-0000-0000-0000-000000000000}"/>
          </ac:spMkLst>
        </pc:spChg>
        <pc:spChg chg="del">
          <ac:chgData name="Long Nguyen Hai" userId="S::longnh63@fpt.com::8a77e236-e1a7-4c56-81f2-f70233353bf9" providerId="AD" clId="Web-{2AB7C389-A5F5-5037-2353-AE0829008E49}" dt="2024-12-17T06:46:17.943" v="45"/>
          <ac:spMkLst>
            <pc:docMk/>
            <pc:sldMk cId="0" sldId="256"/>
            <ac:spMk id="17" creationId="{00000000-0000-0000-0000-000000000000}"/>
          </ac:spMkLst>
        </pc:spChg>
        <pc:spChg chg="mod">
          <ac:chgData name="Long Nguyen Hai" userId="S::longnh63@fpt.com::8a77e236-e1a7-4c56-81f2-f70233353bf9" providerId="AD" clId="Web-{2AB7C389-A5F5-5037-2353-AE0829008E49}" dt="2024-12-17T06:46:30.913" v="54" actId="20577"/>
          <ac:spMkLst>
            <pc:docMk/>
            <pc:sldMk cId="0" sldId="256"/>
            <ac:spMk id="18" creationId="{00000000-0000-0000-0000-000000000000}"/>
          </ac:spMkLst>
        </pc:spChg>
        <pc:spChg chg="add del mod">
          <ac:chgData name="Long Nguyen Hai" userId="S::longnh63@fpt.com::8a77e236-e1a7-4c56-81f2-f70233353bf9" providerId="AD" clId="Web-{2AB7C389-A5F5-5037-2353-AE0829008E49}" dt="2024-12-17T06:50:11.389" v="97" actId="14100"/>
          <ac:spMkLst>
            <pc:docMk/>
            <pc:sldMk cId="0" sldId="256"/>
            <ac:spMk id="19" creationId="{00000000-0000-0000-0000-000000000000}"/>
          </ac:spMkLst>
        </pc:spChg>
        <pc:spChg chg="add del mod">
          <ac:chgData name="Long Nguyen Hai" userId="S::longnh63@fpt.com::8a77e236-e1a7-4c56-81f2-f70233353bf9" providerId="AD" clId="Web-{2AB7C389-A5F5-5037-2353-AE0829008E49}" dt="2024-12-17T06:46:41.491" v="55" actId="20577"/>
          <ac:spMkLst>
            <pc:docMk/>
            <pc:sldMk cId="0" sldId="256"/>
            <ac:spMk id="20" creationId="{00000000-0000-0000-0000-000000000000}"/>
          </ac:spMkLst>
        </pc:spChg>
      </pc:sldChg>
      <pc:sldChg chg="addSp delSp modSp modNotes">
        <pc:chgData name="Long Nguyen Hai" userId="S::longnh63@fpt.com::8a77e236-e1a7-4c56-81f2-f70233353bf9" providerId="AD" clId="Web-{2AB7C389-A5F5-5037-2353-AE0829008E49}" dt="2024-12-17T06:52:13.722" v="165"/>
        <pc:sldMkLst>
          <pc:docMk/>
          <pc:sldMk cId="0" sldId="257"/>
        </pc:sldMkLst>
        <pc:spChg chg="del">
          <ac:chgData name="Long Nguyen Hai" userId="S::longnh63@fpt.com::8a77e236-e1a7-4c56-81f2-f70233353bf9" providerId="AD" clId="Web-{2AB7C389-A5F5-5037-2353-AE0829008E49}" dt="2024-12-17T06:48:00.119" v="62"/>
          <ac:spMkLst>
            <pc:docMk/>
            <pc:sldMk cId="0" sldId="257"/>
            <ac:spMk id="2" creationId="{00000000-0000-0000-0000-000000000000}"/>
          </ac:spMkLst>
        </pc:spChg>
        <pc:spChg chg="del mod">
          <ac:chgData name="Long Nguyen Hai" userId="S::longnh63@fpt.com::8a77e236-e1a7-4c56-81f2-f70233353bf9" providerId="AD" clId="Web-{2AB7C389-A5F5-5037-2353-AE0829008E49}" dt="2024-12-17T06:47:58.431" v="61"/>
          <ac:spMkLst>
            <pc:docMk/>
            <pc:sldMk cId="0" sldId="257"/>
            <ac:spMk id="13" creationId="{00000000-0000-0000-0000-000000000000}"/>
          </ac:spMkLst>
        </pc:spChg>
        <pc:spChg chg="del">
          <ac:chgData name="Long Nguyen Hai" userId="S::longnh63@fpt.com::8a77e236-e1a7-4c56-81f2-f70233353bf9" providerId="AD" clId="Web-{2AB7C389-A5F5-5037-2353-AE0829008E49}" dt="2024-12-17T06:47:58.213" v="60"/>
          <ac:spMkLst>
            <pc:docMk/>
            <pc:sldMk cId="0" sldId="257"/>
            <ac:spMk id="14" creationId="{00000000-0000-0000-0000-000000000000}"/>
          </ac:spMkLst>
        </pc:spChg>
        <pc:spChg chg="del">
          <ac:chgData name="Long Nguyen Hai" userId="S::longnh63@fpt.com::8a77e236-e1a7-4c56-81f2-f70233353bf9" providerId="AD" clId="Web-{2AB7C389-A5F5-5037-2353-AE0829008E49}" dt="2024-12-17T06:47:52.009" v="56"/>
          <ac:spMkLst>
            <pc:docMk/>
            <pc:sldMk cId="0" sldId="257"/>
            <ac:spMk id="15" creationId="{00000000-0000-0000-0000-000000000000}"/>
          </ac:spMkLst>
        </pc:spChg>
        <pc:spChg chg="del">
          <ac:chgData name="Long Nguyen Hai" userId="S::longnh63@fpt.com::8a77e236-e1a7-4c56-81f2-f70233353bf9" providerId="AD" clId="Web-{2AB7C389-A5F5-5037-2353-AE0829008E49}" dt="2024-12-17T06:47:53.697" v="57"/>
          <ac:spMkLst>
            <pc:docMk/>
            <pc:sldMk cId="0" sldId="257"/>
            <ac:spMk id="16" creationId="{00000000-0000-0000-0000-000000000000}"/>
          </ac:spMkLst>
        </pc:spChg>
        <pc:spChg chg="del mod">
          <ac:chgData name="Long Nguyen Hai" userId="S::longnh63@fpt.com::8a77e236-e1a7-4c56-81f2-f70233353bf9" providerId="AD" clId="Web-{2AB7C389-A5F5-5037-2353-AE0829008E49}" dt="2024-12-17T06:48:04.275" v="65"/>
          <ac:spMkLst>
            <pc:docMk/>
            <pc:sldMk cId="0" sldId="257"/>
            <ac:spMk id="17" creationId="{00000000-0000-0000-0000-000000000000}"/>
          </ac:spMkLst>
        </pc:spChg>
        <pc:spChg chg="mod">
          <ac:chgData name="Long Nguyen Hai" userId="S::longnh63@fpt.com::8a77e236-e1a7-4c56-81f2-f70233353bf9" providerId="AD" clId="Web-{2AB7C389-A5F5-5037-2353-AE0829008E49}" dt="2024-12-17T06:48:15.745" v="71" actId="1076"/>
          <ac:spMkLst>
            <pc:docMk/>
            <pc:sldMk cId="0" sldId="257"/>
            <ac:spMk id="18" creationId="{00000000-0000-0000-0000-000000000000}"/>
          </ac:spMkLst>
        </pc:spChg>
        <pc:spChg chg="del mod">
          <ac:chgData name="Long Nguyen Hai" userId="S::longnh63@fpt.com::8a77e236-e1a7-4c56-81f2-f70233353bf9" providerId="AD" clId="Web-{2AB7C389-A5F5-5037-2353-AE0829008E49}" dt="2024-12-17T06:48:39.324" v="76"/>
          <ac:spMkLst>
            <pc:docMk/>
            <pc:sldMk cId="0" sldId="257"/>
            <ac:spMk id="19" creationId="{00000000-0000-0000-0000-000000000000}"/>
          </ac:spMkLst>
        </pc:spChg>
        <pc:spChg chg="del">
          <ac:chgData name="Long Nguyen Hai" userId="S::longnh63@fpt.com::8a77e236-e1a7-4c56-81f2-f70233353bf9" providerId="AD" clId="Web-{2AB7C389-A5F5-5037-2353-AE0829008E49}" dt="2024-12-17T06:49:09.168" v="85"/>
          <ac:spMkLst>
            <pc:docMk/>
            <pc:sldMk cId="0" sldId="257"/>
            <ac:spMk id="20" creationId="{00000000-0000-0000-0000-000000000000}"/>
          </ac:spMkLst>
        </pc:spChg>
        <pc:spChg chg="add mod">
          <ac:chgData name="Long Nguyen Hai" userId="S::longnh63@fpt.com::8a77e236-e1a7-4c56-81f2-f70233353bf9" providerId="AD" clId="Web-{2AB7C389-A5F5-5037-2353-AE0829008E49}" dt="2024-12-17T06:49:52.264" v="93" actId="20577"/>
          <ac:spMkLst>
            <pc:docMk/>
            <pc:sldMk cId="0" sldId="257"/>
            <ac:spMk id="21" creationId="{4BA7FC9C-7D43-3896-BBFD-21AA2FA30820}"/>
          </ac:spMkLst>
        </pc:spChg>
        <pc:spChg chg="add mod">
          <ac:chgData name="Long Nguyen Hai" userId="S::longnh63@fpt.com::8a77e236-e1a7-4c56-81f2-f70233353bf9" providerId="AD" clId="Web-{2AB7C389-A5F5-5037-2353-AE0829008E49}" dt="2024-12-17T06:49:40.795" v="90" actId="20577"/>
          <ac:spMkLst>
            <pc:docMk/>
            <pc:sldMk cId="0" sldId="257"/>
            <ac:spMk id="22" creationId="{1F990281-A929-D305-5187-AAF1F1B456FB}"/>
          </ac:spMkLst>
        </pc:spChg>
        <pc:grpChg chg="del">
          <ac:chgData name="Long Nguyen Hai" userId="S::longnh63@fpt.com::8a77e236-e1a7-4c56-81f2-f70233353bf9" providerId="AD" clId="Web-{2AB7C389-A5F5-5037-2353-AE0829008E49}" dt="2024-12-17T06:48:18.463" v="72"/>
          <ac:grpSpMkLst>
            <pc:docMk/>
            <pc:sldMk cId="0" sldId="257"/>
            <ac:grpSpMk id="11" creationId="{00000000-0000-0000-0000-000000000000}"/>
          </ac:grpSpMkLst>
        </pc:grpChg>
      </pc:sldChg>
      <pc:sldChg chg="addSp delSp modSp">
        <pc:chgData name="Long Nguyen Hai" userId="S::longnh63@fpt.com::8a77e236-e1a7-4c56-81f2-f70233353bf9" providerId="AD" clId="Web-{2AB7C389-A5F5-5037-2353-AE0829008E49}" dt="2024-12-17T07:43:46.662" v="533" actId="20577"/>
        <pc:sldMkLst>
          <pc:docMk/>
          <pc:sldMk cId="0" sldId="258"/>
        </pc:sldMkLst>
        <pc:spChg chg="del">
          <ac:chgData name="Long Nguyen Hai" userId="S::longnh63@fpt.com::8a77e236-e1a7-4c56-81f2-f70233353bf9" providerId="AD" clId="Web-{2AB7C389-A5F5-5037-2353-AE0829008E49}" dt="2024-12-17T06:53:04.755" v="175"/>
          <ac:spMkLst>
            <pc:docMk/>
            <pc:sldMk cId="0" sldId="258"/>
            <ac:spMk id="2" creationId="{00000000-0000-0000-0000-000000000000}"/>
          </ac:spMkLst>
        </pc:spChg>
        <pc:spChg chg="del">
          <ac:chgData name="Long Nguyen Hai" userId="S::longnh63@fpt.com::8a77e236-e1a7-4c56-81f2-f70233353bf9" providerId="AD" clId="Web-{2AB7C389-A5F5-5037-2353-AE0829008E49}" dt="2024-12-17T06:53:01.880" v="169"/>
          <ac:spMkLst>
            <pc:docMk/>
            <pc:sldMk cId="0" sldId="258"/>
            <ac:spMk id="3" creationId="{00000000-0000-0000-0000-000000000000}"/>
          </ac:spMkLst>
        </pc:spChg>
        <pc:spChg chg="del">
          <ac:chgData name="Long Nguyen Hai" userId="S::longnh63@fpt.com::8a77e236-e1a7-4c56-81f2-f70233353bf9" providerId="AD" clId="Web-{2AB7C389-A5F5-5037-2353-AE0829008E49}" dt="2024-12-17T06:53:04.755" v="174"/>
          <ac:spMkLst>
            <pc:docMk/>
            <pc:sldMk cId="0" sldId="258"/>
            <ac:spMk id="8" creationId="{00000000-0000-0000-0000-000000000000}"/>
          </ac:spMkLst>
        </pc:spChg>
        <pc:spChg chg="del">
          <ac:chgData name="Long Nguyen Hai" userId="S::longnh63@fpt.com::8a77e236-e1a7-4c56-81f2-f70233353bf9" providerId="AD" clId="Web-{2AB7C389-A5F5-5037-2353-AE0829008E49}" dt="2024-12-17T06:53:04.755" v="173"/>
          <ac:spMkLst>
            <pc:docMk/>
            <pc:sldMk cId="0" sldId="258"/>
            <ac:spMk id="9" creationId="{00000000-0000-0000-0000-000000000000}"/>
          </ac:spMkLst>
        </pc:spChg>
        <pc:spChg chg="del">
          <ac:chgData name="Long Nguyen Hai" userId="S::longnh63@fpt.com::8a77e236-e1a7-4c56-81f2-f70233353bf9" providerId="AD" clId="Web-{2AB7C389-A5F5-5037-2353-AE0829008E49}" dt="2024-12-17T06:53:04.755" v="172"/>
          <ac:spMkLst>
            <pc:docMk/>
            <pc:sldMk cId="0" sldId="258"/>
            <ac:spMk id="10" creationId="{00000000-0000-0000-0000-000000000000}"/>
          </ac:spMkLst>
        </pc:spChg>
        <pc:spChg chg="del">
          <ac:chgData name="Long Nguyen Hai" userId="S::longnh63@fpt.com::8a77e236-e1a7-4c56-81f2-f70233353bf9" providerId="AD" clId="Web-{2AB7C389-A5F5-5037-2353-AE0829008E49}" dt="2024-12-17T06:53:04.755" v="171"/>
          <ac:spMkLst>
            <pc:docMk/>
            <pc:sldMk cId="0" sldId="258"/>
            <ac:spMk id="11" creationId="{00000000-0000-0000-0000-000000000000}"/>
          </ac:spMkLst>
        </pc:spChg>
        <pc:spChg chg="del">
          <ac:chgData name="Long Nguyen Hai" userId="S::longnh63@fpt.com::8a77e236-e1a7-4c56-81f2-f70233353bf9" providerId="AD" clId="Web-{2AB7C389-A5F5-5037-2353-AE0829008E49}" dt="2024-12-17T06:53:04.755" v="170"/>
          <ac:spMkLst>
            <pc:docMk/>
            <pc:sldMk cId="0" sldId="258"/>
            <ac:spMk id="12" creationId="{00000000-0000-0000-0000-000000000000}"/>
          </ac:spMkLst>
        </pc:spChg>
        <pc:spChg chg="mod">
          <ac:chgData name="Long Nguyen Hai" userId="S::longnh63@fpt.com::8a77e236-e1a7-4c56-81f2-f70233353bf9" providerId="AD" clId="Web-{2AB7C389-A5F5-5037-2353-AE0829008E49}" dt="2024-12-17T07:42:48.176" v="514" actId="20577"/>
          <ac:spMkLst>
            <pc:docMk/>
            <pc:sldMk cId="0" sldId="258"/>
            <ac:spMk id="13" creationId="{00000000-0000-0000-0000-000000000000}"/>
          </ac:spMkLst>
        </pc:spChg>
        <pc:spChg chg="mod">
          <ac:chgData name="Long Nguyen Hai" userId="S::longnh63@fpt.com::8a77e236-e1a7-4c56-81f2-f70233353bf9" providerId="AD" clId="Web-{2AB7C389-A5F5-5037-2353-AE0829008E49}" dt="2024-12-17T07:43:46.662" v="533" actId="20577"/>
          <ac:spMkLst>
            <pc:docMk/>
            <pc:sldMk cId="0" sldId="258"/>
            <ac:spMk id="14" creationId="{00000000-0000-0000-0000-000000000000}"/>
          </ac:spMkLst>
        </pc:spChg>
        <pc:spChg chg="del">
          <ac:chgData name="Long Nguyen Hai" userId="S::longnh63@fpt.com::8a77e236-e1a7-4c56-81f2-f70233353bf9" providerId="AD" clId="Web-{2AB7C389-A5F5-5037-2353-AE0829008E49}" dt="2024-12-17T06:53:17.693" v="176"/>
          <ac:spMkLst>
            <pc:docMk/>
            <pc:sldMk cId="0" sldId="258"/>
            <ac:spMk id="15" creationId="{00000000-0000-0000-0000-000000000000}"/>
          </ac:spMkLst>
        </pc:spChg>
        <pc:spChg chg="add mod">
          <ac:chgData name="Long Nguyen Hai" userId="S::longnh63@fpt.com::8a77e236-e1a7-4c56-81f2-f70233353bf9" providerId="AD" clId="Web-{2AB7C389-A5F5-5037-2353-AE0829008E49}" dt="2024-12-17T06:56:02.090" v="233" actId="20577"/>
          <ac:spMkLst>
            <pc:docMk/>
            <pc:sldMk cId="0" sldId="258"/>
            <ac:spMk id="22" creationId="{5A936F79-E927-48A1-96E1-9EEA8D3F3049}"/>
          </ac:spMkLst>
        </pc:spChg>
      </pc:sldChg>
      <pc:sldChg chg="addSp delSp ord">
        <pc:chgData name="Long Nguyen Hai" userId="S::longnh63@fpt.com::8a77e236-e1a7-4c56-81f2-f70233353bf9" providerId="AD" clId="Web-{2AB7C389-A5F5-5037-2353-AE0829008E49}" dt="2024-12-17T07:23:33.025" v="353"/>
        <pc:sldMkLst>
          <pc:docMk/>
          <pc:sldMk cId="0" sldId="259"/>
        </pc:sldMkLst>
        <pc:spChg chg="add del">
          <ac:chgData name="Long Nguyen Hai" userId="S::longnh63@fpt.com::8a77e236-e1a7-4c56-81f2-f70233353bf9" providerId="AD" clId="Web-{2AB7C389-A5F5-5037-2353-AE0829008E49}" dt="2024-12-17T06:55:53.464" v="222"/>
          <ac:spMkLst>
            <pc:docMk/>
            <pc:sldMk cId="0" sldId="259"/>
            <ac:spMk id="5" creationId="{00000000-0000-0000-0000-000000000000}"/>
          </ac:spMkLst>
        </pc:spChg>
        <pc:spChg chg="add del">
          <ac:chgData name="Long Nguyen Hai" userId="S::longnh63@fpt.com::8a77e236-e1a7-4c56-81f2-f70233353bf9" providerId="AD" clId="Web-{2AB7C389-A5F5-5037-2353-AE0829008E49}" dt="2024-12-17T06:55:53.480" v="223"/>
          <ac:spMkLst>
            <pc:docMk/>
            <pc:sldMk cId="0" sldId="259"/>
            <ac:spMk id="6" creationId="{00000000-0000-0000-0000-000000000000}"/>
          </ac:spMkLst>
        </pc:spChg>
        <pc:spChg chg="add del">
          <ac:chgData name="Long Nguyen Hai" userId="S::longnh63@fpt.com::8a77e236-e1a7-4c56-81f2-f70233353bf9" providerId="AD" clId="Web-{2AB7C389-A5F5-5037-2353-AE0829008E49}" dt="2024-12-17T06:55:53.480" v="224"/>
          <ac:spMkLst>
            <pc:docMk/>
            <pc:sldMk cId="0" sldId="259"/>
            <ac:spMk id="11" creationId="{00000000-0000-0000-0000-000000000000}"/>
          </ac:spMkLst>
        </pc:spChg>
        <pc:spChg chg="add del">
          <ac:chgData name="Long Nguyen Hai" userId="S::longnh63@fpt.com::8a77e236-e1a7-4c56-81f2-f70233353bf9" providerId="AD" clId="Web-{2AB7C389-A5F5-5037-2353-AE0829008E49}" dt="2024-12-17T06:55:53.480" v="225"/>
          <ac:spMkLst>
            <pc:docMk/>
            <pc:sldMk cId="0" sldId="259"/>
            <ac:spMk id="12" creationId="{00000000-0000-0000-0000-000000000000}"/>
          </ac:spMkLst>
        </pc:spChg>
        <pc:spChg chg="add del">
          <ac:chgData name="Long Nguyen Hai" userId="S::longnh63@fpt.com::8a77e236-e1a7-4c56-81f2-f70233353bf9" providerId="AD" clId="Web-{2AB7C389-A5F5-5037-2353-AE0829008E49}" dt="2024-12-17T06:55:53.480" v="226"/>
          <ac:spMkLst>
            <pc:docMk/>
            <pc:sldMk cId="0" sldId="259"/>
            <ac:spMk id="13" creationId="{00000000-0000-0000-0000-000000000000}"/>
          </ac:spMkLst>
        </pc:spChg>
        <pc:spChg chg="add del">
          <ac:chgData name="Long Nguyen Hai" userId="S::longnh63@fpt.com::8a77e236-e1a7-4c56-81f2-f70233353bf9" providerId="AD" clId="Web-{2AB7C389-A5F5-5037-2353-AE0829008E49}" dt="2024-12-17T06:55:53.480" v="227"/>
          <ac:spMkLst>
            <pc:docMk/>
            <pc:sldMk cId="0" sldId="259"/>
            <ac:spMk id="14" creationId="{00000000-0000-0000-0000-000000000000}"/>
          </ac:spMkLst>
        </pc:spChg>
        <pc:spChg chg="add del">
          <ac:chgData name="Long Nguyen Hai" userId="S::longnh63@fpt.com::8a77e236-e1a7-4c56-81f2-f70233353bf9" providerId="AD" clId="Web-{2AB7C389-A5F5-5037-2353-AE0829008E49}" dt="2024-12-17T06:55:53.480" v="228"/>
          <ac:spMkLst>
            <pc:docMk/>
            <pc:sldMk cId="0" sldId="259"/>
            <ac:spMk id="15" creationId="{00000000-0000-0000-0000-000000000000}"/>
          </ac:spMkLst>
        </pc:spChg>
        <pc:grpChg chg="add del">
          <ac:chgData name="Long Nguyen Hai" userId="S::longnh63@fpt.com::8a77e236-e1a7-4c56-81f2-f70233353bf9" providerId="AD" clId="Web-{2AB7C389-A5F5-5037-2353-AE0829008E49}" dt="2024-12-17T06:55:53.464" v="221"/>
          <ac:grpSpMkLst>
            <pc:docMk/>
            <pc:sldMk cId="0" sldId="259"/>
            <ac:grpSpMk id="2" creationId="{00000000-0000-0000-0000-000000000000}"/>
          </ac:grpSpMkLst>
        </pc:grpChg>
      </pc:sldChg>
      <pc:sldChg chg="delSp modSp">
        <pc:chgData name="Long Nguyen Hai" userId="S::longnh63@fpt.com::8a77e236-e1a7-4c56-81f2-f70233353bf9" providerId="AD" clId="Web-{2AB7C389-A5F5-5037-2353-AE0829008E49}" dt="2024-12-17T07:43:27.959" v="525"/>
        <pc:sldMkLst>
          <pc:docMk/>
          <pc:sldMk cId="0" sldId="260"/>
        </pc:sldMkLst>
        <pc:spChg chg="del">
          <ac:chgData name="Long Nguyen Hai" userId="S::longnh63@fpt.com::8a77e236-e1a7-4c56-81f2-f70233353bf9" providerId="AD" clId="Web-{2AB7C389-A5F5-5037-2353-AE0829008E49}" dt="2024-12-17T07:42:33.879" v="512"/>
          <ac:spMkLst>
            <pc:docMk/>
            <pc:sldMk cId="0" sldId="260"/>
            <ac:spMk id="2" creationId="{00000000-0000-0000-0000-000000000000}"/>
          </ac:spMkLst>
        </pc:spChg>
        <pc:spChg chg="del">
          <ac:chgData name="Long Nguyen Hai" userId="S::longnh63@fpt.com::8a77e236-e1a7-4c56-81f2-f70233353bf9" providerId="AD" clId="Web-{2AB7C389-A5F5-5037-2353-AE0829008E49}" dt="2024-12-17T07:42:33.879" v="511"/>
          <ac:spMkLst>
            <pc:docMk/>
            <pc:sldMk cId="0" sldId="260"/>
            <ac:spMk id="16" creationId="{00000000-0000-0000-0000-000000000000}"/>
          </ac:spMkLst>
        </pc:spChg>
        <pc:spChg chg="del">
          <ac:chgData name="Long Nguyen Hai" userId="S::longnh63@fpt.com::8a77e236-e1a7-4c56-81f2-f70233353bf9" providerId="AD" clId="Web-{2AB7C389-A5F5-5037-2353-AE0829008E49}" dt="2024-12-17T07:42:33.879" v="510"/>
          <ac:spMkLst>
            <pc:docMk/>
            <pc:sldMk cId="0" sldId="260"/>
            <ac:spMk id="17" creationId="{00000000-0000-0000-0000-000000000000}"/>
          </ac:spMkLst>
        </pc:spChg>
        <pc:spChg chg="del">
          <ac:chgData name="Long Nguyen Hai" userId="S::longnh63@fpt.com::8a77e236-e1a7-4c56-81f2-f70233353bf9" providerId="AD" clId="Web-{2AB7C389-A5F5-5037-2353-AE0829008E49}" dt="2024-12-17T07:42:33.879" v="509"/>
          <ac:spMkLst>
            <pc:docMk/>
            <pc:sldMk cId="0" sldId="260"/>
            <ac:spMk id="18" creationId="{00000000-0000-0000-0000-000000000000}"/>
          </ac:spMkLst>
        </pc:spChg>
        <pc:spChg chg="del">
          <ac:chgData name="Long Nguyen Hai" userId="S::longnh63@fpt.com::8a77e236-e1a7-4c56-81f2-f70233353bf9" providerId="AD" clId="Web-{2AB7C389-A5F5-5037-2353-AE0829008E49}" dt="2024-12-17T07:42:33.879" v="508"/>
          <ac:spMkLst>
            <pc:docMk/>
            <pc:sldMk cId="0" sldId="260"/>
            <ac:spMk id="19" creationId="{00000000-0000-0000-0000-000000000000}"/>
          </ac:spMkLst>
        </pc:spChg>
        <pc:spChg chg="del">
          <ac:chgData name="Long Nguyen Hai" userId="S::longnh63@fpt.com::8a77e236-e1a7-4c56-81f2-f70233353bf9" providerId="AD" clId="Web-{2AB7C389-A5F5-5037-2353-AE0829008E49}" dt="2024-12-17T07:42:33.879" v="507"/>
          <ac:spMkLst>
            <pc:docMk/>
            <pc:sldMk cId="0" sldId="260"/>
            <ac:spMk id="20" creationId="{00000000-0000-0000-0000-000000000000}"/>
          </ac:spMkLst>
        </pc:spChg>
        <pc:spChg chg="del">
          <ac:chgData name="Long Nguyen Hai" userId="S::longnh63@fpt.com::8a77e236-e1a7-4c56-81f2-f70233353bf9" providerId="AD" clId="Web-{2AB7C389-A5F5-5037-2353-AE0829008E49}" dt="2024-12-17T07:43:27.959" v="525"/>
          <ac:spMkLst>
            <pc:docMk/>
            <pc:sldMk cId="0" sldId="260"/>
            <ac:spMk id="21" creationId="{00000000-0000-0000-0000-000000000000}"/>
          </ac:spMkLst>
        </pc:spChg>
        <pc:spChg chg="del">
          <ac:chgData name="Long Nguyen Hai" userId="S::longnh63@fpt.com::8a77e236-e1a7-4c56-81f2-f70233353bf9" providerId="AD" clId="Web-{2AB7C389-A5F5-5037-2353-AE0829008E49}" dt="2024-12-17T07:43:26.365" v="524"/>
          <ac:spMkLst>
            <pc:docMk/>
            <pc:sldMk cId="0" sldId="260"/>
            <ac:spMk id="22" creationId="{00000000-0000-0000-0000-000000000000}"/>
          </ac:spMkLst>
        </pc:spChg>
        <pc:spChg chg="mod">
          <ac:chgData name="Long Nguyen Hai" userId="S::longnh63@fpt.com::8a77e236-e1a7-4c56-81f2-f70233353bf9" providerId="AD" clId="Web-{2AB7C389-A5F5-5037-2353-AE0829008E49}" dt="2024-12-17T07:43:20.630" v="523" actId="1076"/>
          <ac:spMkLst>
            <pc:docMk/>
            <pc:sldMk cId="0" sldId="260"/>
            <ac:spMk id="23" creationId="{00000000-0000-0000-0000-000000000000}"/>
          </ac:spMkLst>
        </pc:spChg>
      </pc:sldChg>
      <pc:sldChg chg="addSp delSp modSp add replId modNotes">
        <pc:chgData name="Long Nguyen Hai" userId="S::longnh63@fpt.com::8a77e236-e1a7-4c56-81f2-f70233353bf9" providerId="AD" clId="Web-{2AB7C389-A5F5-5037-2353-AE0829008E49}" dt="2024-12-17T07:42:56.098" v="517" actId="20577"/>
        <pc:sldMkLst>
          <pc:docMk/>
          <pc:sldMk cId="2859205199" sldId="266"/>
        </pc:sldMkLst>
        <pc:spChg chg="add del">
          <ac:chgData name="Long Nguyen Hai" userId="S::longnh63@fpt.com::8a77e236-e1a7-4c56-81f2-f70233353bf9" providerId="AD" clId="Web-{2AB7C389-A5F5-5037-2353-AE0829008E49}" dt="2024-12-17T07:01:57.634" v="262"/>
          <ac:spMkLst>
            <pc:docMk/>
            <pc:sldMk cId="2859205199" sldId="266"/>
            <ac:spMk id="3" creationId="{5D1FA8DD-6503-73B1-AFA4-34A9041FEABC}"/>
          </ac:spMkLst>
        </pc:spChg>
        <pc:spChg chg="add del">
          <ac:chgData name="Long Nguyen Hai" userId="S::longnh63@fpt.com::8a77e236-e1a7-4c56-81f2-f70233353bf9" providerId="AD" clId="Web-{2AB7C389-A5F5-5037-2353-AE0829008E49}" dt="2024-12-17T07:01:59.493" v="263"/>
          <ac:spMkLst>
            <pc:docMk/>
            <pc:sldMk cId="2859205199" sldId="266"/>
            <ac:spMk id="9" creationId="{87B679D0-528B-EC24-BB89-AF77DAC23D65}"/>
          </ac:spMkLst>
        </pc:spChg>
        <pc:spChg chg="del">
          <ac:chgData name="Long Nguyen Hai" userId="S::longnh63@fpt.com::8a77e236-e1a7-4c56-81f2-f70233353bf9" providerId="AD" clId="Web-{2AB7C389-A5F5-5037-2353-AE0829008E49}" dt="2024-12-17T07:01:15.585" v="242"/>
          <ac:spMkLst>
            <pc:docMk/>
            <pc:sldMk cId="2859205199" sldId="266"/>
            <ac:spMk id="13" creationId="{00000000-0000-0000-0000-000000000000}"/>
          </ac:spMkLst>
        </pc:spChg>
        <pc:spChg chg="del">
          <ac:chgData name="Long Nguyen Hai" userId="S::longnh63@fpt.com::8a77e236-e1a7-4c56-81f2-f70233353bf9" providerId="AD" clId="Web-{2AB7C389-A5F5-5037-2353-AE0829008E49}" dt="2024-12-17T07:01:41.243" v="256"/>
          <ac:spMkLst>
            <pc:docMk/>
            <pc:sldMk cId="2859205199" sldId="266"/>
            <ac:spMk id="14" creationId="{00000000-0000-0000-0000-000000000000}"/>
          </ac:spMkLst>
        </pc:spChg>
        <pc:spChg chg="mod">
          <ac:chgData name="Long Nguyen Hai" userId="S::longnh63@fpt.com::8a77e236-e1a7-4c56-81f2-f70233353bf9" providerId="AD" clId="Web-{2AB7C389-A5F5-5037-2353-AE0829008E49}" dt="2024-12-17T07:42:56.098" v="517" actId="20577"/>
          <ac:spMkLst>
            <pc:docMk/>
            <pc:sldMk cId="2859205199" sldId="266"/>
            <ac:spMk id="22" creationId="{5A936F79-E927-48A1-96E1-9EEA8D3F3049}"/>
          </ac:spMkLst>
        </pc:spChg>
        <pc:spChg chg="add del">
          <ac:chgData name="Long Nguyen Hai" userId="S::longnh63@fpt.com::8a77e236-e1a7-4c56-81f2-f70233353bf9" providerId="AD" clId="Web-{2AB7C389-A5F5-5037-2353-AE0829008E49}" dt="2024-12-17T07:18:17.388" v="297"/>
          <ac:spMkLst>
            <pc:docMk/>
            <pc:sldMk cId="2859205199" sldId="266"/>
            <ac:spMk id="37" creationId="{160C363B-95C3-F719-5AA6-D1FD5287332F}"/>
          </ac:spMkLst>
        </pc:spChg>
        <pc:spChg chg="add mod">
          <ac:chgData name="Long Nguyen Hai" userId="S::longnh63@fpt.com::8a77e236-e1a7-4c56-81f2-f70233353bf9" providerId="AD" clId="Web-{2AB7C389-A5F5-5037-2353-AE0829008E49}" dt="2024-12-17T07:19:59.439" v="328" actId="1076"/>
          <ac:spMkLst>
            <pc:docMk/>
            <pc:sldMk cId="2859205199" sldId="266"/>
            <ac:spMk id="38" creationId="{FE187F2F-7966-61A2-E9BB-655571EF3645}"/>
          </ac:spMkLst>
        </pc:spChg>
        <pc:spChg chg="add mod">
          <ac:chgData name="Long Nguyen Hai" userId="S::longnh63@fpt.com::8a77e236-e1a7-4c56-81f2-f70233353bf9" providerId="AD" clId="Web-{2AB7C389-A5F5-5037-2353-AE0829008E49}" dt="2024-12-17T07:20:12.658" v="329" actId="20577"/>
          <ac:spMkLst>
            <pc:docMk/>
            <pc:sldMk cId="2859205199" sldId="266"/>
            <ac:spMk id="39" creationId="{08370957-053F-544D-D695-2C6DAB471404}"/>
          </ac:spMkLst>
        </pc:spChg>
        <pc:spChg chg="add mod">
          <ac:chgData name="Long Nguyen Hai" userId="S::longnh63@fpt.com::8a77e236-e1a7-4c56-81f2-f70233353bf9" providerId="AD" clId="Web-{2AB7C389-A5F5-5037-2353-AE0829008E49}" dt="2024-12-17T07:20:42.456" v="339" actId="20577"/>
          <ac:spMkLst>
            <pc:docMk/>
            <pc:sldMk cId="2859205199" sldId="266"/>
            <ac:spMk id="40" creationId="{E5A0F501-E218-2EF5-F941-D793188974F4}"/>
          </ac:spMkLst>
        </pc:spChg>
        <pc:spChg chg="add mod">
          <ac:chgData name="Long Nguyen Hai" userId="S::longnh63@fpt.com::8a77e236-e1a7-4c56-81f2-f70233353bf9" providerId="AD" clId="Web-{2AB7C389-A5F5-5037-2353-AE0829008E49}" dt="2024-12-17T07:21:10.332" v="349" actId="1076"/>
          <ac:spMkLst>
            <pc:docMk/>
            <pc:sldMk cId="2859205199" sldId="266"/>
            <ac:spMk id="41" creationId="{0B160FE4-40DF-E150-FB5A-992045B8BFEF}"/>
          </ac:spMkLst>
        </pc:spChg>
        <pc:grpChg chg="add mod">
          <ac:chgData name="Long Nguyen Hai" userId="S::longnh63@fpt.com::8a77e236-e1a7-4c56-81f2-f70233353bf9" providerId="AD" clId="Web-{2AB7C389-A5F5-5037-2353-AE0829008E49}" dt="2024-12-17T07:19:54.532" v="327" actId="1076"/>
          <ac:grpSpMkLst>
            <pc:docMk/>
            <pc:sldMk cId="2859205199" sldId="266"/>
            <ac:grpSpMk id="15" creationId="{00D8F056-3569-CA49-020C-D313DA95EEA2}"/>
          </ac:grpSpMkLst>
        </pc:grpChg>
        <pc:grpChg chg="del">
          <ac:chgData name="Long Nguyen Hai" userId="S::longnh63@fpt.com::8a77e236-e1a7-4c56-81f2-f70233353bf9" providerId="AD" clId="Web-{2AB7C389-A5F5-5037-2353-AE0829008E49}" dt="2024-12-17T07:02:01.103" v="264"/>
          <ac:grpSpMkLst>
            <pc:docMk/>
            <pc:sldMk cId="2859205199" sldId="266"/>
            <ac:grpSpMk id="16" creationId="{00000000-0000-0000-0000-000000000000}"/>
          </ac:grpSpMkLst>
        </pc:grpChg>
        <pc:grpChg chg="del">
          <ac:chgData name="Long Nguyen Hai" userId="S::longnh63@fpt.com::8a77e236-e1a7-4c56-81f2-f70233353bf9" providerId="AD" clId="Web-{2AB7C389-A5F5-5037-2353-AE0829008E49}" dt="2024-12-17T07:02:02.150" v="265"/>
          <ac:grpSpMkLst>
            <pc:docMk/>
            <pc:sldMk cId="2859205199" sldId="266"/>
            <ac:grpSpMk id="19" creationId="{00000000-0000-0000-0000-000000000000}"/>
          </ac:grpSpMkLst>
        </pc:grpChg>
        <pc:grpChg chg="add del mod">
          <ac:chgData name="Long Nguyen Hai" userId="S::longnh63@fpt.com::8a77e236-e1a7-4c56-81f2-f70233353bf9" providerId="AD" clId="Web-{2AB7C389-A5F5-5037-2353-AE0829008E49}" dt="2024-12-17T07:09:45.573" v="287"/>
          <ac:grpSpMkLst>
            <pc:docMk/>
            <pc:sldMk cId="2859205199" sldId="266"/>
            <ac:grpSpMk id="26" creationId="{1BB0811B-3F9A-A799-9404-5094FC7B183A}"/>
          </ac:grpSpMkLst>
        </pc:grpChg>
        <pc:grpChg chg="add mod">
          <ac:chgData name="Long Nguyen Hai" userId="S::longnh63@fpt.com::8a77e236-e1a7-4c56-81f2-f70233353bf9" providerId="AD" clId="Web-{2AB7C389-A5F5-5037-2353-AE0829008E49}" dt="2024-12-17T07:09:58.354" v="293" actId="1076"/>
          <ac:grpSpMkLst>
            <pc:docMk/>
            <pc:sldMk cId="2859205199" sldId="266"/>
            <ac:grpSpMk id="30" creationId="{A1F2FFF2-785F-79A0-AA4C-B47CFA84CD25}"/>
          </ac:grpSpMkLst>
        </pc:grpChg>
        <pc:grpChg chg="add mod">
          <ac:chgData name="Long Nguyen Hai" userId="S::longnh63@fpt.com::8a77e236-e1a7-4c56-81f2-f70233353bf9" providerId="AD" clId="Web-{2AB7C389-A5F5-5037-2353-AE0829008E49}" dt="2024-12-17T07:09:58.370" v="294" actId="1076"/>
          <ac:grpSpMkLst>
            <pc:docMk/>
            <pc:sldMk cId="2859205199" sldId="266"/>
            <ac:grpSpMk id="31" creationId="{A5BCDEBE-8525-C6EC-CF8D-2E709C8BBCAC}"/>
          </ac:grpSpMkLst>
        </pc:grpChg>
        <pc:grpChg chg="add mod">
          <ac:chgData name="Long Nguyen Hai" userId="S::longnh63@fpt.com::8a77e236-e1a7-4c56-81f2-f70233353bf9" providerId="AD" clId="Web-{2AB7C389-A5F5-5037-2353-AE0829008E49}" dt="2024-12-17T07:09:58.386" v="295" actId="1076"/>
          <ac:grpSpMkLst>
            <pc:docMk/>
            <pc:sldMk cId="2859205199" sldId="266"/>
            <ac:grpSpMk id="34" creationId="{C05611D7-4536-2116-BE75-172F9CDF1364}"/>
          </ac:grpSpMkLst>
        </pc:grpChg>
      </pc:sldChg>
      <pc:sldChg chg="addSp delSp modSp add mod ord replId setBg modNotes">
        <pc:chgData name="Long Nguyen Hai" userId="S::longnh63@fpt.com::8a77e236-e1a7-4c56-81f2-f70233353bf9" providerId="AD" clId="Web-{2AB7C389-A5F5-5037-2353-AE0829008E49}" dt="2024-12-17T07:43:08.786" v="520" actId="20577"/>
        <pc:sldMkLst>
          <pc:docMk/>
          <pc:sldMk cId="180844" sldId="267"/>
        </pc:sldMkLst>
        <pc:spChg chg="del">
          <ac:chgData name="Long Nguyen Hai" userId="S::longnh63@fpt.com::8a77e236-e1a7-4c56-81f2-f70233353bf9" providerId="AD" clId="Web-{2AB7C389-A5F5-5037-2353-AE0829008E49}" dt="2024-12-17T07:24:09.495" v="373"/>
          <ac:spMkLst>
            <pc:docMk/>
            <pc:sldMk cId="180844" sldId="267"/>
            <ac:spMk id="2" creationId="{00000000-0000-0000-0000-000000000000}"/>
          </ac:spMkLst>
        </pc:spChg>
        <pc:spChg chg="ord">
          <ac:chgData name="Long Nguyen Hai" userId="S::longnh63@fpt.com::8a77e236-e1a7-4c56-81f2-f70233353bf9" providerId="AD" clId="Web-{2AB7C389-A5F5-5037-2353-AE0829008E49}" dt="2024-12-17T07:24:54.153" v="384"/>
          <ac:spMkLst>
            <pc:docMk/>
            <pc:sldMk cId="180844" sldId="267"/>
            <ac:spMk id="10" creationId="{00000000-0000-0000-0000-000000000000}"/>
          </ac:spMkLst>
        </pc:spChg>
        <pc:spChg chg="ord">
          <ac:chgData name="Long Nguyen Hai" userId="S::longnh63@fpt.com::8a77e236-e1a7-4c56-81f2-f70233353bf9" providerId="AD" clId="Web-{2AB7C389-A5F5-5037-2353-AE0829008E49}" dt="2024-12-17T07:24:38.480" v="380"/>
          <ac:spMkLst>
            <pc:docMk/>
            <pc:sldMk cId="180844" sldId="267"/>
            <ac:spMk id="15" creationId="{00000000-0000-0000-0000-000000000000}"/>
          </ac:spMkLst>
        </pc:spChg>
        <pc:spChg chg="del">
          <ac:chgData name="Long Nguyen Hai" userId="S::longnh63@fpt.com::8a77e236-e1a7-4c56-81f2-f70233353bf9" providerId="AD" clId="Web-{2AB7C389-A5F5-5037-2353-AE0829008E49}" dt="2024-12-17T07:24:09.495" v="372"/>
          <ac:spMkLst>
            <pc:docMk/>
            <pc:sldMk cId="180844" sldId="267"/>
            <ac:spMk id="16" creationId="{00000000-0000-0000-0000-000000000000}"/>
          </ac:spMkLst>
        </pc:spChg>
        <pc:spChg chg="del">
          <ac:chgData name="Long Nguyen Hai" userId="S::longnh63@fpt.com::8a77e236-e1a7-4c56-81f2-f70233353bf9" providerId="AD" clId="Web-{2AB7C389-A5F5-5037-2353-AE0829008E49}" dt="2024-12-17T07:24:09.495" v="371"/>
          <ac:spMkLst>
            <pc:docMk/>
            <pc:sldMk cId="180844" sldId="267"/>
            <ac:spMk id="17" creationId="{00000000-0000-0000-0000-000000000000}"/>
          </ac:spMkLst>
        </pc:spChg>
        <pc:spChg chg="del">
          <ac:chgData name="Long Nguyen Hai" userId="S::longnh63@fpt.com::8a77e236-e1a7-4c56-81f2-f70233353bf9" providerId="AD" clId="Web-{2AB7C389-A5F5-5037-2353-AE0829008E49}" dt="2024-12-17T07:24:09.495" v="370"/>
          <ac:spMkLst>
            <pc:docMk/>
            <pc:sldMk cId="180844" sldId="267"/>
            <ac:spMk id="18" creationId="{00000000-0000-0000-0000-000000000000}"/>
          </ac:spMkLst>
        </pc:spChg>
        <pc:spChg chg="del">
          <ac:chgData name="Long Nguyen Hai" userId="S::longnh63@fpt.com::8a77e236-e1a7-4c56-81f2-f70233353bf9" providerId="AD" clId="Web-{2AB7C389-A5F5-5037-2353-AE0829008E49}" dt="2024-12-17T07:24:09.495" v="369"/>
          <ac:spMkLst>
            <pc:docMk/>
            <pc:sldMk cId="180844" sldId="267"/>
            <ac:spMk id="19" creationId="{00000000-0000-0000-0000-000000000000}"/>
          </ac:spMkLst>
        </pc:spChg>
        <pc:spChg chg="del">
          <ac:chgData name="Long Nguyen Hai" userId="S::longnh63@fpt.com::8a77e236-e1a7-4c56-81f2-f70233353bf9" providerId="AD" clId="Web-{2AB7C389-A5F5-5037-2353-AE0829008E49}" dt="2024-12-17T07:24:09.495" v="368"/>
          <ac:spMkLst>
            <pc:docMk/>
            <pc:sldMk cId="180844" sldId="267"/>
            <ac:spMk id="20" creationId="{00000000-0000-0000-0000-000000000000}"/>
          </ac:spMkLst>
        </pc:spChg>
        <pc:spChg chg="del">
          <ac:chgData name="Long Nguyen Hai" userId="S::longnh63@fpt.com::8a77e236-e1a7-4c56-81f2-f70233353bf9" providerId="AD" clId="Web-{2AB7C389-A5F5-5037-2353-AE0829008E49}" dt="2024-12-17T07:24:02.604" v="366"/>
          <ac:spMkLst>
            <pc:docMk/>
            <pc:sldMk cId="180844" sldId="267"/>
            <ac:spMk id="21" creationId="{00000000-0000-0000-0000-000000000000}"/>
          </ac:spMkLst>
        </pc:spChg>
        <pc:spChg chg="del">
          <ac:chgData name="Long Nguyen Hai" userId="S::longnh63@fpt.com::8a77e236-e1a7-4c56-81f2-f70233353bf9" providerId="AD" clId="Web-{2AB7C389-A5F5-5037-2353-AE0829008E49}" dt="2024-12-17T07:24:17.995" v="376"/>
          <ac:spMkLst>
            <pc:docMk/>
            <pc:sldMk cId="180844" sldId="267"/>
            <ac:spMk id="22" creationId="{00000000-0000-0000-0000-000000000000}"/>
          </ac:spMkLst>
        </pc:spChg>
        <pc:spChg chg="mod ord">
          <ac:chgData name="Long Nguyen Hai" userId="S::longnh63@fpt.com::8a77e236-e1a7-4c56-81f2-f70233353bf9" providerId="AD" clId="Web-{2AB7C389-A5F5-5037-2353-AE0829008E49}" dt="2024-12-17T07:43:08.786" v="520" actId="20577"/>
          <ac:spMkLst>
            <pc:docMk/>
            <pc:sldMk cId="180844" sldId="267"/>
            <ac:spMk id="23" creationId="{00000000-0000-0000-0000-000000000000}"/>
          </ac:spMkLst>
        </pc:spChg>
        <pc:spChg chg="add del">
          <ac:chgData name="Long Nguyen Hai" userId="S::longnh63@fpt.com::8a77e236-e1a7-4c56-81f2-f70233353bf9" providerId="AD" clId="Web-{2AB7C389-A5F5-5037-2353-AE0829008E49}" dt="2024-12-17T07:24:38.480" v="380"/>
          <ac:spMkLst>
            <pc:docMk/>
            <pc:sldMk cId="180844" sldId="267"/>
            <ac:spMk id="29" creationId="{A5A17FC0-D416-4C8B-A9E6-5924D352B986}"/>
          </ac:spMkLst>
        </pc:spChg>
        <pc:grpChg chg="mod">
          <ac:chgData name="Long Nguyen Hai" userId="S::longnh63@fpt.com::8a77e236-e1a7-4c56-81f2-f70233353bf9" providerId="AD" clId="Web-{2AB7C389-A5F5-5037-2353-AE0829008E49}" dt="2024-12-17T07:24:38.480" v="380"/>
          <ac:grpSpMkLst>
            <pc:docMk/>
            <pc:sldMk cId="180844" sldId="267"/>
            <ac:grpSpMk id="3" creationId="{00000000-0000-0000-0000-000000000000}"/>
          </ac:grpSpMkLst>
        </pc:grpChg>
        <pc:grpChg chg="mod">
          <ac:chgData name="Long Nguyen Hai" userId="S::longnh63@fpt.com::8a77e236-e1a7-4c56-81f2-f70233353bf9" providerId="AD" clId="Web-{2AB7C389-A5F5-5037-2353-AE0829008E49}" dt="2024-12-17T07:24:38.480" v="380"/>
          <ac:grpSpMkLst>
            <pc:docMk/>
            <pc:sldMk cId="180844" sldId="267"/>
            <ac:grpSpMk id="6" creationId="{00000000-0000-0000-0000-000000000000}"/>
          </ac:grpSpMkLst>
        </pc:grpChg>
        <pc:grpChg chg="mod">
          <ac:chgData name="Long Nguyen Hai" userId="S::longnh63@fpt.com::8a77e236-e1a7-4c56-81f2-f70233353bf9" providerId="AD" clId="Web-{2AB7C389-A5F5-5037-2353-AE0829008E49}" dt="2024-12-17T07:24:38.480" v="380"/>
          <ac:grpSpMkLst>
            <pc:docMk/>
            <pc:sldMk cId="180844" sldId="267"/>
            <ac:grpSpMk id="9" creationId="{00000000-0000-0000-0000-000000000000}"/>
          </ac:grpSpMkLst>
        </pc:grpChg>
        <pc:grpChg chg="mod ord">
          <ac:chgData name="Long Nguyen Hai" userId="S::longnh63@fpt.com::8a77e236-e1a7-4c56-81f2-f70233353bf9" providerId="AD" clId="Web-{2AB7C389-A5F5-5037-2353-AE0829008E49}" dt="2024-12-17T07:24:38.480" v="380"/>
          <ac:grpSpMkLst>
            <pc:docMk/>
            <pc:sldMk cId="180844" sldId="267"/>
            <ac:grpSpMk id="12" creationId="{00000000-0000-0000-0000-000000000000}"/>
          </ac:grpSpMkLst>
        </pc:grpChg>
        <pc:picChg chg="add mod ord">
          <ac:chgData name="Long Nguyen Hai" userId="S::longnh63@fpt.com::8a77e236-e1a7-4c56-81f2-f70233353bf9" providerId="AD" clId="Web-{2AB7C389-A5F5-5037-2353-AE0829008E49}" dt="2024-12-17T07:25:04.169" v="385"/>
          <ac:picMkLst>
            <pc:docMk/>
            <pc:sldMk cId="180844" sldId="267"/>
            <ac:picMk id="24" creationId="{587C51B5-A226-CF55-C388-CCFAAFC3C167}"/>
          </ac:picMkLst>
        </pc:picChg>
        <pc:cxnChg chg="add">
          <ac:chgData name="Long Nguyen Hai" userId="S::longnh63@fpt.com::8a77e236-e1a7-4c56-81f2-f70233353bf9" providerId="AD" clId="Web-{2AB7C389-A5F5-5037-2353-AE0829008E49}" dt="2024-12-17T07:24:32.636" v="379"/>
          <ac:cxnSpMkLst>
            <pc:docMk/>
            <pc:sldMk cId="180844" sldId="267"/>
            <ac:cxnSpMk id="35" creationId="{3B2791FB-B2F7-4BBE-B8D8-74C37FF9E85C}"/>
          </ac:cxnSpMkLst>
        </pc:cxnChg>
        <pc:cxnChg chg="del">
          <ac:chgData name="Long Nguyen Hai" userId="S::longnh63@fpt.com::8a77e236-e1a7-4c56-81f2-f70233353bf9" providerId="AD" clId="Web-{2AB7C389-A5F5-5037-2353-AE0829008E49}" dt="2024-12-17T07:24:38.480" v="380"/>
          <ac:cxnSpMkLst>
            <pc:docMk/>
            <pc:sldMk cId="180844" sldId="267"/>
            <ac:cxnSpMk id="37" creationId="{9891B5DE-6811-4844-BB18-472A3F360EE5}"/>
          </ac:cxnSpMkLst>
        </pc:cxnChg>
        <pc:cxnChg chg="add del">
          <ac:chgData name="Long Nguyen Hai" userId="S::longnh63@fpt.com::8a77e236-e1a7-4c56-81f2-f70233353bf9" providerId="AD" clId="Web-{2AB7C389-A5F5-5037-2353-AE0829008E49}" dt="2024-12-17T07:24:38.480" v="380"/>
          <ac:cxnSpMkLst>
            <pc:docMk/>
            <pc:sldMk cId="180844" sldId="267"/>
            <ac:cxnSpMk id="39" creationId="{77A9CA3A-7216-41E0-B3CD-058077FD396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3EEE4-B1EC-4CC2-B415-5F48C60F172F}" type="datetimeFigureOut">
              <a:t>2024/12/19</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87810-38A0-4764-B021-2AB7DCDE7533}" type="slidenum">
              <a:t>‹#›</a:t>
            </a:fld>
            <a:endParaRPr lang="vi-VN"/>
          </a:p>
        </p:txBody>
      </p:sp>
    </p:spTree>
    <p:extLst>
      <p:ext uri="{BB962C8B-B14F-4D97-AF65-F5344CB8AC3E}">
        <p14:creationId xmlns:p14="http://schemas.microsoft.com/office/powerpoint/2010/main" val="36570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Good morning everyone,</a:t>
            </a:r>
            <a:endParaRPr lang="vi-VN" altLang="ja-JP" dirty="0" smtClean="0"/>
          </a:p>
          <a:p>
            <a:r>
              <a:rPr lang="en-US" altLang="ja-JP" dirty="0" smtClean="0"/>
              <a:t>Thank you for being here today for my presentation. </a:t>
            </a:r>
            <a:endParaRPr lang="vi-VN" altLang="ja-JP" dirty="0" smtClean="0">
              <a:latin typeface="+mn-lt"/>
              <a:cs typeface="Arial" panose="020B0604020202020204" pitchFamily="34" charset="0"/>
            </a:endParaRPr>
          </a:p>
          <a:p>
            <a:r>
              <a:rPr lang="en-US" altLang="ja-JP" dirty="0" smtClean="0"/>
              <a:t>My name is Long Nguyen, and I currently work as an Agile consultant. I’m thrilled to have the opportunity to share my knowledge about Agile and discuss how adopting an Agile mindset can benefit your project in the near future.</a:t>
            </a:r>
            <a:endParaRPr lang="vi-VN" altLang="ja-JP" dirty="0" smtClean="0">
              <a:latin typeface="Arial"/>
              <a:cs typeface="Arial"/>
            </a:endParaRPr>
          </a:p>
          <a:p>
            <a:endParaRPr lang="en-US" altLang="ja-JP" dirty="0" smtClean="0"/>
          </a:p>
          <a:p>
            <a:r>
              <a:rPr lang="en-US" altLang="ja-JP" dirty="0" smtClean="0"/>
              <a:t>My presentation will focus on two main parts:</a:t>
            </a:r>
            <a:endParaRPr lang="vi-VN" altLang="ja-JP" dirty="0" smtClean="0"/>
          </a:p>
          <a:p>
            <a:pPr marL="571500" indent="-571500">
              <a:buFont typeface="Wingdings" panose="05000000000000000000" pitchFamily="2" charset="2"/>
              <a:buChar char="u"/>
            </a:pPr>
            <a:r>
              <a:rPr lang="en-US" altLang="ja-JP" sz="1200" dirty="0" smtClean="0">
                <a:solidFill>
                  <a:srgbClr val="005EFF"/>
                </a:solidFill>
                <a:latin typeface="+mn-lt"/>
                <a:ea typeface="Calibri"/>
                <a:cs typeface="Calibri"/>
                <a:sym typeface="Touvlo"/>
              </a:rPr>
              <a:t>Part 1: </a:t>
            </a:r>
            <a:r>
              <a:rPr lang="en-US" altLang="ja-JP" sz="1200" dirty="0" smtClean="0">
                <a:solidFill>
                  <a:srgbClr val="005EFF"/>
                </a:solidFill>
                <a:latin typeface="+mn-lt"/>
                <a:ea typeface="Open Sans"/>
                <a:cs typeface="Open Sans"/>
                <a:sym typeface="Touvlo"/>
              </a:rPr>
              <a:t>Onboarding the Team</a:t>
            </a:r>
          </a:p>
          <a:p>
            <a:pPr marL="571500" indent="-571500">
              <a:buFont typeface="Wingdings" panose="05000000000000000000" pitchFamily="2" charset="2"/>
              <a:buChar char="u"/>
            </a:pPr>
            <a:r>
              <a:rPr lang="en-US" altLang="ja-JP" sz="1200" dirty="0" smtClean="0">
                <a:solidFill>
                  <a:srgbClr val="005EFF"/>
                </a:solidFill>
                <a:latin typeface="+mn-lt"/>
                <a:ea typeface="Open Sans"/>
                <a:cs typeface="Open Sans"/>
                <a:sym typeface="Touvlo"/>
              </a:rPr>
              <a:t>Part 2</a:t>
            </a:r>
            <a:r>
              <a:rPr lang="en-US" altLang="ja-JP" sz="1200" dirty="0" smtClean="0">
                <a:solidFill>
                  <a:srgbClr val="005EFF"/>
                </a:solidFill>
                <a:ea typeface="Open Sans"/>
                <a:cs typeface="Open Sans"/>
                <a:sym typeface="Touvlo"/>
              </a:rPr>
              <a:t>: Agile Practice</a:t>
            </a:r>
          </a:p>
          <a:p>
            <a:pPr marL="571500" indent="-571500">
              <a:buFont typeface="Wingdings" panose="05000000000000000000" pitchFamily="2" charset="2"/>
              <a:buChar char="u"/>
            </a:pPr>
            <a:r>
              <a:rPr lang="en-US" altLang="ja-JP" sz="1200" dirty="0" smtClean="0">
                <a:solidFill>
                  <a:srgbClr val="005EFF"/>
                </a:solidFill>
                <a:ea typeface="Open Sans"/>
                <a:cs typeface="Open Sans"/>
                <a:sym typeface="Touvlo"/>
              </a:rPr>
              <a:t>Part 3: High Performing Agile Teams</a:t>
            </a:r>
            <a:endParaRPr lang="en-US" altLang="ja-JP" dirty="0" smtClean="0"/>
          </a:p>
          <a:p>
            <a:r>
              <a:rPr lang="en-US" altLang="ja-JP" dirty="0" smtClean="0"/>
              <a:t>I believe that my insights into the Agile mindset will open the door to a new way of efficiently managing your projects in the future.</a:t>
            </a:r>
            <a:endParaRPr lang="vi-VN" altLang="ja-JP" dirty="0" smtClean="0"/>
          </a:p>
          <a:p>
            <a:r>
              <a:rPr lang="en-US" altLang="ja-JP" dirty="0" smtClean="0">
                <a:latin typeface="+mn-lt"/>
                <a:ea typeface="Calibri"/>
                <a:cs typeface="Calibri"/>
              </a:rPr>
              <a:t>If you have any questions, don't </a:t>
            </a:r>
            <a:r>
              <a:rPr lang="en-US" altLang="ja-JP" dirty="0" smtClean="0"/>
              <a:t>hesitated </a:t>
            </a:r>
            <a:r>
              <a:rPr lang="en-US" altLang="ja-JP" dirty="0" smtClean="0">
                <a:latin typeface="+mn-lt"/>
                <a:ea typeface="Calibri"/>
                <a:cs typeface="Calibri"/>
              </a:rPr>
              <a:t>to let me know.</a:t>
            </a:r>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a:t>
            </a:fld>
            <a:endParaRPr lang="ja-JP" altLang="en-US"/>
          </a:p>
        </p:txBody>
      </p:sp>
    </p:spTree>
    <p:extLst>
      <p:ext uri="{BB962C8B-B14F-4D97-AF65-F5344CB8AC3E}">
        <p14:creationId xmlns:p14="http://schemas.microsoft.com/office/powerpoint/2010/main" val="1919542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Font typeface="Arial" panose="020B0604020202020204" pitchFamily="34" charset="0"/>
              <a:buNone/>
            </a:pPr>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10</a:t>
            </a:fld>
            <a:endParaRPr lang="vi-VN"/>
          </a:p>
        </p:txBody>
      </p:sp>
    </p:spTree>
    <p:extLst>
      <p:ext uri="{BB962C8B-B14F-4D97-AF65-F5344CB8AC3E}">
        <p14:creationId xmlns:p14="http://schemas.microsoft.com/office/powerpoint/2010/main" val="297592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Font typeface="Arial" panose="020B0604020202020204" pitchFamily="34" charset="0"/>
              <a:buNone/>
            </a:pPr>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11</a:t>
            </a:fld>
            <a:endParaRPr lang="vi-VN"/>
          </a:p>
        </p:txBody>
      </p:sp>
    </p:spTree>
    <p:extLst>
      <p:ext uri="{BB962C8B-B14F-4D97-AF65-F5344CB8AC3E}">
        <p14:creationId xmlns:p14="http://schemas.microsoft.com/office/powerpoint/2010/main" val="1641170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tLang="ja-JP" dirty="0" smtClean="0"/>
              <a:t>In Scrum, there are three key roles, each with specific responsibilities to ensure the team works effectively:</a:t>
            </a:r>
          </a:p>
          <a:p>
            <a:pPr marL="171450" indent="-171450">
              <a:buFont typeface="Arial" panose="020B0604020202020204" pitchFamily="34" charset="0"/>
              <a:buChar char="•"/>
            </a:pPr>
            <a:r>
              <a:rPr lang="en-US" altLang="ja-JP" b="1" dirty="0" smtClean="0"/>
              <a:t>Product Owner</a:t>
            </a:r>
            <a:r>
              <a:rPr lang="en-US" altLang="ja-JP" dirty="0" smtClean="0"/>
              <a:t>: The Product Owner is responsible for defining the project’s goals, managing the product backlog, and ensuring that the team works on the most valuable tasks. They prioritize work based on business needs and customer feedback and act as the main liaison between the business and the Scrum team.</a:t>
            </a:r>
          </a:p>
          <a:p>
            <a:pPr marL="171450" indent="-171450">
              <a:buFont typeface="Arial" panose="020B0604020202020204" pitchFamily="34" charset="0"/>
              <a:buChar char="•"/>
            </a:pPr>
            <a:r>
              <a:rPr lang="en-US" altLang="ja-JP" b="1" dirty="0" smtClean="0"/>
              <a:t>Scrum Master</a:t>
            </a:r>
            <a:r>
              <a:rPr lang="en-US" altLang="ja-JP" dirty="0" smtClean="0"/>
              <a:t>: The Scrum Master serves as a facilitator and coach for the Scrum team. They ensure that Scrum practices are followed, help remove any obstacles the team may face, and support the team in improving its processes. They also assist the Product Owner in managing the backlog and ensure that the team remains focused on delivering value.</a:t>
            </a:r>
          </a:p>
          <a:p>
            <a:pPr marL="171450" indent="-171450">
              <a:buFont typeface="Arial" panose="020B0604020202020204" pitchFamily="34" charset="0"/>
              <a:buChar char="•"/>
            </a:pPr>
            <a:r>
              <a:rPr lang="en-US" altLang="ja-JP" b="1" dirty="0" smtClean="0"/>
              <a:t>Development Team</a:t>
            </a:r>
            <a:r>
              <a:rPr lang="en-US" altLang="ja-JP" dirty="0" smtClean="0"/>
              <a:t>: The Development Team is composed of professionals who work together to deliver the product increment. They are self-organizing, cross-functional, and responsible for completing the tasks defined in the sprint backlog. The team collaborates closely to ensure the quality and functionality of the product.</a:t>
            </a:r>
          </a:p>
          <a:p>
            <a:pPr marL="0" indent="0">
              <a:buFont typeface="Arial" panose="020B0604020202020204" pitchFamily="34" charset="0"/>
              <a:buNone/>
            </a:pPr>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12</a:t>
            </a:fld>
            <a:endParaRPr lang="vi-VN"/>
          </a:p>
        </p:txBody>
      </p:sp>
    </p:spTree>
    <p:extLst>
      <p:ext uri="{BB962C8B-B14F-4D97-AF65-F5344CB8AC3E}">
        <p14:creationId xmlns:p14="http://schemas.microsoft.com/office/powerpoint/2010/main" val="4204141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Let’s shift our attention to </a:t>
            </a:r>
            <a:r>
              <a:rPr lang="en-US" altLang="ja-JP" b="1" dirty="0" smtClean="0"/>
              <a:t>Part 3:</a:t>
            </a:r>
            <a:r>
              <a:rPr lang="en-US" altLang="ja-JP" b="1" baseline="0" dirty="0" smtClean="0"/>
              <a:t> High Performing Agile Team</a:t>
            </a:r>
            <a:r>
              <a:rPr lang="en-US" altLang="ja-JP" dirty="0" smtClean="0"/>
              <a:t>, where we will delve into</a:t>
            </a:r>
            <a:r>
              <a:rPr lang="en-US" altLang="ja-JP" baseline="0" dirty="0" smtClean="0"/>
              <a:t> how adopt Agile in our project.</a:t>
            </a:r>
            <a:endParaRPr kumimoji="1" lang="ja-JP" altLang="en-US"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13</a:t>
            </a:fld>
            <a:endParaRPr lang="ja-JP" altLang="en-US"/>
          </a:p>
        </p:txBody>
      </p:sp>
    </p:spTree>
    <p:extLst>
      <p:ext uri="{BB962C8B-B14F-4D97-AF65-F5344CB8AC3E}">
        <p14:creationId xmlns:p14="http://schemas.microsoft.com/office/powerpoint/2010/main" val="221650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ja-JP" dirty="0" smtClean="0"/>
              <a:t>When transitioning to an Agile approach, clearly defining roles within the team is a critical step to ensure collaboration, accountability, and focus. Unlike traditional models where roles are rigidly </a:t>
            </a:r>
            <a:r>
              <a:rPr lang="en-US" altLang="ja-JP" dirty="0" err="1" smtClean="0"/>
              <a:t>siloed</a:t>
            </a:r>
            <a:r>
              <a:rPr lang="en-US" altLang="ja-JP" dirty="0" smtClean="0"/>
              <a:t>, Agile empowers individuals by giving them ownership and responsibility for specific aspects of the process.</a:t>
            </a:r>
          </a:p>
          <a:p>
            <a:pPr marL="171450" indent="-171450">
              <a:buFont typeface="Arial" panose="020B0604020202020204" pitchFamily="34" charset="0"/>
              <a:buChar char="•"/>
            </a:pPr>
            <a:r>
              <a:rPr lang="en-US" altLang="ja-JP" dirty="0" smtClean="0"/>
              <a:t>In the case of </a:t>
            </a:r>
            <a:r>
              <a:rPr lang="en-US" altLang="ja-JP" dirty="0" err="1" smtClean="0"/>
              <a:t>WorldVisitz</a:t>
            </a:r>
            <a:r>
              <a:rPr lang="en-US" altLang="ja-JP" dirty="0" smtClean="0"/>
              <a:t>, assigning Agile roles will help streamline communication, enhance decision-making, and foster a shared commitment to delivering value. By aligning each team member’s strengths with their new Agile responsibilities, we create a balanced team dynamic that enables continuous progress and innovation.</a:t>
            </a:r>
          </a:p>
          <a:p>
            <a:pPr marL="171450" indent="-171450">
              <a:buFont typeface="Arial" panose="020B0604020202020204" pitchFamily="34" charset="0"/>
              <a:buChar char="•"/>
            </a:pPr>
            <a:r>
              <a:rPr lang="en-US" altLang="ja-JP" dirty="0" smtClean="0"/>
              <a:t>Let’s take a closer look at how each member’s role evolves to support the Agile transformation.</a:t>
            </a:r>
          </a:p>
          <a:p>
            <a:endParaRPr kumimoji="1" lang="ja-JP" altLang="en-US"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14</a:t>
            </a:fld>
            <a:endParaRPr lang="ja-JP" altLang="en-US"/>
          </a:p>
        </p:txBody>
      </p:sp>
    </p:spTree>
    <p:extLst>
      <p:ext uri="{BB962C8B-B14F-4D97-AF65-F5344CB8AC3E}">
        <p14:creationId xmlns:p14="http://schemas.microsoft.com/office/powerpoint/2010/main" val="285505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The case study of </a:t>
            </a:r>
            <a:r>
              <a:rPr lang="en-US" altLang="ja-JP" dirty="0" err="1" smtClean="0"/>
              <a:t>WorldVisitz</a:t>
            </a:r>
            <a:r>
              <a:rPr lang="en-US" altLang="ja-JP" dirty="0" smtClean="0"/>
              <a:t> highlights several skill gaps that could hinder the team's Agile transformation and delivery success. Addressing these gaps will be critical to ensure a smooth transition to Agile and effective collaboration. Here’s an analysis of the skill gaps for each role:</a:t>
            </a:r>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15</a:t>
            </a:fld>
            <a:endParaRPr lang="ja-JP" altLang="en-US"/>
          </a:p>
        </p:txBody>
      </p:sp>
    </p:spTree>
    <p:extLst>
      <p:ext uri="{BB962C8B-B14F-4D97-AF65-F5344CB8AC3E}">
        <p14:creationId xmlns:p14="http://schemas.microsoft.com/office/powerpoint/2010/main" val="3775908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The training and coaching plan focuses on addressing skill gaps, fostering Agile practices, and promoting collaboration within the team. Each session targets specific roles, improving both technical and soft skills essential for Agile transformation.</a:t>
            </a:r>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16</a:t>
            </a:fld>
            <a:endParaRPr lang="ja-JP" altLang="en-US"/>
          </a:p>
        </p:txBody>
      </p:sp>
    </p:spTree>
    <p:extLst>
      <p:ext uri="{BB962C8B-B14F-4D97-AF65-F5344CB8AC3E}">
        <p14:creationId xmlns:p14="http://schemas.microsoft.com/office/powerpoint/2010/main" val="385738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And</a:t>
            </a:r>
            <a:r>
              <a:rPr lang="en-US" altLang="ja-JP" baseline="0" dirty="0" smtClean="0"/>
              <a:t> all team should focus on </a:t>
            </a:r>
            <a:r>
              <a:rPr lang="en-US" altLang="ja-JP" dirty="0" smtClean="0"/>
              <a:t>Agile Ceremonies and Collaboration Coaching</a:t>
            </a:r>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17</a:t>
            </a:fld>
            <a:endParaRPr lang="ja-JP" altLang="en-US"/>
          </a:p>
        </p:txBody>
      </p:sp>
    </p:spTree>
    <p:extLst>
      <p:ext uri="{BB962C8B-B14F-4D97-AF65-F5344CB8AC3E}">
        <p14:creationId xmlns:p14="http://schemas.microsoft.com/office/powerpoint/2010/main" val="1633534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ja-JP" dirty="0" smtClean="0"/>
              <a:t>Now that we’ve identified the key skill gaps and challenges within the </a:t>
            </a:r>
            <a:r>
              <a:rPr lang="en-US" altLang="ja-JP" dirty="0" err="1" smtClean="0"/>
              <a:t>WorldVisitz</a:t>
            </a:r>
            <a:r>
              <a:rPr lang="en-US" altLang="ja-JP" dirty="0" smtClean="0"/>
              <a:t> team, it’s clear that bridging these gaps requires a structured and systematic approach. To address this, I propose leveraging the </a:t>
            </a:r>
            <a:r>
              <a:rPr lang="en-US" altLang="ja-JP" b="1" dirty="0" smtClean="0"/>
              <a:t>Shu-Ha-</a:t>
            </a:r>
            <a:r>
              <a:rPr lang="en-US" altLang="ja-JP" b="1" dirty="0" err="1" smtClean="0"/>
              <a:t>Ri</a:t>
            </a:r>
            <a:r>
              <a:rPr lang="en-US" altLang="ja-JP" b="1" dirty="0" smtClean="0"/>
              <a:t> model</a:t>
            </a:r>
            <a:r>
              <a:rPr lang="en-US" altLang="ja-JP" dirty="0" smtClean="0"/>
              <a:t>—a proven framework for skill development and mindset transformation.</a:t>
            </a:r>
          </a:p>
          <a:p>
            <a:pPr marL="171450" indent="-171450">
              <a:buFont typeface="Arial" panose="020B0604020202020204" pitchFamily="34" charset="0"/>
              <a:buChar char="•"/>
            </a:pPr>
            <a:r>
              <a:rPr lang="en-US" altLang="ja-JP" dirty="0" smtClean="0"/>
              <a:t>The Shu-Ha-</a:t>
            </a:r>
            <a:r>
              <a:rPr lang="en-US" altLang="ja-JP" dirty="0" err="1" smtClean="0"/>
              <a:t>Ri</a:t>
            </a:r>
            <a:r>
              <a:rPr lang="en-US" altLang="ja-JP" dirty="0" smtClean="0"/>
              <a:t> model guides individuals and teams through three stages of learning: </a:t>
            </a:r>
            <a:r>
              <a:rPr lang="en-US" altLang="ja-JP" b="1" dirty="0" smtClean="0"/>
              <a:t>Shu (Follow)</a:t>
            </a:r>
            <a:r>
              <a:rPr lang="en-US" altLang="ja-JP" dirty="0" smtClean="0"/>
              <a:t>, where foundational knowledge is established; </a:t>
            </a:r>
            <a:r>
              <a:rPr lang="en-US" altLang="ja-JP" b="1" dirty="0" smtClean="0"/>
              <a:t>Ha (Adapt)</a:t>
            </a:r>
            <a:r>
              <a:rPr lang="en-US" altLang="ja-JP" dirty="0" smtClean="0"/>
              <a:t>, where practices are refined and tailored; and finally, </a:t>
            </a:r>
            <a:r>
              <a:rPr lang="en-US" altLang="ja-JP" b="1" dirty="0" err="1" smtClean="0"/>
              <a:t>Ri</a:t>
            </a:r>
            <a:r>
              <a:rPr lang="en-US" altLang="ja-JP" b="1" dirty="0" smtClean="0"/>
              <a:t> (Innovate)</a:t>
            </a:r>
            <a:r>
              <a:rPr lang="en-US" altLang="ja-JP" dirty="0" smtClean="0"/>
              <a:t>, where the team achieves mastery and autonomy.</a:t>
            </a:r>
          </a:p>
          <a:p>
            <a:pPr marL="171450" indent="-171450">
              <a:buFont typeface="Arial" panose="020B0604020202020204" pitchFamily="34" charset="0"/>
              <a:buChar char="•"/>
            </a:pPr>
            <a:r>
              <a:rPr lang="en-US" altLang="ja-JP" dirty="0" smtClean="0"/>
              <a:t>By applying this model, we can ensure that each team member progresses effectively, building the skills, collaboration, and trust required for a successful Agile transformation at </a:t>
            </a:r>
            <a:r>
              <a:rPr lang="en-US" altLang="ja-JP" dirty="0" err="1" smtClean="0"/>
              <a:t>WorldVisitz</a:t>
            </a:r>
            <a:r>
              <a:rPr lang="en-US" altLang="ja-JP" dirty="0" smtClean="0"/>
              <a:t>.</a:t>
            </a:r>
          </a:p>
          <a:p>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18</a:t>
            </a:fld>
            <a:endParaRPr lang="ja-JP" altLang="en-US"/>
          </a:p>
        </p:txBody>
      </p:sp>
    </p:spTree>
    <p:extLst>
      <p:ext uri="{BB962C8B-B14F-4D97-AF65-F5344CB8AC3E}">
        <p14:creationId xmlns:p14="http://schemas.microsoft.com/office/powerpoint/2010/main" val="2191147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19</a:t>
            </a:fld>
            <a:endParaRPr lang="ja-JP" altLang="en-US"/>
          </a:p>
        </p:txBody>
      </p:sp>
    </p:spTree>
    <p:extLst>
      <p:ext uri="{BB962C8B-B14F-4D97-AF65-F5344CB8AC3E}">
        <p14:creationId xmlns:p14="http://schemas.microsoft.com/office/powerpoint/2010/main" val="84792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The </a:t>
            </a:r>
            <a:r>
              <a:rPr lang="en-US" altLang="ja-JP" dirty="0" err="1" smtClean="0"/>
              <a:t>fisrt</a:t>
            </a:r>
            <a:r>
              <a:rPr lang="en-US" altLang="ja-JP" dirty="0" smtClean="0"/>
              <a:t> key challenges that </a:t>
            </a:r>
            <a:r>
              <a:rPr lang="en-US" altLang="ja-JP" dirty="0" err="1" smtClean="0"/>
              <a:t>WorldVisitz</a:t>
            </a:r>
            <a:r>
              <a:rPr lang="en-US" altLang="ja-JP" dirty="0" smtClean="0"/>
              <a:t> faced is feedback from customers is obtained at a delayed stage, which can result in misaligned expectations and costly late-stage changes. </a:t>
            </a:r>
          </a:p>
          <a:p>
            <a:pPr marL="171450" indent="-171450">
              <a:buFont typeface="Wingdings" panose="05000000000000000000" pitchFamily="2" charset="2"/>
              <a:buChar char="Ø"/>
            </a:pPr>
            <a:r>
              <a:rPr lang="en-US" altLang="ja-JP" dirty="0" smtClean="0"/>
              <a:t>To address this, Agile emphasizes the principle: </a:t>
            </a:r>
            <a:r>
              <a:rPr lang="en-US" altLang="ja-JP" i="1" dirty="0" smtClean="0"/>
              <a:t>"Our highest priority is to satisfy the customer through early and continuous delivery of valuable software."</a:t>
            </a:r>
            <a:r>
              <a:rPr lang="en-US" altLang="ja-JP" dirty="0" smtClean="0"/>
              <a:t> By delivering smaller, working increments of the product frequently, we ensure that customer feedback is gathered early and consistently. This enables us to align with their needs, make timely adjustments, and ultimately deliver a product that meets their expectations.</a:t>
            </a:r>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2</a:t>
            </a:fld>
            <a:endParaRPr lang="ja-JP" altLang="en-US"/>
          </a:p>
        </p:txBody>
      </p:sp>
    </p:spTree>
    <p:extLst>
      <p:ext uri="{BB962C8B-B14F-4D97-AF65-F5344CB8AC3E}">
        <p14:creationId xmlns:p14="http://schemas.microsoft.com/office/powerpoint/2010/main" val="2604643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20</a:t>
            </a:fld>
            <a:endParaRPr lang="ja-JP" altLang="en-US"/>
          </a:p>
        </p:txBody>
      </p:sp>
    </p:spTree>
    <p:extLst>
      <p:ext uri="{BB962C8B-B14F-4D97-AF65-F5344CB8AC3E}">
        <p14:creationId xmlns:p14="http://schemas.microsoft.com/office/powerpoint/2010/main" val="3068949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21</a:t>
            </a:fld>
            <a:endParaRPr lang="ja-JP" altLang="en-US"/>
          </a:p>
        </p:txBody>
      </p:sp>
    </p:spTree>
    <p:extLst>
      <p:ext uri="{BB962C8B-B14F-4D97-AF65-F5344CB8AC3E}">
        <p14:creationId xmlns:p14="http://schemas.microsoft.com/office/powerpoint/2010/main" val="3270922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22</a:t>
            </a:fld>
            <a:endParaRPr lang="ja-JP" altLang="en-US"/>
          </a:p>
        </p:txBody>
      </p:sp>
    </p:spTree>
    <p:extLst>
      <p:ext uri="{BB962C8B-B14F-4D97-AF65-F5344CB8AC3E}">
        <p14:creationId xmlns:p14="http://schemas.microsoft.com/office/powerpoint/2010/main" val="21934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dirty="0" smtClean="0"/>
              <a:t>Currently, work is planned and assigned by a single person, often based on individual preference, which creates inefficiencies, limits collaboration, and prevents the team from reaching its full potential.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dirty="0" smtClean="0"/>
              <a:t>So</a:t>
            </a:r>
            <a:r>
              <a:rPr lang="en-US" altLang="ja-JP" baseline="0" dirty="0" smtClean="0"/>
              <a:t> the solution is adopt Agile mindset. </a:t>
            </a:r>
            <a:r>
              <a:rPr lang="en-US" altLang="ja-JP" dirty="0" smtClean="0"/>
              <a:t>In Agile, the most effective architectures, requirements, and designs emerge from self-organizing teams. By empowering team members to take ownership of their work, collaborate closely, and plan collectively, Agile creates an environment that fosters shared accountability and improves team efficiency.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dirty="0" smtClean="0"/>
          </a:p>
          <a:p>
            <a:pPr marL="171450" indent="-171450">
              <a:buFont typeface="Arial" panose="020B0604020202020204" pitchFamily="34" charset="0"/>
              <a:buChar char="•"/>
            </a:pPr>
            <a:r>
              <a:rPr lang="en-US" altLang="ja-JP" b="1" dirty="0" smtClean="0"/>
              <a:t>Jane Doe - Project Manager</a:t>
            </a:r>
            <a:r>
              <a:rPr lang="en-US" altLang="ja-JP" b="1" baseline="0" dirty="0" smtClean="0"/>
              <a:t> </a:t>
            </a:r>
            <a:r>
              <a:rPr lang="en-US" altLang="ja-JP" dirty="0" smtClean="0"/>
              <a:t>plans the work herself and assigns tasks based on her preference, limiting collaboration and team empowerment.</a:t>
            </a:r>
          </a:p>
          <a:p>
            <a:pPr marL="171450" indent="-171450">
              <a:buFont typeface="Wingdings" panose="05000000000000000000" pitchFamily="2" charset="2"/>
              <a:buChar char="Ø"/>
            </a:pPr>
            <a:r>
              <a:rPr lang="en-US" altLang="ja-JP" b="1" dirty="0" smtClean="0"/>
              <a:t>Agile Solution:</a:t>
            </a:r>
            <a:r>
              <a:rPr lang="en-US" altLang="ja-JP" dirty="0" smtClean="0"/>
              <a:t> Shift Jane’s role from task-assigner to a facilitator and servant leader. Her focus should move towards enabling the team to self-organize, collaboratively plan sprints, and identify work priorities during team ceremonies like Sprint Planning.</a:t>
            </a:r>
          </a:p>
          <a:p>
            <a:pPr marL="171450" indent="-171450">
              <a:buFont typeface="Wingdings" panose="05000000000000000000" pitchFamily="2" charset="2"/>
              <a:buChar char="Ø"/>
            </a:pPr>
            <a:r>
              <a:rPr lang="en-US" altLang="ja-JP" b="1" dirty="0" smtClean="0"/>
              <a:t>Benefit:</a:t>
            </a:r>
            <a:r>
              <a:rPr lang="en-US" altLang="ja-JP" dirty="0" smtClean="0"/>
              <a:t> This transition empowers the team to take ownership of their work while enabling Jane to focus on removing obstacles and driving value delivery.</a:t>
            </a:r>
          </a:p>
          <a:p>
            <a:endParaRPr lang="en-US" altLang="ja-JP" b="1" dirty="0" smtClean="0"/>
          </a:p>
          <a:p>
            <a:pPr marL="171450" indent="-171450">
              <a:buFont typeface="Arial" panose="020B0604020202020204" pitchFamily="34" charset="0"/>
              <a:buChar char="•"/>
            </a:pPr>
            <a:r>
              <a:rPr lang="en-US" altLang="ja-JP" b="1" dirty="0" smtClean="0"/>
              <a:t>John Smith - Product Manager</a:t>
            </a:r>
            <a:r>
              <a:rPr lang="en-US" altLang="ja-JP" b="1" baseline="0" dirty="0" smtClean="0"/>
              <a:t> </a:t>
            </a:r>
            <a:r>
              <a:rPr lang="en-US" altLang="ja-JP" dirty="0" smtClean="0"/>
              <a:t>works in silos, focusing heavily on upfront market research and product planning, staying detached from the development team.</a:t>
            </a:r>
          </a:p>
          <a:p>
            <a:pPr marL="171450" indent="-171450">
              <a:buFont typeface="Wingdings" panose="05000000000000000000" pitchFamily="2" charset="2"/>
              <a:buChar char="Ø"/>
            </a:pPr>
            <a:r>
              <a:rPr lang="en-US" altLang="ja-JP" b="1" dirty="0" smtClean="0"/>
              <a:t>Agile Solution:</a:t>
            </a:r>
            <a:r>
              <a:rPr lang="en-US" altLang="ja-JP" dirty="0" smtClean="0"/>
              <a:t> Transition John’s role to </a:t>
            </a:r>
            <a:r>
              <a:rPr lang="en-US" altLang="ja-JP" b="1" dirty="0" smtClean="0"/>
              <a:t>Product Owner</a:t>
            </a:r>
            <a:r>
              <a:rPr lang="en-US" altLang="ja-JP" dirty="0" smtClean="0"/>
              <a:t>, where he actively collaborates with the development team throughout the sprint cycle. Instead of upfront planning, John will break down product requirements into a prioritized </a:t>
            </a:r>
            <a:r>
              <a:rPr lang="en-US" altLang="ja-JP" b="1" dirty="0" smtClean="0"/>
              <a:t>Product Backlog</a:t>
            </a:r>
            <a:r>
              <a:rPr lang="en-US" altLang="ja-JP" dirty="0" smtClean="0"/>
              <a:t> and continuously refine it based on feedback from both customers and the team.</a:t>
            </a:r>
          </a:p>
          <a:p>
            <a:pPr marL="171450" indent="-171450">
              <a:buFont typeface="Wingdings" panose="05000000000000000000" pitchFamily="2" charset="2"/>
              <a:buChar char="Ø"/>
            </a:pPr>
            <a:r>
              <a:rPr lang="en-US" altLang="ja-JP" b="1" dirty="0" smtClean="0"/>
              <a:t>Benefit:</a:t>
            </a:r>
            <a:r>
              <a:rPr lang="en-US" altLang="ja-JP" dirty="0" smtClean="0"/>
              <a:t> As a Product Owner, John will work iteratively, focusing on delivering the </a:t>
            </a:r>
            <a:r>
              <a:rPr lang="en-US" altLang="ja-JP" b="1" dirty="0" smtClean="0"/>
              <a:t>highest-value features</a:t>
            </a:r>
            <a:r>
              <a:rPr lang="en-US" altLang="ja-JP" dirty="0" smtClean="0"/>
              <a:t> first while incorporating real-time feedback. This ensures that the product adapts to market needs quickly and reduces the risk of wasted efforts from over planning.</a:t>
            </a:r>
          </a:p>
          <a:p>
            <a:pPr marL="0" indent="0">
              <a:buFont typeface="Wingdings" panose="05000000000000000000" pitchFamily="2" charset="2"/>
              <a:buNone/>
            </a:pPr>
            <a:endParaRPr lang="en-US" altLang="ja-JP" b="1" dirty="0" smtClean="0"/>
          </a:p>
          <a:p>
            <a:pPr marL="171450" indent="-171450">
              <a:buFont typeface="Arial" panose="020B0604020202020204" pitchFamily="34" charset="0"/>
              <a:buChar char="•"/>
            </a:pPr>
            <a:r>
              <a:rPr lang="en-US" altLang="ja-JP" b="1" dirty="0" smtClean="0"/>
              <a:t>Jim Brady &amp; Nathan Connor (Onshore Developers)</a:t>
            </a:r>
            <a:r>
              <a:rPr lang="en-US" altLang="ja-JP" b="1" baseline="0" dirty="0" smtClean="0"/>
              <a:t> </a:t>
            </a:r>
            <a:r>
              <a:rPr lang="en-US" altLang="ja-JP" dirty="0" smtClean="0"/>
              <a:t> receive simpler tasks and lack opportunities to learn from offshore contractors. There’s also inconsistency in coding standards.</a:t>
            </a:r>
          </a:p>
          <a:p>
            <a:pPr marL="171450" indent="-171450">
              <a:buFont typeface="Wingdings" panose="05000000000000000000" pitchFamily="2" charset="2"/>
              <a:buChar char="Ø"/>
            </a:pPr>
            <a:r>
              <a:rPr lang="en-US" altLang="ja-JP" b="1" dirty="0" smtClean="0"/>
              <a:t>Agile Solution:</a:t>
            </a:r>
            <a:r>
              <a:rPr lang="en-US" altLang="ja-JP" dirty="0" smtClean="0"/>
              <a:t> Implement pair programming and knowledge-sharing sessions to allow onshore developers to collaborate with offshore contractors. Adopt a collective code ownership practice to standardize coding processes.</a:t>
            </a:r>
          </a:p>
          <a:p>
            <a:pPr marL="171450" indent="-171450">
              <a:buFont typeface="Wingdings" panose="05000000000000000000" pitchFamily="2" charset="2"/>
              <a:buChar char="Ø"/>
            </a:pPr>
            <a:r>
              <a:rPr lang="en-US" altLang="ja-JP" b="1" dirty="0" smtClean="0"/>
              <a:t>Benefit:</a:t>
            </a:r>
            <a:r>
              <a:rPr lang="en-US" altLang="ja-JP" dirty="0" smtClean="0"/>
              <a:t> Onshore developers upskill, team-wide coding standards improve, and knowledge gaps are bridged.</a:t>
            </a:r>
          </a:p>
          <a:p>
            <a:endParaRPr lang="en-US" altLang="ja-JP" b="1" dirty="0" smtClean="0"/>
          </a:p>
          <a:p>
            <a:pPr marL="171450" indent="-171450">
              <a:buFont typeface="Wingdings" panose="05000000000000000000" pitchFamily="2" charset="2"/>
              <a:buChar char="l"/>
            </a:pPr>
            <a:r>
              <a:rPr lang="en-US" altLang="ja-JP" b="1" dirty="0" err="1" smtClean="0"/>
              <a:t>Venkat</a:t>
            </a:r>
            <a:r>
              <a:rPr lang="en-US" altLang="ja-JP" b="1" dirty="0" smtClean="0"/>
              <a:t> Ragu &amp; Ali Khan (Offshore Developers)</a:t>
            </a:r>
            <a:r>
              <a:rPr lang="en-US" altLang="ja-JP" dirty="0" smtClean="0"/>
              <a:t> handle the complex deliverables individually but operate in isolation, missing opportunities to collaborate and transfer knowledge.</a:t>
            </a:r>
          </a:p>
          <a:p>
            <a:pPr marL="171450" indent="-171450">
              <a:buFont typeface="Wingdings" panose="05000000000000000000" pitchFamily="2" charset="2"/>
              <a:buChar char="Ø"/>
            </a:pPr>
            <a:r>
              <a:rPr lang="en-US" altLang="ja-JP" b="1" dirty="0" smtClean="0"/>
              <a:t>Agile Solution:</a:t>
            </a:r>
            <a:r>
              <a:rPr lang="en-US" altLang="ja-JP" dirty="0" smtClean="0"/>
              <a:t> Include offshore developers in daily stand-ups, backlog refinement, and sprint retrospectives to promote active collaboration. Encourage offshore developers to mentor onshore developers during pair programming and code reviews.</a:t>
            </a:r>
          </a:p>
          <a:p>
            <a:pPr marL="171450" indent="-171450">
              <a:buFont typeface="Wingdings" panose="05000000000000000000" pitchFamily="2" charset="2"/>
              <a:buChar char="Ø"/>
            </a:pPr>
            <a:r>
              <a:rPr lang="en-US" altLang="ja-JP" b="1" dirty="0" smtClean="0"/>
              <a:t>Benefit:</a:t>
            </a:r>
            <a:r>
              <a:rPr lang="en-US" altLang="ja-JP" dirty="0" smtClean="0"/>
              <a:t> Offshore developers share their technical expertise, improving team cohesion and overall knowledge transfer.</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ja-JP"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dirty="0" smtClean="0"/>
          </a:p>
          <a:p>
            <a:pPr marL="171450" indent="-171450">
              <a:buFont typeface="Arial" panose="020B0604020202020204" pitchFamily="34" charset="0"/>
              <a:buChar char="•"/>
            </a:pPr>
            <a:endParaRPr lang="en-US" altLang="ja-JP" dirty="0" smtClean="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3</a:t>
            </a:fld>
            <a:endParaRPr lang="ja-JP" altLang="en-US"/>
          </a:p>
        </p:txBody>
      </p:sp>
    </p:spTree>
    <p:extLst>
      <p:ext uri="{BB962C8B-B14F-4D97-AF65-F5344CB8AC3E}">
        <p14:creationId xmlns:p14="http://schemas.microsoft.com/office/powerpoint/2010/main" val="1653260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ja-JP" dirty="0" smtClean="0"/>
              <a:t>Under the previous model, all requirements were gathered upfront and remained fixed throughout the development process, which often resulted in inflexibility when market conditions or customer needs evolved. </a:t>
            </a:r>
          </a:p>
          <a:p>
            <a:pPr marL="171450" indent="-171450">
              <a:buFont typeface="Arial" panose="020B0604020202020204" pitchFamily="34" charset="0"/>
              <a:buChar char="•"/>
            </a:pPr>
            <a:r>
              <a:rPr lang="en-US" altLang="ja-JP" dirty="0" smtClean="0"/>
              <a:t>By shifting to Agile and enabling John to act as the Product Owner, he can continuously prioritize and refine the </a:t>
            </a:r>
            <a:r>
              <a:rPr lang="en-US" altLang="ja-JP" b="1" dirty="0" smtClean="0"/>
              <a:t>Product Backlog</a:t>
            </a:r>
            <a:r>
              <a:rPr lang="en-US" altLang="ja-JP" dirty="0" smtClean="0"/>
              <a:t> based on real-time feedback from stakeholders and end-users. This iterative approach ensures that the team delivers high-value features early and frequently, addressing the most critical customer needs while adapting to emerging changes. </a:t>
            </a:r>
          </a:p>
          <a:p>
            <a:pPr marL="171450" indent="-171450">
              <a:buFont typeface="Arial" panose="020B0604020202020204" pitchFamily="34" charset="0"/>
              <a:buChar char="•"/>
            </a:pPr>
            <a:r>
              <a:rPr lang="en-US" altLang="ja-JP" dirty="0" smtClean="0"/>
              <a:t>Consequently, the project becomes more dynamic, customer-focused, and resilient to shifting priorities, ultimately leading to better outcomes for both the business and its users.</a:t>
            </a:r>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4</a:t>
            </a:fld>
            <a:endParaRPr lang="ja-JP" altLang="en-US"/>
          </a:p>
        </p:txBody>
      </p:sp>
    </p:spTree>
    <p:extLst>
      <p:ext uri="{BB962C8B-B14F-4D97-AF65-F5344CB8AC3E}">
        <p14:creationId xmlns:p14="http://schemas.microsoft.com/office/powerpoint/2010/main" val="3798685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Let’s shift our attention to </a:t>
            </a:r>
            <a:r>
              <a:rPr lang="en-US" altLang="ja-JP" b="1" dirty="0" smtClean="0"/>
              <a:t>Part 2: Agile Practice</a:t>
            </a:r>
            <a:r>
              <a:rPr lang="en-US" altLang="ja-JP" dirty="0" smtClean="0"/>
              <a:t>, where we will delve into two fundamental components of Agile: </a:t>
            </a:r>
            <a:r>
              <a:rPr lang="en-US" altLang="ja-JP" b="1" dirty="0" smtClean="0"/>
              <a:t>Agile Radiators</a:t>
            </a:r>
            <a:r>
              <a:rPr lang="en-US" altLang="ja-JP" dirty="0" smtClean="0"/>
              <a:t> and </a:t>
            </a:r>
            <a:r>
              <a:rPr lang="en-US" altLang="ja-JP" b="1" dirty="0" smtClean="0"/>
              <a:t>Scrum Ceremonies</a:t>
            </a:r>
            <a:r>
              <a:rPr lang="en-US" altLang="ja-JP" dirty="0" smtClean="0"/>
              <a:t>. These elements are crucial to fostering transparency, collaboration, and continuous improvement in Agile environments.</a:t>
            </a:r>
          </a:p>
          <a:p>
            <a:endParaRPr kumimoji="1" lang="ja-JP" altLang="en-US"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5</a:t>
            </a:fld>
            <a:endParaRPr lang="ja-JP" altLang="en-US"/>
          </a:p>
        </p:txBody>
      </p:sp>
    </p:spTree>
    <p:extLst>
      <p:ext uri="{BB962C8B-B14F-4D97-AF65-F5344CB8AC3E}">
        <p14:creationId xmlns:p14="http://schemas.microsoft.com/office/powerpoint/2010/main" val="140415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tLang="ja-JP" dirty="0" smtClean="0"/>
              <a:t>To ensure transparency, effective communication, and a shared understanding within the team and stakeholders, implementing </a:t>
            </a:r>
            <a:r>
              <a:rPr lang="en-US" altLang="ja-JP" b="1" dirty="0" smtClean="0"/>
              <a:t>Information Radiators</a:t>
            </a:r>
            <a:r>
              <a:rPr lang="en-US" altLang="ja-JP" dirty="0" smtClean="0"/>
              <a:t> is crucial in Agile practices.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When implementing </a:t>
            </a:r>
            <a:r>
              <a:rPr lang="en-US" altLang="ja-JP" b="1" dirty="0" smtClean="0"/>
              <a:t>Information Radiators</a:t>
            </a:r>
            <a:r>
              <a:rPr lang="en-US" altLang="ja-JP" dirty="0" smtClean="0"/>
              <a:t> in Agile, it’s crucial to focus on their core purpose: fostering transparency, alignment, and collaboration within the team.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By making key project metrics and progress visible to everyone, these tools act as a shared source of truth, enabling teams to make informed decisions quickly.</a:t>
            </a:r>
          </a:p>
          <a:p>
            <a:r>
              <a:rPr lang="en-US" altLang="ja-JP" dirty="0" smtClean="0"/>
              <a:t>In this section, we’ll focus on two essential Information Radiators that can significantly enhance the flow of information:</a:t>
            </a:r>
          </a:p>
          <a:p>
            <a:pPr marL="171450" indent="-171450">
              <a:buFont typeface="Arial" panose="020B0604020202020204" pitchFamily="34" charset="0"/>
              <a:buChar char="•"/>
            </a:pPr>
            <a:r>
              <a:rPr lang="en-US" altLang="ja-JP" b="1" dirty="0" err="1" smtClean="0"/>
              <a:t>Burndown</a:t>
            </a:r>
            <a:r>
              <a:rPr lang="en-US" altLang="ja-JP" b="1" dirty="0" smtClean="0"/>
              <a:t> Chart</a:t>
            </a:r>
            <a:r>
              <a:rPr lang="en-US" altLang="ja-JP" dirty="0" smtClean="0"/>
              <a:t>: A tool to monitor Sprint progress and identify pacing issues.</a:t>
            </a:r>
          </a:p>
          <a:p>
            <a:pPr marL="171450" indent="-171450">
              <a:buFont typeface="Arial" panose="020B0604020202020204" pitchFamily="34" charset="0"/>
              <a:buChar char="•"/>
            </a:pPr>
            <a:r>
              <a:rPr lang="en-US" altLang="ja-JP" b="1" dirty="0" smtClean="0"/>
              <a:t>Velocity Chart</a:t>
            </a:r>
            <a:r>
              <a:rPr lang="en-US" altLang="ja-JP" dirty="0" smtClean="0"/>
              <a:t>: A tool to measure and predict the team’s delivery capacity over time.</a:t>
            </a:r>
          </a:p>
          <a:p>
            <a:r>
              <a:rPr lang="en-US" altLang="ja-JP" dirty="0" smtClean="0"/>
              <a:t>By leveraging these visual tools, Agile teams can make informed decisions, stay aligned on priorities, and continuously improve their processes. Let’s delve deeper into how each chart works and how it can benefit your project.</a:t>
            </a:r>
          </a:p>
          <a:p>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6</a:t>
            </a:fld>
            <a:endParaRPr lang="vi-VN"/>
          </a:p>
        </p:txBody>
      </p:sp>
    </p:spTree>
    <p:extLst>
      <p:ext uri="{BB962C8B-B14F-4D97-AF65-F5344CB8AC3E}">
        <p14:creationId xmlns:p14="http://schemas.microsoft.com/office/powerpoint/2010/main" val="3757110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A </a:t>
            </a:r>
            <a:r>
              <a:rPr lang="en-US" altLang="ja-JP" b="1" dirty="0" smtClean="0"/>
              <a:t>Burn Down Chart</a:t>
            </a:r>
            <a:r>
              <a:rPr lang="en-US" altLang="ja-JP" dirty="0" smtClean="0"/>
              <a:t> is a key tool used in </a:t>
            </a:r>
            <a:r>
              <a:rPr lang="en-US" altLang="ja-JP" b="1" dirty="0" smtClean="0"/>
              <a:t>Agile project management</a:t>
            </a:r>
            <a:r>
              <a:rPr lang="en-US" altLang="ja-JP" dirty="0" smtClean="0"/>
              <a:t> to visually track the progress of a project and show how much work remains to be done over time. It is particularly useful in Scrum, one of the Agile frameworks, to monitor the completion of tasks or user stories during a sprint.</a:t>
            </a:r>
          </a:p>
          <a:p>
            <a:r>
              <a:rPr lang="en-US" altLang="ja-JP" b="1" dirty="0" smtClean="0"/>
              <a:t>Key Elements of a Burn Down Chart:</a:t>
            </a:r>
          </a:p>
          <a:p>
            <a:pPr marL="171450" indent="-171450">
              <a:buFont typeface="Arial" panose="020B0604020202020204" pitchFamily="34" charset="0"/>
              <a:buChar char="•"/>
            </a:pPr>
            <a:r>
              <a:rPr lang="en-US" altLang="ja-JP" b="1" dirty="0" smtClean="0"/>
              <a:t>X-Axis (Time)</a:t>
            </a:r>
            <a:r>
              <a:rPr lang="en-US" altLang="ja-JP" dirty="0" smtClean="0"/>
              <a:t>: The horizontal axis represents the time duration of the sprint, typically in days. It shows the time elapsed since the beginning of the sprint.</a:t>
            </a:r>
          </a:p>
          <a:p>
            <a:pPr marL="171450" indent="-171450">
              <a:buFont typeface="Arial" panose="020B0604020202020204" pitchFamily="34" charset="0"/>
              <a:buChar char="•"/>
            </a:pPr>
            <a:r>
              <a:rPr lang="en-US" altLang="ja-JP" b="1" dirty="0" smtClean="0"/>
              <a:t>Y-Axis (Work Remaining)</a:t>
            </a:r>
            <a:r>
              <a:rPr lang="en-US" altLang="ja-JP" dirty="0" smtClean="0"/>
              <a:t>: The vertical axis shows the amount of work remaining, usually measured in story points or hours. This represents the effort needed to complete the user stories or tasks.</a:t>
            </a:r>
          </a:p>
          <a:p>
            <a:pPr marL="171450" indent="-171450">
              <a:buFont typeface="Arial" panose="020B0604020202020204" pitchFamily="34" charset="0"/>
              <a:buChar char="•"/>
            </a:pPr>
            <a:r>
              <a:rPr lang="en-US" altLang="ja-JP" b="1" dirty="0" smtClean="0"/>
              <a:t>Ideal Burn Down Line</a:t>
            </a:r>
            <a:r>
              <a:rPr lang="en-US" altLang="ja-JP" dirty="0" smtClean="0"/>
              <a:t>: This is a diagonal line that starts from the top-left corner (representing the total amount of work) and ends at the bottom-right corner (representing zero work remaining). It shows the ideal progress needed to complete all tasks by the end of the sprint.</a:t>
            </a:r>
          </a:p>
          <a:p>
            <a:pPr marL="171450" indent="-171450">
              <a:buFont typeface="Arial" panose="020B0604020202020204" pitchFamily="34" charset="0"/>
              <a:buChar char="•"/>
            </a:pPr>
            <a:r>
              <a:rPr lang="en-US" altLang="ja-JP" b="1" dirty="0" smtClean="0"/>
              <a:t>Actual Burn Down Line</a:t>
            </a:r>
            <a:r>
              <a:rPr lang="en-US" altLang="ja-JP" dirty="0" smtClean="0"/>
              <a:t>: This line represents the actual progress made throughout the sprint. It starts at the same point as the ideal burn down line but fluctuates based on how much work is completed each day.</a:t>
            </a:r>
          </a:p>
          <a:p>
            <a:pPr marL="0" indent="0">
              <a:buFont typeface="Arial" panose="020B0604020202020204" pitchFamily="34" charset="0"/>
              <a:buNone/>
            </a:pPr>
            <a:endParaRPr lang="en-US" altLang="ja-JP" dirty="0" smtClean="0"/>
          </a:p>
          <a:p>
            <a:r>
              <a:rPr lang="en-US" altLang="ja-JP" dirty="0" smtClean="0"/>
              <a:t>The chart provides a clear visual of how much work remains versus the time left in the sprint or project. For </a:t>
            </a:r>
            <a:r>
              <a:rPr lang="en-US" altLang="ja-JP" dirty="0" err="1" smtClean="0"/>
              <a:t>WorldVisitz</a:t>
            </a:r>
            <a:r>
              <a:rPr lang="en-US" altLang="ja-JP" dirty="0" smtClean="0"/>
              <a:t>, this transparency ensures that everyone—developers, Jane as the project manager, and John as the product owner—can stay aligned on the project’s status and identify risks early.</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dirty="0" smtClean="0"/>
              <a:t>By comparing the actual progress line to the ideal </a:t>
            </a:r>
            <a:r>
              <a:rPr lang="en-US" altLang="ja-JP" dirty="0" err="1" smtClean="0"/>
              <a:t>burndown</a:t>
            </a:r>
            <a:r>
              <a:rPr lang="en-US" altLang="ja-JP" dirty="0" smtClean="0"/>
              <a:t> line, the team can quickly detect if they are falling behind. This helps </a:t>
            </a:r>
            <a:r>
              <a:rPr lang="en-US" altLang="ja-JP" dirty="0" err="1" smtClean="0"/>
              <a:t>WorldVisitz</a:t>
            </a:r>
            <a:r>
              <a:rPr lang="en-US" altLang="ja-JP" dirty="0" smtClean="0"/>
              <a:t> proactively adjust priorities or allocate resources to avoid missing deadlines, particularly in a dynamic market.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dirty="0" smtClean="0"/>
              <a:t>The </a:t>
            </a:r>
            <a:r>
              <a:rPr lang="en-US" altLang="ja-JP" dirty="0" err="1" smtClean="0"/>
              <a:t>burndown</a:t>
            </a:r>
            <a:r>
              <a:rPr lang="en-US" altLang="ja-JP" dirty="0" smtClean="0"/>
              <a:t> chart keeps the team focused on delivering user stories that provide value. For </a:t>
            </a:r>
            <a:r>
              <a:rPr lang="en-US" altLang="ja-JP" dirty="0" err="1" smtClean="0"/>
              <a:t>WorldVisitz</a:t>
            </a:r>
            <a:r>
              <a:rPr lang="en-US" altLang="ja-JP" dirty="0" smtClean="0"/>
              <a:t>, where the transition to Agile emphasizes customer-centric outcomes, this alignment ensures that the team prioritizes high-impact tasks in line with the product backlog.</a:t>
            </a:r>
          </a:p>
          <a:p>
            <a:pPr marL="0" indent="0">
              <a:buFont typeface="Arial" panose="020B0604020202020204" pitchFamily="34" charset="0"/>
              <a:buNone/>
            </a:pPr>
            <a:endParaRPr lang="en-US" altLang="ja-JP" dirty="0" smtClean="0"/>
          </a:p>
          <a:p>
            <a:endParaRPr kumimoji="1" lang="ja-JP" altLang="en-US" dirty="0"/>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7</a:t>
            </a:fld>
            <a:endParaRPr lang="ja-JP" altLang="en-US"/>
          </a:p>
        </p:txBody>
      </p:sp>
    </p:spTree>
    <p:extLst>
      <p:ext uri="{BB962C8B-B14F-4D97-AF65-F5344CB8AC3E}">
        <p14:creationId xmlns:p14="http://schemas.microsoft.com/office/powerpoint/2010/main" val="108447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The </a:t>
            </a:r>
            <a:r>
              <a:rPr lang="en-US" altLang="ja-JP" b="1" dirty="0" smtClean="0"/>
              <a:t>Velocity Chart</a:t>
            </a:r>
            <a:r>
              <a:rPr lang="en-US" altLang="ja-JP" dirty="0" smtClean="0"/>
              <a:t> is another essential Agile tool that can greatly benefit </a:t>
            </a:r>
            <a:r>
              <a:rPr lang="en-US" altLang="ja-JP" b="1" dirty="0" err="1" smtClean="0"/>
              <a:t>WorldVisitz</a:t>
            </a:r>
            <a:r>
              <a:rPr lang="en-US" altLang="ja-JP" dirty="0" smtClean="0"/>
              <a:t>, particularly as they transition from a traditional waterfall model to Agile practices. Here’s how the velocity chart proves useful: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The velocity chart displays the amount of work (e.g., story points) completed in each sprint. For </a:t>
            </a:r>
            <a:r>
              <a:rPr lang="en-US" altLang="ja-JP" b="1" dirty="0" err="1" smtClean="0"/>
              <a:t>WorldVisitz</a:t>
            </a:r>
            <a:r>
              <a:rPr lang="en-US" altLang="ja-JP" dirty="0" smtClean="0"/>
              <a:t>, this helps the team estimate their capacity for future sprints, making sprint planning more reliable and realistic. Over time, the team can develop a predictable velocity, ensuring better forecasting for deliverables and deadlines.</a:t>
            </a:r>
          </a:p>
        </p:txBody>
      </p:sp>
      <p:sp>
        <p:nvSpPr>
          <p:cNvPr id="4" name="Slide Number Placeholder 3"/>
          <p:cNvSpPr>
            <a:spLocks noGrp="1"/>
          </p:cNvSpPr>
          <p:nvPr>
            <p:ph type="sldNum" sz="quarter" idx="10"/>
          </p:nvPr>
        </p:nvSpPr>
        <p:spPr/>
        <p:txBody>
          <a:bodyPr/>
          <a:lstStyle/>
          <a:p>
            <a:fld id="{C1987810-38A0-4764-B021-2AB7DCDE7533}" type="slidenum">
              <a:rPr lang="en-US" altLang="ja-JP" smtClean="0"/>
              <a:t>8</a:t>
            </a:fld>
            <a:endParaRPr lang="ja-JP" altLang="en-US"/>
          </a:p>
        </p:txBody>
      </p:sp>
    </p:spTree>
    <p:extLst>
      <p:ext uri="{BB962C8B-B14F-4D97-AF65-F5344CB8AC3E}">
        <p14:creationId xmlns:p14="http://schemas.microsoft.com/office/powerpoint/2010/main" val="2732136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dirty="0" smtClean="0"/>
              <a:t>To guide our Agile implementation for </a:t>
            </a:r>
            <a:r>
              <a:rPr lang="en-US" altLang="ja-JP" dirty="0" err="1" smtClean="0"/>
              <a:t>WorldVisitz</a:t>
            </a:r>
            <a:r>
              <a:rPr lang="en-US" altLang="ja-JP" dirty="0" smtClean="0"/>
              <a:t>, I propose using the Scrum framework. To assist you in this transition, I'd like to present a sample Scrum Ceremony Schedule.</a:t>
            </a:r>
          </a:p>
          <a:p>
            <a:pPr marL="171450" indent="-171450">
              <a:buFont typeface="Arial" panose="020B0604020202020204" pitchFamily="34" charset="0"/>
              <a:buChar char="•"/>
            </a:pPr>
            <a:r>
              <a:rPr lang="en-US" altLang="ja-JP" dirty="0" smtClean="0"/>
              <a:t>Scrum is an agile project management framework that focuses on iterative development and continuous improvement. </a:t>
            </a:r>
          </a:p>
          <a:p>
            <a:pPr marL="171450" indent="-171450">
              <a:buFont typeface="Arial" panose="020B0604020202020204" pitchFamily="34" charset="0"/>
              <a:buChar char="•"/>
            </a:pPr>
            <a:r>
              <a:rPr lang="en-US" altLang="ja-JP" dirty="0" smtClean="0"/>
              <a:t>One of the key elements of Scrum is its ceremonies, which help teams stay organized, collaborate effectively, and maintain focus on their goals. </a:t>
            </a:r>
          </a:p>
          <a:p>
            <a:pPr marL="171450" indent="-171450">
              <a:buFont typeface="Arial" panose="020B0604020202020204" pitchFamily="34" charset="0"/>
              <a:buChar char="•"/>
            </a:pPr>
            <a:r>
              <a:rPr lang="en-US" altLang="ja-JP" dirty="0" smtClean="0"/>
              <a:t>These 6 ceremonies provide structure to the Scrum process and are essential for the successful execution of a Scrum project. </a:t>
            </a:r>
          </a:p>
          <a:p>
            <a:pPr marL="171450" indent="-171450">
              <a:buFont typeface="Arial" panose="020B0604020202020204" pitchFamily="34" charset="0"/>
              <a:buChar char="•"/>
            </a:pPr>
            <a:r>
              <a:rPr lang="en-US" altLang="ja-JP" dirty="0" smtClean="0"/>
              <a:t>Let’s take a closer look at each of these ceremonies.</a:t>
            </a:r>
          </a:p>
          <a:p>
            <a:pPr marL="171450" indent="-171450">
              <a:buFont typeface="Arial" panose="020B0604020202020204" pitchFamily="34" charset="0"/>
              <a:buChar char="•"/>
            </a:pPr>
            <a:endParaRPr lang="en-US" dirty="0" smtClean="0">
              <a:latin typeface="Calibri"/>
              <a:ea typeface="Calibri"/>
              <a:cs typeface="Calibri"/>
            </a:endParaRPr>
          </a:p>
          <a:p>
            <a:r>
              <a:rPr lang="en-US" altLang="ja-JP" b="1" dirty="0" smtClean="0"/>
              <a:t>Project Vision</a:t>
            </a:r>
            <a:r>
              <a:rPr lang="en-US" altLang="ja-JP" dirty="0" smtClean="0"/>
              <a:t>: This ceremony is where business leaders define the project's objectives, success criteria, assumptions, and risks. It occurs once before the project launch and is time-boxed to 1 hour. The outcome is a statement of the desired future state.</a:t>
            </a:r>
          </a:p>
          <a:p>
            <a:r>
              <a:rPr lang="en-US" altLang="ja-JP" b="1" dirty="0" smtClean="0"/>
              <a:t>Daily Stand Up</a:t>
            </a:r>
            <a:r>
              <a:rPr lang="en-US" altLang="ja-JP" dirty="0" smtClean="0"/>
              <a:t>: A 15-minute daily meeting where each team member answers three questions: What did I do? What will I do today? What obstacles am I facing? This promotes synchronization and transparency within the team.</a:t>
            </a:r>
          </a:p>
          <a:p>
            <a:r>
              <a:rPr lang="en-US" altLang="ja-JP" b="1" dirty="0" smtClean="0"/>
              <a:t>Sprint Planning</a:t>
            </a:r>
            <a:r>
              <a:rPr lang="en-US" altLang="ja-JP" dirty="0" smtClean="0"/>
              <a:t>: The team collaborates to plan the work for the upcoming sprint. It is time-boxed to 8 hours for a 1-month sprint, and the team works with the Product Owner to determine what to deliver, how to achieve it, and estimates for tasks.</a:t>
            </a:r>
          </a:p>
          <a:p>
            <a:r>
              <a:rPr lang="en-US" altLang="ja-JP" b="1" dirty="0" smtClean="0"/>
              <a:t>Sprint Review/Demo</a:t>
            </a:r>
            <a:r>
              <a:rPr lang="en-US" altLang="ja-JP" dirty="0" smtClean="0"/>
              <a:t>: The team demonstrates the completed work to the Product Owner (PO) and business representatives to gather feedback. The PO determines if the deliverables meet the Acceptance Criteria. This ceremony occurs once at the end of each sprint and is time-boxed to 4 hours for a one-month sprint.</a:t>
            </a:r>
          </a:p>
          <a:p>
            <a:r>
              <a:rPr lang="en-US" altLang="ja-JP" b="1" dirty="0" smtClean="0"/>
              <a:t>Sprint Retrospective</a:t>
            </a:r>
            <a:r>
              <a:rPr lang="en-US" altLang="ja-JP" dirty="0" smtClean="0"/>
              <a:t>: The team reflects on its performance during the sprint, discussing successes and areas for improvement. This meeting is held after the Sprint Review, time-boxed to 3 hours for a one-month sprint.</a:t>
            </a:r>
          </a:p>
          <a:p>
            <a:r>
              <a:rPr lang="en-US" altLang="ja-JP" b="1" dirty="0" smtClean="0"/>
              <a:t>Release Planning</a:t>
            </a:r>
            <a:r>
              <a:rPr lang="en-US" altLang="ja-JP" dirty="0" smtClean="0"/>
              <a:t>: The team creates a plan for when a collection of features will be released to the customer. The agenda includes discussing critical dates, coordinating with other teams, and balancing business value and quality. This occurs only when a release is planned and is time-boxed to 20 minutes.</a:t>
            </a:r>
          </a:p>
          <a:p>
            <a:pPr marL="0" indent="0">
              <a:buFont typeface="Arial" panose="020B0604020202020204" pitchFamily="34" charset="0"/>
              <a:buNone/>
            </a:pPr>
            <a:endParaRPr lang="en-US" dirty="0">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C1987810-38A0-4764-B021-2AB7DCDE7533}" type="slidenum">
              <a:t>9</a:t>
            </a:fld>
            <a:endParaRPr lang="vi-VN"/>
          </a:p>
        </p:txBody>
      </p:sp>
    </p:spTree>
    <p:extLst>
      <p:ext uri="{BB962C8B-B14F-4D97-AF65-F5344CB8AC3E}">
        <p14:creationId xmlns:p14="http://schemas.microsoft.com/office/powerpoint/2010/main" val="274243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sv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svg"/><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sv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svg"/><Relationship Id="rId9" Type="http://schemas.openxmlformats.org/officeDocument/2006/relationships/image" Target="../media/image12.sv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svg"/><Relationship Id="rId2" Type="http://schemas.openxmlformats.org/officeDocument/2006/relationships/notesSlide" Target="../notesSlides/notesSlide12.xml"/><Relationship Id="rId1" Type="http://schemas.openxmlformats.org/officeDocument/2006/relationships/slideLayout" Target="../slideLayouts/slideLayout7.xml"/><Relationship Id="rId10" Type="http://schemas.openxmlformats.org/officeDocument/2006/relationships/image" Target="../media/image11.jpeg"/><Relationship Id="rId4" Type="http://schemas.openxmlformats.org/officeDocument/2006/relationships/image" Target="../media/image2.svg"/><Relationship Id="rId9"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sv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2.svg"/></Relationships>
</file>

<file path=ppt/slides/_rels/slide2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sv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16" name="Group 7"/>
          <p:cNvGrpSpPr/>
          <p:nvPr/>
        </p:nvGrpSpPr>
        <p:grpSpPr>
          <a:xfrm rot="-3593884">
            <a:off x="1433354" y="-1780657"/>
            <a:ext cx="12732324" cy="13418974"/>
            <a:chOff x="0" y="0"/>
            <a:chExt cx="3353369" cy="3534215"/>
          </a:xfrm>
        </p:grpSpPr>
        <p:sp>
          <p:nvSpPr>
            <p:cNvPr id="17" name="Freeform 8"/>
            <p:cNvSpPr/>
            <p:nvPr/>
          </p:nvSpPr>
          <p:spPr>
            <a:xfrm>
              <a:off x="2583" y="0"/>
              <a:ext cx="3348202" cy="3534215"/>
            </a:xfrm>
            <a:custGeom>
              <a:avLst/>
              <a:gdLst/>
              <a:ahLst/>
              <a:cxnLst/>
              <a:rect l="l" t="t" r="r" b="b"/>
              <a:pathLst>
                <a:path w="3348202" h="3534215">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1">
              <a:gsLst>
                <a:gs pos="0">
                  <a:srgbClr val="82A5FF">
                    <a:alpha val="20000"/>
                  </a:srgbClr>
                </a:gs>
                <a:gs pos="100000">
                  <a:srgbClr val="005EFF">
                    <a:alpha val="100000"/>
                  </a:srgbClr>
                </a:gs>
              </a:gsLst>
              <a:lin ang="0"/>
            </a:gradFill>
          </p:spPr>
        </p:sp>
        <p:sp>
          <p:nvSpPr>
            <p:cNvPr id="21" name="TextBox 9"/>
            <p:cNvSpPr txBox="1"/>
            <p:nvPr/>
          </p:nvSpPr>
          <p:spPr>
            <a:xfrm>
              <a:off x="101600" y="-47625"/>
              <a:ext cx="3150169" cy="3581840"/>
            </a:xfrm>
            <a:prstGeom prst="rect">
              <a:avLst/>
            </a:prstGeom>
          </p:spPr>
          <p:txBody>
            <a:bodyPr lIns="50800" tIns="50800" rIns="50800" bIns="50800" rtlCol="0" anchor="ctr"/>
            <a:lstStyle/>
            <a:p>
              <a:pPr algn="ctr">
                <a:lnSpc>
                  <a:spcPts val="2731"/>
                </a:lnSpc>
              </a:pPr>
              <a:endParaRPr/>
            </a:p>
          </p:txBody>
        </p:sp>
      </p:grpSp>
      <p:grpSp>
        <p:nvGrpSpPr>
          <p:cNvPr id="3" name="Group 3"/>
          <p:cNvGrpSpPr/>
          <p:nvPr/>
        </p:nvGrpSpPr>
        <p:grpSpPr>
          <a:xfrm rot="-3593884">
            <a:off x="9940553" y="5669882"/>
            <a:ext cx="12732324" cy="2314575"/>
            <a:chOff x="0" y="0"/>
            <a:chExt cx="3353369" cy="609600"/>
          </a:xfrm>
        </p:grpSpPr>
        <p:sp>
          <p:nvSpPr>
            <p:cNvPr id="4" name="Freeform 4"/>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6" name="Group 6"/>
          <p:cNvGrpSpPr/>
          <p:nvPr/>
        </p:nvGrpSpPr>
        <p:grpSpPr>
          <a:xfrm>
            <a:off x="16146813" y="8304146"/>
            <a:ext cx="1066005" cy="1058401"/>
            <a:chOff x="0" y="0"/>
            <a:chExt cx="289003" cy="286941"/>
          </a:xfrm>
        </p:grpSpPr>
        <p:sp>
          <p:nvSpPr>
            <p:cNvPr id="7" name="Freeform 7"/>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8" name="TextBox 8"/>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0" name="Group 10"/>
          <p:cNvGrpSpPr/>
          <p:nvPr/>
        </p:nvGrpSpPr>
        <p:grpSpPr>
          <a:xfrm rot="-3593884">
            <a:off x="6236754" y="6556192"/>
            <a:ext cx="12732324" cy="2314575"/>
            <a:chOff x="0" y="0"/>
            <a:chExt cx="3353369" cy="609600"/>
          </a:xfrm>
        </p:grpSpPr>
        <p:sp>
          <p:nvSpPr>
            <p:cNvPr id="11" name="Freeform 11"/>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12" name="TextBox 12"/>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18" name="TextBox 18"/>
          <p:cNvSpPr txBox="1"/>
          <p:nvPr/>
        </p:nvSpPr>
        <p:spPr>
          <a:xfrm>
            <a:off x="1740635" y="2423774"/>
            <a:ext cx="9868811" cy="4892365"/>
          </a:xfrm>
          <a:prstGeom prst="rect">
            <a:avLst/>
          </a:prstGeom>
        </p:spPr>
        <p:txBody>
          <a:bodyPr lIns="0" tIns="0" rIns="0" bIns="0" rtlCol="0" anchor="t">
            <a:spAutoFit/>
          </a:bodyPr>
          <a:lstStyle/>
          <a:p>
            <a:r>
              <a:rPr lang="en-US" sz="6000" b="1" dirty="0" err="1">
                <a:solidFill>
                  <a:srgbClr val="005EFF"/>
                </a:solidFill>
                <a:latin typeface="Calibri"/>
                <a:ea typeface="Open Sans"/>
                <a:cs typeface="Pattanakarn Bold"/>
                <a:sym typeface="Pattanakarn Bold"/>
              </a:rPr>
              <a:t>WorldVisitz</a:t>
            </a:r>
            <a:r>
              <a:rPr lang="en-US" sz="6000" b="1" dirty="0">
                <a:solidFill>
                  <a:srgbClr val="005EFF"/>
                </a:solidFill>
                <a:latin typeface="Calibri"/>
                <a:ea typeface="Open Sans"/>
                <a:cs typeface="Pattanakarn Bold"/>
                <a:sym typeface="Pattanakarn Bold"/>
              </a:rPr>
              <a:t> Mobile Application Agile Delivery </a:t>
            </a:r>
            <a:r>
              <a:rPr lang="en-US" sz="6000" b="1" dirty="0">
                <a:solidFill>
                  <a:srgbClr val="005EFF"/>
                </a:solidFill>
                <a:latin typeface="Calibri"/>
                <a:ea typeface="Calibri"/>
                <a:cs typeface="Pattanakarn Bold"/>
              </a:rPr>
              <a:t>Launch</a:t>
            </a:r>
            <a:endParaRPr lang="vi-VN" sz="6000" dirty="0">
              <a:latin typeface="Calibri"/>
              <a:ea typeface="Calibri"/>
              <a:cs typeface="Calibri"/>
            </a:endParaRPr>
          </a:p>
          <a:p>
            <a:pPr>
              <a:lnSpc>
                <a:spcPts val="13322"/>
              </a:lnSpc>
            </a:pPr>
            <a:r>
              <a:rPr lang="en-US" dirty="0"/>
              <a:t/>
            </a:r>
            <a:br>
              <a:rPr lang="en-US" dirty="0"/>
            </a:br>
            <a:endParaRPr lang="en-US" dirty="0"/>
          </a:p>
        </p:txBody>
      </p:sp>
      <p:sp>
        <p:nvSpPr>
          <p:cNvPr id="19" name="TextBox 19"/>
          <p:cNvSpPr txBox="1"/>
          <p:nvPr/>
        </p:nvSpPr>
        <p:spPr>
          <a:xfrm>
            <a:off x="1740635" y="4441121"/>
            <a:ext cx="8418723" cy="5796459"/>
          </a:xfrm>
          <a:prstGeom prst="rect">
            <a:avLst/>
          </a:prstGeom>
        </p:spPr>
        <p:txBody>
          <a:bodyPr wrap="square" lIns="0" tIns="0" rIns="0" bIns="0" rtlCol="0" anchor="t">
            <a:spAutoFit/>
          </a:bodyPr>
          <a:lstStyle/>
          <a:p>
            <a:r>
              <a:rPr lang="en-US" sz="4000" dirty="0" smtClean="0">
                <a:solidFill>
                  <a:srgbClr val="005EFF"/>
                </a:solidFill>
                <a:latin typeface="Calibri"/>
                <a:ea typeface="Open Sans"/>
                <a:cs typeface="Open Sans"/>
                <a:sym typeface="Touvlo"/>
              </a:rPr>
              <a:t>Onboarding the team- </a:t>
            </a:r>
            <a:endParaRPr lang="vi-VN" sz="4000" dirty="0">
              <a:solidFill>
                <a:srgbClr val="000000"/>
              </a:solidFill>
              <a:latin typeface="Calibri"/>
              <a:ea typeface="Calibri"/>
              <a:cs typeface="Calibri"/>
            </a:endParaRPr>
          </a:p>
          <a:p>
            <a:r>
              <a:rPr lang="en-US" sz="4000" dirty="0">
                <a:solidFill>
                  <a:srgbClr val="005EFF"/>
                </a:solidFill>
                <a:latin typeface="Calibri"/>
                <a:ea typeface="Open Sans"/>
                <a:cs typeface="Open Sans"/>
                <a:sym typeface="Touvlo"/>
              </a:rPr>
              <a:t>Presentation for the Leadership </a:t>
            </a:r>
            <a:r>
              <a:rPr lang="en-US" sz="4000" dirty="0" smtClean="0">
                <a:solidFill>
                  <a:srgbClr val="005EFF"/>
                </a:solidFill>
                <a:latin typeface="Calibri"/>
                <a:ea typeface="Open Sans"/>
                <a:cs typeface="Open Sans"/>
                <a:sym typeface="Touvlo"/>
              </a:rPr>
              <a:t>Team</a:t>
            </a:r>
          </a:p>
          <a:p>
            <a:endParaRPr lang="en-US" sz="4000" dirty="0">
              <a:solidFill>
                <a:srgbClr val="005EFF"/>
              </a:solidFill>
              <a:latin typeface="Calibri"/>
              <a:ea typeface="Calibri"/>
              <a:cs typeface="Calibri"/>
              <a:sym typeface="Touvlo"/>
            </a:endParaRPr>
          </a:p>
          <a:p>
            <a:pPr marL="571500" indent="-571500">
              <a:buFont typeface="Wingdings" panose="05000000000000000000" pitchFamily="2" charset="2"/>
              <a:buChar char="u"/>
            </a:pPr>
            <a:r>
              <a:rPr lang="en-US" sz="4000" dirty="0" smtClean="0">
                <a:solidFill>
                  <a:srgbClr val="005EFF"/>
                </a:solidFill>
                <a:latin typeface="Calibri"/>
                <a:ea typeface="Calibri"/>
                <a:cs typeface="Calibri"/>
                <a:sym typeface="Touvlo"/>
              </a:rPr>
              <a:t>Part 1: </a:t>
            </a:r>
            <a:r>
              <a:rPr lang="en-US" altLang="ja-JP" sz="4000" dirty="0" smtClean="0">
                <a:solidFill>
                  <a:srgbClr val="005EFF"/>
                </a:solidFill>
                <a:latin typeface="Calibri"/>
                <a:ea typeface="Open Sans"/>
                <a:cs typeface="Open Sans"/>
                <a:sym typeface="Touvlo"/>
              </a:rPr>
              <a:t>Onboarding the Team</a:t>
            </a:r>
          </a:p>
          <a:p>
            <a:pPr marL="571500" indent="-571500">
              <a:buFont typeface="Wingdings" panose="05000000000000000000" pitchFamily="2" charset="2"/>
              <a:buChar char="u"/>
            </a:pPr>
            <a:r>
              <a:rPr lang="en-US" sz="4000" dirty="0" smtClean="0">
                <a:solidFill>
                  <a:srgbClr val="005EFF"/>
                </a:solidFill>
                <a:latin typeface="Calibri"/>
                <a:ea typeface="Open Sans"/>
                <a:cs typeface="Open Sans"/>
                <a:sym typeface="Touvlo"/>
              </a:rPr>
              <a:t>Part 2</a:t>
            </a:r>
            <a:r>
              <a:rPr lang="en-US" sz="4000" dirty="0" smtClean="0">
                <a:solidFill>
                  <a:srgbClr val="005EFF"/>
                </a:solidFill>
                <a:ea typeface="Open Sans"/>
                <a:cs typeface="Open Sans"/>
                <a:sym typeface="Touvlo"/>
              </a:rPr>
              <a:t>: Agile Practice</a:t>
            </a:r>
          </a:p>
          <a:p>
            <a:pPr marL="571500" indent="-571500">
              <a:buFont typeface="Wingdings" panose="05000000000000000000" pitchFamily="2" charset="2"/>
              <a:buChar char="u"/>
            </a:pPr>
            <a:r>
              <a:rPr lang="en-US" sz="4000" dirty="0" smtClean="0">
                <a:solidFill>
                  <a:srgbClr val="005EFF"/>
                </a:solidFill>
                <a:ea typeface="Open Sans"/>
                <a:cs typeface="Open Sans"/>
                <a:sym typeface="Touvlo"/>
              </a:rPr>
              <a:t>Part 3: High Performing Agile Teams</a:t>
            </a:r>
            <a:r>
              <a:rPr lang="en-US" sz="4000" dirty="0">
                <a:solidFill>
                  <a:srgbClr val="005EFF"/>
                </a:solidFill>
                <a:ea typeface="Open Sans"/>
                <a:cs typeface="Open Sans"/>
                <a:sym typeface="Touvlo"/>
              </a:rPr>
              <a:t/>
            </a:r>
            <a:br>
              <a:rPr lang="en-US" sz="4000" dirty="0">
                <a:solidFill>
                  <a:srgbClr val="005EFF"/>
                </a:solidFill>
                <a:ea typeface="Open Sans"/>
                <a:cs typeface="Open Sans"/>
                <a:sym typeface="Touvlo"/>
              </a:rPr>
            </a:br>
            <a:endParaRPr lang="en-US" sz="4000" dirty="0">
              <a:solidFill>
                <a:srgbClr val="005EFF"/>
              </a:solidFill>
              <a:ea typeface="Open Sans"/>
              <a:cs typeface="Open Sans"/>
              <a:sym typeface="Touvlo"/>
            </a:endParaRPr>
          </a:p>
          <a:p>
            <a:endParaRPr lang="vi-VN" sz="4000" dirty="0">
              <a:solidFill>
                <a:srgbClr val="005EFF"/>
              </a:solidFill>
              <a:latin typeface="Calibri"/>
              <a:ea typeface="Open Sans"/>
              <a:cs typeface="Open Sans"/>
            </a:endParaRPr>
          </a:p>
          <a:p>
            <a:pPr algn="just">
              <a:lnSpc>
                <a:spcPts val="3360"/>
              </a:lnSpc>
            </a:pPr>
            <a:r>
              <a:rPr lang="en-US" dirty="0"/>
              <a:t/>
            </a:r>
            <a:br>
              <a:rPr lang="en-US" dirty="0"/>
            </a:br>
            <a:endParaRPr lang="en-US" dirty="0"/>
          </a:p>
        </p:txBody>
      </p:sp>
      <p:sp>
        <p:nvSpPr>
          <p:cNvPr id="20" name="TextBox 20"/>
          <p:cNvSpPr txBox="1"/>
          <p:nvPr/>
        </p:nvSpPr>
        <p:spPr>
          <a:xfrm>
            <a:off x="1903511" y="9497643"/>
            <a:ext cx="5593615" cy="1250342"/>
          </a:xfrm>
          <a:prstGeom prst="rect">
            <a:avLst/>
          </a:prstGeom>
        </p:spPr>
        <p:txBody>
          <a:bodyPr lIns="0" tIns="0" rIns="0" bIns="0" rtlCol="0" anchor="t">
            <a:spAutoFit/>
          </a:bodyPr>
          <a:lstStyle/>
          <a:p>
            <a:r>
              <a:rPr lang="en-US" sz="3500" b="1" dirty="0">
                <a:solidFill>
                  <a:srgbClr val="005EFF"/>
                </a:solidFill>
                <a:latin typeface="Calibri"/>
                <a:ea typeface="Calibri"/>
                <a:cs typeface="Pattanakarn Bold"/>
                <a:sym typeface="Pattanakarn Bold"/>
              </a:rPr>
              <a:t>Presented by: Long Nguyen</a:t>
            </a:r>
            <a:endParaRPr lang="vi-VN" sz="3500" dirty="0">
              <a:latin typeface="Calibri"/>
              <a:ea typeface="Calibri"/>
              <a:cs typeface="Calibri"/>
            </a:endParaRPr>
          </a:p>
          <a:p>
            <a:pPr>
              <a:lnSpc>
                <a:spcPts val="2871"/>
              </a:lnSpc>
              <a:spcBef>
                <a:spcPct val="0"/>
              </a:spcBef>
            </a:pPr>
            <a:r>
              <a:rPr lang="en-US" dirty="0">
                <a:sym typeface="Pattanakarn Bold"/>
              </a:rPr>
              <a:t/>
            </a:r>
            <a:br>
              <a:rPr lang="en-US" dirty="0">
                <a:sym typeface="Pattanakarn Bold"/>
              </a:rPr>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10"/>
          <p:cNvGrpSpPr/>
          <p:nvPr/>
        </p:nvGrpSpPr>
        <p:grpSpPr>
          <a:xfrm rot="-3593884">
            <a:off x="6319884" y="8205259"/>
            <a:ext cx="8252109" cy="2314575"/>
            <a:chOff x="0" y="0"/>
            <a:chExt cx="2173395" cy="609600"/>
          </a:xfrm>
        </p:grpSpPr>
        <p:sp>
          <p:nvSpPr>
            <p:cNvPr id="38" name="Freeform 11"/>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42" name="TextBox 12"/>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3666047" y="295650"/>
            <a:ext cx="10692957" cy="182101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Ceremonies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grpSp>
        <p:nvGrpSpPr>
          <p:cNvPr id="21" name="Group 4"/>
          <p:cNvGrpSpPr/>
          <p:nvPr/>
        </p:nvGrpSpPr>
        <p:grpSpPr>
          <a:xfrm rot="-3593884">
            <a:off x="12567177" y="7676059"/>
            <a:ext cx="8252109" cy="2314575"/>
            <a:chOff x="0" y="0"/>
            <a:chExt cx="2173395" cy="609600"/>
          </a:xfrm>
        </p:grpSpPr>
        <p:sp>
          <p:nvSpPr>
            <p:cNvPr id="23" name="Freeform 5"/>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4" name="TextBox 6"/>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25" name="Group 7"/>
          <p:cNvGrpSpPr/>
          <p:nvPr/>
        </p:nvGrpSpPr>
        <p:grpSpPr>
          <a:xfrm rot="-3593884">
            <a:off x="9390474" y="8050336"/>
            <a:ext cx="8252109" cy="2314575"/>
            <a:chOff x="0" y="0"/>
            <a:chExt cx="2173395" cy="609600"/>
          </a:xfrm>
        </p:grpSpPr>
        <p:sp>
          <p:nvSpPr>
            <p:cNvPr id="26" name="Freeform 8"/>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7" name="TextBox 9"/>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3" name="Group 13"/>
          <p:cNvGrpSpPr/>
          <p:nvPr/>
        </p:nvGrpSpPr>
        <p:grpSpPr>
          <a:xfrm>
            <a:off x="16146813" y="8304146"/>
            <a:ext cx="1066005" cy="1058401"/>
            <a:chOff x="0" y="0"/>
            <a:chExt cx="289003" cy="286941"/>
          </a:xfrm>
        </p:grpSpPr>
        <p:sp>
          <p:nvSpPr>
            <p:cNvPr id="44" name="Freeform 1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45" name="TextBox 15"/>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46" name="Freeform 16"/>
          <p:cNvSpPr/>
          <p:nvPr/>
        </p:nvSpPr>
        <p:spPr>
          <a:xfrm rot="162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7"/>
                </a:ext>
              </a:extLst>
            </a:blip>
            <a:stretch>
              <a:fillRect/>
            </a:stretch>
          </a:blipFill>
        </p:spPr>
      </p:sp>
      <p:sp>
        <p:nvSpPr>
          <p:cNvPr id="49" name="Freeform 2"/>
          <p:cNvSpPr/>
          <p:nvPr/>
        </p:nvSpPr>
        <p:spPr>
          <a:xfrm>
            <a:off x="2974740" y="1206156"/>
            <a:ext cx="8514920" cy="8514920"/>
          </a:xfrm>
          <a:custGeom>
            <a:avLst/>
            <a:gdLst/>
            <a:ahLst/>
            <a:cxnLst/>
            <a:rect l="l" t="t" r="r" b="b"/>
            <a:pathLst>
              <a:path w="8514920" h="8514920">
                <a:moveTo>
                  <a:pt x="0" y="0"/>
                </a:moveTo>
                <a:lnTo>
                  <a:pt x="8514920" y="0"/>
                </a:lnTo>
                <a:lnTo>
                  <a:pt x="8514920" y="8514920"/>
                </a:lnTo>
                <a:lnTo>
                  <a:pt x="0" y="8514920"/>
                </a:lnTo>
                <a:lnTo>
                  <a:pt x="0" y="0"/>
                </a:lnTo>
                <a:close/>
              </a:path>
            </a:pathLst>
          </a:custGeom>
          <a:blipFill>
            <a:blip r:embed="rId8">
              <a:alphaModFix amt="32999"/>
              <a:extLst>
                <a:ext uri="{96DAC541-7B7A-43D3-8B79-37D633B846F1}">
                  <asvg:svgBlip xmlns:asvg="http://schemas.microsoft.com/office/drawing/2016/SVG/main" xmlns="" r:embed="rId9"/>
                </a:ext>
              </a:extLst>
            </a:blip>
            <a:stretch>
              <a:fillRect/>
            </a:stretch>
          </a:blipFill>
        </p:spPr>
      </p:sp>
      <p:graphicFrame>
        <p:nvGraphicFramePr>
          <p:cNvPr id="8" name="Table 7"/>
          <p:cNvGraphicFramePr>
            <a:graphicFrameLocks noGrp="1"/>
          </p:cNvGraphicFramePr>
          <p:nvPr>
            <p:extLst>
              <p:ext uri="{D42A27DB-BD31-4B8C-83A1-F6EECF244321}">
                <p14:modId xmlns:p14="http://schemas.microsoft.com/office/powerpoint/2010/main" val="3304260345"/>
              </p:ext>
            </p:extLst>
          </p:nvPr>
        </p:nvGraphicFramePr>
        <p:xfrm>
          <a:off x="1981200" y="2441314"/>
          <a:ext cx="12192000" cy="3937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48306899"/>
                    </a:ext>
                  </a:extLst>
                </a:gridCol>
                <a:gridCol w="3048000">
                  <a:extLst>
                    <a:ext uri="{9D8B030D-6E8A-4147-A177-3AD203B41FA5}">
                      <a16:colId xmlns:a16="http://schemas.microsoft.com/office/drawing/2014/main" val="603919520"/>
                    </a:ext>
                  </a:extLst>
                </a:gridCol>
                <a:gridCol w="3048000">
                  <a:extLst>
                    <a:ext uri="{9D8B030D-6E8A-4147-A177-3AD203B41FA5}">
                      <a16:colId xmlns:a16="http://schemas.microsoft.com/office/drawing/2014/main" val="3800721341"/>
                    </a:ext>
                  </a:extLst>
                </a:gridCol>
                <a:gridCol w="3048000">
                  <a:extLst>
                    <a:ext uri="{9D8B030D-6E8A-4147-A177-3AD203B41FA5}">
                      <a16:colId xmlns:a16="http://schemas.microsoft.com/office/drawing/2014/main" val="2031546011"/>
                    </a:ext>
                  </a:extLst>
                </a:gridCol>
              </a:tblGrid>
              <a:tr h="370840">
                <a:tc>
                  <a:txBody>
                    <a:bodyPr/>
                    <a:lstStyle/>
                    <a:p>
                      <a:pPr algn="ctr"/>
                      <a:r>
                        <a:rPr kumimoji="1" lang="en-US" altLang="ja-JP" dirty="0" smtClean="0"/>
                        <a:t>Ceremony</a:t>
                      </a:r>
                      <a:endParaRPr kumimoji="1" lang="ja-JP" altLang="en-US" dirty="0"/>
                    </a:p>
                  </a:txBody>
                  <a:tcPr/>
                </a:tc>
                <a:tc>
                  <a:txBody>
                    <a:bodyPr/>
                    <a:lstStyle/>
                    <a:p>
                      <a:pPr algn="ctr"/>
                      <a:r>
                        <a:rPr kumimoji="1" lang="en-US" altLang="ja-JP" dirty="0" smtClean="0"/>
                        <a:t>Purpose</a:t>
                      </a:r>
                      <a:endParaRPr kumimoji="1" lang="ja-JP" altLang="en-US" dirty="0"/>
                    </a:p>
                  </a:txBody>
                  <a:tcPr/>
                </a:tc>
                <a:tc>
                  <a:txBody>
                    <a:bodyPr/>
                    <a:lstStyle/>
                    <a:p>
                      <a:pPr algn="ctr"/>
                      <a:r>
                        <a:rPr kumimoji="1" lang="en-US" altLang="ja-JP" dirty="0" smtClean="0"/>
                        <a:t>Key Activities</a:t>
                      </a:r>
                      <a:endParaRPr kumimoji="1" lang="ja-JP" altLang="en-US" dirty="0"/>
                    </a:p>
                  </a:txBody>
                  <a:tcPr/>
                </a:tc>
                <a:tc>
                  <a:txBody>
                    <a:bodyPr/>
                    <a:lstStyle/>
                    <a:p>
                      <a:pPr algn="ctr"/>
                      <a:r>
                        <a:rPr kumimoji="1" lang="en-US" altLang="ja-JP" dirty="0" smtClean="0"/>
                        <a:t>Outcome</a:t>
                      </a:r>
                      <a:endParaRPr kumimoji="1" lang="ja-JP" altLang="en-US" dirty="0"/>
                    </a:p>
                  </a:txBody>
                  <a:tcPr/>
                </a:tc>
                <a:extLst>
                  <a:ext uri="{0D108BD9-81ED-4DB2-BD59-A6C34878D82A}">
                    <a16:rowId xmlns:a16="http://schemas.microsoft.com/office/drawing/2014/main" val="1906948173"/>
                  </a:ext>
                </a:extLst>
              </a:tr>
              <a:tr h="370840">
                <a:tc>
                  <a:txBody>
                    <a:bodyPr/>
                    <a:lstStyle/>
                    <a:p>
                      <a:r>
                        <a:rPr lang="en-US" b="1" dirty="0">
                          <a:solidFill>
                            <a:srgbClr val="0070C0"/>
                          </a:solidFill>
                        </a:rPr>
                        <a:t>Project Vision</a:t>
                      </a:r>
                    </a:p>
                  </a:txBody>
                  <a:tcPr anchor="ctr"/>
                </a:tc>
                <a:tc>
                  <a:txBody>
                    <a:bodyPr/>
                    <a:lstStyle/>
                    <a:p>
                      <a:r>
                        <a:rPr lang="en-US" dirty="0">
                          <a:solidFill>
                            <a:srgbClr val="0070C0"/>
                          </a:solidFill>
                        </a:rPr>
                        <a:t>Align the team on the project’s goals, scope, and purpose.</a:t>
                      </a:r>
                    </a:p>
                  </a:txBody>
                  <a:tcPr anchor="ctr"/>
                </a:tc>
                <a:tc>
                  <a:txBody>
                    <a:bodyPr/>
                    <a:lstStyle/>
                    <a:p>
                      <a:r>
                        <a:rPr lang="en-US" altLang="ja-JP" dirty="0" smtClean="0">
                          <a:solidFill>
                            <a:srgbClr val="0070C0"/>
                          </a:solidFill>
                        </a:rPr>
                        <a:t>- Define the product vision and objectives.</a:t>
                      </a:r>
                      <a:br>
                        <a:rPr lang="en-US" altLang="ja-JP" dirty="0" smtClean="0">
                          <a:solidFill>
                            <a:srgbClr val="0070C0"/>
                          </a:solidFill>
                        </a:rPr>
                      </a:br>
                      <a:r>
                        <a:rPr lang="en-US" altLang="ja-JP" dirty="0" smtClean="0">
                          <a:solidFill>
                            <a:srgbClr val="0070C0"/>
                          </a:solidFill>
                        </a:rPr>
                        <a:t>- Identify key stakeholders and their needs.</a:t>
                      </a:r>
                      <a:endParaRPr kumimoji="1" lang="ja-JP" altLang="en-US" dirty="0">
                        <a:solidFill>
                          <a:srgbClr val="0070C0"/>
                        </a:solidFill>
                      </a:endParaRPr>
                    </a:p>
                  </a:txBody>
                  <a:tcPr/>
                </a:tc>
                <a:tc>
                  <a:txBody>
                    <a:bodyPr/>
                    <a:lstStyle/>
                    <a:p>
                      <a:r>
                        <a:rPr lang="en-US" altLang="ja-JP" dirty="0" smtClean="0">
                          <a:solidFill>
                            <a:srgbClr val="0070C0"/>
                          </a:solidFill>
                        </a:rPr>
                        <a:t>A shared understanding of the project goals.</a:t>
                      </a:r>
                      <a:endParaRPr kumimoji="1" lang="ja-JP" altLang="en-US" dirty="0">
                        <a:solidFill>
                          <a:srgbClr val="0070C0"/>
                        </a:solidFill>
                      </a:endParaRPr>
                    </a:p>
                  </a:txBody>
                  <a:tcPr/>
                </a:tc>
                <a:extLst>
                  <a:ext uri="{0D108BD9-81ED-4DB2-BD59-A6C34878D82A}">
                    <a16:rowId xmlns:a16="http://schemas.microsoft.com/office/drawing/2014/main" val="486797483"/>
                  </a:ext>
                </a:extLst>
              </a:tr>
              <a:tr h="370840">
                <a:tc>
                  <a:txBody>
                    <a:bodyPr/>
                    <a:lstStyle/>
                    <a:p>
                      <a:r>
                        <a:rPr lang="en-US" b="1" dirty="0">
                          <a:solidFill>
                            <a:srgbClr val="0070C0"/>
                          </a:solidFill>
                        </a:rPr>
                        <a:t>Daily Stand Up</a:t>
                      </a:r>
                    </a:p>
                  </a:txBody>
                  <a:tcPr anchor="ctr"/>
                </a:tc>
                <a:tc>
                  <a:txBody>
                    <a:bodyPr/>
                    <a:lstStyle/>
                    <a:p>
                      <a:r>
                        <a:rPr lang="en-US" dirty="0">
                          <a:solidFill>
                            <a:srgbClr val="0070C0"/>
                          </a:solidFill>
                        </a:rPr>
                        <a:t>Synchronize the team’s progress and identify obstacles.</a:t>
                      </a:r>
                    </a:p>
                  </a:txBody>
                  <a:tcPr anchor="ctr"/>
                </a:tc>
                <a:tc>
                  <a:txBody>
                    <a:bodyPr/>
                    <a:lstStyle/>
                    <a:p>
                      <a:r>
                        <a:rPr lang="en-US" altLang="ja-JP" dirty="0" smtClean="0">
                          <a:solidFill>
                            <a:srgbClr val="0070C0"/>
                          </a:solidFill>
                        </a:rPr>
                        <a:t>- Each member answers:</a:t>
                      </a:r>
                      <a:br>
                        <a:rPr lang="en-US" altLang="ja-JP" dirty="0" smtClean="0">
                          <a:solidFill>
                            <a:srgbClr val="0070C0"/>
                          </a:solidFill>
                        </a:rPr>
                      </a:br>
                      <a:r>
                        <a:rPr lang="en-US" altLang="ja-JP" dirty="0" smtClean="0">
                          <a:solidFill>
                            <a:srgbClr val="0070C0"/>
                          </a:solidFill>
                        </a:rPr>
                        <a:t>1. What did I do yesterday?</a:t>
                      </a:r>
                      <a:br>
                        <a:rPr lang="en-US" altLang="ja-JP" dirty="0" smtClean="0">
                          <a:solidFill>
                            <a:srgbClr val="0070C0"/>
                          </a:solidFill>
                        </a:rPr>
                      </a:br>
                      <a:r>
                        <a:rPr lang="en-US" altLang="ja-JP" dirty="0" smtClean="0">
                          <a:solidFill>
                            <a:srgbClr val="0070C0"/>
                          </a:solidFill>
                        </a:rPr>
                        <a:t>2. What will I do today?</a:t>
                      </a:r>
                      <a:br>
                        <a:rPr lang="en-US" altLang="ja-JP" dirty="0" smtClean="0">
                          <a:solidFill>
                            <a:srgbClr val="0070C0"/>
                          </a:solidFill>
                        </a:rPr>
                      </a:br>
                      <a:r>
                        <a:rPr lang="en-US" altLang="ja-JP" dirty="0" smtClean="0">
                          <a:solidFill>
                            <a:srgbClr val="0070C0"/>
                          </a:solidFill>
                        </a:rPr>
                        <a:t>3. What obstacles do I face?</a:t>
                      </a:r>
                      <a:endParaRPr kumimoji="1" lang="ja-JP" altLang="en-US" dirty="0">
                        <a:solidFill>
                          <a:srgbClr val="0070C0"/>
                        </a:solidFill>
                      </a:endParaRPr>
                    </a:p>
                  </a:txBody>
                  <a:tcPr/>
                </a:tc>
                <a:tc>
                  <a:txBody>
                    <a:bodyPr/>
                    <a:lstStyle/>
                    <a:p>
                      <a:r>
                        <a:rPr lang="en-US" altLang="ja-JP" dirty="0" smtClean="0">
                          <a:solidFill>
                            <a:srgbClr val="0070C0"/>
                          </a:solidFill>
                        </a:rPr>
                        <a:t>Awareness of team progress and blockers.</a:t>
                      </a:r>
                      <a:endParaRPr kumimoji="1" lang="ja-JP" altLang="en-US" dirty="0">
                        <a:solidFill>
                          <a:srgbClr val="0070C0"/>
                        </a:solidFill>
                      </a:endParaRPr>
                    </a:p>
                  </a:txBody>
                  <a:tcPr/>
                </a:tc>
                <a:extLst>
                  <a:ext uri="{0D108BD9-81ED-4DB2-BD59-A6C34878D82A}">
                    <a16:rowId xmlns:a16="http://schemas.microsoft.com/office/drawing/2014/main" val="950730637"/>
                  </a:ext>
                </a:extLst>
              </a:tr>
              <a:tr h="370840">
                <a:tc>
                  <a:txBody>
                    <a:bodyPr/>
                    <a:lstStyle/>
                    <a:p>
                      <a:r>
                        <a:rPr lang="en-US" altLang="ja-JP" b="1" dirty="0" smtClean="0">
                          <a:solidFill>
                            <a:srgbClr val="0070C0"/>
                          </a:solidFill>
                        </a:rPr>
                        <a:t>Sprint Planning</a:t>
                      </a:r>
                      <a:endParaRPr kumimoji="1" lang="ja-JP" altLang="en-US" b="1" dirty="0">
                        <a:solidFill>
                          <a:srgbClr val="0070C0"/>
                        </a:solidFill>
                      </a:endParaRPr>
                    </a:p>
                  </a:txBody>
                  <a:tcPr/>
                </a:tc>
                <a:tc>
                  <a:txBody>
                    <a:bodyPr/>
                    <a:lstStyle/>
                    <a:p>
                      <a:r>
                        <a:rPr lang="en-US" altLang="ja-JP" dirty="0" smtClean="0">
                          <a:solidFill>
                            <a:srgbClr val="0070C0"/>
                          </a:solidFill>
                        </a:rPr>
                        <a:t>Plan the work for the upcoming Sprint.</a:t>
                      </a:r>
                      <a:endParaRPr kumimoji="1" lang="ja-JP" altLang="en-US" dirty="0">
                        <a:solidFill>
                          <a:srgbClr val="0070C0"/>
                        </a:solidFill>
                      </a:endParaRPr>
                    </a:p>
                  </a:txBody>
                  <a:tcPr/>
                </a:tc>
                <a:tc>
                  <a:txBody>
                    <a:bodyPr/>
                    <a:lstStyle/>
                    <a:p>
                      <a:r>
                        <a:rPr lang="en-US" altLang="ja-JP" dirty="0" smtClean="0">
                          <a:solidFill>
                            <a:srgbClr val="0070C0"/>
                          </a:solidFill>
                        </a:rPr>
                        <a:t>- Discuss and prioritize the Product Backlog.</a:t>
                      </a:r>
                      <a:br>
                        <a:rPr lang="en-US" altLang="ja-JP" dirty="0" smtClean="0">
                          <a:solidFill>
                            <a:srgbClr val="0070C0"/>
                          </a:solidFill>
                        </a:rPr>
                      </a:br>
                      <a:r>
                        <a:rPr lang="en-US" altLang="ja-JP" dirty="0" smtClean="0">
                          <a:solidFill>
                            <a:srgbClr val="0070C0"/>
                          </a:solidFill>
                        </a:rPr>
                        <a:t>- Define Sprint Goal.</a:t>
                      </a:r>
                      <a:br>
                        <a:rPr lang="en-US" altLang="ja-JP" dirty="0" smtClean="0">
                          <a:solidFill>
                            <a:srgbClr val="0070C0"/>
                          </a:solidFill>
                        </a:rPr>
                      </a:br>
                      <a:r>
                        <a:rPr lang="en-US" altLang="ja-JP" dirty="0" smtClean="0">
                          <a:solidFill>
                            <a:srgbClr val="0070C0"/>
                          </a:solidFill>
                        </a:rPr>
                        <a:t>- Break down stories into tasks.</a:t>
                      </a:r>
                      <a:endParaRPr kumimoji="1" lang="ja-JP" altLang="en-US" dirty="0">
                        <a:solidFill>
                          <a:srgbClr val="0070C0"/>
                        </a:solidFill>
                      </a:endParaRPr>
                    </a:p>
                  </a:txBody>
                  <a:tcPr/>
                </a:tc>
                <a:tc>
                  <a:txBody>
                    <a:bodyPr/>
                    <a:lstStyle/>
                    <a:p>
                      <a:r>
                        <a:rPr lang="en-US" altLang="ja-JP" dirty="0" smtClean="0">
                          <a:solidFill>
                            <a:srgbClr val="0070C0"/>
                          </a:solidFill>
                        </a:rPr>
                        <a:t>A clear Sprint Goal and task list.</a:t>
                      </a:r>
                      <a:endParaRPr kumimoji="1" lang="ja-JP" altLang="en-US" dirty="0">
                        <a:solidFill>
                          <a:srgbClr val="0070C0"/>
                        </a:solidFill>
                      </a:endParaRPr>
                    </a:p>
                  </a:txBody>
                  <a:tcPr/>
                </a:tc>
                <a:extLst>
                  <a:ext uri="{0D108BD9-81ED-4DB2-BD59-A6C34878D82A}">
                    <a16:rowId xmlns:a16="http://schemas.microsoft.com/office/drawing/2014/main" val="966533561"/>
                  </a:ext>
                </a:extLst>
              </a:tr>
            </a:tbl>
          </a:graphicData>
        </a:graphic>
      </p:graphicFrame>
    </p:spTree>
    <p:extLst>
      <p:ext uri="{BB962C8B-B14F-4D97-AF65-F5344CB8AC3E}">
        <p14:creationId xmlns:p14="http://schemas.microsoft.com/office/powerpoint/2010/main" val="704852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10"/>
          <p:cNvGrpSpPr/>
          <p:nvPr/>
        </p:nvGrpSpPr>
        <p:grpSpPr>
          <a:xfrm rot="-3593884">
            <a:off x="6319884" y="8205259"/>
            <a:ext cx="8252109" cy="2314575"/>
            <a:chOff x="0" y="0"/>
            <a:chExt cx="2173395" cy="609600"/>
          </a:xfrm>
        </p:grpSpPr>
        <p:sp>
          <p:nvSpPr>
            <p:cNvPr id="38" name="Freeform 11"/>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42" name="TextBox 12"/>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3666047" y="295650"/>
            <a:ext cx="10692957" cy="182101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Ceremonies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grpSp>
        <p:nvGrpSpPr>
          <p:cNvPr id="21" name="Group 4"/>
          <p:cNvGrpSpPr/>
          <p:nvPr/>
        </p:nvGrpSpPr>
        <p:grpSpPr>
          <a:xfrm rot="-3593884">
            <a:off x="12567177" y="7676059"/>
            <a:ext cx="8252109" cy="2314575"/>
            <a:chOff x="0" y="0"/>
            <a:chExt cx="2173395" cy="609600"/>
          </a:xfrm>
        </p:grpSpPr>
        <p:sp>
          <p:nvSpPr>
            <p:cNvPr id="23" name="Freeform 5"/>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4" name="TextBox 6"/>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25" name="Group 7"/>
          <p:cNvGrpSpPr/>
          <p:nvPr/>
        </p:nvGrpSpPr>
        <p:grpSpPr>
          <a:xfrm rot="-3593884">
            <a:off x="9390474" y="8050336"/>
            <a:ext cx="8252109" cy="2314575"/>
            <a:chOff x="0" y="0"/>
            <a:chExt cx="2173395" cy="609600"/>
          </a:xfrm>
        </p:grpSpPr>
        <p:sp>
          <p:nvSpPr>
            <p:cNvPr id="26" name="Freeform 8"/>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7" name="TextBox 9"/>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3" name="Group 13"/>
          <p:cNvGrpSpPr/>
          <p:nvPr/>
        </p:nvGrpSpPr>
        <p:grpSpPr>
          <a:xfrm>
            <a:off x="16146813" y="8304146"/>
            <a:ext cx="1066005" cy="1058401"/>
            <a:chOff x="0" y="0"/>
            <a:chExt cx="289003" cy="286941"/>
          </a:xfrm>
        </p:grpSpPr>
        <p:sp>
          <p:nvSpPr>
            <p:cNvPr id="44" name="Freeform 1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45" name="TextBox 15"/>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46" name="Freeform 16"/>
          <p:cNvSpPr/>
          <p:nvPr/>
        </p:nvSpPr>
        <p:spPr>
          <a:xfrm rot="162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7"/>
                </a:ext>
              </a:extLst>
            </a:blip>
            <a:stretch>
              <a:fillRect/>
            </a:stretch>
          </a:blipFill>
        </p:spPr>
      </p:sp>
      <p:sp>
        <p:nvSpPr>
          <p:cNvPr id="49" name="Freeform 2"/>
          <p:cNvSpPr/>
          <p:nvPr/>
        </p:nvSpPr>
        <p:spPr>
          <a:xfrm>
            <a:off x="2974740" y="1206156"/>
            <a:ext cx="8514920" cy="8514920"/>
          </a:xfrm>
          <a:custGeom>
            <a:avLst/>
            <a:gdLst/>
            <a:ahLst/>
            <a:cxnLst/>
            <a:rect l="l" t="t" r="r" b="b"/>
            <a:pathLst>
              <a:path w="8514920" h="8514920">
                <a:moveTo>
                  <a:pt x="0" y="0"/>
                </a:moveTo>
                <a:lnTo>
                  <a:pt x="8514920" y="0"/>
                </a:lnTo>
                <a:lnTo>
                  <a:pt x="8514920" y="8514920"/>
                </a:lnTo>
                <a:lnTo>
                  <a:pt x="0" y="8514920"/>
                </a:lnTo>
                <a:lnTo>
                  <a:pt x="0" y="0"/>
                </a:lnTo>
                <a:close/>
              </a:path>
            </a:pathLst>
          </a:custGeom>
          <a:blipFill>
            <a:blip r:embed="rId8">
              <a:alphaModFix amt="32999"/>
              <a:extLst>
                <a:ext uri="{96DAC541-7B7A-43D3-8B79-37D633B846F1}">
                  <asvg:svgBlip xmlns:asvg="http://schemas.microsoft.com/office/drawing/2016/SVG/main" xmlns="" r:embed="rId9"/>
                </a:ext>
              </a:extLst>
            </a:blip>
            <a:stretch>
              <a:fillRect/>
            </a:stretch>
          </a:blipFill>
        </p:spPr>
      </p:sp>
      <p:graphicFrame>
        <p:nvGraphicFramePr>
          <p:cNvPr id="8" name="Table 7"/>
          <p:cNvGraphicFramePr>
            <a:graphicFrameLocks noGrp="1"/>
          </p:cNvGraphicFramePr>
          <p:nvPr>
            <p:extLst>
              <p:ext uri="{D42A27DB-BD31-4B8C-83A1-F6EECF244321}">
                <p14:modId xmlns:p14="http://schemas.microsoft.com/office/powerpoint/2010/main" val="3962177359"/>
              </p:ext>
            </p:extLst>
          </p:nvPr>
        </p:nvGraphicFramePr>
        <p:xfrm>
          <a:off x="1981200" y="2441314"/>
          <a:ext cx="12192000" cy="4759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148306899"/>
                    </a:ext>
                  </a:extLst>
                </a:gridCol>
                <a:gridCol w="3048000">
                  <a:extLst>
                    <a:ext uri="{9D8B030D-6E8A-4147-A177-3AD203B41FA5}">
                      <a16:colId xmlns:a16="http://schemas.microsoft.com/office/drawing/2014/main" val="603919520"/>
                    </a:ext>
                  </a:extLst>
                </a:gridCol>
                <a:gridCol w="3048000">
                  <a:extLst>
                    <a:ext uri="{9D8B030D-6E8A-4147-A177-3AD203B41FA5}">
                      <a16:colId xmlns:a16="http://schemas.microsoft.com/office/drawing/2014/main" val="3800721341"/>
                    </a:ext>
                  </a:extLst>
                </a:gridCol>
                <a:gridCol w="3048000">
                  <a:extLst>
                    <a:ext uri="{9D8B030D-6E8A-4147-A177-3AD203B41FA5}">
                      <a16:colId xmlns:a16="http://schemas.microsoft.com/office/drawing/2014/main" val="2031546011"/>
                    </a:ext>
                  </a:extLst>
                </a:gridCol>
              </a:tblGrid>
              <a:tr h="370840">
                <a:tc>
                  <a:txBody>
                    <a:bodyPr/>
                    <a:lstStyle/>
                    <a:p>
                      <a:pPr algn="ctr"/>
                      <a:r>
                        <a:rPr kumimoji="1" lang="en-US" altLang="ja-JP" dirty="0" smtClean="0"/>
                        <a:t>Ceremony</a:t>
                      </a:r>
                      <a:endParaRPr kumimoji="1" lang="ja-JP" altLang="en-US" dirty="0"/>
                    </a:p>
                  </a:txBody>
                  <a:tcPr/>
                </a:tc>
                <a:tc>
                  <a:txBody>
                    <a:bodyPr/>
                    <a:lstStyle/>
                    <a:p>
                      <a:pPr algn="ctr"/>
                      <a:r>
                        <a:rPr kumimoji="1" lang="en-US" altLang="ja-JP" dirty="0" smtClean="0"/>
                        <a:t>Purpose</a:t>
                      </a:r>
                      <a:endParaRPr kumimoji="1" lang="ja-JP" altLang="en-US" dirty="0"/>
                    </a:p>
                  </a:txBody>
                  <a:tcPr/>
                </a:tc>
                <a:tc>
                  <a:txBody>
                    <a:bodyPr/>
                    <a:lstStyle/>
                    <a:p>
                      <a:pPr algn="ctr"/>
                      <a:r>
                        <a:rPr kumimoji="1" lang="en-US" altLang="ja-JP" dirty="0" smtClean="0"/>
                        <a:t>Key Activities</a:t>
                      </a:r>
                      <a:endParaRPr kumimoji="1" lang="ja-JP" altLang="en-US" dirty="0"/>
                    </a:p>
                  </a:txBody>
                  <a:tcPr/>
                </a:tc>
                <a:tc>
                  <a:txBody>
                    <a:bodyPr/>
                    <a:lstStyle/>
                    <a:p>
                      <a:pPr algn="ctr"/>
                      <a:r>
                        <a:rPr kumimoji="1" lang="en-US" altLang="ja-JP" dirty="0" smtClean="0"/>
                        <a:t>Outcome</a:t>
                      </a:r>
                      <a:endParaRPr kumimoji="1" lang="ja-JP" altLang="en-US" dirty="0"/>
                    </a:p>
                  </a:txBody>
                  <a:tcPr/>
                </a:tc>
                <a:extLst>
                  <a:ext uri="{0D108BD9-81ED-4DB2-BD59-A6C34878D82A}">
                    <a16:rowId xmlns:a16="http://schemas.microsoft.com/office/drawing/2014/main" val="1906948173"/>
                  </a:ext>
                </a:extLst>
              </a:tr>
              <a:tr h="370840">
                <a:tc>
                  <a:txBody>
                    <a:bodyPr/>
                    <a:lstStyle/>
                    <a:p>
                      <a:r>
                        <a:rPr lang="en-US" b="1" dirty="0">
                          <a:solidFill>
                            <a:srgbClr val="0070C0"/>
                          </a:solidFill>
                        </a:rPr>
                        <a:t>Sprint Review/Demo</a:t>
                      </a:r>
                    </a:p>
                  </a:txBody>
                  <a:tcPr anchor="ctr"/>
                </a:tc>
                <a:tc>
                  <a:txBody>
                    <a:bodyPr/>
                    <a:lstStyle/>
                    <a:p>
                      <a:r>
                        <a:rPr lang="en-US" dirty="0">
                          <a:solidFill>
                            <a:srgbClr val="0070C0"/>
                          </a:solidFill>
                        </a:rPr>
                        <a:t>Showcase the work completed in the Sprint.</a:t>
                      </a:r>
                    </a:p>
                  </a:txBody>
                  <a:tcPr anchor="ctr"/>
                </a:tc>
                <a:tc>
                  <a:txBody>
                    <a:bodyPr/>
                    <a:lstStyle/>
                    <a:p>
                      <a:r>
                        <a:rPr lang="en-US" altLang="ja-JP" dirty="0" smtClean="0">
                          <a:solidFill>
                            <a:srgbClr val="0070C0"/>
                          </a:solidFill>
                        </a:rPr>
                        <a:t>- Demonstrate completed user stories.</a:t>
                      </a:r>
                      <a:br>
                        <a:rPr lang="en-US" altLang="ja-JP" dirty="0" smtClean="0">
                          <a:solidFill>
                            <a:srgbClr val="0070C0"/>
                          </a:solidFill>
                        </a:rPr>
                      </a:br>
                      <a:r>
                        <a:rPr lang="en-US" altLang="ja-JP" dirty="0" smtClean="0">
                          <a:solidFill>
                            <a:srgbClr val="0070C0"/>
                          </a:solidFill>
                        </a:rPr>
                        <a:t>- Collect stakeholder feedback.</a:t>
                      </a:r>
                      <a:br>
                        <a:rPr lang="en-US" altLang="ja-JP" dirty="0" smtClean="0">
                          <a:solidFill>
                            <a:srgbClr val="0070C0"/>
                          </a:solidFill>
                        </a:rPr>
                      </a:br>
                      <a:r>
                        <a:rPr lang="en-US" altLang="ja-JP" dirty="0" smtClean="0">
                          <a:solidFill>
                            <a:srgbClr val="0070C0"/>
                          </a:solidFill>
                        </a:rPr>
                        <a:t>- Discuss potential adjustments.</a:t>
                      </a:r>
                      <a:endParaRPr kumimoji="1" lang="ja-JP" altLang="en-US" dirty="0">
                        <a:solidFill>
                          <a:srgbClr val="0070C0"/>
                        </a:solidFill>
                      </a:endParaRPr>
                    </a:p>
                  </a:txBody>
                  <a:tcPr/>
                </a:tc>
                <a:tc>
                  <a:txBody>
                    <a:bodyPr/>
                    <a:lstStyle/>
                    <a:p>
                      <a:r>
                        <a:rPr lang="en-US" altLang="ja-JP" dirty="0" smtClean="0">
                          <a:solidFill>
                            <a:srgbClr val="0070C0"/>
                          </a:solidFill>
                        </a:rPr>
                        <a:t>Stakeholder feedback and next steps.</a:t>
                      </a:r>
                      <a:endParaRPr kumimoji="1" lang="ja-JP" altLang="en-US" dirty="0">
                        <a:solidFill>
                          <a:srgbClr val="0070C0"/>
                        </a:solidFill>
                      </a:endParaRPr>
                    </a:p>
                  </a:txBody>
                  <a:tcPr/>
                </a:tc>
                <a:extLst>
                  <a:ext uri="{0D108BD9-81ED-4DB2-BD59-A6C34878D82A}">
                    <a16:rowId xmlns:a16="http://schemas.microsoft.com/office/drawing/2014/main" val="486797483"/>
                  </a:ext>
                </a:extLst>
              </a:tr>
              <a:tr h="370840">
                <a:tc>
                  <a:txBody>
                    <a:bodyPr/>
                    <a:lstStyle/>
                    <a:p>
                      <a:r>
                        <a:rPr lang="en-US" b="1" dirty="0">
                          <a:solidFill>
                            <a:srgbClr val="0070C0"/>
                          </a:solidFill>
                        </a:rPr>
                        <a:t>Sprint Retrospective</a:t>
                      </a:r>
                    </a:p>
                  </a:txBody>
                  <a:tcPr anchor="ctr"/>
                </a:tc>
                <a:tc>
                  <a:txBody>
                    <a:bodyPr/>
                    <a:lstStyle/>
                    <a:p>
                      <a:r>
                        <a:rPr lang="en-US" dirty="0">
                          <a:solidFill>
                            <a:srgbClr val="0070C0"/>
                          </a:solidFill>
                        </a:rPr>
                        <a:t>Reflect on the Sprint to identify improvements.</a:t>
                      </a:r>
                    </a:p>
                  </a:txBody>
                  <a:tcPr anchor="ctr"/>
                </a:tc>
                <a:tc>
                  <a:txBody>
                    <a:bodyPr/>
                    <a:lstStyle/>
                    <a:p>
                      <a:r>
                        <a:rPr lang="en-US" altLang="ja-JP" dirty="0" smtClean="0">
                          <a:solidFill>
                            <a:srgbClr val="0070C0"/>
                          </a:solidFill>
                        </a:rPr>
                        <a:t>- Discuss what went well, what didn’t, and what can be improved.</a:t>
                      </a:r>
                      <a:br>
                        <a:rPr lang="en-US" altLang="ja-JP" dirty="0" smtClean="0">
                          <a:solidFill>
                            <a:srgbClr val="0070C0"/>
                          </a:solidFill>
                        </a:rPr>
                      </a:br>
                      <a:r>
                        <a:rPr lang="en-US" altLang="ja-JP" dirty="0" smtClean="0">
                          <a:solidFill>
                            <a:srgbClr val="0070C0"/>
                          </a:solidFill>
                        </a:rPr>
                        <a:t>- Develop action items for improvement.</a:t>
                      </a:r>
                      <a:endParaRPr kumimoji="1" lang="ja-JP" altLang="en-US" dirty="0">
                        <a:solidFill>
                          <a:srgbClr val="0070C0"/>
                        </a:solidFill>
                      </a:endParaRPr>
                    </a:p>
                  </a:txBody>
                  <a:tcPr/>
                </a:tc>
                <a:tc>
                  <a:txBody>
                    <a:bodyPr/>
                    <a:lstStyle/>
                    <a:p>
                      <a:r>
                        <a:rPr lang="en-US" dirty="0">
                          <a:solidFill>
                            <a:srgbClr val="0070C0"/>
                          </a:solidFill>
                        </a:rPr>
                        <a:t>Actionable steps for continuous improvement.</a:t>
                      </a:r>
                    </a:p>
                  </a:txBody>
                  <a:tcPr anchor="ctr"/>
                </a:tc>
                <a:extLst>
                  <a:ext uri="{0D108BD9-81ED-4DB2-BD59-A6C34878D82A}">
                    <a16:rowId xmlns:a16="http://schemas.microsoft.com/office/drawing/2014/main" val="950730637"/>
                  </a:ext>
                </a:extLst>
              </a:tr>
              <a:tr h="370840">
                <a:tc>
                  <a:txBody>
                    <a:bodyPr/>
                    <a:lstStyle/>
                    <a:p>
                      <a:r>
                        <a:rPr lang="en-US" b="1" dirty="0">
                          <a:solidFill>
                            <a:srgbClr val="0070C0"/>
                          </a:solidFill>
                        </a:rPr>
                        <a:t>Release Planning</a:t>
                      </a:r>
                    </a:p>
                  </a:txBody>
                  <a:tcPr anchor="ctr"/>
                </a:tc>
                <a:tc>
                  <a:txBody>
                    <a:bodyPr/>
                    <a:lstStyle/>
                    <a:p>
                      <a:r>
                        <a:rPr lang="en-US" dirty="0">
                          <a:solidFill>
                            <a:srgbClr val="0070C0"/>
                          </a:solidFill>
                        </a:rPr>
                        <a:t>Reflect on the Sprint to identify improvements.</a:t>
                      </a:r>
                    </a:p>
                  </a:txBody>
                  <a:tcPr anchor="ctr"/>
                </a:tc>
                <a:tc>
                  <a:txBody>
                    <a:bodyPr/>
                    <a:lstStyle/>
                    <a:p>
                      <a:r>
                        <a:rPr lang="en-US" altLang="ja-JP" dirty="0" smtClean="0">
                          <a:solidFill>
                            <a:srgbClr val="0070C0"/>
                          </a:solidFill>
                        </a:rPr>
                        <a:t>- Define the timeline and scope for releases.</a:t>
                      </a:r>
                      <a:br>
                        <a:rPr lang="en-US" altLang="ja-JP" dirty="0" smtClean="0">
                          <a:solidFill>
                            <a:srgbClr val="0070C0"/>
                          </a:solidFill>
                        </a:rPr>
                      </a:br>
                      <a:r>
                        <a:rPr lang="en-US" altLang="ja-JP" dirty="0" smtClean="0">
                          <a:solidFill>
                            <a:srgbClr val="0070C0"/>
                          </a:solidFill>
                        </a:rPr>
                        <a:t>- Prioritize features for the release.</a:t>
                      </a:r>
                      <a:br>
                        <a:rPr lang="en-US" altLang="ja-JP" dirty="0" smtClean="0">
                          <a:solidFill>
                            <a:srgbClr val="0070C0"/>
                          </a:solidFill>
                        </a:rPr>
                      </a:br>
                      <a:r>
                        <a:rPr lang="en-US" altLang="ja-JP" dirty="0" smtClean="0">
                          <a:solidFill>
                            <a:srgbClr val="0070C0"/>
                          </a:solidFill>
                        </a:rPr>
                        <a:t>- Address risks..</a:t>
                      </a:r>
                      <a:endParaRPr kumimoji="1" lang="ja-JP" altLang="en-US" dirty="0">
                        <a:solidFill>
                          <a:srgbClr val="0070C0"/>
                        </a:solidFill>
                      </a:endParaRPr>
                    </a:p>
                  </a:txBody>
                  <a:tcPr/>
                </a:tc>
                <a:tc>
                  <a:txBody>
                    <a:bodyPr/>
                    <a:lstStyle/>
                    <a:p>
                      <a:r>
                        <a:rPr lang="en-US" dirty="0">
                          <a:solidFill>
                            <a:srgbClr val="0070C0"/>
                          </a:solidFill>
                        </a:rPr>
                        <a:t>A realistic release plan aligned with goals.</a:t>
                      </a:r>
                    </a:p>
                  </a:txBody>
                  <a:tcPr anchor="ctr"/>
                </a:tc>
                <a:extLst>
                  <a:ext uri="{0D108BD9-81ED-4DB2-BD59-A6C34878D82A}">
                    <a16:rowId xmlns:a16="http://schemas.microsoft.com/office/drawing/2014/main" val="966533561"/>
                  </a:ext>
                </a:extLst>
              </a:tr>
            </a:tbl>
          </a:graphicData>
        </a:graphic>
      </p:graphicFrame>
    </p:spTree>
    <p:extLst>
      <p:ext uri="{BB962C8B-B14F-4D97-AF65-F5344CB8AC3E}">
        <p14:creationId xmlns:p14="http://schemas.microsoft.com/office/powerpoint/2010/main" val="2559451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1204274" y="1820519"/>
            <a:ext cx="10692957" cy="182101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Core Roles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grpSp>
        <p:nvGrpSpPr>
          <p:cNvPr id="21" name="Group 4"/>
          <p:cNvGrpSpPr/>
          <p:nvPr/>
        </p:nvGrpSpPr>
        <p:grpSpPr>
          <a:xfrm rot="-3593884">
            <a:off x="12567177" y="7676059"/>
            <a:ext cx="8252109" cy="2314575"/>
            <a:chOff x="0" y="0"/>
            <a:chExt cx="2173395" cy="609600"/>
          </a:xfrm>
        </p:grpSpPr>
        <p:sp>
          <p:nvSpPr>
            <p:cNvPr id="23" name="Freeform 5"/>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4" name="TextBox 6"/>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25" name="Group 7"/>
          <p:cNvGrpSpPr/>
          <p:nvPr/>
        </p:nvGrpSpPr>
        <p:grpSpPr>
          <a:xfrm rot="-3593884">
            <a:off x="9390474" y="8050336"/>
            <a:ext cx="8252109" cy="2314575"/>
            <a:chOff x="0" y="0"/>
            <a:chExt cx="2173395" cy="609600"/>
          </a:xfrm>
        </p:grpSpPr>
        <p:sp>
          <p:nvSpPr>
            <p:cNvPr id="26" name="Freeform 8"/>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7" name="TextBox 9"/>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3" name="Group 13"/>
          <p:cNvGrpSpPr/>
          <p:nvPr/>
        </p:nvGrpSpPr>
        <p:grpSpPr>
          <a:xfrm>
            <a:off x="16146813" y="8304146"/>
            <a:ext cx="1066005" cy="1058401"/>
            <a:chOff x="0" y="0"/>
            <a:chExt cx="289003" cy="286941"/>
          </a:xfrm>
        </p:grpSpPr>
        <p:sp>
          <p:nvSpPr>
            <p:cNvPr id="44" name="Freeform 1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45" name="TextBox 15"/>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46" name="Freeform 16"/>
          <p:cNvSpPr/>
          <p:nvPr/>
        </p:nvSpPr>
        <p:spPr>
          <a:xfrm rot="162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7"/>
                </a:ext>
              </a:extLst>
            </a:blip>
            <a:stretch>
              <a:fillRect/>
            </a:stretch>
          </a:blipFill>
        </p:spPr>
      </p:sp>
      <p:sp>
        <p:nvSpPr>
          <p:cNvPr id="49" name="Freeform 2"/>
          <p:cNvSpPr/>
          <p:nvPr/>
        </p:nvSpPr>
        <p:spPr>
          <a:xfrm>
            <a:off x="2974740" y="1206156"/>
            <a:ext cx="8514920" cy="8514920"/>
          </a:xfrm>
          <a:custGeom>
            <a:avLst/>
            <a:gdLst/>
            <a:ahLst/>
            <a:cxnLst/>
            <a:rect l="l" t="t" r="r" b="b"/>
            <a:pathLst>
              <a:path w="8514920" h="8514920">
                <a:moveTo>
                  <a:pt x="0" y="0"/>
                </a:moveTo>
                <a:lnTo>
                  <a:pt x="8514920" y="0"/>
                </a:lnTo>
                <a:lnTo>
                  <a:pt x="8514920" y="8514920"/>
                </a:lnTo>
                <a:lnTo>
                  <a:pt x="0" y="8514920"/>
                </a:lnTo>
                <a:lnTo>
                  <a:pt x="0" y="0"/>
                </a:lnTo>
                <a:close/>
              </a:path>
            </a:pathLst>
          </a:custGeom>
          <a:blipFill>
            <a:blip r:embed="rId8">
              <a:alphaModFix amt="32999"/>
              <a:extLst>
                <a:ext uri="{96DAC541-7B7A-43D3-8B79-37D633B846F1}">
                  <asvg:svgBlip xmlns:asvg="http://schemas.microsoft.com/office/drawing/2016/SVG/main" xmlns="" r:embed="rId9"/>
                </a:ext>
              </a:extLst>
            </a:blip>
            <a:stretch>
              <a:fillRect/>
            </a:stretch>
          </a:blipFill>
        </p:spPr>
      </p:sp>
      <p:sp>
        <p:nvSpPr>
          <p:cNvPr id="2" name="AutoShape 2" descr="What is Scrum? Understanding the Agile Framework for Project Management -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4" descr="What is Scrum? Understanding the Agile Framework for Project Management -  GeeksforGeek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9222" name="Picture 6" descr="Agile project management tutorial for beginners: The 3 SCRUM roles - YouTub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1846" y="2963515"/>
            <a:ext cx="7474645" cy="5605984"/>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10"/>
          <p:cNvGrpSpPr/>
          <p:nvPr/>
        </p:nvGrpSpPr>
        <p:grpSpPr>
          <a:xfrm rot="-3593884">
            <a:off x="6319884" y="8205259"/>
            <a:ext cx="8252109" cy="2314575"/>
            <a:chOff x="0" y="0"/>
            <a:chExt cx="2173395" cy="609600"/>
          </a:xfrm>
        </p:grpSpPr>
        <p:sp>
          <p:nvSpPr>
            <p:cNvPr id="38" name="Freeform 11"/>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42" name="TextBox 12"/>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spTree>
    <p:extLst>
      <p:ext uri="{BB962C8B-B14F-4D97-AF65-F5344CB8AC3E}">
        <p14:creationId xmlns:p14="http://schemas.microsoft.com/office/powerpoint/2010/main" val="4022892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6759531">
            <a:off x="612120" y="-1795126"/>
            <a:ext cx="12732324" cy="13418974"/>
            <a:chOff x="0" y="0"/>
            <a:chExt cx="3353369" cy="3534215"/>
          </a:xfrm>
        </p:grpSpPr>
        <p:sp>
          <p:nvSpPr>
            <p:cNvPr id="3" name="Freeform 3"/>
            <p:cNvSpPr/>
            <p:nvPr/>
          </p:nvSpPr>
          <p:spPr>
            <a:xfrm>
              <a:off x="2583" y="0"/>
              <a:ext cx="3348202" cy="3534215"/>
            </a:xfrm>
            <a:custGeom>
              <a:avLst/>
              <a:gdLst/>
              <a:ahLst/>
              <a:cxnLst/>
              <a:rect l="l" t="t" r="r" b="b"/>
              <a:pathLst>
                <a:path w="3348202" h="3534215">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1">
              <a:gsLst>
                <a:gs pos="0">
                  <a:srgbClr val="82A5FF">
                    <a:alpha val="20000"/>
                  </a:srgbClr>
                </a:gs>
                <a:gs pos="100000">
                  <a:srgbClr val="005EFF">
                    <a:alpha val="100000"/>
                  </a:srgbClr>
                </a:gs>
              </a:gsLst>
              <a:lin ang="0"/>
            </a:gradFill>
          </p:spPr>
        </p:sp>
        <p:sp>
          <p:nvSpPr>
            <p:cNvPr id="4" name="TextBox 4"/>
            <p:cNvSpPr txBox="1"/>
            <p:nvPr/>
          </p:nvSpPr>
          <p:spPr>
            <a:xfrm>
              <a:off x="101600" y="-47625"/>
              <a:ext cx="3150169" cy="3581840"/>
            </a:xfrm>
            <a:prstGeom prst="rect">
              <a:avLst/>
            </a:prstGeom>
          </p:spPr>
          <p:txBody>
            <a:bodyPr lIns="50800" tIns="50800" rIns="50800" bIns="50800" rtlCol="0" anchor="ctr"/>
            <a:lstStyle/>
            <a:p>
              <a:pPr algn="ctr">
                <a:lnSpc>
                  <a:spcPts val="2731"/>
                </a:lnSpc>
              </a:pPr>
              <a:endParaRPr/>
            </a:p>
          </p:txBody>
        </p:sp>
      </p:grpSp>
      <p:sp>
        <p:nvSpPr>
          <p:cNvPr id="5" name="Freeform 5"/>
          <p:cNvSpPr/>
          <p:nvPr/>
        </p:nvSpPr>
        <p:spPr>
          <a:xfrm>
            <a:off x="9975275" y="-1677570"/>
            <a:ext cx="10935870" cy="10935870"/>
          </a:xfrm>
          <a:custGeom>
            <a:avLst/>
            <a:gdLst/>
            <a:ahLst/>
            <a:cxnLst/>
            <a:rect l="l" t="t" r="r" b="b"/>
            <a:pathLst>
              <a:path w="10935870" h="10935870">
                <a:moveTo>
                  <a:pt x="0" y="0"/>
                </a:moveTo>
                <a:lnTo>
                  <a:pt x="10935870" y="0"/>
                </a:lnTo>
                <a:lnTo>
                  <a:pt x="10935870" y="10935870"/>
                </a:lnTo>
                <a:lnTo>
                  <a:pt x="0" y="10935870"/>
                </a:lnTo>
                <a:lnTo>
                  <a:pt x="0" y="0"/>
                </a:lnTo>
                <a:close/>
              </a:path>
            </a:pathLst>
          </a:custGeom>
          <a:blipFill>
            <a:blip r:embed="rId3">
              <a:alphaModFix amt="32999"/>
              <a:extLst>
                <a:ext uri="{96DAC541-7B7A-43D3-8B79-37D633B846F1}">
                  <asvg:svgBlip xmlns:asvg="http://schemas.microsoft.com/office/drawing/2016/SVG/main" xmlns="" r:embed="rId4"/>
                </a:ext>
              </a:extLst>
            </a:blip>
            <a:stretch>
              <a:fillRect/>
            </a:stretch>
          </a:blipFill>
        </p:spPr>
      </p:sp>
      <p:grpSp>
        <p:nvGrpSpPr>
          <p:cNvPr id="7" name="Group 7"/>
          <p:cNvGrpSpPr/>
          <p:nvPr/>
        </p:nvGrpSpPr>
        <p:grpSpPr>
          <a:xfrm>
            <a:off x="16146813" y="8304146"/>
            <a:ext cx="1066005" cy="1058401"/>
            <a:chOff x="0" y="0"/>
            <a:chExt cx="289003" cy="286941"/>
          </a:xfrm>
        </p:grpSpPr>
        <p:sp>
          <p:nvSpPr>
            <p:cNvPr id="8" name="Freeform 8"/>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id="9" name="TextBox 9"/>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5">
              <a:extLst>
                <a:ext uri="{96DAC541-7B7A-43D3-8B79-37D633B846F1}">
                  <asvg:svgBlip xmlns:asvg="http://schemas.microsoft.com/office/drawing/2016/SVG/main" xmlns="" r:embed="rId7"/>
                </a:ext>
              </a:extLst>
            </a:blip>
            <a:stretch>
              <a:fillRect/>
            </a:stretch>
          </a:blipFill>
        </p:spPr>
      </p:sp>
      <p:sp>
        <p:nvSpPr>
          <p:cNvPr id="18" name="TextBox 18"/>
          <p:cNvSpPr txBox="1"/>
          <p:nvPr/>
        </p:nvSpPr>
        <p:spPr>
          <a:xfrm>
            <a:off x="1740634" y="2599764"/>
            <a:ext cx="12508765" cy="1085105"/>
          </a:xfrm>
          <a:prstGeom prst="rect">
            <a:avLst/>
          </a:prstGeom>
        </p:spPr>
        <p:txBody>
          <a:bodyPr wrap="square" lIns="0" tIns="0" rIns="0" bIns="0" rtlCol="0" anchor="t">
            <a:spAutoFit/>
          </a:bodyPr>
          <a:lstStyle/>
          <a:p>
            <a:pPr lvl="0">
              <a:lnSpc>
                <a:spcPts val="9112"/>
              </a:lnSpc>
            </a:pPr>
            <a:r>
              <a:rPr lang="en-US" sz="6200" b="1" dirty="0" smtClean="0">
                <a:solidFill>
                  <a:srgbClr val="F4F4F4"/>
                </a:solidFill>
                <a:latin typeface="+mj-lt"/>
                <a:ea typeface="Pattanakarn Bold"/>
                <a:cs typeface="Pattanakarn Bold"/>
                <a:sym typeface="Pattanakarn Bold"/>
              </a:rPr>
              <a:t>Part </a:t>
            </a:r>
            <a:r>
              <a:rPr lang="en-US" sz="6200" b="1" dirty="0">
                <a:solidFill>
                  <a:srgbClr val="F4F4F4"/>
                </a:solidFill>
                <a:latin typeface="+mj-lt"/>
                <a:ea typeface="Pattanakarn Bold"/>
                <a:cs typeface="Pattanakarn Bold"/>
                <a:sym typeface="Pattanakarn Bold"/>
              </a:rPr>
              <a:t>3</a:t>
            </a:r>
            <a:r>
              <a:rPr lang="en-US" sz="6200" b="1" dirty="0" smtClean="0">
                <a:solidFill>
                  <a:srgbClr val="F4F4F4"/>
                </a:solidFill>
                <a:latin typeface="+mj-lt"/>
                <a:ea typeface="Pattanakarn Bold"/>
                <a:cs typeface="Pattanakarn Bold"/>
                <a:sym typeface="Pattanakarn Bold"/>
              </a:rPr>
              <a:t>: High Performing Agile Teams</a:t>
            </a:r>
            <a:endParaRPr lang="en-US" sz="6200" b="1" dirty="0">
              <a:solidFill>
                <a:srgbClr val="F4F4F4"/>
              </a:solidFill>
              <a:latin typeface="+mj-lt"/>
              <a:ea typeface="Pattanakarn Bold"/>
              <a:cs typeface="Pattanakarn Bold"/>
              <a:sym typeface="Pattanakarn Bold"/>
            </a:endParaRPr>
          </a:p>
        </p:txBody>
      </p:sp>
    </p:spTree>
    <p:extLst>
      <p:ext uri="{BB962C8B-B14F-4D97-AF65-F5344CB8AC3E}">
        <p14:creationId xmlns:p14="http://schemas.microsoft.com/office/powerpoint/2010/main" val="3340544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4026990">
            <a:off x="11056391" y="5067849"/>
            <a:ext cx="12732324" cy="2314575"/>
            <a:chOff x="0" y="0"/>
            <a:chExt cx="3353369" cy="609600"/>
          </a:xfrm>
        </p:grpSpPr>
        <p:sp>
          <p:nvSpPr>
            <p:cNvPr id="4" name="Freeform 4"/>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9" name="Group 9"/>
          <p:cNvGrpSpPr/>
          <p:nvPr/>
        </p:nvGrpSpPr>
        <p:grpSpPr>
          <a:xfrm rot="-4026990">
            <a:off x="4033126" y="7494649"/>
            <a:ext cx="12732324" cy="2314575"/>
            <a:chOff x="0" y="0"/>
            <a:chExt cx="3353369" cy="609600"/>
          </a:xfrm>
        </p:grpSpPr>
        <p:sp>
          <p:nvSpPr>
            <p:cNvPr id="11" name="TextBox 11"/>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sp>
          <p:nvSpPr>
            <p:cNvPr id="10" name="Freeform 10"/>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grpSp>
      <p:grpSp>
        <p:nvGrpSpPr>
          <p:cNvPr id="6" name="Group 6"/>
          <p:cNvGrpSpPr/>
          <p:nvPr/>
        </p:nvGrpSpPr>
        <p:grpSpPr>
          <a:xfrm rot="-4026990">
            <a:off x="7493314" y="6412525"/>
            <a:ext cx="12732324" cy="2314575"/>
            <a:chOff x="0" y="0"/>
            <a:chExt cx="3353369" cy="609600"/>
          </a:xfrm>
        </p:grpSpPr>
        <p:sp>
          <p:nvSpPr>
            <p:cNvPr id="7" name="Freeform 7"/>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8" name="TextBox 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2" name="Group 12"/>
          <p:cNvGrpSpPr/>
          <p:nvPr/>
        </p:nvGrpSpPr>
        <p:grpSpPr>
          <a:xfrm>
            <a:off x="16146813" y="8304146"/>
            <a:ext cx="1066005" cy="1058401"/>
            <a:chOff x="0" y="0"/>
            <a:chExt cx="289003" cy="286941"/>
          </a:xfrm>
        </p:grpSpPr>
        <p:sp>
          <p:nvSpPr>
            <p:cNvPr id="13" name="Freeform 13"/>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14" name="TextBox 14"/>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5"/>
                </a:ext>
              </a:extLst>
            </a:blip>
            <a:stretch>
              <a:fillRect/>
            </a:stretch>
          </a:blipFill>
        </p:spPr>
      </p:sp>
      <p:sp>
        <p:nvSpPr>
          <p:cNvPr id="23" name="TextBox 23"/>
          <p:cNvSpPr txBox="1"/>
          <p:nvPr/>
        </p:nvSpPr>
        <p:spPr>
          <a:xfrm>
            <a:off x="1371600" y="494924"/>
            <a:ext cx="16604516" cy="1231106"/>
          </a:xfrm>
          <a:prstGeom prst="rect">
            <a:avLst/>
          </a:prstGeom>
        </p:spPr>
        <p:txBody>
          <a:bodyPr wrap="square" lIns="0" tIns="0" rIns="0" bIns="0" rtlCol="0" anchor="t">
            <a:spAutoFit/>
          </a:bodyPr>
          <a:lstStyle/>
          <a:p>
            <a:r>
              <a:rPr lang="en-US" sz="6200" b="1" dirty="0" smtClean="0">
                <a:solidFill>
                  <a:srgbClr val="005EFF"/>
                </a:solidFill>
                <a:ea typeface="Calibri"/>
                <a:cs typeface="Pattanakarn Bold"/>
                <a:sym typeface="Pattanakarn Bold"/>
              </a:rPr>
              <a:t>Necessary </a:t>
            </a:r>
            <a:r>
              <a:rPr lang="en-US" sz="6200" b="1" dirty="0">
                <a:solidFill>
                  <a:srgbClr val="005EFF"/>
                </a:solidFill>
                <a:ea typeface="Calibri"/>
                <a:cs typeface="Pattanakarn Bold"/>
                <a:sym typeface="Pattanakarn Bold"/>
              </a:rPr>
              <a:t>roles based on the </a:t>
            </a:r>
            <a:r>
              <a:rPr lang="en-US" sz="6200" b="1" dirty="0" smtClean="0">
                <a:solidFill>
                  <a:srgbClr val="005EFF"/>
                </a:solidFill>
                <a:ea typeface="Calibri"/>
                <a:cs typeface="Pattanakarn Bold"/>
                <a:sym typeface="Pattanakarn Bold"/>
              </a:rPr>
              <a:t>Scrum </a:t>
            </a:r>
            <a:r>
              <a:rPr lang="en-US" sz="6200" b="1" dirty="0">
                <a:solidFill>
                  <a:srgbClr val="005EFF"/>
                </a:solidFill>
                <a:ea typeface="Calibri"/>
                <a:cs typeface="Pattanakarn Bold"/>
                <a:sym typeface="Pattanakarn Bold"/>
              </a:rPr>
              <a:t>framework</a:t>
            </a:r>
            <a:r>
              <a:rPr lang="en-US" dirty="0">
                <a:sym typeface="Pattanakarn Bold"/>
              </a:rPr>
              <a:t/>
            </a:r>
            <a:br>
              <a:rPr lang="en-US" dirty="0">
                <a:sym typeface="Pattanakarn Bold"/>
              </a:rPr>
            </a:b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2549934127"/>
              </p:ext>
            </p:extLst>
          </p:nvPr>
        </p:nvGraphicFramePr>
        <p:xfrm>
          <a:off x="1691420" y="1991439"/>
          <a:ext cx="14180952" cy="7132320"/>
        </p:xfrm>
        <a:graphic>
          <a:graphicData uri="http://schemas.openxmlformats.org/drawingml/2006/table">
            <a:tbl>
              <a:tblPr firstRow="1" bandRow="1">
                <a:tableStyleId>{5C22544A-7EE6-4342-B048-85BDC9FD1C3A}</a:tableStyleId>
              </a:tblPr>
              <a:tblGrid>
                <a:gridCol w="4726984">
                  <a:extLst>
                    <a:ext uri="{9D8B030D-6E8A-4147-A177-3AD203B41FA5}">
                      <a16:colId xmlns:a16="http://schemas.microsoft.com/office/drawing/2014/main" val="39062245"/>
                    </a:ext>
                  </a:extLst>
                </a:gridCol>
                <a:gridCol w="4726984">
                  <a:extLst>
                    <a:ext uri="{9D8B030D-6E8A-4147-A177-3AD203B41FA5}">
                      <a16:colId xmlns:a16="http://schemas.microsoft.com/office/drawing/2014/main" val="654002074"/>
                    </a:ext>
                  </a:extLst>
                </a:gridCol>
                <a:gridCol w="4726984">
                  <a:extLst>
                    <a:ext uri="{9D8B030D-6E8A-4147-A177-3AD203B41FA5}">
                      <a16:colId xmlns:a16="http://schemas.microsoft.com/office/drawing/2014/main" val="275120496"/>
                    </a:ext>
                  </a:extLst>
                </a:gridCol>
              </a:tblGrid>
              <a:tr h="370840">
                <a:tc>
                  <a:txBody>
                    <a:bodyPr/>
                    <a:lstStyle/>
                    <a:p>
                      <a:pPr algn="ctr"/>
                      <a:r>
                        <a:rPr lang="en-US" sz="2000" b="1" dirty="0">
                          <a:latin typeface="+mj-lt"/>
                        </a:rPr>
                        <a:t>Team Member</a:t>
                      </a:r>
                      <a:endParaRPr lang="en-US" sz="2000" dirty="0">
                        <a:latin typeface="+mj-lt"/>
                      </a:endParaRPr>
                    </a:p>
                  </a:txBody>
                  <a:tcPr anchor="ctr"/>
                </a:tc>
                <a:tc>
                  <a:txBody>
                    <a:bodyPr/>
                    <a:lstStyle/>
                    <a:p>
                      <a:pPr algn="ctr"/>
                      <a:r>
                        <a:rPr lang="en-US" sz="2000" b="1" dirty="0">
                          <a:latin typeface="+mj-lt"/>
                        </a:rPr>
                        <a:t>Agile Role</a:t>
                      </a:r>
                      <a:endParaRPr lang="en-US" sz="2000" dirty="0">
                        <a:latin typeface="+mj-lt"/>
                      </a:endParaRPr>
                    </a:p>
                  </a:txBody>
                  <a:tcPr anchor="ctr"/>
                </a:tc>
                <a:tc>
                  <a:txBody>
                    <a:bodyPr/>
                    <a:lstStyle/>
                    <a:p>
                      <a:pPr algn="ctr"/>
                      <a:r>
                        <a:rPr lang="en-US" sz="2000" b="1" dirty="0">
                          <a:latin typeface="+mj-lt"/>
                        </a:rPr>
                        <a:t>Rationale</a:t>
                      </a:r>
                      <a:endParaRPr lang="en-US" sz="2000" dirty="0">
                        <a:latin typeface="+mj-lt"/>
                      </a:endParaRPr>
                    </a:p>
                  </a:txBody>
                  <a:tcPr anchor="ctr"/>
                </a:tc>
                <a:extLst>
                  <a:ext uri="{0D108BD9-81ED-4DB2-BD59-A6C34878D82A}">
                    <a16:rowId xmlns:a16="http://schemas.microsoft.com/office/drawing/2014/main" val="3591159236"/>
                  </a:ext>
                </a:extLst>
              </a:tr>
              <a:tr h="370840">
                <a:tc>
                  <a:txBody>
                    <a:bodyPr/>
                    <a:lstStyle/>
                    <a:p>
                      <a:r>
                        <a:rPr lang="en-US" sz="2000" b="1" dirty="0">
                          <a:solidFill>
                            <a:srgbClr val="0070C0"/>
                          </a:solidFill>
                          <a:latin typeface="+mj-lt"/>
                        </a:rPr>
                        <a:t>John Smith</a:t>
                      </a:r>
                      <a:endParaRPr lang="en-US" sz="2000" dirty="0">
                        <a:solidFill>
                          <a:srgbClr val="0070C0"/>
                        </a:solidFill>
                        <a:latin typeface="+mj-lt"/>
                      </a:endParaRPr>
                    </a:p>
                  </a:txBody>
                  <a:tcPr anchor="ctr"/>
                </a:tc>
                <a:tc>
                  <a:txBody>
                    <a:bodyPr/>
                    <a:lstStyle/>
                    <a:p>
                      <a:r>
                        <a:rPr lang="en-US" sz="2000" dirty="0">
                          <a:solidFill>
                            <a:srgbClr val="0070C0"/>
                          </a:solidFill>
                          <a:latin typeface="+mj-lt"/>
                        </a:rPr>
                        <a:t>Product Owner (PO)</a:t>
                      </a:r>
                    </a:p>
                  </a:txBody>
                  <a:tcPr anchor="ctr"/>
                </a:tc>
                <a:tc>
                  <a:txBody>
                    <a:bodyPr/>
                    <a:lstStyle/>
                    <a:p>
                      <a:r>
                        <a:rPr lang="en-US" sz="2000" dirty="0">
                          <a:solidFill>
                            <a:srgbClr val="0070C0"/>
                          </a:solidFill>
                          <a:latin typeface="+mj-lt"/>
                        </a:rPr>
                        <a:t>Manages the Product Backlog, prioritizes work to align with business goals, and ensures focus on customer needs.</a:t>
                      </a:r>
                    </a:p>
                  </a:txBody>
                  <a:tcPr anchor="ctr"/>
                </a:tc>
                <a:extLst>
                  <a:ext uri="{0D108BD9-81ED-4DB2-BD59-A6C34878D82A}">
                    <a16:rowId xmlns:a16="http://schemas.microsoft.com/office/drawing/2014/main" val="2142084402"/>
                  </a:ext>
                </a:extLst>
              </a:tr>
              <a:tr h="370840">
                <a:tc>
                  <a:txBody>
                    <a:bodyPr/>
                    <a:lstStyle/>
                    <a:p>
                      <a:r>
                        <a:rPr lang="en-US" sz="2000" b="1" dirty="0">
                          <a:solidFill>
                            <a:srgbClr val="0070C0"/>
                          </a:solidFill>
                          <a:latin typeface="+mj-lt"/>
                        </a:rPr>
                        <a:t>Jane Doe</a:t>
                      </a:r>
                      <a:endParaRPr lang="en-US" sz="2000" dirty="0">
                        <a:solidFill>
                          <a:srgbClr val="0070C0"/>
                        </a:solidFill>
                        <a:latin typeface="+mj-lt"/>
                      </a:endParaRPr>
                    </a:p>
                  </a:txBody>
                  <a:tcPr anchor="ctr"/>
                </a:tc>
                <a:tc>
                  <a:txBody>
                    <a:bodyPr/>
                    <a:lstStyle/>
                    <a:p>
                      <a:r>
                        <a:rPr lang="en-US" sz="2000" dirty="0">
                          <a:solidFill>
                            <a:srgbClr val="0070C0"/>
                          </a:solidFill>
                          <a:latin typeface="+mj-lt"/>
                        </a:rPr>
                        <a:t>Scrum Master</a:t>
                      </a:r>
                    </a:p>
                  </a:txBody>
                  <a:tcPr anchor="ctr"/>
                </a:tc>
                <a:tc>
                  <a:txBody>
                    <a:bodyPr/>
                    <a:lstStyle/>
                    <a:p>
                      <a:r>
                        <a:rPr lang="en-US" sz="2000" dirty="0">
                          <a:solidFill>
                            <a:srgbClr val="0070C0"/>
                          </a:solidFill>
                          <a:latin typeface="+mj-lt"/>
                        </a:rPr>
                        <a:t>Facilitates Scrum ceremonies, removes impediments, and fosters collaboration between onshore and offshore teams.</a:t>
                      </a:r>
                    </a:p>
                  </a:txBody>
                  <a:tcPr anchor="ctr"/>
                </a:tc>
                <a:extLst>
                  <a:ext uri="{0D108BD9-81ED-4DB2-BD59-A6C34878D82A}">
                    <a16:rowId xmlns:a16="http://schemas.microsoft.com/office/drawing/2014/main" val="2243985424"/>
                  </a:ext>
                </a:extLst>
              </a:tr>
              <a:tr h="370840">
                <a:tc>
                  <a:txBody>
                    <a:bodyPr/>
                    <a:lstStyle/>
                    <a:p>
                      <a:r>
                        <a:rPr lang="en-US" sz="2000" b="1" dirty="0">
                          <a:solidFill>
                            <a:srgbClr val="0070C0"/>
                          </a:solidFill>
                          <a:latin typeface="+mj-lt"/>
                        </a:rPr>
                        <a:t>Jim, Nathan, </a:t>
                      </a:r>
                      <a:r>
                        <a:rPr lang="en-US" sz="2000" b="1" dirty="0" err="1">
                          <a:solidFill>
                            <a:srgbClr val="0070C0"/>
                          </a:solidFill>
                          <a:latin typeface="+mj-lt"/>
                        </a:rPr>
                        <a:t>Venkat</a:t>
                      </a:r>
                      <a:r>
                        <a:rPr lang="en-US" sz="2000" b="1" dirty="0">
                          <a:solidFill>
                            <a:srgbClr val="0070C0"/>
                          </a:solidFill>
                          <a:latin typeface="+mj-lt"/>
                        </a:rPr>
                        <a:t>, Ali</a:t>
                      </a:r>
                      <a:endParaRPr lang="en-US" sz="2000" dirty="0">
                        <a:solidFill>
                          <a:srgbClr val="0070C0"/>
                        </a:solidFill>
                        <a:latin typeface="+mj-lt"/>
                      </a:endParaRPr>
                    </a:p>
                  </a:txBody>
                  <a:tcPr anchor="ctr"/>
                </a:tc>
                <a:tc>
                  <a:txBody>
                    <a:bodyPr/>
                    <a:lstStyle/>
                    <a:p>
                      <a:r>
                        <a:rPr lang="en-US" altLang="ja-JP" sz="2000" dirty="0" smtClean="0">
                          <a:solidFill>
                            <a:srgbClr val="0070C0"/>
                          </a:solidFill>
                          <a:latin typeface="+mj-lt"/>
                        </a:rPr>
                        <a:t>Developers</a:t>
                      </a:r>
                      <a:endParaRPr kumimoji="1" lang="ja-JP" altLang="en-US" sz="2000" dirty="0">
                        <a:solidFill>
                          <a:srgbClr val="0070C0"/>
                        </a:solidFill>
                        <a:latin typeface="+mj-lt"/>
                      </a:endParaRPr>
                    </a:p>
                  </a:txBody>
                  <a:tcPr/>
                </a:tc>
                <a:tc>
                  <a:txBody>
                    <a:bodyPr/>
                    <a:lstStyle/>
                    <a:p>
                      <a:r>
                        <a:rPr lang="en-US" sz="2000" dirty="0">
                          <a:solidFill>
                            <a:srgbClr val="0070C0"/>
                          </a:solidFill>
                          <a:latin typeface="+mj-lt"/>
                        </a:rPr>
                        <a:t>Work on deliverables collaboratively, adhering to coding standards and ensuring knowledge sharing.</a:t>
                      </a:r>
                    </a:p>
                  </a:txBody>
                  <a:tcPr anchor="ctr"/>
                </a:tc>
                <a:extLst>
                  <a:ext uri="{0D108BD9-81ED-4DB2-BD59-A6C34878D82A}">
                    <a16:rowId xmlns:a16="http://schemas.microsoft.com/office/drawing/2014/main" val="565259714"/>
                  </a:ext>
                </a:extLst>
              </a:tr>
              <a:tr h="370840">
                <a:tc>
                  <a:txBody>
                    <a:bodyPr/>
                    <a:lstStyle/>
                    <a:p>
                      <a:r>
                        <a:rPr lang="en-US" sz="2000" b="1" dirty="0">
                          <a:solidFill>
                            <a:srgbClr val="0070C0"/>
                          </a:solidFill>
                          <a:latin typeface="+mj-lt"/>
                        </a:rPr>
                        <a:t>Kathy Qualls</a:t>
                      </a:r>
                      <a:endParaRPr lang="en-US" sz="2000" dirty="0">
                        <a:solidFill>
                          <a:srgbClr val="0070C0"/>
                        </a:solidFill>
                        <a:latin typeface="+mj-lt"/>
                      </a:endParaRPr>
                    </a:p>
                  </a:txBody>
                  <a:tcPr anchor="ctr"/>
                </a:tc>
                <a:tc>
                  <a:txBody>
                    <a:bodyPr/>
                    <a:lstStyle/>
                    <a:p>
                      <a:r>
                        <a:rPr lang="en-US" sz="2000" dirty="0">
                          <a:solidFill>
                            <a:srgbClr val="0070C0"/>
                          </a:solidFill>
                          <a:latin typeface="+mj-lt"/>
                        </a:rPr>
                        <a:t>QA </a:t>
                      </a:r>
                      <a:r>
                        <a:rPr lang="en-US" sz="2000" dirty="0" smtClean="0">
                          <a:solidFill>
                            <a:srgbClr val="0070C0"/>
                          </a:solidFill>
                          <a:latin typeface="+mj-lt"/>
                        </a:rPr>
                        <a:t>Specialist/ Tester</a:t>
                      </a:r>
                      <a:endParaRPr lang="en-US" sz="2000" dirty="0">
                        <a:solidFill>
                          <a:srgbClr val="0070C0"/>
                        </a:solidFill>
                        <a:latin typeface="+mj-lt"/>
                      </a:endParaRPr>
                    </a:p>
                  </a:txBody>
                  <a:tcPr anchor="ctr"/>
                </a:tc>
                <a:tc>
                  <a:txBody>
                    <a:bodyPr/>
                    <a:lstStyle/>
                    <a:p>
                      <a:r>
                        <a:rPr lang="en-US" sz="2000" dirty="0">
                          <a:solidFill>
                            <a:srgbClr val="0070C0"/>
                          </a:solidFill>
                          <a:latin typeface="+mj-lt"/>
                        </a:rPr>
                        <a:t>Ensures quality by being involved in sprint activities rather than testing only post-development.</a:t>
                      </a:r>
                    </a:p>
                  </a:txBody>
                  <a:tcPr anchor="ctr"/>
                </a:tc>
                <a:extLst>
                  <a:ext uri="{0D108BD9-81ED-4DB2-BD59-A6C34878D82A}">
                    <a16:rowId xmlns:a16="http://schemas.microsoft.com/office/drawing/2014/main" val="3489353433"/>
                  </a:ext>
                </a:extLst>
              </a:tr>
              <a:tr h="370840">
                <a:tc>
                  <a:txBody>
                    <a:bodyPr/>
                    <a:lstStyle/>
                    <a:p>
                      <a:r>
                        <a:rPr lang="en-US" sz="2000" b="1" dirty="0">
                          <a:solidFill>
                            <a:srgbClr val="0070C0"/>
                          </a:solidFill>
                          <a:latin typeface="+mj-lt"/>
                        </a:rPr>
                        <a:t>Jerry Holden</a:t>
                      </a:r>
                      <a:endParaRPr lang="en-US" sz="2000" dirty="0">
                        <a:solidFill>
                          <a:srgbClr val="0070C0"/>
                        </a:solidFill>
                        <a:latin typeface="+mj-lt"/>
                      </a:endParaRPr>
                    </a:p>
                  </a:txBody>
                  <a:tcPr anchor="ctr"/>
                </a:tc>
                <a:tc>
                  <a:txBody>
                    <a:bodyPr/>
                    <a:lstStyle/>
                    <a:p>
                      <a:r>
                        <a:rPr lang="en-US" sz="2000" dirty="0">
                          <a:solidFill>
                            <a:srgbClr val="0070C0"/>
                          </a:solidFill>
                          <a:latin typeface="+mj-lt"/>
                        </a:rPr>
                        <a:t>Business Analyst (Team Member)</a:t>
                      </a:r>
                    </a:p>
                  </a:txBody>
                  <a:tcPr anchor="ctr"/>
                </a:tc>
                <a:tc>
                  <a:txBody>
                    <a:bodyPr/>
                    <a:lstStyle/>
                    <a:p>
                      <a:r>
                        <a:rPr lang="en-US" sz="2000" dirty="0">
                          <a:solidFill>
                            <a:srgbClr val="0070C0"/>
                          </a:solidFill>
                          <a:latin typeface="+mj-lt"/>
                        </a:rPr>
                        <a:t>Supports PO in refining backlog items and ensuring business value in each increment.</a:t>
                      </a:r>
                    </a:p>
                  </a:txBody>
                  <a:tcPr anchor="ctr"/>
                </a:tc>
                <a:extLst>
                  <a:ext uri="{0D108BD9-81ED-4DB2-BD59-A6C34878D82A}">
                    <a16:rowId xmlns:a16="http://schemas.microsoft.com/office/drawing/2014/main" val="73140147"/>
                  </a:ext>
                </a:extLst>
              </a:tr>
              <a:tr h="370840">
                <a:tc>
                  <a:txBody>
                    <a:bodyPr/>
                    <a:lstStyle/>
                    <a:p>
                      <a:r>
                        <a:rPr lang="en-US" sz="2000" b="1" dirty="0">
                          <a:solidFill>
                            <a:srgbClr val="0070C0"/>
                          </a:solidFill>
                          <a:latin typeface="+mj-lt"/>
                        </a:rPr>
                        <a:t>James </a:t>
                      </a:r>
                      <a:r>
                        <a:rPr lang="en-US" sz="2000" b="1" dirty="0" err="1">
                          <a:solidFill>
                            <a:srgbClr val="0070C0"/>
                          </a:solidFill>
                          <a:latin typeface="+mj-lt"/>
                        </a:rPr>
                        <a:t>Cowx</a:t>
                      </a:r>
                      <a:endParaRPr lang="en-US" sz="2000" dirty="0">
                        <a:solidFill>
                          <a:srgbClr val="0070C0"/>
                        </a:solidFill>
                        <a:latin typeface="+mj-lt"/>
                      </a:endParaRPr>
                    </a:p>
                  </a:txBody>
                  <a:tcPr anchor="ctr"/>
                </a:tc>
                <a:tc>
                  <a:txBody>
                    <a:bodyPr/>
                    <a:lstStyle/>
                    <a:p>
                      <a:r>
                        <a:rPr lang="en-US" sz="2000" dirty="0">
                          <a:solidFill>
                            <a:srgbClr val="0070C0"/>
                          </a:solidFill>
                          <a:latin typeface="+mj-lt"/>
                        </a:rPr>
                        <a:t>UX Designer (Team Member)</a:t>
                      </a:r>
                    </a:p>
                  </a:txBody>
                  <a:tcPr anchor="ctr"/>
                </a:tc>
                <a:tc>
                  <a:txBody>
                    <a:bodyPr/>
                    <a:lstStyle/>
                    <a:p>
                      <a:r>
                        <a:rPr lang="en-US" sz="2000" dirty="0">
                          <a:solidFill>
                            <a:srgbClr val="0070C0"/>
                          </a:solidFill>
                          <a:latin typeface="+mj-lt"/>
                        </a:rPr>
                        <a:t>Works closely with developers to iterate UX designs and integrate customer feedback during development.</a:t>
                      </a:r>
                    </a:p>
                  </a:txBody>
                  <a:tcPr anchor="ctr"/>
                </a:tc>
                <a:extLst>
                  <a:ext uri="{0D108BD9-81ED-4DB2-BD59-A6C34878D82A}">
                    <a16:rowId xmlns:a16="http://schemas.microsoft.com/office/drawing/2014/main" val="2846093294"/>
                  </a:ext>
                </a:extLst>
              </a:tr>
              <a:tr h="370840">
                <a:tc>
                  <a:txBody>
                    <a:bodyPr/>
                    <a:lstStyle/>
                    <a:p>
                      <a:r>
                        <a:rPr lang="en-US" sz="2000" b="1" dirty="0">
                          <a:solidFill>
                            <a:srgbClr val="0070C0"/>
                          </a:solidFill>
                          <a:latin typeface="+mj-lt"/>
                        </a:rPr>
                        <a:t>Holly Vogt</a:t>
                      </a:r>
                      <a:endParaRPr lang="en-US" sz="2000" dirty="0">
                        <a:solidFill>
                          <a:srgbClr val="0070C0"/>
                        </a:solidFill>
                        <a:latin typeface="+mj-lt"/>
                      </a:endParaRPr>
                    </a:p>
                  </a:txBody>
                  <a:tcPr anchor="ctr"/>
                </a:tc>
                <a:tc>
                  <a:txBody>
                    <a:bodyPr/>
                    <a:lstStyle/>
                    <a:p>
                      <a:r>
                        <a:rPr lang="en-US" sz="2000" dirty="0">
                          <a:solidFill>
                            <a:srgbClr val="0070C0"/>
                          </a:solidFill>
                          <a:latin typeface="+mj-lt"/>
                        </a:rPr>
                        <a:t>Subject Matter Expert (Advisor)</a:t>
                      </a:r>
                    </a:p>
                  </a:txBody>
                  <a:tcPr anchor="ctr"/>
                </a:tc>
                <a:tc>
                  <a:txBody>
                    <a:bodyPr/>
                    <a:lstStyle/>
                    <a:p>
                      <a:r>
                        <a:rPr lang="en-US" sz="2000" dirty="0">
                          <a:solidFill>
                            <a:srgbClr val="0070C0"/>
                          </a:solidFill>
                          <a:latin typeface="+mj-lt"/>
                        </a:rPr>
                        <a:t>Provides guidance to PO and Scrum Team as needed to refine and validate key features.</a:t>
                      </a:r>
                    </a:p>
                  </a:txBody>
                  <a:tcPr anchor="ctr"/>
                </a:tc>
                <a:extLst>
                  <a:ext uri="{0D108BD9-81ED-4DB2-BD59-A6C34878D82A}">
                    <a16:rowId xmlns:a16="http://schemas.microsoft.com/office/drawing/2014/main" val="1620928712"/>
                  </a:ext>
                </a:extLst>
              </a:tr>
            </a:tbl>
          </a:graphicData>
        </a:graphic>
      </p:graphicFrame>
    </p:spTree>
    <p:extLst>
      <p:ext uri="{BB962C8B-B14F-4D97-AF65-F5344CB8AC3E}">
        <p14:creationId xmlns:p14="http://schemas.microsoft.com/office/powerpoint/2010/main" val="806965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asvg="http://schemas.microsoft.com/office/drawing/2016/SVG/main" xmlns="" r:embed="rId5"/>
                </a:ext>
              </a:extLst>
            </a:blip>
            <a:stretch>
              <a:fillRect/>
            </a:stretch>
          </a:blipFill>
        </p:spPr>
      </p:sp>
      <p:sp>
        <p:nvSpPr>
          <p:cNvPr id="9" name="TextBox 9"/>
          <p:cNvSpPr txBox="1"/>
          <p:nvPr/>
        </p:nvSpPr>
        <p:spPr>
          <a:xfrm>
            <a:off x="6934200" y="1131600"/>
            <a:ext cx="10368631" cy="1078372"/>
          </a:xfrm>
          <a:prstGeom prst="rect">
            <a:avLst/>
          </a:prstGeom>
        </p:spPr>
        <p:txBody>
          <a:bodyPr wrap="square" lIns="0" tIns="0" rIns="0" bIns="0" rtlCol="0" anchor="t">
            <a:spAutoFit/>
          </a:bodyPr>
          <a:lstStyle/>
          <a:p>
            <a:pPr lvl="0" algn="r">
              <a:lnSpc>
                <a:spcPts val="9112"/>
              </a:lnSpc>
            </a:pPr>
            <a:r>
              <a:rPr lang="en-US" sz="6000" b="1" dirty="0">
                <a:solidFill>
                  <a:srgbClr val="005EFF"/>
                </a:solidFill>
                <a:latin typeface="+mj-lt"/>
                <a:ea typeface="Pattanakarn Bold"/>
                <a:cs typeface="Pattanakarn Bold"/>
                <a:sym typeface="Pattanakarn Bold"/>
              </a:rPr>
              <a:t>Appendix 1 - Skill Gaps</a:t>
            </a:r>
          </a:p>
        </p:txBody>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9" name="Group 19"/>
          <p:cNvGrpSpPr/>
          <p:nvPr/>
        </p:nvGrpSpPr>
        <p:grpSpPr>
          <a:xfrm rot="-4026990">
            <a:off x="-1943598" y="6951910"/>
            <a:ext cx="10174055" cy="1849514"/>
            <a:chOff x="0" y="0"/>
            <a:chExt cx="3353369" cy="609600"/>
          </a:xfrm>
        </p:grpSpPr>
        <p:sp>
          <p:nvSpPr>
            <p:cNvPr id="20" name="Freeform 20"/>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1" name="TextBox 21"/>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aphicFrame>
        <p:nvGraphicFramePr>
          <p:cNvPr id="3" name="Table 2"/>
          <p:cNvGraphicFramePr>
            <a:graphicFrameLocks noGrp="1"/>
          </p:cNvGraphicFramePr>
          <p:nvPr>
            <p:extLst>
              <p:ext uri="{D42A27DB-BD31-4B8C-83A1-F6EECF244321}">
                <p14:modId xmlns:p14="http://schemas.microsoft.com/office/powerpoint/2010/main" val="4195426612"/>
              </p:ext>
            </p:extLst>
          </p:nvPr>
        </p:nvGraphicFramePr>
        <p:xfrm>
          <a:off x="4871916" y="2536232"/>
          <a:ext cx="12192000" cy="59740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807192019"/>
                    </a:ext>
                  </a:extLst>
                </a:gridCol>
                <a:gridCol w="6096000">
                  <a:extLst>
                    <a:ext uri="{9D8B030D-6E8A-4147-A177-3AD203B41FA5}">
                      <a16:colId xmlns:a16="http://schemas.microsoft.com/office/drawing/2014/main" val="3237645081"/>
                    </a:ext>
                  </a:extLst>
                </a:gridCol>
              </a:tblGrid>
              <a:tr h="370840">
                <a:tc>
                  <a:txBody>
                    <a:bodyPr/>
                    <a:lstStyle/>
                    <a:p>
                      <a:pPr algn="ctr"/>
                      <a:r>
                        <a:rPr lang="en-US" sz="2000" b="1" dirty="0">
                          <a:latin typeface="+mj-lt"/>
                        </a:rPr>
                        <a:t>Team Member</a:t>
                      </a:r>
                      <a:endParaRPr lang="en-US" sz="2000" dirty="0">
                        <a:latin typeface="+mj-lt"/>
                      </a:endParaRPr>
                    </a:p>
                  </a:txBody>
                  <a:tcPr anchor="ctr"/>
                </a:tc>
                <a:tc>
                  <a:txBody>
                    <a:bodyPr/>
                    <a:lstStyle/>
                    <a:p>
                      <a:pPr algn="ctr"/>
                      <a:r>
                        <a:rPr kumimoji="1" lang="en-US" altLang="ja-JP" dirty="0" smtClean="0"/>
                        <a:t>Skill Gaps</a:t>
                      </a:r>
                      <a:endParaRPr kumimoji="1" lang="ja-JP" altLang="en-US" dirty="0"/>
                    </a:p>
                  </a:txBody>
                  <a:tcPr/>
                </a:tc>
                <a:extLst>
                  <a:ext uri="{0D108BD9-81ED-4DB2-BD59-A6C34878D82A}">
                    <a16:rowId xmlns:a16="http://schemas.microsoft.com/office/drawing/2014/main" val="3158000555"/>
                  </a:ext>
                </a:extLst>
              </a:tr>
              <a:tr h="370840">
                <a:tc>
                  <a:txBody>
                    <a:bodyPr/>
                    <a:lstStyle/>
                    <a:p>
                      <a:r>
                        <a:rPr lang="en-US" sz="2000" b="1" dirty="0">
                          <a:solidFill>
                            <a:srgbClr val="0070C0"/>
                          </a:solidFill>
                          <a:latin typeface="+mj-lt"/>
                        </a:rPr>
                        <a:t>John Smith</a:t>
                      </a:r>
                      <a:endParaRPr lang="en-US" sz="2000" dirty="0">
                        <a:solidFill>
                          <a:srgbClr val="0070C0"/>
                        </a:solidFill>
                        <a:latin typeface="+mj-lt"/>
                      </a:endParaRPr>
                    </a:p>
                  </a:txBody>
                  <a:tcPr anchor="ctr"/>
                </a:tc>
                <a:tc>
                  <a:txBody>
                    <a:bodyPr/>
                    <a:lstStyle/>
                    <a:p>
                      <a:r>
                        <a:rPr lang="en-US" altLang="ja-JP" dirty="0" smtClean="0">
                          <a:solidFill>
                            <a:srgbClr val="0070C0"/>
                          </a:solidFill>
                        </a:rPr>
                        <a:t>John Smith’s detached approach to product planning creates a lack of alignment between the Product Manager and development team.</a:t>
                      </a:r>
                      <a:endParaRPr kumimoji="1" lang="ja-JP" altLang="en-US" dirty="0">
                        <a:solidFill>
                          <a:srgbClr val="0070C0"/>
                        </a:solidFill>
                      </a:endParaRPr>
                    </a:p>
                  </a:txBody>
                  <a:tcPr/>
                </a:tc>
                <a:extLst>
                  <a:ext uri="{0D108BD9-81ED-4DB2-BD59-A6C34878D82A}">
                    <a16:rowId xmlns:a16="http://schemas.microsoft.com/office/drawing/2014/main" val="2401408446"/>
                  </a:ext>
                </a:extLst>
              </a:tr>
              <a:tr h="370840">
                <a:tc>
                  <a:txBody>
                    <a:bodyPr/>
                    <a:lstStyle/>
                    <a:p>
                      <a:r>
                        <a:rPr lang="en-US" sz="2000" b="1" dirty="0">
                          <a:solidFill>
                            <a:srgbClr val="0070C0"/>
                          </a:solidFill>
                          <a:latin typeface="+mj-lt"/>
                        </a:rPr>
                        <a:t>Jane Doe</a:t>
                      </a:r>
                      <a:endParaRPr lang="en-US" sz="2000" dirty="0">
                        <a:solidFill>
                          <a:srgbClr val="0070C0"/>
                        </a:solidFill>
                        <a:latin typeface="+mj-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0070C0"/>
                          </a:solidFill>
                        </a:rPr>
                        <a:t>Jane Doe assigns tasks based on her preferences, which hinders team self-organization and empowerment.</a:t>
                      </a:r>
                    </a:p>
                  </a:txBody>
                  <a:tcPr/>
                </a:tc>
                <a:extLst>
                  <a:ext uri="{0D108BD9-81ED-4DB2-BD59-A6C34878D82A}">
                    <a16:rowId xmlns:a16="http://schemas.microsoft.com/office/drawing/2014/main" val="1739914791"/>
                  </a:ext>
                </a:extLst>
              </a:tr>
              <a:tr h="370840">
                <a:tc>
                  <a:txBody>
                    <a:bodyPr/>
                    <a:lstStyle/>
                    <a:p>
                      <a:r>
                        <a:rPr lang="en-US" sz="2000" b="1" dirty="0" smtClean="0">
                          <a:solidFill>
                            <a:srgbClr val="0070C0"/>
                          </a:solidFill>
                          <a:latin typeface="+mj-lt"/>
                        </a:rPr>
                        <a:t>Development Team</a:t>
                      </a:r>
                      <a:endParaRPr lang="en-US" sz="2000" dirty="0">
                        <a:solidFill>
                          <a:srgbClr val="0070C0"/>
                        </a:solidFill>
                        <a:latin typeface="+mj-lt"/>
                      </a:endParaRPr>
                    </a:p>
                  </a:txBody>
                  <a:tcPr anchor="ctr"/>
                </a:tc>
                <a:tc>
                  <a:txBody>
                    <a:bodyPr/>
                    <a:lstStyle/>
                    <a:p>
                      <a:r>
                        <a:rPr lang="en-US" altLang="ja-JP" dirty="0" smtClean="0">
                          <a:solidFill>
                            <a:srgbClr val="0070C0"/>
                          </a:solidFill>
                        </a:rPr>
                        <a:t>Onshore and offshore developers lack trust and camaraderie.</a:t>
                      </a:r>
                    </a:p>
                    <a:p>
                      <a:r>
                        <a:rPr lang="en-US" altLang="ja-JP" dirty="0" smtClean="0">
                          <a:solidFill>
                            <a:srgbClr val="0070C0"/>
                          </a:solidFill>
                        </a:rPr>
                        <a:t>Offshore developers handle complex tasks without transferring knowledge to onshore counterparts.</a:t>
                      </a:r>
                      <a:endParaRPr kumimoji="1" lang="ja-JP" altLang="en-US" dirty="0">
                        <a:solidFill>
                          <a:srgbClr val="0070C0"/>
                        </a:solidFill>
                      </a:endParaRPr>
                    </a:p>
                  </a:txBody>
                  <a:tcPr/>
                </a:tc>
                <a:extLst>
                  <a:ext uri="{0D108BD9-81ED-4DB2-BD59-A6C34878D82A}">
                    <a16:rowId xmlns:a16="http://schemas.microsoft.com/office/drawing/2014/main" val="901349525"/>
                  </a:ext>
                </a:extLst>
              </a:tr>
              <a:tr h="370840">
                <a:tc>
                  <a:txBody>
                    <a:bodyPr/>
                    <a:lstStyle/>
                    <a:p>
                      <a:r>
                        <a:rPr lang="en-US" sz="2000" b="1" dirty="0">
                          <a:solidFill>
                            <a:srgbClr val="0070C0"/>
                          </a:solidFill>
                          <a:latin typeface="+mj-lt"/>
                        </a:rPr>
                        <a:t>Kathy Qualls</a:t>
                      </a:r>
                      <a:endParaRPr lang="en-US" sz="2000" dirty="0">
                        <a:solidFill>
                          <a:srgbClr val="0070C0"/>
                        </a:solidFill>
                        <a:latin typeface="+mj-lt"/>
                      </a:endParaRPr>
                    </a:p>
                  </a:txBody>
                  <a:tcPr anchor="ctr"/>
                </a:tc>
                <a:tc>
                  <a:txBody>
                    <a:bodyPr/>
                    <a:lstStyle/>
                    <a:p>
                      <a:r>
                        <a:rPr lang="en-US" altLang="ja-JP" dirty="0" smtClean="0">
                          <a:solidFill>
                            <a:srgbClr val="0070C0"/>
                          </a:solidFill>
                        </a:rPr>
                        <a:t>Kathy Qualls provides feedback only after code completion, delaying issue resolution.</a:t>
                      </a:r>
                      <a:endParaRPr kumimoji="1" lang="ja-JP" altLang="en-US" dirty="0">
                        <a:solidFill>
                          <a:srgbClr val="0070C0"/>
                        </a:solidFill>
                      </a:endParaRPr>
                    </a:p>
                  </a:txBody>
                  <a:tcPr/>
                </a:tc>
                <a:extLst>
                  <a:ext uri="{0D108BD9-81ED-4DB2-BD59-A6C34878D82A}">
                    <a16:rowId xmlns:a16="http://schemas.microsoft.com/office/drawing/2014/main" val="3946385899"/>
                  </a:ext>
                </a:extLst>
              </a:tr>
              <a:tr h="370840">
                <a:tc>
                  <a:txBody>
                    <a:bodyPr/>
                    <a:lstStyle/>
                    <a:p>
                      <a:r>
                        <a:rPr lang="en-US" sz="2000" b="1" dirty="0">
                          <a:solidFill>
                            <a:srgbClr val="0070C0"/>
                          </a:solidFill>
                          <a:latin typeface="+mj-lt"/>
                        </a:rPr>
                        <a:t>Jerry Holden</a:t>
                      </a:r>
                      <a:endParaRPr lang="en-US" sz="2000" dirty="0">
                        <a:solidFill>
                          <a:srgbClr val="0070C0"/>
                        </a:solidFill>
                        <a:latin typeface="+mj-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0070C0"/>
                          </a:solidFill>
                        </a:rPr>
                        <a:t>Jerry Holden freezes requirements upfront, making it difficult to adapt to changing needs.</a:t>
                      </a:r>
                    </a:p>
                  </a:txBody>
                  <a:tcPr/>
                </a:tc>
                <a:extLst>
                  <a:ext uri="{0D108BD9-81ED-4DB2-BD59-A6C34878D82A}">
                    <a16:rowId xmlns:a16="http://schemas.microsoft.com/office/drawing/2014/main" val="21037352"/>
                  </a:ext>
                </a:extLst>
              </a:tr>
              <a:tr h="370840">
                <a:tc>
                  <a:txBody>
                    <a:bodyPr/>
                    <a:lstStyle/>
                    <a:p>
                      <a:r>
                        <a:rPr lang="en-US" sz="2000" b="1" dirty="0">
                          <a:solidFill>
                            <a:srgbClr val="0070C0"/>
                          </a:solidFill>
                          <a:latin typeface="+mj-lt"/>
                        </a:rPr>
                        <a:t>James </a:t>
                      </a:r>
                      <a:r>
                        <a:rPr lang="en-US" sz="2000" b="1" dirty="0" err="1">
                          <a:solidFill>
                            <a:srgbClr val="0070C0"/>
                          </a:solidFill>
                          <a:latin typeface="+mj-lt"/>
                        </a:rPr>
                        <a:t>Cowx</a:t>
                      </a:r>
                      <a:endParaRPr lang="en-US" sz="2000" dirty="0">
                        <a:solidFill>
                          <a:srgbClr val="0070C0"/>
                        </a:solidFill>
                        <a:latin typeface="+mj-lt"/>
                      </a:endParaRPr>
                    </a:p>
                  </a:txBody>
                  <a:tcPr anchor="ctr"/>
                </a:tc>
                <a:tc>
                  <a:txBody>
                    <a:bodyPr/>
                    <a:lstStyle/>
                    <a:p>
                      <a:r>
                        <a:rPr lang="en-US" altLang="ja-JP" dirty="0" smtClean="0">
                          <a:solidFill>
                            <a:srgbClr val="0070C0"/>
                          </a:solidFill>
                        </a:rPr>
                        <a:t>James builds the UX based solely on predefined specifications and requirements, without incorporating iterative customer feedback during the design phase.</a:t>
                      </a:r>
                      <a:endParaRPr kumimoji="1" lang="ja-JP" altLang="en-US" dirty="0">
                        <a:solidFill>
                          <a:srgbClr val="0070C0"/>
                        </a:solidFill>
                      </a:endParaRPr>
                    </a:p>
                  </a:txBody>
                  <a:tcPr/>
                </a:tc>
                <a:extLst>
                  <a:ext uri="{0D108BD9-81ED-4DB2-BD59-A6C34878D82A}">
                    <a16:rowId xmlns:a16="http://schemas.microsoft.com/office/drawing/2014/main" val="1470945093"/>
                  </a:ext>
                </a:extLst>
              </a:tr>
              <a:tr h="370840">
                <a:tc>
                  <a:txBody>
                    <a:bodyPr/>
                    <a:lstStyle/>
                    <a:p>
                      <a:r>
                        <a:rPr lang="en-US" sz="2000" b="1" dirty="0">
                          <a:solidFill>
                            <a:srgbClr val="0070C0"/>
                          </a:solidFill>
                          <a:latin typeface="+mj-lt"/>
                        </a:rPr>
                        <a:t>Holly Vogt</a:t>
                      </a:r>
                      <a:endParaRPr lang="en-US" sz="2000" dirty="0">
                        <a:solidFill>
                          <a:srgbClr val="0070C0"/>
                        </a:solidFill>
                        <a:latin typeface="+mj-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solidFill>
                            <a:srgbClr val="0070C0"/>
                          </a:solidFill>
                        </a:rPr>
                        <a:t>Holly Vogt’s insights are shared through one-on-one conversations, leaving the team without shared documentation or accessible guidance.</a:t>
                      </a:r>
                    </a:p>
                  </a:txBody>
                  <a:tcPr/>
                </a:tc>
                <a:extLst>
                  <a:ext uri="{0D108BD9-81ED-4DB2-BD59-A6C34878D82A}">
                    <a16:rowId xmlns:a16="http://schemas.microsoft.com/office/drawing/2014/main" val="742631656"/>
                  </a:ext>
                </a:extLst>
              </a:tr>
            </a:tbl>
          </a:graphicData>
        </a:graphic>
      </p:graphicFrame>
    </p:spTree>
    <p:extLst>
      <p:ext uri="{BB962C8B-B14F-4D97-AF65-F5344CB8AC3E}">
        <p14:creationId xmlns:p14="http://schemas.microsoft.com/office/powerpoint/2010/main" val="185105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asvg="http://schemas.microsoft.com/office/drawing/2016/SVG/main" xmlns="" r:embed="rId5"/>
                </a:ext>
              </a:extLst>
            </a:blip>
            <a:stretch>
              <a:fillRect/>
            </a:stretch>
          </a:blipFill>
        </p:spPr>
      </p:sp>
      <p:sp>
        <p:nvSpPr>
          <p:cNvPr id="9" name="TextBox 9"/>
          <p:cNvSpPr txBox="1"/>
          <p:nvPr/>
        </p:nvSpPr>
        <p:spPr>
          <a:xfrm>
            <a:off x="4250536" y="1131600"/>
            <a:ext cx="13052296" cy="1166986"/>
          </a:xfrm>
          <a:prstGeom prst="rect">
            <a:avLst/>
          </a:prstGeom>
        </p:spPr>
        <p:txBody>
          <a:bodyPr wrap="square" lIns="0" tIns="0" rIns="0" bIns="0" rtlCol="0" anchor="t">
            <a:spAutoFit/>
          </a:bodyPr>
          <a:lstStyle/>
          <a:p>
            <a:pPr lvl="0" algn="r">
              <a:lnSpc>
                <a:spcPts val="9112"/>
              </a:lnSpc>
            </a:pPr>
            <a:r>
              <a:rPr lang="en-US" sz="6000" b="1" dirty="0">
                <a:solidFill>
                  <a:srgbClr val="005EFF"/>
                </a:solidFill>
                <a:latin typeface="+mj-lt"/>
                <a:ea typeface="Pattanakarn Bold"/>
                <a:cs typeface="Pattanakarn Bold"/>
                <a:sym typeface="Pattanakarn Bold"/>
              </a:rPr>
              <a:t>Appendix 2 - Training &amp; Coaching Plan</a:t>
            </a:r>
          </a:p>
        </p:txBody>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9" name="Group 19"/>
          <p:cNvGrpSpPr/>
          <p:nvPr/>
        </p:nvGrpSpPr>
        <p:grpSpPr>
          <a:xfrm rot="-4026990">
            <a:off x="-1943598" y="6951910"/>
            <a:ext cx="10174055" cy="1849514"/>
            <a:chOff x="0" y="0"/>
            <a:chExt cx="3353369" cy="609600"/>
          </a:xfrm>
        </p:grpSpPr>
        <p:sp>
          <p:nvSpPr>
            <p:cNvPr id="20" name="Freeform 20"/>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1" name="TextBox 21"/>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aphicFrame>
        <p:nvGraphicFramePr>
          <p:cNvPr id="5" name="Table 4"/>
          <p:cNvGraphicFramePr>
            <a:graphicFrameLocks noGrp="1"/>
          </p:cNvGraphicFramePr>
          <p:nvPr>
            <p:extLst>
              <p:ext uri="{D42A27DB-BD31-4B8C-83A1-F6EECF244321}">
                <p14:modId xmlns:p14="http://schemas.microsoft.com/office/powerpoint/2010/main" val="564491613"/>
              </p:ext>
            </p:extLst>
          </p:nvPr>
        </p:nvGraphicFramePr>
        <p:xfrm>
          <a:off x="5888740" y="3058206"/>
          <a:ext cx="12192000" cy="5425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1526112"/>
                    </a:ext>
                  </a:extLst>
                </a:gridCol>
                <a:gridCol w="4064000">
                  <a:extLst>
                    <a:ext uri="{9D8B030D-6E8A-4147-A177-3AD203B41FA5}">
                      <a16:colId xmlns:a16="http://schemas.microsoft.com/office/drawing/2014/main" val="492066803"/>
                    </a:ext>
                  </a:extLst>
                </a:gridCol>
                <a:gridCol w="4064000">
                  <a:extLst>
                    <a:ext uri="{9D8B030D-6E8A-4147-A177-3AD203B41FA5}">
                      <a16:colId xmlns:a16="http://schemas.microsoft.com/office/drawing/2014/main" val="1046125532"/>
                    </a:ext>
                  </a:extLst>
                </a:gridCol>
              </a:tblGrid>
              <a:tr h="370840">
                <a:tc>
                  <a:txBody>
                    <a:bodyPr/>
                    <a:lstStyle/>
                    <a:p>
                      <a:pPr algn="ctr"/>
                      <a:r>
                        <a:rPr lang="en-US" sz="2000" b="1" dirty="0">
                          <a:latin typeface="+mj-lt"/>
                        </a:rPr>
                        <a:t>Team Member</a:t>
                      </a:r>
                      <a:endParaRPr lang="en-US" sz="2000" dirty="0">
                        <a:latin typeface="+mj-lt"/>
                      </a:endParaRPr>
                    </a:p>
                  </a:txBody>
                  <a:tcPr anchor="ctr"/>
                </a:tc>
                <a:tc>
                  <a:txBody>
                    <a:bodyPr/>
                    <a:lstStyle/>
                    <a:p>
                      <a:pPr algn="ctr"/>
                      <a:r>
                        <a:rPr kumimoji="1" lang="en-US" altLang="ja-JP" dirty="0" smtClean="0"/>
                        <a:t>Topic</a:t>
                      </a:r>
                      <a:endParaRPr kumimoji="1" lang="ja-JP" altLang="en-US" dirty="0"/>
                    </a:p>
                  </a:txBody>
                  <a:tcPr/>
                </a:tc>
                <a:tc>
                  <a:txBody>
                    <a:bodyPr/>
                    <a:lstStyle/>
                    <a:p>
                      <a:pPr algn="ctr"/>
                      <a:r>
                        <a:rPr kumimoji="1" lang="en-US" altLang="ja-JP" dirty="0" smtClean="0"/>
                        <a:t>Key areas</a:t>
                      </a:r>
                      <a:r>
                        <a:rPr kumimoji="1" lang="en-US" altLang="ja-JP" baseline="0" dirty="0" smtClean="0"/>
                        <a:t> to </a:t>
                      </a:r>
                      <a:r>
                        <a:rPr kumimoji="1" lang="en-US" altLang="ja-JP" baseline="0" dirty="0" smtClean="0"/>
                        <a:t>improvement</a:t>
                      </a:r>
                      <a:endParaRPr kumimoji="1" lang="ja-JP" altLang="en-US" dirty="0"/>
                    </a:p>
                  </a:txBody>
                  <a:tcPr/>
                </a:tc>
                <a:extLst>
                  <a:ext uri="{0D108BD9-81ED-4DB2-BD59-A6C34878D82A}">
                    <a16:rowId xmlns:a16="http://schemas.microsoft.com/office/drawing/2014/main" val="316101965"/>
                  </a:ext>
                </a:extLst>
              </a:tr>
              <a:tr h="370840">
                <a:tc>
                  <a:txBody>
                    <a:bodyPr/>
                    <a:lstStyle/>
                    <a:p>
                      <a:r>
                        <a:rPr lang="en-US" sz="2000" b="1" dirty="0">
                          <a:solidFill>
                            <a:srgbClr val="0070C0"/>
                          </a:solidFill>
                          <a:latin typeface="+mj-lt"/>
                        </a:rPr>
                        <a:t>John </a:t>
                      </a:r>
                      <a:r>
                        <a:rPr lang="en-US" sz="2000" b="1" dirty="0" smtClean="0">
                          <a:solidFill>
                            <a:srgbClr val="0070C0"/>
                          </a:solidFill>
                          <a:latin typeface="+mj-lt"/>
                        </a:rPr>
                        <a:t>Smith (Product Manager)</a:t>
                      </a:r>
                      <a:endParaRPr lang="en-US" sz="2000" dirty="0">
                        <a:solidFill>
                          <a:srgbClr val="0070C0"/>
                        </a:solidFill>
                        <a:latin typeface="+mj-lt"/>
                      </a:endParaRPr>
                    </a:p>
                  </a:txBody>
                  <a:tcPr anchor="ctr"/>
                </a:tc>
                <a:tc>
                  <a:txBody>
                    <a:bodyPr/>
                    <a:lstStyle/>
                    <a:p>
                      <a:r>
                        <a:rPr lang="en-US" dirty="0">
                          <a:solidFill>
                            <a:srgbClr val="0070C0"/>
                          </a:solidFill>
                        </a:rPr>
                        <a:t>Becoming a Product Owner</a:t>
                      </a:r>
                    </a:p>
                  </a:txBody>
                  <a:tcPr anchor="ctr"/>
                </a:tc>
                <a:tc>
                  <a:txBody>
                    <a:bodyPr/>
                    <a:lstStyle/>
                    <a:p>
                      <a:r>
                        <a:rPr lang="en-US" altLang="ja-JP" dirty="0" smtClean="0">
                          <a:solidFill>
                            <a:srgbClr val="0070C0"/>
                          </a:solidFill>
                        </a:rPr>
                        <a:t>- Managing and prioritizing the Product Backlog.</a:t>
                      </a:r>
                      <a:br>
                        <a:rPr lang="en-US" altLang="ja-JP" dirty="0" smtClean="0">
                          <a:solidFill>
                            <a:srgbClr val="0070C0"/>
                          </a:solidFill>
                        </a:rPr>
                      </a:br>
                      <a:r>
                        <a:rPr lang="en-US" altLang="ja-JP" dirty="0" smtClean="0">
                          <a:solidFill>
                            <a:srgbClr val="0070C0"/>
                          </a:solidFill>
                        </a:rPr>
                        <a:t>- Writing effective user stories.</a:t>
                      </a:r>
                      <a:br>
                        <a:rPr lang="en-US" altLang="ja-JP" dirty="0" smtClean="0">
                          <a:solidFill>
                            <a:srgbClr val="0070C0"/>
                          </a:solidFill>
                        </a:rPr>
                      </a:br>
                      <a:r>
                        <a:rPr lang="en-US" altLang="ja-JP" dirty="0" smtClean="0">
                          <a:solidFill>
                            <a:srgbClr val="0070C0"/>
                          </a:solidFill>
                        </a:rPr>
                        <a:t>- Collaborating with stakeholders and developers.</a:t>
                      </a:r>
                      <a:endParaRPr kumimoji="1" lang="ja-JP" altLang="en-US" dirty="0">
                        <a:solidFill>
                          <a:srgbClr val="0070C0"/>
                        </a:solidFill>
                      </a:endParaRPr>
                    </a:p>
                  </a:txBody>
                  <a:tcPr/>
                </a:tc>
                <a:extLst>
                  <a:ext uri="{0D108BD9-81ED-4DB2-BD59-A6C34878D82A}">
                    <a16:rowId xmlns:a16="http://schemas.microsoft.com/office/drawing/2014/main" val="1766073206"/>
                  </a:ext>
                </a:extLst>
              </a:tr>
              <a:tr h="370840">
                <a:tc>
                  <a:txBody>
                    <a:bodyPr/>
                    <a:lstStyle/>
                    <a:p>
                      <a:r>
                        <a:rPr lang="en-US" sz="2000" b="1" dirty="0">
                          <a:solidFill>
                            <a:srgbClr val="0070C0"/>
                          </a:solidFill>
                          <a:latin typeface="+mj-lt"/>
                        </a:rPr>
                        <a:t>Jane </a:t>
                      </a:r>
                      <a:r>
                        <a:rPr lang="en-US" sz="2000" b="1" dirty="0" smtClean="0">
                          <a:solidFill>
                            <a:srgbClr val="0070C0"/>
                          </a:solidFill>
                          <a:latin typeface="+mj-lt"/>
                        </a:rPr>
                        <a:t>Doe (Project Manager)</a:t>
                      </a:r>
                      <a:endParaRPr lang="en-US" sz="2000" dirty="0">
                        <a:solidFill>
                          <a:srgbClr val="0070C0"/>
                        </a:solidFill>
                        <a:latin typeface="+mj-lt"/>
                      </a:endParaRPr>
                    </a:p>
                  </a:txBody>
                  <a:tcPr anchor="ctr"/>
                </a:tc>
                <a:tc>
                  <a:txBody>
                    <a:bodyPr/>
                    <a:lstStyle/>
                    <a:p>
                      <a:r>
                        <a:rPr lang="en-US" dirty="0">
                          <a:solidFill>
                            <a:srgbClr val="0070C0"/>
                          </a:solidFill>
                        </a:rPr>
                        <a:t>Transition to Scrum Master Role</a:t>
                      </a:r>
                    </a:p>
                  </a:txBody>
                  <a:tcPr anchor="ctr"/>
                </a:tc>
                <a:tc>
                  <a:txBody>
                    <a:bodyPr/>
                    <a:lstStyle/>
                    <a:p>
                      <a:r>
                        <a:rPr lang="en-US" altLang="ja-JP" dirty="0" smtClean="0">
                          <a:solidFill>
                            <a:srgbClr val="0070C0"/>
                          </a:solidFill>
                        </a:rPr>
                        <a:t>- Agile mindset and servant leadership.</a:t>
                      </a:r>
                      <a:br>
                        <a:rPr lang="en-US" altLang="ja-JP" dirty="0" smtClean="0">
                          <a:solidFill>
                            <a:srgbClr val="0070C0"/>
                          </a:solidFill>
                        </a:rPr>
                      </a:br>
                      <a:r>
                        <a:rPr lang="en-US" altLang="ja-JP" dirty="0" smtClean="0">
                          <a:solidFill>
                            <a:srgbClr val="0070C0"/>
                          </a:solidFill>
                        </a:rPr>
                        <a:t>- Facilitation of Scrum ceremonies.</a:t>
                      </a:r>
                      <a:br>
                        <a:rPr lang="en-US" altLang="ja-JP" dirty="0" smtClean="0">
                          <a:solidFill>
                            <a:srgbClr val="0070C0"/>
                          </a:solidFill>
                        </a:rPr>
                      </a:br>
                      <a:r>
                        <a:rPr lang="en-US" altLang="ja-JP" dirty="0" smtClean="0">
                          <a:solidFill>
                            <a:srgbClr val="0070C0"/>
                          </a:solidFill>
                        </a:rPr>
                        <a:t>- Coaching on self-organization and team empowerment.</a:t>
                      </a:r>
                      <a:endParaRPr kumimoji="1" lang="ja-JP" altLang="en-US" dirty="0">
                        <a:solidFill>
                          <a:srgbClr val="0070C0"/>
                        </a:solidFill>
                      </a:endParaRPr>
                    </a:p>
                  </a:txBody>
                  <a:tcPr/>
                </a:tc>
                <a:extLst>
                  <a:ext uri="{0D108BD9-81ED-4DB2-BD59-A6C34878D82A}">
                    <a16:rowId xmlns:a16="http://schemas.microsoft.com/office/drawing/2014/main" val="4047393310"/>
                  </a:ext>
                </a:extLst>
              </a:tr>
              <a:tr h="370840">
                <a:tc>
                  <a:txBody>
                    <a:bodyPr/>
                    <a:lstStyle/>
                    <a:p>
                      <a:r>
                        <a:rPr lang="en-US" sz="2000" b="1" dirty="0" smtClean="0">
                          <a:solidFill>
                            <a:srgbClr val="0070C0"/>
                          </a:solidFill>
                          <a:latin typeface="+mj-lt"/>
                        </a:rPr>
                        <a:t>Development Team</a:t>
                      </a:r>
                      <a:endParaRPr lang="en-US" sz="2000" dirty="0">
                        <a:solidFill>
                          <a:srgbClr val="0070C0"/>
                        </a:solidFill>
                        <a:latin typeface="+mj-lt"/>
                      </a:endParaRPr>
                    </a:p>
                  </a:txBody>
                  <a:tcPr anchor="ctr"/>
                </a:tc>
                <a:tc>
                  <a:txBody>
                    <a:bodyPr/>
                    <a:lstStyle/>
                    <a:p>
                      <a:r>
                        <a:rPr lang="en-US" altLang="ja-JP" dirty="0" smtClean="0">
                          <a:solidFill>
                            <a:srgbClr val="0070C0"/>
                          </a:solidFill>
                        </a:rPr>
                        <a:t>Coding Standards and Agile Mindset</a:t>
                      </a:r>
                      <a:endParaRPr kumimoji="1" lang="ja-JP" altLang="en-US" dirty="0">
                        <a:solidFill>
                          <a:srgbClr val="0070C0"/>
                        </a:solidFill>
                      </a:endParaRPr>
                    </a:p>
                  </a:txBody>
                  <a:tcPr/>
                </a:tc>
                <a:tc>
                  <a:txBody>
                    <a:bodyPr/>
                    <a:lstStyle/>
                    <a:p>
                      <a:r>
                        <a:rPr lang="en-US" altLang="ja-JP" dirty="0" smtClean="0">
                          <a:solidFill>
                            <a:srgbClr val="0070C0"/>
                          </a:solidFill>
                        </a:rPr>
                        <a:t>- Establishing consistent coding standards.</a:t>
                      </a:r>
                      <a:br>
                        <a:rPr lang="en-US" altLang="ja-JP" dirty="0" smtClean="0">
                          <a:solidFill>
                            <a:srgbClr val="0070C0"/>
                          </a:solidFill>
                        </a:rPr>
                      </a:br>
                      <a:r>
                        <a:rPr lang="en-US" altLang="ja-JP" dirty="0" smtClean="0">
                          <a:solidFill>
                            <a:srgbClr val="0070C0"/>
                          </a:solidFill>
                        </a:rPr>
                        <a:t>- Knowledge-sharing (onshore-offshore collaboration).</a:t>
                      </a:r>
                      <a:br>
                        <a:rPr lang="en-US" altLang="ja-JP" dirty="0" smtClean="0">
                          <a:solidFill>
                            <a:srgbClr val="0070C0"/>
                          </a:solidFill>
                        </a:rPr>
                      </a:br>
                      <a:r>
                        <a:rPr lang="en-US" altLang="ja-JP" dirty="0" smtClean="0">
                          <a:solidFill>
                            <a:srgbClr val="0070C0"/>
                          </a:solidFill>
                        </a:rPr>
                        <a:t>- Pair programming and code reviews.</a:t>
                      </a:r>
                      <a:endParaRPr kumimoji="1" lang="ja-JP" altLang="en-US" dirty="0">
                        <a:solidFill>
                          <a:srgbClr val="0070C0"/>
                        </a:solidFill>
                      </a:endParaRPr>
                    </a:p>
                  </a:txBody>
                  <a:tcPr/>
                </a:tc>
                <a:extLst>
                  <a:ext uri="{0D108BD9-81ED-4DB2-BD59-A6C34878D82A}">
                    <a16:rowId xmlns:a16="http://schemas.microsoft.com/office/drawing/2014/main" val="1007432531"/>
                  </a:ext>
                </a:extLst>
              </a:tr>
              <a:tr h="370840">
                <a:tc>
                  <a:txBody>
                    <a:bodyPr/>
                    <a:lstStyle/>
                    <a:p>
                      <a:r>
                        <a:rPr lang="en-US" sz="2000" b="1" dirty="0">
                          <a:solidFill>
                            <a:srgbClr val="0070C0"/>
                          </a:solidFill>
                          <a:latin typeface="+mj-lt"/>
                        </a:rPr>
                        <a:t>Kathy </a:t>
                      </a:r>
                      <a:r>
                        <a:rPr lang="en-US" sz="2000" b="1" dirty="0" smtClean="0">
                          <a:solidFill>
                            <a:srgbClr val="0070C0"/>
                          </a:solidFill>
                          <a:latin typeface="+mj-lt"/>
                        </a:rPr>
                        <a:t>Qualls (Tester)</a:t>
                      </a:r>
                      <a:endParaRPr lang="en-US" sz="2000" dirty="0">
                        <a:solidFill>
                          <a:srgbClr val="0070C0"/>
                        </a:solidFill>
                        <a:latin typeface="+mj-lt"/>
                      </a:endParaRPr>
                    </a:p>
                  </a:txBody>
                  <a:tcPr anchor="ctr"/>
                </a:tc>
                <a:tc>
                  <a:txBody>
                    <a:bodyPr/>
                    <a:lstStyle/>
                    <a:p>
                      <a:r>
                        <a:rPr lang="en-US" dirty="0">
                          <a:solidFill>
                            <a:srgbClr val="0070C0"/>
                          </a:solidFill>
                        </a:rPr>
                        <a:t>Agile Testing Practices</a:t>
                      </a:r>
                    </a:p>
                  </a:txBody>
                  <a:tcPr anchor="ctr"/>
                </a:tc>
                <a:tc>
                  <a:txBody>
                    <a:bodyPr/>
                    <a:lstStyle/>
                    <a:p>
                      <a:r>
                        <a:rPr lang="en-US" altLang="ja-JP" dirty="0" smtClean="0">
                          <a:solidFill>
                            <a:srgbClr val="0070C0"/>
                          </a:solidFill>
                        </a:rPr>
                        <a:t>- Test-driven development (TDD) and behavior-driven development (BDD).</a:t>
                      </a:r>
                      <a:br>
                        <a:rPr lang="en-US" altLang="ja-JP" dirty="0" smtClean="0">
                          <a:solidFill>
                            <a:srgbClr val="0070C0"/>
                          </a:solidFill>
                        </a:rPr>
                      </a:br>
                      <a:r>
                        <a:rPr lang="en-US" altLang="ja-JP" dirty="0" smtClean="0">
                          <a:solidFill>
                            <a:srgbClr val="0070C0"/>
                          </a:solidFill>
                        </a:rPr>
                        <a:t>- Shift-left testing.</a:t>
                      </a:r>
                      <a:br>
                        <a:rPr lang="en-US" altLang="ja-JP" dirty="0" smtClean="0">
                          <a:solidFill>
                            <a:srgbClr val="0070C0"/>
                          </a:solidFill>
                        </a:rPr>
                      </a:br>
                      <a:r>
                        <a:rPr lang="en-US" altLang="ja-JP" dirty="0" smtClean="0">
                          <a:solidFill>
                            <a:srgbClr val="0070C0"/>
                          </a:solidFill>
                        </a:rPr>
                        <a:t>- Writing automated test scripts.</a:t>
                      </a:r>
                      <a:endParaRPr kumimoji="1" lang="ja-JP" altLang="en-US" dirty="0">
                        <a:solidFill>
                          <a:srgbClr val="0070C0"/>
                        </a:solidFill>
                      </a:endParaRPr>
                    </a:p>
                  </a:txBody>
                  <a:tcPr/>
                </a:tc>
                <a:extLst>
                  <a:ext uri="{0D108BD9-81ED-4DB2-BD59-A6C34878D82A}">
                    <a16:rowId xmlns:a16="http://schemas.microsoft.com/office/drawing/2014/main" val="515230249"/>
                  </a:ext>
                </a:extLst>
              </a:tr>
            </a:tbl>
          </a:graphicData>
        </a:graphic>
      </p:graphicFrame>
    </p:spTree>
    <p:extLst>
      <p:ext uri="{BB962C8B-B14F-4D97-AF65-F5344CB8AC3E}">
        <p14:creationId xmlns:p14="http://schemas.microsoft.com/office/powerpoint/2010/main" val="2529223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asvg="http://schemas.microsoft.com/office/drawing/2016/SVG/main" xmlns="" r:embed="rId5"/>
                </a:ext>
              </a:extLst>
            </a:blip>
            <a:stretch>
              <a:fillRect/>
            </a:stretch>
          </a:blipFill>
        </p:spPr>
      </p:sp>
      <p:sp>
        <p:nvSpPr>
          <p:cNvPr id="9" name="TextBox 9"/>
          <p:cNvSpPr txBox="1"/>
          <p:nvPr/>
        </p:nvSpPr>
        <p:spPr>
          <a:xfrm>
            <a:off x="4250536" y="1131600"/>
            <a:ext cx="13052296" cy="1166986"/>
          </a:xfrm>
          <a:prstGeom prst="rect">
            <a:avLst/>
          </a:prstGeom>
        </p:spPr>
        <p:txBody>
          <a:bodyPr wrap="square" lIns="0" tIns="0" rIns="0" bIns="0" rtlCol="0" anchor="t">
            <a:spAutoFit/>
          </a:bodyPr>
          <a:lstStyle/>
          <a:p>
            <a:pPr lvl="0" algn="r">
              <a:lnSpc>
                <a:spcPts val="9112"/>
              </a:lnSpc>
            </a:pPr>
            <a:r>
              <a:rPr lang="en-US" sz="6000" b="1" dirty="0">
                <a:solidFill>
                  <a:srgbClr val="005EFF"/>
                </a:solidFill>
                <a:latin typeface="+mj-lt"/>
                <a:ea typeface="Pattanakarn Bold"/>
                <a:cs typeface="Pattanakarn Bold"/>
                <a:sym typeface="Pattanakarn Bold"/>
              </a:rPr>
              <a:t>Appendix 2 - Training &amp; Coaching Plan</a:t>
            </a:r>
          </a:p>
        </p:txBody>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9" name="Group 19"/>
          <p:cNvGrpSpPr/>
          <p:nvPr/>
        </p:nvGrpSpPr>
        <p:grpSpPr>
          <a:xfrm rot="-4026990">
            <a:off x="-1943598" y="6951910"/>
            <a:ext cx="10174055" cy="1849514"/>
            <a:chOff x="0" y="0"/>
            <a:chExt cx="3353369" cy="609600"/>
          </a:xfrm>
        </p:grpSpPr>
        <p:sp>
          <p:nvSpPr>
            <p:cNvPr id="20" name="Freeform 20"/>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1" name="TextBox 21"/>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aphicFrame>
        <p:nvGraphicFramePr>
          <p:cNvPr id="5" name="Table 4"/>
          <p:cNvGraphicFramePr>
            <a:graphicFrameLocks noGrp="1"/>
          </p:cNvGraphicFramePr>
          <p:nvPr>
            <p:extLst>
              <p:ext uri="{D42A27DB-BD31-4B8C-83A1-F6EECF244321}">
                <p14:modId xmlns:p14="http://schemas.microsoft.com/office/powerpoint/2010/main" val="3582365971"/>
              </p:ext>
            </p:extLst>
          </p:nvPr>
        </p:nvGraphicFramePr>
        <p:xfrm>
          <a:off x="5888740" y="3058206"/>
          <a:ext cx="12192000" cy="5059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1526112"/>
                    </a:ext>
                  </a:extLst>
                </a:gridCol>
                <a:gridCol w="4064000">
                  <a:extLst>
                    <a:ext uri="{9D8B030D-6E8A-4147-A177-3AD203B41FA5}">
                      <a16:colId xmlns:a16="http://schemas.microsoft.com/office/drawing/2014/main" val="492066803"/>
                    </a:ext>
                  </a:extLst>
                </a:gridCol>
                <a:gridCol w="4064000">
                  <a:extLst>
                    <a:ext uri="{9D8B030D-6E8A-4147-A177-3AD203B41FA5}">
                      <a16:colId xmlns:a16="http://schemas.microsoft.com/office/drawing/2014/main" val="1046125532"/>
                    </a:ext>
                  </a:extLst>
                </a:gridCol>
              </a:tblGrid>
              <a:tr h="370840">
                <a:tc>
                  <a:txBody>
                    <a:bodyPr/>
                    <a:lstStyle/>
                    <a:p>
                      <a:pPr algn="ctr"/>
                      <a:r>
                        <a:rPr lang="en-US" sz="2000" b="1" dirty="0">
                          <a:latin typeface="+mj-lt"/>
                        </a:rPr>
                        <a:t>Team Member</a:t>
                      </a:r>
                      <a:endParaRPr lang="en-US" sz="2000" dirty="0">
                        <a:latin typeface="+mj-lt"/>
                      </a:endParaRPr>
                    </a:p>
                  </a:txBody>
                  <a:tcPr anchor="ctr"/>
                </a:tc>
                <a:tc>
                  <a:txBody>
                    <a:bodyPr/>
                    <a:lstStyle/>
                    <a:p>
                      <a:pPr algn="ctr"/>
                      <a:r>
                        <a:rPr kumimoji="1" lang="en-US" altLang="ja-JP" dirty="0" smtClean="0"/>
                        <a:t>Topic</a:t>
                      </a:r>
                      <a:endParaRPr kumimoji="1" lang="ja-JP" altLang="en-US" dirty="0"/>
                    </a:p>
                  </a:txBody>
                  <a:tcPr/>
                </a:tc>
                <a:tc>
                  <a:txBody>
                    <a:bodyPr/>
                    <a:lstStyle/>
                    <a:p>
                      <a:pPr algn="ctr"/>
                      <a:r>
                        <a:rPr kumimoji="1" lang="en-US" altLang="ja-JP" dirty="0" smtClean="0"/>
                        <a:t>Key areas</a:t>
                      </a:r>
                      <a:r>
                        <a:rPr kumimoji="1" lang="en-US" altLang="ja-JP" baseline="0" dirty="0" smtClean="0"/>
                        <a:t> to </a:t>
                      </a:r>
                      <a:r>
                        <a:rPr kumimoji="1" lang="en-US" altLang="ja-JP" baseline="0" dirty="0" err="1" smtClean="0"/>
                        <a:t>improment</a:t>
                      </a:r>
                      <a:endParaRPr kumimoji="1" lang="ja-JP" altLang="en-US" dirty="0"/>
                    </a:p>
                  </a:txBody>
                  <a:tcPr/>
                </a:tc>
                <a:extLst>
                  <a:ext uri="{0D108BD9-81ED-4DB2-BD59-A6C34878D82A}">
                    <a16:rowId xmlns:a16="http://schemas.microsoft.com/office/drawing/2014/main" val="316101965"/>
                  </a:ext>
                </a:extLst>
              </a:tr>
              <a:tr h="370840">
                <a:tc>
                  <a:txBody>
                    <a:bodyPr/>
                    <a:lstStyle/>
                    <a:p>
                      <a:r>
                        <a:rPr lang="en-US" sz="2000" b="1" dirty="0">
                          <a:solidFill>
                            <a:srgbClr val="0070C0"/>
                          </a:solidFill>
                          <a:latin typeface="+mj-lt"/>
                        </a:rPr>
                        <a:t>Jerry </a:t>
                      </a:r>
                      <a:r>
                        <a:rPr lang="en-US" sz="2000" b="1" dirty="0" smtClean="0">
                          <a:solidFill>
                            <a:srgbClr val="0070C0"/>
                          </a:solidFill>
                          <a:latin typeface="+mj-lt"/>
                        </a:rPr>
                        <a:t>Holden (Business</a:t>
                      </a:r>
                      <a:r>
                        <a:rPr lang="en-US" sz="2000" b="1" baseline="0" dirty="0" smtClean="0">
                          <a:solidFill>
                            <a:srgbClr val="0070C0"/>
                          </a:solidFill>
                          <a:latin typeface="+mj-lt"/>
                        </a:rPr>
                        <a:t> Analyst)</a:t>
                      </a:r>
                      <a:endParaRPr lang="en-US" sz="2000" dirty="0">
                        <a:solidFill>
                          <a:srgbClr val="0070C0"/>
                        </a:solidFill>
                        <a:latin typeface="+mj-lt"/>
                      </a:endParaRPr>
                    </a:p>
                  </a:txBody>
                  <a:tcPr anchor="ctr"/>
                </a:tc>
                <a:tc>
                  <a:txBody>
                    <a:bodyPr/>
                    <a:lstStyle/>
                    <a:p>
                      <a:r>
                        <a:rPr lang="en-US" dirty="0">
                          <a:solidFill>
                            <a:srgbClr val="0070C0"/>
                          </a:solidFill>
                        </a:rPr>
                        <a:t>Agile Requirements Gathering</a:t>
                      </a:r>
                    </a:p>
                  </a:txBody>
                  <a:tcPr anchor="ctr"/>
                </a:tc>
                <a:tc>
                  <a:txBody>
                    <a:bodyPr/>
                    <a:lstStyle/>
                    <a:p>
                      <a:r>
                        <a:rPr lang="en-US" altLang="ja-JP" dirty="0" smtClean="0">
                          <a:solidFill>
                            <a:srgbClr val="0070C0"/>
                          </a:solidFill>
                        </a:rPr>
                        <a:t>- Refining and evolving requirements with the Product Owner.</a:t>
                      </a:r>
                      <a:br>
                        <a:rPr lang="en-US" altLang="ja-JP" dirty="0" smtClean="0">
                          <a:solidFill>
                            <a:srgbClr val="0070C0"/>
                          </a:solidFill>
                        </a:rPr>
                      </a:br>
                      <a:r>
                        <a:rPr lang="en-US" altLang="ja-JP" dirty="0" smtClean="0">
                          <a:solidFill>
                            <a:srgbClr val="0070C0"/>
                          </a:solidFill>
                        </a:rPr>
                        <a:t>- Writing and updating user stories.</a:t>
                      </a:r>
                      <a:br>
                        <a:rPr lang="en-US" altLang="ja-JP" dirty="0" smtClean="0">
                          <a:solidFill>
                            <a:srgbClr val="0070C0"/>
                          </a:solidFill>
                        </a:rPr>
                      </a:br>
                      <a:r>
                        <a:rPr lang="en-US" altLang="ja-JP" dirty="0" smtClean="0">
                          <a:solidFill>
                            <a:srgbClr val="0070C0"/>
                          </a:solidFill>
                        </a:rPr>
                        <a:t>- Engaging stakeholders for continuous feedback.</a:t>
                      </a:r>
                      <a:endParaRPr kumimoji="1" lang="ja-JP" altLang="en-US" dirty="0">
                        <a:solidFill>
                          <a:srgbClr val="0070C0"/>
                        </a:solidFill>
                      </a:endParaRPr>
                    </a:p>
                  </a:txBody>
                  <a:tcPr/>
                </a:tc>
                <a:extLst>
                  <a:ext uri="{0D108BD9-81ED-4DB2-BD59-A6C34878D82A}">
                    <a16:rowId xmlns:a16="http://schemas.microsoft.com/office/drawing/2014/main" val="1766073206"/>
                  </a:ext>
                </a:extLst>
              </a:tr>
              <a:tr h="370840">
                <a:tc>
                  <a:txBody>
                    <a:bodyPr/>
                    <a:lstStyle/>
                    <a:p>
                      <a:r>
                        <a:rPr lang="en-US" sz="2000" b="1" dirty="0">
                          <a:solidFill>
                            <a:srgbClr val="0070C0"/>
                          </a:solidFill>
                          <a:latin typeface="+mj-lt"/>
                        </a:rPr>
                        <a:t>James </a:t>
                      </a:r>
                      <a:r>
                        <a:rPr lang="en-US" sz="2000" b="1" dirty="0" err="1" smtClean="0">
                          <a:solidFill>
                            <a:srgbClr val="0070C0"/>
                          </a:solidFill>
                          <a:latin typeface="+mj-lt"/>
                        </a:rPr>
                        <a:t>Cowx</a:t>
                      </a:r>
                      <a:r>
                        <a:rPr lang="en-US" sz="2000" b="1" dirty="0" smtClean="0">
                          <a:solidFill>
                            <a:srgbClr val="0070C0"/>
                          </a:solidFill>
                          <a:latin typeface="+mj-lt"/>
                        </a:rPr>
                        <a:t> (UX Designer)</a:t>
                      </a:r>
                      <a:endParaRPr lang="en-US" sz="2000" dirty="0">
                        <a:solidFill>
                          <a:srgbClr val="0070C0"/>
                        </a:solidFill>
                        <a:latin typeface="+mj-lt"/>
                      </a:endParaRPr>
                    </a:p>
                  </a:txBody>
                  <a:tcPr anchor="ctr"/>
                </a:tc>
                <a:tc>
                  <a:txBody>
                    <a:bodyPr/>
                    <a:lstStyle/>
                    <a:p>
                      <a:r>
                        <a:rPr lang="en-US" dirty="0">
                          <a:solidFill>
                            <a:srgbClr val="0070C0"/>
                          </a:solidFill>
                        </a:rPr>
                        <a:t>Agile UX Design</a:t>
                      </a:r>
                    </a:p>
                  </a:txBody>
                  <a:tcPr anchor="ctr"/>
                </a:tc>
                <a:tc>
                  <a:txBody>
                    <a:bodyPr/>
                    <a:lstStyle/>
                    <a:p>
                      <a:r>
                        <a:rPr lang="en-US" altLang="ja-JP" dirty="0" smtClean="0">
                          <a:solidFill>
                            <a:srgbClr val="0070C0"/>
                          </a:solidFill>
                        </a:rPr>
                        <a:t>- Iterative design and rapid prototyping.</a:t>
                      </a:r>
                      <a:br>
                        <a:rPr lang="en-US" altLang="ja-JP" dirty="0" smtClean="0">
                          <a:solidFill>
                            <a:srgbClr val="0070C0"/>
                          </a:solidFill>
                        </a:rPr>
                      </a:br>
                      <a:r>
                        <a:rPr lang="en-US" altLang="ja-JP" dirty="0" smtClean="0">
                          <a:solidFill>
                            <a:srgbClr val="0070C0"/>
                          </a:solidFill>
                        </a:rPr>
                        <a:t>- Collaborating with the team during Sprints.</a:t>
                      </a:r>
                      <a:br>
                        <a:rPr lang="en-US" altLang="ja-JP" dirty="0" smtClean="0">
                          <a:solidFill>
                            <a:srgbClr val="0070C0"/>
                          </a:solidFill>
                        </a:rPr>
                      </a:br>
                      <a:r>
                        <a:rPr lang="en-US" altLang="ja-JP" dirty="0" smtClean="0">
                          <a:solidFill>
                            <a:srgbClr val="0070C0"/>
                          </a:solidFill>
                        </a:rPr>
                        <a:t>- Incorporating feedback from Sprint Reviews.</a:t>
                      </a:r>
                      <a:endParaRPr kumimoji="1" lang="ja-JP" altLang="en-US" dirty="0">
                        <a:solidFill>
                          <a:srgbClr val="0070C0"/>
                        </a:solidFill>
                      </a:endParaRPr>
                    </a:p>
                  </a:txBody>
                  <a:tcPr/>
                </a:tc>
                <a:extLst>
                  <a:ext uri="{0D108BD9-81ED-4DB2-BD59-A6C34878D82A}">
                    <a16:rowId xmlns:a16="http://schemas.microsoft.com/office/drawing/2014/main" val="4047393310"/>
                  </a:ext>
                </a:extLst>
              </a:tr>
              <a:tr h="370840">
                <a:tc>
                  <a:txBody>
                    <a:bodyPr/>
                    <a:lstStyle/>
                    <a:p>
                      <a:r>
                        <a:rPr lang="en-US" sz="2000" b="1" dirty="0">
                          <a:solidFill>
                            <a:srgbClr val="0070C0"/>
                          </a:solidFill>
                          <a:latin typeface="+mj-lt"/>
                        </a:rPr>
                        <a:t>Holly </a:t>
                      </a:r>
                      <a:r>
                        <a:rPr lang="en-US" sz="2000" b="1" dirty="0" smtClean="0">
                          <a:solidFill>
                            <a:srgbClr val="0070C0"/>
                          </a:solidFill>
                          <a:latin typeface="+mj-lt"/>
                        </a:rPr>
                        <a:t>Vogt (Subject Matter Expert)</a:t>
                      </a:r>
                      <a:endParaRPr lang="en-US" sz="2000" dirty="0">
                        <a:solidFill>
                          <a:srgbClr val="0070C0"/>
                        </a:solidFill>
                        <a:latin typeface="+mj-lt"/>
                      </a:endParaRPr>
                    </a:p>
                  </a:txBody>
                  <a:tcPr anchor="ctr"/>
                </a:tc>
                <a:tc>
                  <a:txBody>
                    <a:bodyPr/>
                    <a:lstStyle/>
                    <a:p>
                      <a:r>
                        <a:rPr lang="en-US" dirty="0">
                          <a:solidFill>
                            <a:srgbClr val="0070C0"/>
                          </a:solidFill>
                        </a:rPr>
                        <a:t>Collaborative Agile Practices</a:t>
                      </a:r>
                    </a:p>
                  </a:txBody>
                  <a:tcPr anchor="ctr"/>
                </a:tc>
                <a:tc>
                  <a:txBody>
                    <a:bodyPr/>
                    <a:lstStyle/>
                    <a:p>
                      <a:r>
                        <a:rPr lang="en-US" altLang="ja-JP" dirty="0" smtClean="0">
                          <a:solidFill>
                            <a:srgbClr val="0070C0"/>
                          </a:solidFill>
                        </a:rPr>
                        <a:t>- Refining priorities with the Product Owner.</a:t>
                      </a:r>
                      <a:br>
                        <a:rPr lang="en-US" altLang="ja-JP" dirty="0" smtClean="0">
                          <a:solidFill>
                            <a:srgbClr val="0070C0"/>
                          </a:solidFill>
                        </a:rPr>
                      </a:br>
                      <a:r>
                        <a:rPr lang="en-US" altLang="ja-JP" dirty="0" smtClean="0">
                          <a:solidFill>
                            <a:srgbClr val="0070C0"/>
                          </a:solidFill>
                        </a:rPr>
                        <a:t>- Providing feedback during Sprint Reviews.</a:t>
                      </a:r>
                      <a:br>
                        <a:rPr lang="en-US" altLang="ja-JP" dirty="0" smtClean="0">
                          <a:solidFill>
                            <a:srgbClr val="0070C0"/>
                          </a:solidFill>
                        </a:rPr>
                      </a:br>
                      <a:r>
                        <a:rPr lang="en-US" altLang="ja-JP" dirty="0" smtClean="0">
                          <a:solidFill>
                            <a:srgbClr val="0070C0"/>
                          </a:solidFill>
                        </a:rPr>
                        <a:t>- Sharing expertise during backlog refinement sessions.</a:t>
                      </a:r>
                      <a:endParaRPr kumimoji="1" lang="ja-JP" altLang="en-US" dirty="0">
                        <a:solidFill>
                          <a:srgbClr val="0070C0"/>
                        </a:solidFill>
                      </a:endParaRPr>
                    </a:p>
                  </a:txBody>
                  <a:tcPr/>
                </a:tc>
                <a:extLst>
                  <a:ext uri="{0D108BD9-81ED-4DB2-BD59-A6C34878D82A}">
                    <a16:rowId xmlns:a16="http://schemas.microsoft.com/office/drawing/2014/main" val="1007432531"/>
                  </a:ext>
                </a:extLst>
              </a:tr>
            </a:tbl>
          </a:graphicData>
        </a:graphic>
      </p:graphicFrame>
    </p:spTree>
    <p:extLst>
      <p:ext uri="{BB962C8B-B14F-4D97-AF65-F5344CB8AC3E}">
        <p14:creationId xmlns:p14="http://schemas.microsoft.com/office/powerpoint/2010/main" val="23562363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asvg="http://schemas.microsoft.com/office/drawing/2016/SVG/main" xmlns="" r:embed="rId5"/>
                </a:ext>
              </a:extLst>
            </a:blip>
            <a:stretch>
              <a:fillRect/>
            </a:stretch>
          </a:blipFill>
        </p:spPr>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14" name="TextBox 9"/>
          <p:cNvSpPr txBox="1"/>
          <p:nvPr/>
        </p:nvSpPr>
        <p:spPr>
          <a:xfrm>
            <a:off x="1757335" y="2260952"/>
            <a:ext cx="15545496" cy="1166986"/>
          </a:xfrm>
          <a:prstGeom prst="rect">
            <a:avLst/>
          </a:prstGeom>
        </p:spPr>
        <p:txBody>
          <a:bodyPr wrap="square" lIns="0" tIns="0" rIns="0" bIns="0" rtlCol="0" anchor="t">
            <a:spAutoFit/>
          </a:bodyPr>
          <a:lstStyle/>
          <a:p>
            <a:pPr lvl="0" algn="r">
              <a:lnSpc>
                <a:spcPts val="9112"/>
              </a:lnSpc>
            </a:pPr>
            <a:r>
              <a:rPr lang="en-US" sz="4000" b="1" dirty="0" smtClean="0">
                <a:solidFill>
                  <a:srgbClr val="005EFF"/>
                </a:solidFill>
                <a:latin typeface="+mj-lt"/>
                <a:ea typeface="Pattanakarn Bold"/>
                <a:cs typeface="Pattanakarn Bold"/>
                <a:sym typeface="Pattanakarn Bold"/>
              </a:rPr>
              <a:t>How the current  skill gaps can be fixed with a </a:t>
            </a:r>
            <a:r>
              <a:rPr lang="en-US" sz="4000" b="1" dirty="0" smtClean="0">
                <a:solidFill>
                  <a:srgbClr val="005EFF"/>
                </a:solidFill>
                <a:latin typeface="+mj-lt"/>
                <a:ea typeface="Pattanakarn Bold"/>
                <a:cs typeface="Pattanakarn Bold"/>
                <a:sym typeface="Pattanakarn Bold"/>
              </a:rPr>
              <a:t>coaching plan</a:t>
            </a:r>
            <a:endParaRPr lang="en-US" sz="4000" b="1" dirty="0">
              <a:solidFill>
                <a:srgbClr val="005EFF"/>
              </a:solidFill>
              <a:latin typeface="+mj-lt"/>
              <a:ea typeface="Pattanakarn Bold"/>
              <a:cs typeface="Pattanakarn Bold"/>
              <a:sym typeface="Pattanakarn Bold"/>
            </a:endParaRPr>
          </a:p>
        </p:txBody>
      </p:sp>
      <p:graphicFrame>
        <p:nvGraphicFramePr>
          <p:cNvPr id="2" name="Table 1"/>
          <p:cNvGraphicFramePr>
            <a:graphicFrameLocks noGrp="1"/>
          </p:cNvGraphicFramePr>
          <p:nvPr>
            <p:extLst>
              <p:ext uri="{D42A27DB-BD31-4B8C-83A1-F6EECF244321}">
                <p14:modId xmlns:p14="http://schemas.microsoft.com/office/powerpoint/2010/main" val="2865228057"/>
              </p:ext>
            </p:extLst>
          </p:nvPr>
        </p:nvGraphicFramePr>
        <p:xfrm>
          <a:off x="4648200" y="3363931"/>
          <a:ext cx="12192000" cy="6497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55446759"/>
                    </a:ext>
                  </a:extLst>
                </a:gridCol>
                <a:gridCol w="3048000">
                  <a:extLst>
                    <a:ext uri="{9D8B030D-6E8A-4147-A177-3AD203B41FA5}">
                      <a16:colId xmlns:a16="http://schemas.microsoft.com/office/drawing/2014/main" val="3318477422"/>
                    </a:ext>
                  </a:extLst>
                </a:gridCol>
                <a:gridCol w="3048000">
                  <a:extLst>
                    <a:ext uri="{9D8B030D-6E8A-4147-A177-3AD203B41FA5}">
                      <a16:colId xmlns:a16="http://schemas.microsoft.com/office/drawing/2014/main" val="2768420381"/>
                    </a:ext>
                  </a:extLst>
                </a:gridCol>
                <a:gridCol w="3048000">
                  <a:extLst>
                    <a:ext uri="{9D8B030D-6E8A-4147-A177-3AD203B41FA5}">
                      <a16:colId xmlns:a16="http://schemas.microsoft.com/office/drawing/2014/main" val="4071344786"/>
                    </a:ext>
                  </a:extLst>
                </a:gridCol>
              </a:tblGrid>
              <a:tr h="370840">
                <a:tc>
                  <a:txBody>
                    <a:bodyPr/>
                    <a:lstStyle/>
                    <a:p>
                      <a:pPr algn="ctr"/>
                      <a:r>
                        <a:rPr kumimoji="1" lang="en-US" altLang="ja-JP" dirty="0" smtClean="0"/>
                        <a:t>Role</a:t>
                      </a:r>
                      <a:endParaRPr kumimoji="1" lang="ja-JP" altLang="en-US" dirty="0"/>
                    </a:p>
                  </a:txBody>
                  <a:tcPr/>
                </a:tc>
                <a:tc>
                  <a:txBody>
                    <a:bodyPr/>
                    <a:lstStyle/>
                    <a:p>
                      <a:pPr algn="ctr"/>
                      <a:r>
                        <a:rPr kumimoji="1" lang="en-US" altLang="ja-JP" dirty="0" smtClean="0"/>
                        <a:t>Skill Gaps</a:t>
                      </a:r>
                      <a:endParaRPr kumimoji="1" lang="ja-JP" altLang="en-US" dirty="0"/>
                    </a:p>
                  </a:txBody>
                  <a:tcPr/>
                </a:tc>
                <a:tc>
                  <a:txBody>
                    <a:bodyPr/>
                    <a:lstStyle/>
                    <a:p>
                      <a:pPr algn="ctr"/>
                      <a:r>
                        <a:rPr kumimoji="1" lang="en-US" altLang="ja-JP" dirty="0" smtClean="0"/>
                        <a:t>Stage</a:t>
                      </a:r>
                      <a:endParaRPr kumimoji="1" lang="ja-JP" altLang="en-US" dirty="0"/>
                    </a:p>
                  </a:txBody>
                  <a:tcPr/>
                </a:tc>
                <a:tc>
                  <a:txBody>
                    <a:bodyPr/>
                    <a:lstStyle/>
                    <a:p>
                      <a:pPr algn="ctr"/>
                      <a:r>
                        <a:rPr kumimoji="1" lang="en-US" altLang="ja-JP" dirty="0" smtClean="0"/>
                        <a:t>Coaching Plan</a:t>
                      </a:r>
                      <a:endParaRPr kumimoji="1" lang="ja-JP" altLang="en-US" dirty="0"/>
                    </a:p>
                  </a:txBody>
                  <a:tcPr/>
                </a:tc>
                <a:extLst>
                  <a:ext uri="{0D108BD9-81ED-4DB2-BD59-A6C34878D82A}">
                    <a16:rowId xmlns:a16="http://schemas.microsoft.com/office/drawing/2014/main" val="169925190"/>
                  </a:ext>
                </a:extLst>
              </a:tr>
              <a:tr h="370840">
                <a:tc rowSpan="2">
                  <a:txBody>
                    <a:bodyPr/>
                    <a:lstStyle/>
                    <a:p>
                      <a:r>
                        <a:rPr lang="en-US" b="1" dirty="0">
                          <a:solidFill>
                            <a:srgbClr val="0070C0"/>
                          </a:solidFill>
                        </a:rPr>
                        <a:t>Jane Doe (Project Manager)</a:t>
                      </a:r>
                      <a:endParaRPr lang="en-US" dirty="0">
                        <a:solidFill>
                          <a:srgbClr val="0070C0"/>
                        </a:solidFill>
                      </a:endParaRPr>
                    </a:p>
                  </a:txBody>
                  <a:tcPr anchor="ctr"/>
                </a:tc>
                <a:tc>
                  <a:txBody>
                    <a:bodyPr/>
                    <a:lstStyle/>
                    <a:p>
                      <a:r>
                        <a:rPr lang="en-US" dirty="0">
                          <a:solidFill>
                            <a:srgbClr val="0070C0"/>
                          </a:solidFill>
                        </a:rPr>
                        <a:t>Focuses on assigning tasks individually, lacks Agile mindset.</a:t>
                      </a:r>
                    </a:p>
                  </a:txBody>
                  <a:tcPr anchor="ctr"/>
                </a:tc>
                <a:tc>
                  <a:txBody>
                    <a:bodyPr/>
                    <a:lstStyle/>
                    <a:p>
                      <a:r>
                        <a:rPr lang="en-US" altLang="ja-JP" dirty="0" smtClean="0">
                          <a:solidFill>
                            <a:srgbClr val="0070C0"/>
                          </a:solidFill>
                        </a:rPr>
                        <a:t>Shu </a:t>
                      </a:r>
                      <a:endParaRPr kumimoji="1" lang="ja-JP" altLang="en-US" dirty="0">
                        <a:solidFill>
                          <a:srgbClr val="0070C0"/>
                        </a:solidFill>
                      </a:endParaRPr>
                    </a:p>
                  </a:txBody>
                  <a:tcPr/>
                </a:tc>
                <a:tc>
                  <a:txBody>
                    <a:bodyPr/>
                    <a:lstStyle/>
                    <a:p>
                      <a:r>
                        <a:rPr lang="en-US" dirty="0">
                          <a:solidFill>
                            <a:srgbClr val="0070C0"/>
                          </a:solidFill>
                        </a:rPr>
                        <a:t>Provide foundational Agile training on Scrum roles, ceremonies, and values. Introduce her to the concept of servant leadership and team empowerment.</a:t>
                      </a:r>
                    </a:p>
                  </a:txBody>
                  <a:tcPr anchor="ctr"/>
                </a:tc>
                <a:extLst>
                  <a:ext uri="{0D108BD9-81ED-4DB2-BD59-A6C34878D82A}">
                    <a16:rowId xmlns:a16="http://schemas.microsoft.com/office/drawing/2014/main" val="2457495835"/>
                  </a:ext>
                </a:extLst>
              </a:tr>
              <a:tr h="370840">
                <a:tc vMerge="1">
                  <a:txBody>
                    <a:bodyPr/>
                    <a:lstStyle/>
                    <a:p>
                      <a:endParaRPr kumimoji="1" lang="ja-JP" altLang="en-US" dirty="0"/>
                    </a:p>
                  </a:txBody>
                  <a:tcPr/>
                </a:tc>
                <a:tc>
                  <a:txBody>
                    <a:bodyPr/>
                    <a:lstStyle/>
                    <a:p>
                      <a:r>
                        <a:rPr lang="en-US" dirty="0">
                          <a:solidFill>
                            <a:srgbClr val="0070C0"/>
                          </a:solidFill>
                        </a:rPr>
                        <a:t>Finds it hard to relinquish control over detailed planning.</a:t>
                      </a:r>
                    </a:p>
                  </a:txBody>
                  <a:tcPr anchor="ctr"/>
                </a:tc>
                <a:tc>
                  <a:txBody>
                    <a:bodyPr/>
                    <a:lstStyle/>
                    <a:p>
                      <a:r>
                        <a:rPr lang="en-US" altLang="ja-JP" dirty="0" smtClean="0">
                          <a:solidFill>
                            <a:srgbClr val="0070C0"/>
                          </a:solidFill>
                        </a:rPr>
                        <a:t>Ha </a:t>
                      </a:r>
                      <a:endParaRPr kumimoji="1" lang="ja-JP" altLang="en-US" dirty="0">
                        <a:solidFill>
                          <a:srgbClr val="0070C0"/>
                        </a:solidFill>
                      </a:endParaRPr>
                    </a:p>
                  </a:txBody>
                  <a:tcPr/>
                </a:tc>
                <a:tc>
                  <a:txBody>
                    <a:bodyPr/>
                    <a:lstStyle/>
                    <a:p>
                      <a:r>
                        <a:rPr lang="en-US" dirty="0">
                          <a:solidFill>
                            <a:srgbClr val="0070C0"/>
                          </a:solidFill>
                        </a:rPr>
                        <a:t>Mentor her on backlog refinement and collaborative sprint planning. Encourage delegation of task assignments to the team.</a:t>
                      </a:r>
                    </a:p>
                  </a:txBody>
                  <a:tcPr anchor="ctr"/>
                </a:tc>
                <a:extLst>
                  <a:ext uri="{0D108BD9-81ED-4DB2-BD59-A6C34878D82A}">
                    <a16:rowId xmlns:a16="http://schemas.microsoft.com/office/drawing/2014/main" val="2090927134"/>
                  </a:ext>
                </a:extLst>
              </a:tr>
              <a:tr h="370840">
                <a:tc rowSpan="2">
                  <a:txBody>
                    <a:bodyPr/>
                    <a:lstStyle/>
                    <a:p>
                      <a:r>
                        <a:rPr lang="en-US" b="1" dirty="0">
                          <a:solidFill>
                            <a:srgbClr val="0070C0"/>
                          </a:solidFill>
                        </a:rPr>
                        <a:t>John Smith (Product Manager)</a:t>
                      </a:r>
                      <a:endParaRPr lang="en-US" dirty="0">
                        <a:solidFill>
                          <a:srgbClr val="0070C0"/>
                        </a:solidFill>
                      </a:endParaRPr>
                    </a:p>
                  </a:txBody>
                  <a:tcPr anchor="ctr"/>
                </a:tc>
                <a:tc>
                  <a:txBody>
                    <a:bodyPr/>
                    <a:lstStyle/>
                    <a:p>
                      <a:r>
                        <a:rPr lang="en-US" dirty="0">
                          <a:solidFill>
                            <a:srgbClr val="0070C0"/>
                          </a:solidFill>
                        </a:rPr>
                        <a:t>Detached from developers due to traditional upfront planning practices.</a:t>
                      </a:r>
                    </a:p>
                  </a:txBody>
                  <a:tcPr anchor="ctr"/>
                </a:tc>
                <a:tc>
                  <a:txBody>
                    <a:bodyPr/>
                    <a:lstStyle/>
                    <a:p>
                      <a:r>
                        <a:rPr kumimoji="1" lang="en-US" altLang="ja-JP" dirty="0" smtClean="0">
                          <a:solidFill>
                            <a:srgbClr val="0070C0"/>
                          </a:solidFill>
                        </a:rPr>
                        <a:t>Shu</a:t>
                      </a:r>
                      <a:endParaRPr kumimoji="1" lang="ja-JP" altLang="en-US" dirty="0">
                        <a:solidFill>
                          <a:srgbClr val="0070C0"/>
                        </a:solidFill>
                      </a:endParaRPr>
                    </a:p>
                  </a:txBody>
                  <a:tcPr/>
                </a:tc>
                <a:tc>
                  <a:txBody>
                    <a:bodyPr/>
                    <a:lstStyle/>
                    <a:p>
                      <a:r>
                        <a:rPr lang="en-US" dirty="0">
                          <a:solidFill>
                            <a:srgbClr val="0070C0"/>
                          </a:solidFill>
                        </a:rPr>
                        <a:t>Educate on Agile product ownership, emphasizing continuous backlog prioritization and regular engagement with the team.</a:t>
                      </a:r>
                    </a:p>
                  </a:txBody>
                  <a:tcPr anchor="ctr"/>
                </a:tc>
                <a:extLst>
                  <a:ext uri="{0D108BD9-81ED-4DB2-BD59-A6C34878D82A}">
                    <a16:rowId xmlns:a16="http://schemas.microsoft.com/office/drawing/2014/main" val="2333577066"/>
                  </a:ext>
                </a:extLst>
              </a:tr>
              <a:tr h="370840">
                <a:tc vMerge="1">
                  <a:txBody>
                    <a:bodyPr/>
                    <a:lstStyle/>
                    <a:p>
                      <a:endParaRPr kumimoji="1" lang="ja-JP" altLang="en-US" dirty="0"/>
                    </a:p>
                  </a:txBody>
                  <a:tcPr/>
                </a:tc>
                <a:tc>
                  <a:txBody>
                    <a:bodyPr/>
                    <a:lstStyle/>
                    <a:p>
                      <a:r>
                        <a:rPr lang="en-US" dirty="0">
                          <a:solidFill>
                            <a:srgbClr val="0070C0"/>
                          </a:solidFill>
                        </a:rPr>
                        <a:t>Unfamiliar with breaking requirements into smaller, deliverable chunks.</a:t>
                      </a:r>
                    </a:p>
                  </a:txBody>
                  <a:tcPr anchor="ctr"/>
                </a:tc>
                <a:tc>
                  <a:txBody>
                    <a:bodyPr/>
                    <a:lstStyle/>
                    <a:p>
                      <a:r>
                        <a:rPr kumimoji="1" lang="en-US" altLang="ja-JP" dirty="0" smtClean="0">
                          <a:solidFill>
                            <a:srgbClr val="0070C0"/>
                          </a:solidFill>
                        </a:rPr>
                        <a:t>Ha</a:t>
                      </a:r>
                      <a:endParaRPr kumimoji="1" lang="ja-JP" altLang="en-US" dirty="0">
                        <a:solidFill>
                          <a:srgbClr val="0070C0"/>
                        </a:solidFill>
                      </a:endParaRPr>
                    </a:p>
                  </a:txBody>
                  <a:tcPr/>
                </a:tc>
                <a:tc>
                  <a:txBody>
                    <a:bodyPr/>
                    <a:lstStyle/>
                    <a:p>
                      <a:r>
                        <a:rPr lang="en-US" dirty="0">
                          <a:solidFill>
                            <a:srgbClr val="0070C0"/>
                          </a:solidFill>
                        </a:rPr>
                        <a:t>Provide hands-on coaching for backlog grooming and user story writing. Focus on creating valuable, incremental deliverables with the team.</a:t>
                      </a:r>
                    </a:p>
                  </a:txBody>
                  <a:tcPr anchor="ctr"/>
                </a:tc>
                <a:extLst>
                  <a:ext uri="{0D108BD9-81ED-4DB2-BD59-A6C34878D82A}">
                    <a16:rowId xmlns:a16="http://schemas.microsoft.com/office/drawing/2014/main" val="2313968090"/>
                  </a:ext>
                </a:extLst>
              </a:tr>
            </a:tbl>
          </a:graphicData>
        </a:graphic>
      </p:graphicFrame>
    </p:spTree>
    <p:extLst>
      <p:ext uri="{BB962C8B-B14F-4D97-AF65-F5344CB8AC3E}">
        <p14:creationId xmlns:p14="http://schemas.microsoft.com/office/powerpoint/2010/main" val="940918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asvg="http://schemas.microsoft.com/office/drawing/2016/SVG/main" xmlns="" r:embed="rId5"/>
                </a:ext>
              </a:extLst>
            </a:blip>
            <a:stretch>
              <a:fillRect/>
            </a:stretch>
          </a:blipFill>
        </p:spPr>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14" name="TextBox 9"/>
          <p:cNvSpPr txBox="1"/>
          <p:nvPr/>
        </p:nvSpPr>
        <p:spPr>
          <a:xfrm>
            <a:off x="1757335" y="2260952"/>
            <a:ext cx="15545496" cy="1166986"/>
          </a:xfrm>
          <a:prstGeom prst="rect">
            <a:avLst/>
          </a:prstGeom>
        </p:spPr>
        <p:txBody>
          <a:bodyPr wrap="square" lIns="0" tIns="0" rIns="0" bIns="0" rtlCol="0" anchor="t">
            <a:spAutoFit/>
          </a:bodyPr>
          <a:lstStyle/>
          <a:p>
            <a:pPr lvl="0" algn="r">
              <a:lnSpc>
                <a:spcPts val="9112"/>
              </a:lnSpc>
            </a:pPr>
            <a:r>
              <a:rPr lang="en-US" sz="4000" b="1" dirty="0" smtClean="0">
                <a:solidFill>
                  <a:srgbClr val="005EFF"/>
                </a:solidFill>
                <a:latin typeface="+mj-lt"/>
                <a:ea typeface="Pattanakarn Bold"/>
                <a:cs typeface="Pattanakarn Bold"/>
                <a:sym typeface="Pattanakarn Bold"/>
              </a:rPr>
              <a:t>How the current  skill gaps can be fixed with a </a:t>
            </a:r>
            <a:r>
              <a:rPr lang="en-US" sz="4000" b="1" dirty="0" smtClean="0">
                <a:solidFill>
                  <a:srgbClr val="005EFF"/>
                </a:solidFill>
                <a:latin typeface="+mj-lt"/>
                <a:ea typeface="Pattanakarn Bold"/>
                <a:cs typeface="Pattanakarn Bold"/>
                <a:sym typeface="Pattanakarn Bold"/>
              </a:rPr>
              <a:t>coaching plan</a:t>
            </a:r>
            <a:endParaRPr lang="en-US" sz="4000" b="1" dirty="0">
              <a:solidFill>
                <a:srgbClr val="005EFF"/>
              </a:solidFill>
              <a:latin typeface="+mj-lt"/>
              <a:ea typeface="Pattanakarn Bold"/>
              <a:cs typeface="Pattanakarn Bold"/>
              <a:sym typeface="Pattanakarn Bold"/>
            </a:endParaRPr>
          </a:p>
        </p:txBody>
      </p:sp>
      <p:graphicFrame>
        <p:nvGraphicFramePr>
          <p:cNvPr id="2" name="Table 1"/>
          <p:cNvGraphicFramePr>
            <a:graphicFrameLocks noGrp="1"/>
          </p:cNvGraphicFramePr>
          <p:nvPr>
            <p:extLst>
              <p:ext uri="{D42A27DB-BD31-4B8C-83A1-F6EECF244321}">
                <p14:modId xmlns:p14="http://schemas.microsoft.com/office/powerpoint/2010/main" val="3367833396"/>
              </p:ext>
            </p:extLst>
          </p:nvPr>
        </p:nvGraphicFramePr>
        <p:xfrm>
          <a:off x="4648200" y="3363931"/>
          <a:ext cx="12192000" cy="67716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55446759"/>
                    </a:ext>
                  </a:extLst>
                </a:gridCol>
                <a:gridCol w="3048000">
                  <a:extLst>
                    <a:ext uri="{9D8B030D-6E8A-4147-A177-3AD203B41FA5}">
                      <a16:colId xmlns:a16="http://schemas.microsoft.com/office/drawing/2014/main" val="3318477422"/>
                    </a:ext>
                  </a:extLst>
                </a:gridCol>
                <a:gridCol w="3048000">
                  <a:extLst>
                    <a:ext uri="{9D8B030D-6E8A-4147-A177-3AD203B41FA5}">
                      <a16:colId xmlns:a16="http://schemas.microsoft.com/office/drawing/2014/main" val="2768420381"/>
                    </a:ext>
                  </a:extLst>
                </a:gridCol>
                <a:gridCol w="3048000">
                  <a:extLst>
                    <a:ext uri="{9D8B030D-6E8A-4147-A177-3AD203B41FA5}">
                      <a16:colId xmlns:a16="http://schemas.microsoft.com/office/drawing/2014/main" val="4071344786"/>
                    </a:ext>
                  </a:extLst>
                </a:gridCol>
              </a:tblGrid>
              <a:tr h="370840">
                <a:tc>
                  <a:txBody>
                    <a:bodyPr/>
                    <a:lstStyle/>
                    <a:p>
                      <a:pPr algn="ctr"/>
                      <a:r>
                        <a:rPr kumimoji="1" lang="en-US" altLang="ja-JP" dirty="0" smtClean="0"/>
                        <a:t>Role</a:t>
                      </a:r>
                      <a:endParaRPr kumimoji="1" lang="ja-JP" altLang="en-US" dirty="0"/>
                    </a:p>
                  </a:txBody>
                  <a:tcPr/>
                </a:tc>
                <a:tc>
                  <a:txBody>
                    <a:bodyPr/>
                    <a:lstStyle/>
                    <a:p>
                      <a:pPr algn="ctr"/>
                      <a:r>
                        <a:rPr kumimoji="1" lang="en-US" altLang="ja-JP" dirty="0" smtClean="0"/>
                        <a:t>Skill Gaps</a:t>
                      </a:r>
                      <a:endParaRPr kumimoji="1" lang="ja-JP" altLang="en-US" dirty="0"/>
                    </a:p>
                  </a:txBody>
                  <a:tcPr/>
                </a:tc>
                <a:tc>
                  <a:txBody>
                    <a:bodyPr/>
                    <a:lstStyle/>
                    <a:p>
                      <a:pPr algn="ctr"/>
                      <a:r>
                        <a:rPr kumimoji="1" lang="en-US" altLang="ja-JP" dirty="0" smtClean="0"/>
                        <a:t>Stage</a:t>
                      </a:r>
                      <a:endParaRPr kumimoji="1" lang="ja-JP" altLang="en-US" dirty="0"/>
                    </a:p>
                  </a:txBody>
                  <a:tcPr/>
                </a:tc>
                <a:tc>
                  <a:txBody>
                    <a:bodyPr/>
                    <a:lstStyle/>
                    <a:p>
                      <a:pPr algn="ctr"/>
                      <a:r>
                        <a:rPr kumimoji="1" lang="en-US" altLang="ja-JP" dirty="0" smtClean="0"/>
                        <a:t>Coaching Plan</a:t>
                      </a:r>
                      <a:endParaRPr kumimoji="1" lang="ja-JP" altLang="en-US" dirty="0"/>
                    </a:p>
                  </a:txBody>
                  <a:tcPr/>
                </a:tc>
                <a:extLst>
                  <a:ext uri="{0D108BD9-81ED-4DB2-BD59-A6C34878D82A}">
                    <a16:rowId xmlns:a16="http://schemas.microsoft.com/office/drawing/2014/main" val="169925190"/>
                  </a:ext>
                </a:extLst>
              </a:tr>
              <a:tr h="370840">
                <a:tc rowSpan="2">
                  <a:txBody>
                    <a:bodyPr/>
                    <a:lstStyle/>
                    <a:p>
                      <a:r>
                        <a:rPr lang="en-US" b="1" dirty="0" smtClean="0">
                          <a:solidFill>
                            <a:srgbClr val="0070C0"/>
                          </a:solidFill>
                        </a:rPr>
                        <a:t>Development Team</a:t>
                      </a:r>
                      <a:endParaRPr lang="en-US" dirty="0">
                        <a:solidFill>
                          <a:srgbClr val="0070C0"/>
                        </a:solidFill>
                      </a:endParaRPr>
                    </a:p>
                  </a:txBody>
                  <a:tcPr anchor="ctr"/>
                </a:tc>
                <a:tc>
                  <a:txBody>
                    <a:bodyPr/>
                    <a:lstStyle/>
                    <a:p>
                      <a:r>
                        <a:rPr lang="en-US" dirty="0" smtClean="0">
                          <a:solidFill>
                            <a:srgbClr val="0070C0"/>
                          </a:solidFill>
                        </a:rPr>
                        <a:t>Lack of knowledge-sharing processes and inconsistent coding standards.	</a:t>
                      </a:r>
                      <a:endParaRPr lang="en-US" dirty="0">
                        <a:solidFill>
                          <a:srgbClr val="0070C0"/>
                        </a:solidFill>
                      </a:endParaRPr>
                    </a:p>
                  </a:txBody>
                  <a:tcPr anchor="ctr"/>
                </a:tc>
                <a:tc>
                  <a:txBody>
                    <a:bodyPr/>
                    <a:lstStyle/>
                    <a:p>
                      <a:r>
                        <a:rPr lang="en-US" altLang="ja-JP" dirty="0" smtClean="0">
                          <a:solidFill>
                            <a:srgbClr val="0070C0"/>
                          </a:solidFill>
                        </a:rPr>
                        <a:t>Shu </a:t>
                      </a:r>
                      <a:endParaRPr kumimoji="1" lang="ja-JP" altLang="en-US" dirty="0">
                        <a:solidFill>
                          <a:srgbClr val="0070C0"/>
                        </a:solidFill>
                      </a:endParaRPr>
                    </a:p>
                  </a:txBody>
                  <a:tcPr/>
                </a:tc>
                <a:tc>
                  <a:txBody>
                    <a:bodyPr/>
                    <a:lstStyle/>
                    <a:p>
                      <a:r>
                        <a:rPr lang="en-US" dirty="0" smtClean="0">
                          <a:solidFill>
                            <a:srgbClr val="0070C0"/>
                          </a:solidFill>
                        </a:rPr>
                        <a:t>Conduct workshops on Agile engineering practices (e.g., pair programming, code reviews, and consistent coding standards).</a:t>
                      </a:r>
                      <a:endParaRPr lang="en-US" dirty="0">
                        <a:solidFill>
                          <a:srgbClr val="0070C0"/>
                        </a:solidFill>
                      </a:endParaRPr>
                    </a:p>
                  </a:txBody>
                  <a:tcPr anchor="ctr"/>
                </a:tc>
                <a:extLst>
                  <a:ext uri="{0D108BD9-81ED-4DB2-BD59-A6C34878D82A}">
                    <a16:rowId xmlns:a16="http://schemas.microsoft.com/office/drawing/2014/main" val="2457495835"/>
                  </a:ext>
                </a:extLst>
              </a:tr>
              <a:tr h="370840">
                <a:tc vMerge="1">
                  <a:txBody>
                    <a:bodyPr/>
                    <a:lstStyle/>
                    <a:p>
                      <a:endParaRPr kumimoji="1" lang="ja-JP" altLang="en-US" dirty="0"/>
                    </a:p>
                  </a:txBody>
                  <a:tcPr/>
                </a:tc>
                <a:tc>
                  <a:txBody>
                    <a:bodyPr/>
                    <a:lstStyle/>
                    <a:p>
                      <a:r>
                        <a:rPr lang="en-US" dirty="0" smtClean="0">
                          <a:solidFill>
                            <a:srgbClr val="0070C0"/>
                          </a:solidFill>
                        </a:rPr>
                        <a:t>Offshore and onshore developers feel isolated and disconnected.	</a:t>
                      </a:r>
                      <a:endParaRPr lang="en-US" dirty="0">
                        <a:solidFill>
                          <a:srgbClr val="0070C0"/>
                        </a:solidFill>
                      </a:endParaRPr>
                    </a:p>
                  </a:txBody>
                  <a:tcPr anchor="ctr"/>
                </a:tc>
                <a:tc>
                  <a:txBody>
                    <a:bodyPr/>
                    <a:lstStyle/>
                    <a:p>
                      <a:r>
                        <a:rPr lang="en-US" altLang="ja-JP" dirty="0" smtClean="0">
                          <a:solidFill>
                            <a:srgbClr val="0070C0"/>
                          </a:solidFill>
                        </a:rPr>
                        <a:t>Ha </a:t>
                      </a:r>
                      <a:endParaRPr kumimoji="1" lang="ja-JP" altLang="en-US" dirty="0">
                        <a:solidFill>
                          <a:srgbClr val="0070C0"/>
                        </a:solidFill>
                      </a:endParaRPr>
                    </a:p>
                  </a:txBody>
                  <a:tcPr/>
                </a:tc>
                <a:tc>
                  <a:txBody>
                    <a:bodyPr/>
                    <a:lstStyle/>
                    <a:p>
                      <a:r>
                        <a:rPr lang="en-US" dirty="0" smtClean="0">
                          <a:solidFill>
                            <a:srgbClr val="0070C0"/>
                          </a:solidFill>
                        </a:rPr>
                        <a:t>Facilitate team-building exercises and cross-location collaboration through virtual tools and ceremonies. Foster a shared ownership culture within the team.</a:t>
                      </a:r>
                      <a:endParaRPr lang="en-US" dirty="0">
                        <a:solidFill>
                          <a:srgbClr val="0070C0"/>
                        </a:solidFill>
                      </a:endParaRPr>
                    </a:p>
                  </a:txBody>
                  <a:tcPr anchor="ctr"/>
                </a:tc>
                <a:extLst>
                  <a:ext uri="{0D108BD9-81ED-4DB2-BD59-A6C34878D82A}">
                    <a16:rowId xmlns:a16="http://schemas.microsoft.com/office/drawing/2014/main" val="2090927134"/>
                  </a:ext>
                </a:extLst>
              </a:tr>
              <a:tr h="370840">
                <a:tc rowSpan="2">
                  <a:txBody>
                    <a:bodyPr/>
                    <a:lstStyle/>
                    <a:p>
                      <a:r>
                        <a:rPr lang="en-US" b="1" dirty="0" smtClean="0">
                          <a:solidFill>
                            <a:srgbClr val="0070C0"/>
                          </a:solidFill>
                        </a:rPr>
                        <a:t>Kathy Qualls (Tester)	</a:t>
                      </a:r>
                      <a:endParaRPr lang="en-US" dirty="0">
                        <a:solidFill>
                          <a:srgbClr val="0070C0"/>
                        </a:solidFill>
                      </a:endParaRPr>
                    </a:p>
                  </a:txBody>
                  <a:tcPr anchor="ctr"/>
                </a:tc>
                <a:tc>
                  <a:txBody>
                    <a:bodyPr/>
                    <a:lstStyle/>
                    <a:p>
                      <a:r>
                        <a:rPr lang="en-US" dirty="0" smtClean="0">
                          <a:solidFill>
                            <a:srgbClr val="0070C0"/>
                          </a:solidFill>
                        </a:rPr>
                        <a:t>Joins testing late in the process, limiting feedback and integration.	</a:t>
                      </a:r>
                      <a:endParaRPr lang="en-US" dirty="0">
                        <a:solidFill>
                          <a:srgbClr val="0070C0"/>
                        </a:solidFill>
                      </a:endParaRPr>
                    </a:p>
                  </a:txBody>
                  <a:tcPr anchor="ctr"/>
                </a:tc>
                <a:tc>
                  <a:txBody>
                    <a:bodyPr/>
                    <a:lstStyle/>
                    <a:p>
                      <a:r>
                        <a:rPr kumimoji="1" lang="en-US" altLang="ja-JP" dirty="0" smtClean="0">
                          <a:solidFill>
                            <a:srgbClr val="0070C0"/>
                          </a:solidFill>
                        </a:rPr>
                        <a:t>Shu</a:t>
                      </a:r>
                      <a:endParaRPr kumimoji="1" lang="ja-JP" altLang="en-US" dirty="0">
                        <a:solidFill>
                          <a:srgbClr val="0070C0"/>
                        </a:solidFill>
                      </a:endParaRPr>
                    </a:p>
                  </a:txBody>
                  <a:tcPr/>
                </a:tc>
                <a:tc>
                  <a:txBody>
                    <a:bodyPr/>
                    <a:lstStyle/>
                    <a:p>
                      <a:r>
                        <a:rPr lang="en-US" dirty="0" smtClean="0">
                          <a:solidFill>
                            <a:srgbClr val="0070C0"/>
                          </a:solidFill>
                        </a:rPr>
                        <a:t>Train on Agile testing principles, including test-driven development (TDD) and integrating QA earlier in the sprint (shift-left approach).</a:t>
                      </a:r>
                      <a:endParaRPr lang="en-US" dirty="0">
                        <a:solidFill>
                          <a:srgbClr val="0070C0"/>
                        </a:solidFill>
                      </a:endParaRPr>
                    </a:p>
                  </a:txBody>
                  <a:tcPr anchor="ctr"/>
                </a:tc>
                <a:extLst>
                  <a:ext uri="{0D108BD9-81ED-4DB2-BD59-A6C34878D82A}">
                    <a16:rowId xmlns:a16="http://schemas.microsoft.com/office/drawing/2014/main" val="2333577066"/>
                  </a:ext>
                </a:extLst>
              </a:tr>
              <a:tr h="370840">
                <a:tc vMerge="1">
                  <a:txBody>
                    <a:bodyPr/>
                    <a:lstStyle/>
                    <a:p>
                      <a:endParaRPr kumimoji="1" lang="ja-JP" altLang="en-US" dirty="0"/>
                    </a:p>
                  </a:txBody>
                  <a:tcPr/>
                </a:tc>
                <a:tc>
                  <a:txBody>
                    <a:bodyPr/>
                    <a:lstStyle/>
                    <a:p>
                      <a:r>
                        <a:rPr lang="en-US" dirty="0" smtClean="0">
                          <a:solidFill>
                            <a:srgbClr val="0070C0"/>
                          </a:solidFill>
                        </a:rPr>
                        <a:t>Feedback loop is delayed, reducing efficiency.	</a:t>
                      </a:r>
                      <a:endParaRPr lang="en-US" dirty="0">
                        <a:solidFill>
                          <a:srgbClr val="0070C0"/>
                        </a:solidFill>
                      </a:endParaRPr>
                    </a:p>
                  </a:txBody>
                  <a:tcPr anchor="ctr"/>
                </a:tc>
                <a:tc>
                  <a:txBody>
                    <a:bodyPr/>
                    <a:lstStyle/>
                    <a:p>
                      <a:r>
                        <a:rPr kumimoji="1" lang="en-US" altLang="ja-JP" dirty="0" smtClean="0">
                          <a:solidFill>
                            <a:srgbClr val="0070C0"/>
                          </a:solidFill>
                        </a:rPr>
                        <a:t>Ha</a:t>
                      </a:r>
                      <a:endParaRPr kumimoji="1" lang="ja-JP" altLang="en-US" dirty="0">
                        <a:solidFill>
                          <a:srgbClr val="0070C0"/>
                        </a:solidFill>
                      </a:endParaRPr>
                    </a:p>
                  </a:txBody>
                  <a:tcPr/>
                </a:tc>
                <a:tc>
                  <a:txBody>
                    <a:bodyPr/>
                    <a:lstStyle/>
                    <a:p>
                      <a:r>
                        <a:rPr lang="en-US" dirty="0" smtClean="0">
                          <a:solidFill>
                            <a:srgbClr val="0070C0"/>
                          </a:solidFill>
                        </a:rPr>
                        <a:t>Encourage active participation in daily standups, backlog refinement, and sprint planning to provide earlier feedback.</a:t>
                      </a:r>
                      <a:endParaRPr lang="en-US" dirty="0">
                        <a:solidFill>
                          <a:srgbClr val="0070C0"/>
                        </a:solidFill>
                      </a:endParaRPr>
                    </a:p>
                  </a:txBody>
                  <a:tcPr anchor="ctr"/>
                </a:tc>
                <a:extLst>
                  <a:ext uri="{0D108BD9-81ED-4DB2-BD59-A6C34878D82A}">
                    <a16:rowId xmlns:a16="http://schemas.microsoft.com/office/drawing/2014/main" val="2313968090"/>
                  </a:ext>
                </a:extLst>
              </a:tr>
            </a:tbl>
          </a:graphicData>
        </a:graphic>
      </p:graphicFrame>
    </p:spTree>
    <p:extLst>
      <p:ext uri="{BB962C8B-B14F-4D97-AF65-F5344CB8AC3E}">
        <p14:creationId xmlns:p14="http://schemas.microsoft.com/office/powerpoint/2010/main" val="877653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8" name="Picture 4" descr="Solution Generic black hand-draw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515" y="6243579"/>
            <a:ext cx="1738313" cy="1738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TextBox 13"/>
          <p:cNvSpPr txBox="1"/>
          <p:nvPr/>
        </p:nvSpPr>
        <p:spPr>
          <a:xfrm>
            <a:off x="5181600" y="1513132"/>
            <a:ext cx="11756779" cy="1851789"/>
          </a:xfrm>
          <a:prstGeom prst="rect">
            <a:avLst/>
          </a:prstGeom>
        </p:spPr>
        <p:txBody>
          <a:bodyPr wrap="square" lIns="0" tIns="0" rIns="0" bIns="0" rtlCol="0" anchor="t">
            <a:spAutoFit/>
          </a:bodyPr>
          <a:lstStyle/>
          <a:p>
            <a:pPr algn="r"/>
            <a:r>
              <a:rPr lang="en-US" sz="6200" b="1" dirty="0">
                <a:solidFill>
                  <a:srgbClr val="005EFF"/>
                </a:solidFill>
                <a:latin typeface="Calibri"/>
                <a:ea typeface="Pattanakarn Bold"/>
                <a:cs typeface="Pattanakarn Bold"/>
                <a:sym typeface="Pattanakarn Bold"/>
              </a:rPr>
              <a:t>Part 1: </a:t>
            </a:r>
            <a:r>
              <a:rPr lang="en-US" sz="6200" b="1" dirty="0" smtClean="0">
                <a:solidFill>
                  <a:srgbClr val="005EFF"/>
                </a:solidFill>
                <a:latin typeface="Calibri"/>
                <a:ea typeface="Pattanakarn Bold"/>
                <a:cs typeface="Pattanakarn Bold"/>
                <a:sym typeface="Pattanakarn Bold"/>
              </a:rPr>
              <a:t>Agile Benefits for the team</a:t>
            </a:r>
            <a:r>
              <a:rPr lang="en-US" sz="6200" b="1" dirty="0">
                <a:solidFill>
                  <a:srgbClr val="005EFF"/>
                </a:solidFill>
                <a:latin typeface="Calibri"/>
                <a:ea typeface="Pattanakarn Bold"/>
                <a:cs typeface="Pattanakarn Bold"/>
                <a:sym typeface="Pattanakarn Bold"/>
              </a:rPr>
              <a:t> </a:t>
            </a:r>
            <a:endParaRPr lang="en-US" sz="62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grpSp>
        <p:nvGrpSpPr>
          <p:cNvPr id="27" name="Group 22">
            <a:extLst>
              <a:ext uri="{FF2B5EF4-FFF2-40B4-BE49-F238E27FC236}">
                <a16:creationId xmlns:a16="http://schemas.microsoft.com/office/drawing/2014/main" id="{A1F2FFF2-785F-79A0-AA4C-B47CFA84CD25}"/>
              </a:ext>
            </a:extLst>
          </p:cNvPr>
          <p:cNvGrpSpPr/>
          <p:nvPr/>
        </p:nvGrpSpPr>
        <p:grpSpPr>
          <a:xfrm>
            <a:off x="721351" y="3255855"/>
            <a:ext cx="10061871" cy="1994007"/>
            <a:chOff x="18488" y="-47625"/>
            <a:chExt cx="3316393" cy="657225"/>
          </a:xfrm>
        </p:grpSpPr>
        <p:sp>
          <p:nvSpPr>
            <p:cNvPr id="28"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9"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0" name="Hộp Văn bản 38">
            <a:extLst>
              <a:ext uri="{FF2B5EF4-FFF2-40B4-BE49-F238E27FC236}">
                <a16:creationId xmlns:a16="http://schemas.microsoft.com/office/drawing/2014/main" id="{08370957-053F-544D-D695-2C6DAB471404}"/>
              </a:ext>
            </a:extLst>
          </p:cNvPr>
          <p:cNvSpPr txBox="1"/>
          <p:nvPr/>
        </p:nvSpPr>
        <p:spPr>
          <a:xfrm>
            <a:off x="2133599" y="3695699"/>
            <a:ext cx="721518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Feedback from customers is obtained at a delayed stage.</a:t>
            </a:r>
            <a:endParaRPr lang="vi-VN" sz="3200" dirty="0">
              <a:solidFill>
                <a:schemeClr val="bg1"/>
              </a:solidFill>
              <a:latin typeface="Calibri"/>
              <a:ea typeface="+mn-lt"/>
              <a:cs typeface="Arial"/>
            </a:endParaRPr>
          </a:p>
        </p:txBody>
      </p:sp>
      <p:pic>
        <p:nvPicPr>
          <p:cNvPr id="1026" name="Picture 2" descr="Difficulties Special Lineal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806" y="3268568"/>
            <a:ext cx="1890713" cy="189071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22">
            <a:extLst>
              <a:ext uri="{FF2B5EF4-FFF2-40B4-BE49-F238E27FC236}">
                <a16:creationId xmlns:a16="http://schemas.microsoft.com/office/drawing/2014/main" id="{A1F2FFF2-785F-79A0-AA4C-B47CFA84CD25}"/>
              </a:ext>
            </a:extLst>
          </p:cNvPr>
          <p:cNvGrpSpPr/>
          <p:nvPr/>
        </p:nvGrpSpPr>
        <p:grpSpPr>
          <a:xfrm>
            <a:off x="7119260" y="6081306"/>
            <a:ext cx="10061871" cy="1994007"/>
            <a:chOff x="18488" y="-47625"/>
            <a:chExt cx="3316393" cy="657225"/>
          </a:xfrm>
        </p:grpSpPr>
        <p:sp>
          <p:nvSpPr>
            <p:cNvPr id="32"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3"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4" name="Hộp Văn bản 38">
            <a:extLst>
              <a:ext uri="{FF2B5EF4-FFF2-40B4-BE49-F238E27FC236}">
                <a16:creationId xmlns:a16="http://schemas.microsoft.com/office/drawing/2014/main" id="{08370957-053F-544D-D695-2C6DAB471404}"/>
              </a:ext>
            </a:extLst>
          </p:cNvPr>
          <p:cNvSpPr txBox="1"/>
          <p:nvPr/>
        </p:nvSpPr>
        <p:spPr>
          <a:xfrm>
            <a:off x="8531508" y="6521150"/>
            <a:ext cx="840687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Agile </a:t>
            </a:r>
            <a:r>
              <a:rPr lang="en-US" sz="3200" b="1" dirty="0">
                <a:solidFill>
                  <a:schemeClr val="bg1"/>
                </a:solidFill>
                <a:ea typeface="+mn-lt"/>
                <a:cs typeface="Arial"/>
              </a:rPr>
              <a:t>highest priority is to satisfy the customer through the early and continuous delivery of valuable software.</a:t>
            </a:r>
          </a:p>
          <a:p>
            <a:endParaRPr lang="en-US" sz="3200" b="1" dirty="0">
              <a:solidFill>
                <a:schemeClr val="bg1"/>
              </a:solidFill>
              <a:ea typeface="+mn-lt"/>
              <a:cs typeface="Arial"/>
            </a:endParaRPr>
          </a:p>
        </p:txBody>
      </p:sp>
      <p:sp>
        <p:nvSpPr>
          <p:cNvPr id="35" name="TextBox 13"/>
          <p:cNvSpPr txBox="1"/>
          <p:nvPr/>
        </p:nvSpPr>
        <p:spPr>
          <a:xfrm>
            <a:off x="1718991" y="2724842"/>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Challenge</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6" name="TextBox 13"/>
          <p:cNvSpPr txBox="1"/>
          <p:nvPr/>
        </p:nvSpPr>
        <p:spPr>
          <a:xfrm>
            <a:off x="7440671" y="5609737"/>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Solution</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asvg="http://schemas.microsoft.com/office/drawing/2016/SVG/main" xmlns="" r:embed="rId5"/>
                </a:ext>
              </a:extLst>
            </a:blip>
            <a:stretch>
              <a:fillRect/>
            </a:stretch>
          </a:blipFill>
        </p:spPr>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14" name="TextBox 9"/>
          <p:cNvSpPr txBox="1"/>
          <p:nvPr/>
        </p:nvSpPr>
        <p:spPr>
          <a:xfrm>
            <a:off x="1757335" y="2260952"/>
            <a:ext cx="15545496" cy="1166986"/>
          </a:xfrm>
          <a:prstGeom prst="rect">
            <a:avLst/>
          </a:prstGeom>
        </p:spPr>
        <p:txBody>
          <a:bodyPr wrap="square" lIns="0" tIns="0" rIns="0" bIns="0" rtlCol="0" anchor="t">
            <a:spAutoFit/>
          </a:bodyPr>
          <a:lstStyle/>
          <a:p>
            <a:pPr lvl="0" algn="r">
              <a:lnSpc>
                <a:spcPts val="9112"/>
              </a:lnSpc>
            </a:pPr>
            <a:r>
              <a:rPr lang="en-US" sz="4000" b="1" dirty="0" smtClean="0">
                <a:solidFill>
                  <a:srgbClr val="005EFF"/>
                </a:solidFill>
                <a:latin typeface="+mj-lt"/>
                <a:ea typeface="Pattanakarn Bold"/>
                <a:cs typeface="Pattanakarn Bold"/>
                <a:sym typeface="Pattanakarn Bold"/>
              </a:rPr>
              <a:t>How the current  skill gaps can be fixed with a </a:t>
            </a:r>
            <a:r>
              <a:rPr lang="en-US" sz="4000" b="1" dirty="0" smtClean="0">
                <a:solidFill>
                  <a:srgbClr val="005EFF"/>
                </a:solidFill>
                <a:latin typeface="+mj-lt"/>
                <a:ea typeface="Pattanakarn Bold"/>
                <a:cs typeface="Pattanakarn Bold"/>
                <a:sym typeface="Pattanakarn Bold"/>
              </a:rPr>
              <a:t>coaching plan</a:t>
            </a:r>
            <a:endParaRPr lang="en-US" sz="4000" b="1" dirty="0">
              <a:solidFill>
                <a:srgbClr val="005EFF"/>
              </a:solidFill>
              <a:latin typeface="+mj-lt"/>
              <a:ea typeface="Pattanakarn Bold"/>
              <a:cs typeface="Pattanakarn Bold"/>
              <a:sym typeface="Pattanakarn Bold"/>
            </a:endParaRPr>
          </a:p>
        </p:txBody>
      </p:sp>
      <p:graphicFrame>
        <p:nvGraphicFramePr>
          <p:cNvPr id="2" name="Table 1"/>
          <p:cNvGraphicFramePr>
            <a:graphicFrameLocks noGrp="1"/>
          </p:cNvGraphicFramePr>
          <p:nvPr>
            <p:extLst>
              <p:ext uri="{D42A27DB-BD31-4B8C-83A1-F6EECF244321}">
                <p14:modId xmlns:p14="http://schemas.microsoft.com/office/powerpoint/2010/main" val="1933102431"/>
              </p:ext>
            </p:extLst>
          </p:nvPr>
        </p:nvGraphicFramePr>
        <p:xfrm>
          <a:off x="4648200" y="3363931"/>
          <a:ext cx="12192000" cy="5674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55446759"/>
                    </a:ext>
                  </a:extLst>
                </a:gridCol>
                <a:gridCol w="3048000">
                  <a:extLst>
                    <a:ext uri="{9D8B030D-6E8A-4147-A177-3AD203B41FA5}">
                      <a16:colId xmlns:a16="http://schemas.microsoft.com/office/drawing/2014/main" val="3318477422"/>
                    </a:ext>
                  </a:extLst>
                </a:gridCol>
                <a:gridCol w="3048000">
                  <a:extLst>
                    <a:ext uri="{9D8B030D-6E8A-4147-A177-3AD203B41FA5}">
                      <a16:colId xmlns:a16="http://schemas.microsoft.com/office/drawing/2014/main" val="2768420381"/>
                    </a:ext>
                  </a:extLst>
                </a:gridCol>
                <a:gridCol w="3048000">
                  <a:extLst>
                    <a:ext uri="{9D8B030D-6E8A-4147-A177-3AD203B41FA5}">
                      <a16:colId xmlns:a16="http://schemas.microsoft.com/office/drawing/2014/main" val="4071344786"/>
                    </a:ext>
                  </a:extLst>
                </a:gridCol>
              </a:tblGrid>
              <a:tr h="370840">
                <a:tc>
                  <a:txBody>
                    <a:bodyPr/>
                    <a:lstStyle/>
                    <a:p>
                      <a:pPr algn="ctr"/>
                      <a:r>
                        <a:rPr kumimoji="1" lang="en-US" altLang="ja-JP" dirty="0" smtClean="0"/>
                        <a:t>Role</a:t>
                      </a:r>
                      <a:endParaRPr kumimoji="1" lang="ja-JP" altLang="en-US" dirty="0"/>
                    </a:p>
                  </a:txBody>
                  <a:tcPr/>
                </a:tc>
                <a:tc>
                  <a:txBody>
                    <a:bodyPr/>
                    <a:lstStyle/>
                    <a:p>
                      <a:pPr algn="ctr"/>
                      <a:r>
                        <a:rPr kumimoji="1" lang="en-US" altLang="ja-JP" dirty="0" smtClean="0"/>
                        <a:t>Skill Gaps</a:t>
                      </a:r>
                      <a:endParaRPr kumimoji="1" lang="ja-JP" altLang="en-US" dirty="0"/>
                    </a:p>
                  </a:txBody>
                  <a:tcPr/>
                </a:tc>
                <a:tc>
                  <a:txBody>
                    <a:bodyPr/>
                    <a:lstStyle/>
                    <a:p>
                      <a:pPr algn="ctr"/>
                      <a:r>
                        <a:rPr kumimoji="1" lang="en-US" altLang="ja-JP" dirty="0" smtClean="0"/>
                        <a:t>Stage</a:t>
                      </a:r>
                      <a:endParaRPr kumimoji="1" lang="ja-JP" altLang="en-US" dirty="0"/>
                    </a:p>
                  </a:txBody>
                  <a:tcPr/>
                </a:tc>
                <a:tc>
                  <a:txBody>
                    <a:bodyPr/>
                    <a:lstStyle/>
                    <a:p>
                      <a:pPr algn="ctr"/>
                      <a:r>
                        <a:rPr kumimoji="1" lang="en-US" altLang="ja-JP" dirty="0" smtClean="0"/>
                        <a:t>Coaching Plan</a:t>
                      </a:r>
                      <a:endParaRPr kumimoji="1" lang="ja-JP" altLang="en-US" dirty="0"/>
                    </a:p>
                  </a:txBody>
                  <a:tcPr/>
                </a:tc>
                <a:extLst>
                  <a:ext uri="{0D108BD9-81ED-4DB2-BD59-A6C34878D82A}">
                    <a16:rowId xmlns:a16="http://schemas.microsoft.com/office/drawing/2014/main" val="169925190"/>
                  </a:ext>
                </a:extLst>
              </a:tr>
              <a:tr h="370840">
                <a:tc rowSpan="2">
                  <a:txBody>
                    <a:bodyPr/>
                    <a:lstStyle/>
                    <a:p>
                      <a:r>
                        <a:rPr lang="en-US" b="1" dirty="0" smtClean="0">
                          <a:solidFill>
                            <a:srgbClr val="0070C0"/>
                          </a:solidFill>
                        </a:rPr>
                        <a:t>Jerry Holden (Business Analyst)	</a:t>
                      </a:r>
                      <a:endParaRPr lang="en-US" dirty="0">
                        <a:solidFill>
                          <a:srgbClr val="0070C0"/>
                        </a:solidFill>
                      </a:endParaRPr>
                    </a:p>
                  </a:txBody>
                  <a:tcPr anchor="ctr"/>
                </a:tc>
                <a:tc>
                  <a:txBody>
                    <a:bodyPr/>
                    <a:lstStyle/>
                    <a:p>
                      <a:r>
                        <a:rPr lang="en-US" dirty="0" smtClean="0">
                          <a:solidFill>
                            <a:srgbClr val="0070C0"/>
                          </a:solidFill>
                        </a:rPr>
                        <a:t>Focuses on freezing detailed requirements upfront, limiting adaptability.	</a:t>
                      </a:r>
                      <a:endParaRPr lang="en-US" dirty="0">
                        <a:solidFill>
                          <a:srgbClr val="0070C0"/>
                        </a:solidFill>
                      </a:endParaRPr>
                    </a:p>
                  </a:txBody>
                  <a:tcPr anchor="ctr"/>
                </a:tc>
                <a:tc>
                  <a:txBody>
                    <a:bodyPr/>
                    <a:lstStyle/>
                    <a:p>
                      <a:r>
                        <a:rPr lang="en-US" altLang="ja-JP" dirty="0" smtClean="0">
                          <a:solidFill>
                            <a:srgbClr val="0070C0"/>
                          </a:solidFill>
                        </a:rPr>
                        <a:t>Shu </a:t>
                      </a:r>
                      <a:endParaRPr kumimoji="1" lang="ja-JP" altLang="en-US" dirty="0">
                        <a:solidFill>
                          <a:srgbClr val="0070C0"/>
                        </a:solidFill>
                      </a:endParaRPr>
                    </a:p>
                  </a:txBody>
                  <a:tcPr/>
                </a:tc>
                <a:tc>
                  <a:txBody>
                    <a:bodyPr/>
                    <a:lstStyle/>
                    <a:p>
                      <a:r>
                        <a:rPr lang="en-US" dirty="0" smtClean="0">
                          <a:solidFill>
                            <a:srgbClr val="0070C0"/>
                          </a:solidFill>
                        </a:rPr>
                        <a:t>Train on Agile requirements management and incremental delivery. Introduce user stories and story mapping as tools for dynamic prioritization.</a:t>
                      </a:r>
                      <a:endParaRPr lang="en-US" dirty="0">
                        <a:solidFill>
                          <a:srgbClr val="0070C0"/>
                        </a:solidFill>
                      </a:endParaRPr>
                    </a:p>
                  </a:txBody>
                  <a:tcPr anchor="ctr"/>
                </a:tc>
                <a:extLst>
                  <a:ext uri="{0D108BD9-81ED-4DB2-BD59-A6C34878D82A}">
                    <a16:rowId xmlns:a16="http://schemas.microsoft.com/office/drawing/2014/main" val="2457495835"/>
                  </a:ext>
                </a:extLst>
              </a:tr>
              <a:tr h="370840">
                <a:tc vMerge="1">
                  <a:txBody>
                    <a:bodyPr/>
                    <a:lstStyle/>
                    <a:p>
                      <a:endParaRPr kumimoji="1" lang="ja-JP" altLang="en-US" dirty="0"/>
                    </a:p>
                  </a:txBody>
                  <a:tcPr/>
                </a:tc>
                <a:tc>
                  <a:txBody>
                    <a:bodyPr/>
                    <a:lstStyle/>
                    <a:p>
                      <a:r>
                        <a:rPr lang="en-US" dirty="0" smtClean="0">
                          <a:solidFill>
                            <a:srgbClr val="0070C0"/>
                          </a:solidFill>
                        </a:rPr>
                        <a:t>Lacks collaboration with developers and UX designer.	</a:t>
                      </a:r>
                      <a:endParaRPr lang="en-US" dirty="0">
                        <a:solidFill>
                          <a:srgbClr val="0070C0"/>
                        </a:solidFill>
                      </a:endParaRPr>
                    </a:p>
                  </a:txBody>
                  <a:tcPr anchor="ctr"/>
                </a:tc>
                <a:tc>
                  <a:txBody>
                    <a:bodyPr/>
                    <a:lstStyle/>
                    <a:p>
                      <a:r>
                        <a:rPr lang="en-US" altLang="ja-JP" dirty="0" smtClean="0">
                          <a:solidFill>
                            <a:srgbClr val="0070C0"/>
                          </a:solidFill>
                        </a:rPr>
                        <a:t>Ha </a:t>
                      </a:r>
                      <a:endParaRPr kumimoji="1" lang="ja-JP" altLang="en-US" dirty="0">
                        <a:solidFill>
                          <a:srgbClr val="0070C0"/>
                        </a:solidFill>
                      </a:endParaRPr>
                    </a:p>
                  </a:txBody>
                  <a:tcPr/>
                </a:tc>
                <a:tc>
                  <a:txBody>
                    <a:bodyPr/>
                    <a:lstStyle/>
                    <a:p>
                      <a:r>
                        <a:rPr lang="en-US" dirty="0" smtClean="0">
                          <a:solidFill>
                            <a:srgbClr val="0070C0"/>
                          </a:solidFill>
                        </a:rPr>
                        <a:t>Embed Jerry into the Scrum team to work collaboratively with developers and UX in backlog grooming and sprint planning.</a:t>
                      </a:r>
                      <a:endParaRPr lang="en-US" dirty="0">
                        <a:solidFill>
                          <a:srgbClr val="0070C0"/>
                        </a:solidFill>
                      </a:endParaRPr>
                    </a:p>
                  </a:txBody>
                  <a:tcPr anchor="ctr"/>
                </a:tc>
                <a:extLst>
                  <a:ext uri="{0D108BD9-81ED-4DB2-BD59-A6C34878D82A}">
                    <a16:rowId xmlns:a16="http://schemas.microsoft.com/office/drawing/2014/main" val="2090927134"/>
                  </a:ext>
                </a:extLst>
              </a:tr>
              <a:tr h="370840">
                <a:tc rowSpan="2">
                  <a:txBody>
                    <a:bodyPr/>
                    <a:lstStyle/>
                    <a:p>
                      <a:r>
                        <a:rPr lang="en-US" b="1" dirty="0" smtClean="0">
                          <a:solidFill>
                            <a:srgbClr val="0070C0"/>
                          </a:solidFill>
                        </a:rPr>
                        <a:t>James </a:t>
                      </a:r>
                      <a:r>
                        <a:rPr lang="en-US" b="1" dirty="0" err="1" smtClean="0">
                          <a:solidFill>
                            <a:srgbClr val="0070C0"/>
                          </a:solidFill>
                        </a:rPr>
                        <a:t>Cowx</a:t>
                      </a:r>
                      <a:r>
                        <a:rPr lang="en-US" b="1" dirty="0" smtClean="0">
                          <a:solidFill>
                            <a:srgbClr val="0070C0"/>
                          </a:solidFill>
                        </a:rPr>
                        <a:t> (UX Designer)	</a:t>
                      </a:r>
                      <a:endParaRPr lang="en-US" dirty="0">
                        <a:solidFill>
                          <a:srgbClr val="0070C0"/>
                        </a:solidFill>
                      </a:endParaRPr>
                    </a:p>
                  </a:txBody>
                  <a:tcPr anchor="ctr"/>
                </a:tc>
                <a:tc>
                  <a:txBody>
                    <a:bodyPr/>
                    <a:lstStyle/>
                    <a:p>
                      <a:r>
                        <a:rPr lang="en-US" dirty="0" smtClean="0">
                          <a:solidFill>
                            <a:srgbClr val="0070C0"/>
                          </a:solidFill>
                        </a:rPr>
                        <a:t>Receives customer feedback late, causing inefficiencies in design improvements.	</a:t>
                      </a:r>
                      <a:endParaRPr lang="en-US" dirty="0">
                        <a:solidFill>
                          <a:srgbClr val="0070C0"/>
                        </a:solidFill>
                      </a:endParaRPr>
                    </a:p>
                  </a:txBody>
                  <a:tcPr anchor="ctr"/>
                </a:tc>
                <a:tc>
                  <a:txBody>
                    <a:bodyPr/>
                    <a:lstStyle/>
                    <a:p>
                      <a:r>
                        <a:rPr kumimoji="1" lang="en-US" altLang="ja-JP" dirty="0" smtClean="0">
                          <a:solidFill>
                            <a:srgbClr val="0070C0"/>
                          </a:solidFill>
                        </a:rPr>
                        <a:t>Shu</a:t>
                      </a:r>
                      <a:endParaRPr kumimoji="1" lang="ja-JP" altLang="en-US" dirty="0">
                        <a:solidFill>
                          <a:srgbClr val="0070C0"/>
                        </a:solidFill>
                      </a:endParaRPr>
                    </a:p>
                  </a:txBody>
                  <a:tcPr/>
                </a:tc>
                <a:tc>
                  <a:txBody>
                    <a:bodyPr/>
                    <a:lstStyle/>
                    <a:p>
                      <a:r>
                        <a:rPr lang="en-US" dirty="0" smtClean="0">
                          <a:solidFill>
                            <a:srgbClr val="0070C0"/>
                          </a:solidFill>
                        </a:rPr>
                        <a:t>Provide training on Lean UX and incorporating feedback in iterative cycles.</a:t>
                      </a:r>
                      <a:endParaRPr lang="en-US" dirty="0">
                        <a:solidFill>
                          <a:srgbClr val="0070C0"/>
                        </a:solidFill>
                      </a:endParaRPr>
                    </a:p>
                  </a:txBody>
                  <a:tcPr anchor="ctr"/>
                </a:tc>
                <a:extLst>
                  <a:ext uri="{0D108BD9-81ED-4DB2-BD59-A6C34878D82A}">
                    <a16:rowId xmlns:a16="http://schemas.microsoft.com/office/drawing/2014/main" val="2333577066"/>
                  </a:ext>
                </a:extLst>
              </a:tr>
              <a:tr h="370840">
                <a:tc vMerge="1">
                  <a:txBody>
                    <a:bodyPr/>
                    <a:lstStyle/>
                    <a:p>
                      <a:endParaRPr kumimoji="1" lang="ja-JP" altLang="en-US" dirty="0"/>
                    </a:p>
                  </a:txBody>
                  <a:tcPr/>
                </a:tc>
                <a:tc>
                  <a:txBody>
                    <a:bodyPr/>
                    <a:lstStyle/>
                    <a:p>
                      <a:r>
                        <a:rPr lang="en-US" dirty="0" smtClean="0">
                          <a:solidFill>
                            <a:srgbClr val="0070C0"/>
                          </a:solidFill>
                        </a:rPr>
                        <a:t>Works based on static project requirements rather than dynamic collaboration.	</a:t>
                      </a:r>
                      <a:endParaRPr lang="en-US" dirty="0">
                        <a:solidFill>
                          <a:srgbClr val="0070C0"/>
                        </a:solidFill>
                      </a:endParaRPr>
                    </a:p>
                  </a:txBody>
                  <a:tcPr anchor="ctr"/>
                </a:tc>
                <a:tc>
                  <a:txBody>
                    <a:bodyPr/>
                    <a:lstStyle/>
                    <a:p>
                      <a:r>
                        <a:rPr kumimoji="1" lang="en-US" altLang="ja-JP" dirty="0" smtClean="0">
                          <a:solidFill>
                            <a:srgbClr val="0070C0"/>
                          </a:solidFill>
                        </a:rPr>
                        <a:t>Ha</a:t>
                      </a:r>
                      <a:endParaRPr kumimoji="1" lang="ja-JP" altLang="en-US" dirty="0">
                        <a:solidFill>
                          <a:srgbClr val="0070C0"/>
                        </a:solidFill>
                      </a:endParaRPr>
                    </a:p>
                  </a:txBody>
                  <a:tcPr/>
                </a:tc>
                <a:tc>
                  <a:txBody>
                    <a:bodyPr/>
                    <a:lstStyle/>
                    <a:p>
                      <a:r>
                        <a:rPr lang="en-US" dirty="0" smtClean="0">
                          <a:solidFill>
                            <a:srgbClr val="0070C0"/>
                          </a:solidFill>
                        </a:rPr>
                        <a:t>Foster close collaboration with the Product Owner and developers. Embed UX in Agile ceremonies (e.g., sprint reviews and retrospectives).</a:t>
                      </a:r>
                      <a:endParaRPr lang="en-US" dirty="0">
                        <a:solidFill>
                          <a:srgbClr val="0070C0"/>
                        </a:solidFill>
                      </a:endParaRPr>
                    </a:p>
                  </a:txBody>
                  <a:tcPr anchor="ctr"/>
                </a:tc>
                <a:extLst>
                  <a:ext uri="{0D108BD9-81ED-4DB2-BD59-A6C34878D82A}">
                    <a16:rowId xmlns:a16="http://schemas.microsoft.com/office/drawing/2014/main" val="2313968090"/>
                  </a:ext>
                </a:extLst>
              </a:tr>
            </a:tbl>
          </a:graphicData>
        </a:graphic>
      </p:graphicFrame>
    </p:spTree>
    <p:extLst>
      <p:ext uri="{BB962C8B-B14F-4D97-AF65-F5344CB8AC3E}">
        <p14:creationId xmlns:p14="http://schemas.microsoft.com/office/powerpoint/2010/main" val="2381253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5624601" y="2100480"/>
            <a:ext cx="10522211" cy="10522211"/>
          </a:xfrm>
          <a:custGeom>
            <a:avLst/>
            <a:gdLst/>
            <a:ahLst/>
            <a:cxnLst/>
            <a:rect l="l" t="t" r="r" b="b"/>
            <a:pathLst>
              <a:path w="10522211" h="10522211">
                <a:moveTo>
                  <a:pt x="0" y="0"/>
                </a:moveTo>
                <a:lnTo>
                  <a:pt x="10522212" y="0"/>
                </a:lnTo>
                <a:lnTo>
                  <a:pt x="10522212" y="10522211"/>
                </a:lnTo>
                <a:lnTo>
                  <a:pt x="0" y="10522211"/>
                </a:lnTo>
                <a:lnTo>
                  <a:pt x="0" y="0"/>
                </a:lnTo>
                <a:close/>
              </a:path>
            </a:pathLst>
          </a:custGeom>
          <a:blipFill>
            <a:blip r:embed="rId3">
              <a:alphaModFix amt="32999"/>
              <a:extLst>
                <a:ext uri="{96DAC541-7B7A-43D3-8B79-37D633B846F1}">
                  <asvg:svgBlip xmlns:asvg="http://schemas.microsoft.com/office/drawing/2016/SVG/main" xmlns="" r:embed="rId5"/>
                </a:ext>
              </a:extLst>
            </a:blip>
            <a:stretch>
              <a:fillRect/>
            </a:stretch>
          </a:blipFill>
        </p:spPr>
      </p:sp>
      <p:grpSp>
        <p:nvGrpSpPr>
          <p:cNvPr id="16" name="Group 16"/>
          <p:cNvGrpSpPr/>
          <p:nvPr/>
        </p:nvGrpSpPr>
        <p:grpSpPr>
          <a:xfrm rot="-4026990">
            <a:off x="-6173058" y="5534528"/>
            <a:ext cx="10174055" cy="1849514"/>
            <a:chOff x="0" y="0"/>
            <a:chExt cx="3353369" cy="609600"/>
          </a:xfrm>
        </p:grpSpPr>
        <p:sp>
          <p:nvSpPr>
            <p:cNvPr id="17" name="Freeform 17"/>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18" name="TextBox 1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22" name="Group 22"/>
          <p:cNvGrpSpPr/>
          <p:nvPr/>
        </p:nvGrpSpPr>
        <p:grpSpPr>
          <a:xfrm rot="-4026990">
            <a:off x="-4506930" y="7280495"/>
            <a:ext cx="10174055" cy="1849514"/>
            <a:chOff x="0" y="0"/>
            <a:chExt cx="3353369" cy="609600"/>
          </a:xfrm>
        </p:grpSpPr>
        <p:sp>
          <p:nvSpPr>
            <p:cNvPr id="23" name="Freeform 23"/>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4" name="TextBox 24"/>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14" name="TextBox 9"/>
          <p:cNvSpPr txBox="1"/>
          <p:nvPr/>
        </p:nvSpPr>
        <p:spPr>
          <a:xfrm>
            <a:off x="1757335" y="2260952"/>
            <a:ext cx="15545496" cy="1166986"/>
          </a:xfrm>
          <a:prstGeom prst="rect">
            <a:avLst/>
          </a:prstGeom>
        </p:spPr>
        <p:txBody>
          <a:bodyPr wrap="square" lIns="0" tIns="0" rIns="0" bIns="0" rtlCol="0" anchor="t">
            <a:spAutoFit/>
          </a:bodyPr>
          <a:lstStyle/>
          <a:p>
            <a:pPr lvl="0" algn="r">
              <a:lnSpc>
                <a:spcPts val="9112"/>
              </a:lnSpc>
            </a:pPr>
            <a:r>
              <a:rPr lang="en-US" sz="4000" b="1" dirty="0" smtClean="0">
                <a:solidFill>
                  <a:srgbClr val="005EFF"/>
                </a:solidFill>
                <a:latin typeface="+mj-lt"/>
                <a:ea typeface="Pattanakarn Bold"/>
                <a:cs typeface="Pattanakarn Bold"/>
                <a:sym typeface="Pattanakarn Bold"/>
              </a:rPr>
              <a:t>How the current  skill gaps can be fixed with a </a:t>
            </a:r>
            <a:r>
              <a:rPr lang="en-US" sz="4000" b="1" dirty="0" smtClean="0">
                <a:solidFill>
                  <a:srgbClr val="005EFF"/>
                </a:solidFill>
                <a:latin typeface="+mj-lt"/>
                <a:ea typeface="Pattanakarn Bold"/>
                <a:cs typeface="Pattanakarn Bold"/>
                <a:sym typeface="Pattanakarn Bold"/>
              </a:rPr>
              <a:t>coaching plan</a:t>
            </a:r>
            <a:endParaRPr lang="en-US" sz="4000" b="1" dirty="0">
              <a:solidFill>
                <a:srgbClr val="005EFF"/>
              </a:solidFill>
              <a:latin typeface="+mj-lt"/>
              <a:ea typeface="Pattanakarn Bold"/>
              <a:cs typeface="Pattanakarn Bold"/>
              <a:sym typeface="Pattanakarn Bold"/>
            </a:endParaRPr>
          </a:p>
        </p:txBody>
      </p:sp>
      <p:graphicFrame>
        <p:nvGraphicFramePr>
          <p:cNvPr id="4" name="Table 3"/>
          <p:cNvGraphicFramePr>
            <a:graphicFrameLocks noGrp="1"/>
          </p:cNvGraphicFramePr>
          <p:nvPr>
            <p:extLst>
              <p:ext uri="{D42A27DB-BD31-4B8C-83A1-F6EECF244321}">
                <p14:modId xmlns:p14="http://schemas.microsoft.com/office/powerpoint/2010/main" val="2142109760"/>
              </p:ext>
            </p:extLst>
          </p:nvPr>
        </p:nvGraphicFramePr>
        <p:xfrm>
          <a:off x="4956470" y="4076700"/>
          <a:ext cx="12192000" cy="3296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701412878"/>
                    </a:ext>
                  </a:extLst>
                </a:gridCol>
                <a:gridCol w="3048000">
                  <a:extLst>
                    <a:ext uri="{9D8B030D-6E8A-4147-A177-3AD203B41FA5}">
                      <a16:colId xmlns:a16="http://schemas.microsoft.com/office/drawing/2014/main" val="45695957"/>
                    </a:ext>
                  </a:extLst>
                </a:gridCol>
                <a:gridCol w="3048000">
                  <a:extLst>
                    <a:ext uri="{9D8B030D-6E8A-4147-A177-3AD203B41FA5}">
                      <a16:colId xmlns:a16="http://schemas.microsoft.com/office/drawing/2014/main" val="2446985782"/>
                    </a:ext>
                  </a:extLst>
                </a:gridCol>
                <a:gridCol w="3048000">
                  <a:extLst>
                    <a:ext uri="{9D8B030D-6E8A-4147-A177-3AD203B41FA5}">
                      <a16:colId xmlns:a16="http://schemas.microsoft.com/office/drawing/2014/main" val="142976929"/>
                    </a:ext>
                  </a:extLst>
                </a:gridCol>
              </a:tblGrid>
              <a:tr h="370840">
                <a:tc>
                  <a:txBody>
                    <a:bodyPr/>
                    <a:lstStyle/>
                    <a:p>
                      <a:pPr algn="ctr"/>
                      <a:r>
                        <a:rPr kumimoji="1" lang="en-US" altLang="ja-JP" dirty="0" smtClean="0"/>
                        <a:t>Role</a:t>
                      </a:r>
                      <a:endParaRPr kumimoji="1" lang="ja-JP" altLang="en-US" dirty="0"/>
                    </a:p>
                  </a:txBody>
                  <a:tcPr/>
                </a:tc>
                <a:tc>
                  <a:txBody>
                    <a:bodyPr/>
                    <a:lstStyle/>
                    <a:p>
                      <a:pPr algn="ctr"/>
                      <a:r>
                        <a:rPr kumimoji="1" lang="en-US" altLang="ja-JP" dirty="0" smtClean="0"/>
                        <a:t>Skill Gaps</a:t>
                      </a:r>
                      <a:endParaRPr kumimoji="1" lang="ja-JP" altLang="en-US" dirty="0"/>
                    </a:p>
                  </a:txBody>
                  <a:tcPr/>
                </a:tc>
                <a:tc>
                  <a:txBody>
                    <a:bodyPr/>
                    <a:lstStyle/>
                    <a:p>
                      <a:pPr algn="ctr"/>
                      <a:r>
                        <a:rPr kumimoji="1" lang="en-US" altLang="ja-JP" dirty="0" smtClean="0"/>
                        <a:t>Stage</a:t>
                      </a:r>
                      <a:endParaRPr kumimoji="1" lang="ja-JP" altLang="en-US" dirty="0"/>
                    </a:p>
                  </a:txBody>
                  <a:tcPr/>
                </a:tc>
                <a:tc>
                  <a:txBody>
                    <a:bodyPr/>
                    <a:lstStyle/>
                    <a:p>
                      <a:pPr algn="ctr"/>
                      <a:r>
                        <a:rPr kumimoji="1" lang="en-US" altLang="ja-JP" dirty="0" smtClean="0"/>
                        <a:t>Coaching Plan</a:t>
                      </a:r>
                      <a:endParaRPr kumimoji="1" lang="ja-JP" altLang="en-US" dirty="0"/>
                    </a:p>
                  </a:txBody>
                  <a:tcPr/>
                </a:tc>
                <a:extLst>
                  <a:ext uri="{0D108BD9-81ED-4DB2-BD59-A6C34878D82A}">
                    <a16:rowId xmlns:a16="http://schemas.microsoft.com/office/drawing/2014/main" val="3217177485"/>
                  </a:ext>
                </a:extLst>
              </a:tr>
              <a:tr h="370840">
                <a:tc rowSpan="2">
                  <a:txBody>
                    <a:bodyPr/>
                    <a:lstStyle/>
                    <a:p>
                      <a:r>
                        <a:rPr kumimoji="1" lang="en-US" altLang="ja-JP" b="1" dirty="0" smtClean="0">
                          <a:solidFill>
                            <a:srgbClr val="0070C0"/>
                          </a:solidFill>
                        </a:rPr>
                        <a:t>Holly Vogt (Subject Matter Expert)	</a:t>
                      </a:r>
                      <a:endParaRPr kumimoji="1" lang="ja-JP" altLang="en-US" b="1" dirty="0">
                        <a:solidFill>
                          <a:srgbClr val="0070C0"/>
                        </a:solidFill>
                      </a:endParaRPr>
                    </a:p>
                  </a:txBody>
                  <a:tcPr/>
                </a:tc>
                <a:tc>
                  <a:txBody>
                    <a:bodyPr/>
                    <a:lstStyle/>
                    <a:p>
                      <a:r>
                        <a:rPr lang="en-US" dirty="0">
                          <a:solidFill>
                            <a:srgbClr val="0070C0"/>
                          </a:solidFill>
                        </a:rPr>
                        <a:t>Provides input in a </a:t>
                      </a:r>
                      <a:r>
                        <a:rPr lang="en-US" dirty="0" err="1">
                          <a:solidFill>
                            <a:srgbClr val="0070C0"/>
                          </a:solidFill>
                        </a:rPr>
                        <a:t>siloed</a:t>
                      </a:r>
                      <a:r>
                        <a:rPr lang="en-US" dirty="0">
                          <a:solidFill>
                            <a:srgbClr val="0070C0"/>
                          </a:solidFill>
                        </a:rPr>
                        <a:t> manner, relying on one-on-one interviews rather than collaborative forums.</a:t>
                      </a:r>
                    </a:p>
                  </a:txBody>
                  <a:tcPr anchor="ctr"/>
                </a:tc>
                <a:tc>
                  <a:txBody>
                    <a:bodyPr/>
                    <a:lstStyle/>
                    <a:p>
                      <a:r>
                        <a:rPr kumimoji="1" lang="en-US" altLang="ja-JP" dirty="0" smtClean="0">
                          <a:solidFill>
                            <a:srgbClr val="0070C0"/>
                          </a:solidFill>
                        </a:rPr>
                        <a:t>Shu</a:t>
                      </a:r>
                      <a:endParaRPr kumimoji="1" lang="ja-JP" altLang="en-US" dirty="0">
                        <a:solidFill>
                          <a:srgbClr val="0070C0"/>
                        </a:solidFill>
                      </a:endParaRPr>
                    </a:p>
                  </a:txBody>
                  <a:tcPr/>
                </a:tc>
                <a:tc>
                  <a:txBody>
                    <a:bodyPr/>
                    <a:lstStyle/>
                    <a:p>
                      <a:r>
                        <a:rPr lang="en-US" dirty="0">
                          <a:solidFill>
                            <a:srgbClr val="0070C0"/>
                          </a:solidFill>
                        </a:rPr>
                        <a:t>Educate on Agile team dynamics and shared knowledge. Introduce SME participation in team ceremonies, such as sprint reviews or backlog grooming.</a:t>
                      </a:r>
                    </a:p>
                  </a:txBody>
                  <a:tcPr anchor="ctr"/>
                </a:tc>
                <a:extLst>
                  <a:ext uri="{0D108BD9-81ED-4DB2-BD59-A6C34878D82A}">
                    <a16:rowId xmlns:a16="http://schemas.microsoft.com/office/drawing/2014/main" val="731819763"/>
                  </a:ext>
                </a:extLst>
              </a:tr>
              <a:tr h="370840">
                <a:tc vMerge="1">
                  <a:txBody>
                    <a:bodyPr/>
                    <a:lstStyle/>
                    <a:p>
                      <a:endParaRPr kumimoji="1" lang="ja-JP" altLang="en-US" dirty="0"/>
                    </a:p>
                  </a:txBody>
                  <a:tcPr/>
                </a:tc>
                <a:tc>
                  <a:txBody>
                    <a:bodyPr/>
                    <a:lstStyle/>
                    <a:p>
                      <a:r>
                        <a:rPr lang="en-US" dirty="0">
                          <a:solidFill>
                            <a:srgbClr val="0070C0"/>
                          </a:solidFill>
                        </a:rPr>
                        <a:t>Limited direct interaction with the full development team.</a:t>
                      </a:r>
                    </a:p>
                  </a:txBody>
                  <a:tcPr anchor="ctr"/>
                </a:tc>
                <a:tc>
                  <a:txBody>
                    <a:bodyPr/>
                    <a:lstStyle/>
                    <a:p>
                      <a:r>
                        <a:rPr kumimoji="1" lang="en-US" altLang="ja-JP" dirty="0" smtClean="0">
                          <a:solidFill>
                            <a:srgbClr val="0070C0"/>
                          </a:solidFill>
                        </a:rPr>
                        <a:t>Ha</a:t>
                      </a:r>
                      <a:endParaRPr kumimoji="1" lang="ja-JP" altLang="en-US" dirty="0">
                        <a:solidFill>
                          <a:srgbClr val="0070C0"/>
                        </a:solidFill>
                      </a:endParaRPr>
                    </a:p>
                  </a:txBody>
                  <a:tcPr/>
                </a:tc>
                <a:tc>
                  <a:txBody>
                    <a:bodyPr/>
                    <a:lstStyle/>
                    <a:p>
                      <a:r>
                        <a:rPr lang="en-US" dirty="0">
                          <a:solidFill>
                            <a:srgbClr val="0070C0"/>
                          </a:solidFill>
                        </a:rPr>
                        <a:t>Encourage regular knowledge-sharing sessions with the team and active involvement in cross-functional discussions.</a:t>
                      </a:r>
                    </a:p>
                  </a:txBody>
                  <a:tcPr anchor="ctr"/>
                </a:tc>
                <a:extLst>
                  <a:ext uri="{0D108BD9-81ED-4DB2-BD59-A6C34878D82A}">
                    <a16:rowId xmlns:a16="http://schemas.microsoft.com/office/drawing/2014/main" val="2678282499"/>
                  </a:ext>
                </a:extLst>
              </a:tr>
            </a:tbl>
          </a:graphicData>
        </a:graphic>
      </p:graphicFrame>
    </p:spTree>
    <p:extLst>
      <p:ext uri="{BB962C8B-B14F-4D97-AF65-F5344CB8AC3E}">
        <p14:creationId xmlns:p14="http://schemas.microsoft.com/office/powerpoint/2010/main" val="2487564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49760" y="-439536"/>
            <a:ext cx="7275446" cy="7275446"/>
          </a:xfrm>
          <a:custGeom>
            <a:avLst/>
            <a:gdLst/>
            <a:ahLst/>
            <a:cxnLst/>
            <a:rect l="l" t="t" r="r" b="b"/>
            <a:pathLst>
              <a:path w="7275446" h="7275446">
                <a:moveTo>
                  <a:pt x="0" y="0"/>
                </a:moveTo>
                <a:lnTo>
                  <a:pt x="7275446" y="0"/>
                </a:lnTo>
                <a:lnTo>
                  <a:pt x="7275446" y="7275446"/>
                </a:lnTo>
                <a:lnTo>
                  <a:pt x="0" y="7275446"/>
                </a:lnTo>
                <a:lnTo>
                  <a:pt x="0" y="0"/>
                </a:lnTo>
                <a:close/>
              </a:path>
            </a:pathLst>
          </a:custGeom>
          <a:blipFill>
            <a:blip r:embed="rId3">
              <a:alphaModFix amt="32999"/>
              <a:extLst>
                <a:ext uri="{96DAC541-7B7A-43D3-8B79-37D633B846F1}">
                  <asvg:svgBlip xmlns:asvg="http://schemas.microsoft.com/office/drawing/2016/SVG/main" xmlns="" r:embed="rId4"/>
                </a:ext>
              </a:extLst>
            </a:blip>
            <a:stretch>
              <a:fillRect/>
            </a:stretch>
          </a:blipFill>
        </p:spPr>
      </p:sp>
      <p:grpSp>
        <p:nvGrpSpPr>
          <p:cNvPr id="3" name="Group 3"/>
          <p:cNvGrpSpPr/>
          <p:nvPr/>
        </p:nvGrpSpPr>
        <p:grpSpPr>
          <a:xfrm rot="-2346748">
            <a:off x="6196826" y="1119047"/>
            <a:ext cx="12732324" cy="13418974"/>
            <a:chOff x="0" y="0"/>
            <a:chExt cx="3353369" cy="3534215"/>
          </a:xfrm>
        </p:grpSpPr>
        <p:sp>
          <p:nvSpPr>
            <p:cNvPr id="4" name="Freeform 4"/>
            <p:cNvSpPr/>
            <p:nvPr/>
          </p:nvSpPr>
          <p:spPr>
            <a:xfrm>
              <a:off x="2583" y="0"/>
              <a:ext cx="3348202" cy="3534215"/>
            </a:xfrm>
            <a:custGeom>
              <a:avLst/>
              <a:gdLst/>
              <a:ahLst/>
              <a:cxnLst/>
              <a:rect l="l" t="t" r="r" b="b"/>
              <a:pathLst>
                <a:path w="3348202" h="3534215">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3581840"/>
            </a:xfrm>
            <a:prstGeom prst="rect">
              <a:avLst/>
            </a:prstGeom>
          </p:spPr>
          <p:txBody>
            <a:bodyPr lIns="50800" tIns="50800" rIns="50800" bIns="50800" rtlCol="0" anchor="ctr"/>
            <a:lstStyle/>
            <a:p>
              <a:pPr algn="ctr">
                <a:lnSpc>
                  <a:spcPts val="2731"/>
                </a:lnSpc>
              </a:pPr>
              <a:endParaRPr/>
            </a:p>
          </p:txBody>
        </p:sp>
      </p:grpSp>
      <p:grpSp>
        <p:nvGrpSpPr>
          <p:cNvPr id="17" name="Group 17"/>
          <p:cNvGrpSpPr/>
          <p:nvPr/>
        </p:nvGrpSpPr>
        <p:grpSpPr>
          <a:xfrm>
            <a:off x="16146813" y="8304146"/>
            <a:ext cx="1066005" cy="1058401"/>
            <a:chOff x="0" y="0"/>
            <a:chExt cx="289003" cy="286941"/>
          </a:xfrm>
        </p:grpSpPr>
        <p:sp>
          <p:nvSpPr>
            <p:cNvPr id="18" name="Freeform 18"/>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id="19" name="TextBox 19"/>
            <p:cNvSpPr txBox="1"/>
            <p:nvPr/>
          </p:nvSpPr>
          <p:spPr>
            <a:xfrm>
              <a:off x="0" y="-38100"/>
              <a:ext cx="289003" cy="325041"/>
            </a:xfrm>
            <a:prstGeom prst="rect">
              <a:avLst/>
            </a:prstGeom>
          </p:spPr>
          <p:txBody>
            <a:bodyPr lIns="50800" tIns="50800" rIns="50800" bIns="50800" rtlCol="0" anchor="ctr"/>
            <a:lstStyle/>
            <a:p>
              <a:pPr algn="ctr">
                <a:lnSpc>
                  <a:spcPts val="2659"/>
                </a:lnSpc>
              </a:pPr>
              <a:endParaRPr>
                <a:solidFill>
                  <a:srgbClr val="0070C0"/>
                </a:solidFill>
              </a:endParaRPr>
            </a:p>
          </p:txBody>
        </p:sp>
      </p:grpSp>
      <p:sp>
        <p:nvSpPr>
          <p:cNvPr id="20" name="Freeform 20"/>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5">
              <a:extLst>
                <a:ext uri="{96DAC541-7B7A-43D3-8B79-37D633B846F1}">
                  <asvg:svgBlip xmlns:asvg="http://schemas.microsoft.com/office/drawing/2016/SVG/main" xmlns="" r:embed="rId8"/>
                </a:ext>
              </a:extLst>
            </a:blip>
            <a:stretch>
              <a:fillRect/>
            </a:stretch>
          </a:blipFill>
        </p:spPr>
      </p:sp>
      <p:sp>
        <p:nvSpPr>
          <p:cNvPr id="29" name="TextBox 23"/>
          <p:cNvSpPr txBox="1"/>
          <p:nvPr/>
        </p:nvSpPr>
        <p:spPr>
          <a:xfrm>
            <a:off x="5867400" y="4533900"/>
            <a:ext cx="9872940" cy="1085105"/>
          </a:xfrm>
          <a:prstGeom prst="rect">
            <a:avLst/>
          </a:prstGeom>
        </p:spPr>
        <p:txBody>
          <a:bodyPr wrap="square" lIns="0" tIns="0" rIns="0" bIns="0" rtlCol="0" anchor="t">
            <a:spAutoFit/>
          </a:bodyPr>
          <a:lstStyle/>
          <a:p>
            <a:pPr>
              <a:lnSpc>
                <a:spcPts val="9112"/>
              </a:lnSpc>
            </a:pPr>
            <a:r>
              <a:rPr lang="en-US" sz="6200" b="1" dirty="0" smtClean="0">
                <a:solidFill>
                  <a:srgbClr val="0070C0"/>
                </a:solidFill>
                <a:latin typeface="Calibri"/>
                <a:ea typeface="Calibri"/>
                <a:cs typeface="Pattanakarn Bold"/>
                <a:sym typeface="Pattanakarn Bold"/>
              </a:rPr>
              <a:t>THANK YOU!</a:t>
            </a:r>
            <a:endParaRPr lang="vi-VN" sz="6200" dirty="0">
              <a:solidFill>
                <a:srgbClr val="0070C0"/>
              </a:solidFill>
              <a:latin typeface="Calibri"/>
              <a:ea typeface="Calibri"/>
              <a:cs typeface="Calibri"/>
            </a:endParaRPr>
          </a:p>
        </p:txBody>
      </p:sp>
      <p:sp>
        <p:nvSpPr>
          <p:cNvPr id="6"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120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lution Generic black hand-draw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515" y="6243579"/>
            <a:ext cx="1738313" cy="1738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TextBox 13"/>
          <p:cNvSpPr txBox="1"/>
          <p:nvPr/>
        </p:nvSpPr>
        <p:spPr>
          <a:xfrm>
            <a:off x="6116026" y="1513132"/>
            <a:ext cx="10822353" cy="2805896"/>
          </a:xfrm>
          <a:prstGeom prst="rect">
            <a:avLst/>
          </a:prstGeom>
        </p:spPr>
        <p:txBody>
          <a:bodyPr lIns="0" tIns="0" rIns="0" bIns="0" rtlCol="0" anchor="t">
            <a:spAutoFit/>
          </a:bodyPr>
          <a:lstStyle/>
          <a:p>
            <a:pPr algn="r"/>
            <a:r>
              <a:rPr lang="en-US" sz="6200" b="1" dirty="0">
                <a:solidFill>
                  <a:srgbClr val="005EFF"/>
                </a:solidFill>
                <a:latin typeface="Calibri"/>
                <a:ea typeface="Pattanakarn Bold"/>
                <a:cs typeface="Pattanakarn Bold"/>
                <a:sym typeface="Pattanakarn Bold"/>
              </a:rPr>
              <a:t>Part 1: </a:t>
            </a:r>
            <a:r>
              <a:rPr lang="en-US" sz="6200" b="1" dirty="0" smtClean="0">
                <a:solidFill>
                  <a:srgbClr val="005EFF"/>
                </a:solidFill>
                <a:latin typeface="Calibri"/>
                <a:ea typeface="Pattanakarn Bold"/>
                <a:cs typeface="Pattanakarn Bold"/>
                <a:sym typeface="Pattanakarn Bold"/>
              </a:rPr>
              <a:t>Agile Benefits for the team</a:t>
            </a:r>
            <a:r>
              <a:rPr lang="en-US" sz="6200" b="1" dirty="0">
                <a:solidFill>
                  <a:srgbClr val="005EFF"/>
                </a:solidFill>
                <a:latin typeface="Calibri"/>
                <a:ea typeface="Pattanakarn Bold"/>
                <a:cs typeface="Pattanakarn Bold"/>
                <a:sym typeface="Pattanakarn Bold"/>
              </a:rPr>
              <a:t> </a:t>
            </a:r>
            <a:endParaRPr lang="en-US" sz="62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grpSp>
        <p:nvGrpSpPr>
          <p:cNvPr id="27" name="Group 22">
            <a:extLst>
              <a:ext uri="{FF2B5EF4-FFF2-40B4-BE49-F238E27FC236}">
                <a16:creationId xmlns:a16="http://schemas.microsoft.com/office/drawing/2014/main" id="{A1F2FFF2-785F-79A0-AA4C-B47CFA84CD25}"/>
              </a:ext>
            </a:extLst>
          </p:cNvPr>
          <p:cNvGrpSpPr/>
          <p:nvPr/>
        </p:nvGrpSpPr>
        <p:grpSpPr>
          <a:xfrm>
            <a:off x="721351" y="3255855"/>
            <a:ext cx="10061871" cy="1994007"/>
            <a:chOff x="18488" y="-47625"/>
            <a:chExt cx="3316393" cy="657225"/>
          </a:xfrm>
        </p:grpSpPr>
        <p:sp>
          <p:nvSpPr>
            <p:cNvPr id="28"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9"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0" name="Hộp Văn bản 38">
            <a:extLst>
              <a:ext uri="{FF2B5EF4-FFF2-40B4-BE49-F238E27FC236}">
                <a16:creationId xmlns:a16="http://schemas.microsoft.com/office/drawing/2014/main" id="{08370957-053F-544D-D695-2C6DAB471404}"/>
              </a:ext>
            </a:extLst>
          </p:cNvPr>
          <p:cNvSpPr txBox="1"/>
          <p:nvPr/>
        </p:nvSpPr>
        <p:spPr>
          <a:xfrm>
            <a:off x="2133599" y="3695699"/>
            <a:ext cx="8229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mn-lt"/>
                <a:cs typeface="Arial"/>
              </a:rPr>
              <a:t>The team lacks close collaboration, both in terms of physical presence and shared spirit.</a:t>
            </a:r>
            <a:br>
              <a:rPr lang="en-US" sz="3200" b="1" dirty="0">
                <a:solidFill>
                  <a:schemeClr val="bg1"/>
                </a:solidFill>
                <a:ea typeface="+mn-lt"/>
                <a:cs typeface="Arial"/>
              </a:rPr>
            </a:br>
            <a:endParaRPr lang="en-US" sz="3200" b="1" dirty="0">
              <a:solidFill>
                <a:schemeClr val="bg1"/>
              </a:solidFill>
              <a:ea typeface="+mn-lt"/>
              <a:cs typeface="Arial"/>
            </a:endParaRPr>
          </a:p>
        </p:txBody>
      </p:sp>
      <p:pic>
        <p:nvPicPr>
          <p:cNvPr id="1026" name="Picture 2" descr="Difficulties Special Lineal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806" y="3268568"/>
            <a:ext cx="1890713" cy="189071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22">
            <a:extLst>
              <a:ext uri="{FF2B5EF4-FFF2-40B4-BE49-F238E27FC236}">
                <a16:creationId xmlns:a16="http://schemas.microsoft.com/office/drawing/2014/main" id="{A1F2FFF2-785F-79A0-AA4C-B47CFA84CD25}"/>
              </a:ext>
            </a:extLst>
          </p:cNvPr>
          <p:cNvGrpSpPr/>
          <p:nvPr/>
        </p:nvGrpSpPr>
        <p:grpSpPr>
          <a:xfrm>
            <a:off x="7119260" y="6081306"/>
            <a:ext cx="10061871" cy="1994007"/>
            <a:chOff x="18488" y="-47625"/>
            <a:chExt cx="3316393" cy="657225"/>
          </a:xfrm>
        </p:grpSpPr>
        <p:sp>
          <p:nvSpPr>
            <p:cNvPr id="32"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3"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4" name="Hộp Văn bản 38">
            <a:extLst>
              <a:ext uri="{FF2B5EF4-FFF2-40B4-BE49-F238E27FC236}">
                <a16:creationId xmlns:a16="http://schemas.microsoft.com/office/drawing/2014/main" id="{08370957-053F-544D-D695-2C6DAB471404}"/>
              </a:ext>
            </a:extLst>
          </p:cNvPr>
          <p:cNvSpPr txBox="1"/>
          <p:nvPr/>
        </p:nvSpPr>
        <p:spPr>
          <a:xfrm>
            <a:off x="8531508" y="6521150"/>
            <a:ext cx="840687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mn-lt"/>
                <a:cs typeface="Arial"/>
              </a:rPr>
              <a:t>In Agile, the most effective architectures, requirements, and designs are developed by self-organizing teams.</a:t>
            </a:r>
          </a:p>
        </p:txBody>
      </p:sp>
      <p:sp>
        <p:nvSpPr>
          <p:cNvPr id="35" name="TextBox 13"/>
          <p:cNvSpPr txBox="1"/>
          <p:nvPr/>
        </p:nvSpPr>
        <p:spPr>
          <a:xfrm>
            <a:off x="1718991" y="2724842"/>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Challenge</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6" name="TextBox 13"/>
          <p:cNvSpPr txBox="1"/>
          <p:nvPr/>
        </p:nvSpPr>
        <p:spPr>
          <a:xfrm>
            <a:off x="7440671" y="5609737"/>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Solution</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Tree>
    <p:extLst>
      <p:ext uri="{BB962C8B-B14F-4D97-AF65-F5344CB8AC3E}">
        <p14:creationId xmlns:p14="http://schemas.microsoft.com/office/powerpoint/2010/main" val="194064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lution Generic black hand-draw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515" y="6243579"/>
            <a:ext cx="1738313" cy="1738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TextBox 13"/>
          <p:cNvSpPr txBox="1"/>
          <p:nvPr/>
        </p:nvSpPr>
        <p:spPr>
          <a:xfrm>
            <a:off x="6116026" y="1513132"/>
            <a:ext cx="10822353" cy="2805896"/>
          </a:xfrm>
          <a:prstGeom prst="rect">
            <a:avLst/>
          </a:prstGeom>
        </p:spPr>
        <p:txBody>
          <a:bodyPr lIns="0" tIns="0" rIns="0" bIns="0" rtlCol="0" anchor="t">
            <a:spAutoFit/>
          </a:bodyPr>
          <a:lstStyle/>
          <a:p>
            <a:pPr algn="r"/>
            <a:r>
              <a:rPr lang="en-US" sz="6200" b="1" dirty="0">
                <a:solidFill>
                  <a:srgbClr val="005EFF"/>
                </a:solidFill>
                <a:latin typeface="Calibri"/>
                <a:ea typeface="Pattanakarn Bold"/>
                <a:cs typeface="Pattanakarn Bold"/>
                <a:sym typeface="Pattanakarn Bold"/>
              </a:rPr>
              <a:t>Part 1: </a:t>
            </a:r>
            <a:r>
              <a:rPr lang="en-US" sz="6200" b="1" dirty="0" smtClean="0">
                <a:solidFill>
                  <a:srgbClr val="005EFF"/>
                </a:solidFill>
                <a:latin typeface="Calibri"/>
                <a:ea typeface="Pattanakarn Bold"/>
                <a:cs typeface="Pattanakarn Bold"/>
                <a:sym typeface="Pattanakarn Bold"/>
              </a:rPr>
              <a:t>Agile Benefits for the team</a:t>
            </a:r>
            <a:r>
              <a:rPr lang="en-US" sz="6200" b="1" dirty="0">
                <a:solidFill>
                  <a:srgbClr val="005EFF"/>
                </a:solidFill>
                <a:latin typeface="Calibri"/>
                <a:ea typeface="Pattanakarn Bold"/>
                <a:cs typeface="Pattanakarn Bold"/>
                <a:sym typeface="Pattanakarn Bold"/>
              </a:rPr>
              <a:t> </a:t>
            </a:r>
            <a:endParaRPr lang="en-US" sz="62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grpSp>
        <p:nvGrpSpPr>
          <p:cNvPr id="27" name="Group 22">
            <a:extLst>
              <a:ext uri="{FF2B5EF4-FFF2-40B4-BE49-F238E27FC236}">
                <a16:creationId xmlns:a16="http://schemas.microsoft.com/office/drawing/2014/main" id="{A1F2FFF2-785F-79A0-AA4C-B47CFA84CD25}"/>
              </a:ext>
            </a:extLst>
          </p:cNvPr>
          <p:cNvGrpSpPr/>
          <p:nvPr/>
        </p:nvGrpSpPr>
        <p:grpSpPr>
          <a:xfrm>
            <a:off x="721351" y="3255855"/>
            <a:ext cx="10061871" cy="1994007"/>
            <a:chOff x="18488" y="-47625"/>
            <a:chExt cx="3316393" cy="657225"/>
          </a:xfrm>
        </p:grpSpPr>
        <p:sp>
          <p:nvSpPr>
            <p:cNvPr id="28"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9"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0" name="Hộp Văn bản 38">
            <a:extLst>
              <a:ext uri="{FF2B5EF4-FFF2-40B4-BE49-F238E27FC236}">
                <a16:creationId xmlns:a16="http://schemas.microsoft.com/office/drawing/2014/main" id="{08370957-053F-544D-D695-2C6DAB471404}"/>
              </a:ext>
            </a:extLst>
          </p:cNvPr>
          <p:cNvSpPr txBox="1"/>
          <p:nvPr/>
        </p:nvSpPr>
        <p:spPr>
          <a:xfrm>
            <a:off x="2133599" y="3695699"/>
            <a:ext cx="82296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mn-lt"/>
                <a:cs typeface="Arial"/>
              </a:rPr>
              <a:t>Requirements and product planning are handled entirely at the beginning of the project</a:t>
            </a:r>
            <a:r>
              <a:rPr lang="en-US" sz="3200" b="1" dirty="0" smtClean="0">
                <a:solidFill>
                  <a:schemeClr val="bg1"/>
                </a:solidFill>
                <a:ea typeface="+mn-lt"/>
                <a:cs typeface="Arial"/>
              </a:rPr>
              <a:t>.</a:t>
            </a:r>
            <a:endParaRPr lang="en-US" sz="3200" b="1" dirty="0">
              <a:solidFill>
                <a:schemeClr val="bg1"/>
              </a:solidFill>
              <a:ea typeface="+mn-lt"/>
              <a:cs typeface="Arial"/>
            </a:endParaRPr>
          </a:p>
        </p:txBody>
      </p:sp>
      <p:pic>
        <p:nvPicPr>
          <p:cNvPr id="1026" name="Picture 2" descr="Difficulties Special Lineal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6806" y="3268568"/>
            <a:ext cx="1890713" cy="189071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22">
            <a:extLst>
              <a:ext uri="{FF2B5EF4-FFF2-40B4-BE49-F238E27FC236}">
                <a16:creationId xmlns:a16="http://schemas.microsoft.com/office/drawing/2014/main" id="{A1F2FFF2-785F-79A0-AA4C-B47CFA84CD25}"/>
              </a:ext>
            </a:extLst>
          </p:cNvPr>
          <p:cNvGrpSpPr/>
          <p:nvPr/>
        </p:nvGrpSpPr>
        <p:grpSpPr>
          <a:xfrm>
            <a:off x="7119260" y="6081306"/>
            <a:ext cx="10061871" cy="1994007"/>
            <a:chOff x="18488" y="-47625"/>
            <a:chExt cx="3316393" cy="657225"/>
          </a:xfrm>
        </p:grpSpPr>
        <p:sp>
          <p:nvSpPr>
            <p:cNvPr id="32"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3"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4" name="Hộp Văn bản 38">
            <a:extLst>
              <a:ext uri="{FF2B5EF4-FFF2-40B4-BE49-F238E27FC236}">
                <a16:creationId xmlns:a16="http://schemas.microsoft.com/office/drawing/2014/main" id="{08370957-053F-544D-D695-2C6DAB471404}"/>
              </a:ext>
            </a:extLst>
          </p:cNvPr>
          <p:cNvSpPr txBox="1"/>
          <p:nvPr/>
        </p:nvSpPr>
        <p:spPr>
          <a:xfrm>
            <a:off x="8531508" y="6521150"/>
            <a:ext cx="840687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solidFill>
                <a:ea typeface="+mn-lt"/>
                <a:cs typeface="Arial"/>
              </a:rPr>
              <a:t>In Scrum change is the norm, and requests are</a:t>
            </a:r>
          </a:p>
          <a:p>
            <a:r>
              <a:rPr lang="en-US" sz="3200" b="1" dirty="0">
                <a:solidFill>
                  <a:schemeClr val="bg1"/>
                </a:solidFill>
                <a:ea typeface="+mn-lt"/>
                <a:cs typeface="Arial"/>
              </a:rPr>
              <a:t>re-prioritized at Sprint </a:t>
            </a:r>
            <a:r>
              <a:rPr lang="en-US" sz="3200" b="1" dirty="0" smtClean="0">
                <a:solidFill>
                  <a:schemeClr val="bg1"/>
                </a:solidFill>
                <a:ea typeface="+mn-lt"/>
                <a:cs typeface="Arial"/>
              </a:rPr>
              <a:t>boundaries</a:t>
            </a:r>
            <a:endParaRPr lang="en-US" sz="3200" b="1" dirty="0">
              <a:solidFill>
                <a:schemeClr val="bg1"/>
              </a:solidFill>
              <a:ea typeface="+mn-lt"/>
              <a:cs typeface="Arial"/>
            </a:endParaRPr>
          </a:p>
        </p:txBody>
      </p:sp>
      <p:sp>
        <p:nvSpPr>
          <p:cNvPr id="35" name="TextBox 13"/>
          <p:cNvSpPr txBox="1"/>
          <p:nvPr/>
        </p:nvSpPr>
        <p:spPr>
          <a:xfrm>
            <a:off x="1718991" y="2724842"/>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Challenge</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6" name="TextBox 13"/>
          <p:cNvSpPr txBox="1"/>
          <p:nvPr/>
        </p:nvSpPr>
        <p:spPr>
          <a:xfrm>
            <a:off x="7440671" y="5609737"/>
            <a:ext cx="4852524" cy="1527341"/>
          </a:xfrm>
          <a:prstGeom prst="rect">
            <a:avLst/>
          </a:prstGeom>
        </p:spPr>
        <p:txBody>
          <a:bodyPr wrap="square" lIns="0" tIns="0" rIns="0" bIns="0" rtlCol="0" anchor="t">
            <a:spAutoFit/>
          </a:bodyPr>
          <a:lstStyle/>
          <a:p>
            <a:r>
              <a:rPr lang="en-US" sz="4000" b="1" dirty="0" smtClean="0">
                <a:solidFill>
                  <a:srgbClr val="005EFF"/>
                </a:solidFill>
                <a:latin typeface="Calibri"/>
                <a:ea typeface="Pattanakarn Bold"/>
                <a:cs typeface="Pattanakarn Bold"/>
                <a:sym typeface="Pattanakarn Bold"/>
              </a:rPr>
              <a:t>Solution</a:t>
            </a:r>
            <a:endParaRPr lang="en-US" sz="4000" b="1" dirty="0">
              <a:solidFill>
                <a:srgbClr val="005EFF"/>
              </a:solidFill>
              <a:latin typeface="Calibri"/>
              <a:ea typeface="Pattanakarn Bold"/>
              <a:cs typeface="Pattanakarn Bold"/>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Tree>
    <p:extLst>
      <p:ext uri="{BB962C8B-B14F-4D97-AF65-F5344CB8AC3E}">
        <p14:creationId xmlns:p14="http://schemas.microsoft.com/office/powerpoint/2010/main" val="783267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EFF"/>
        </a:solidFill>
        <a:effectLst/>
      </p:bgPr>
    </p:bg>
    <p:spTree>
      <p:nvGrpSpPr>
        <p:cNvPr id="1" name=""/>
        <p:cNvGrpSpPr/>
        <p:nvPr/>
      </p:nvGrpSpPr>
      <p:grpSpPr>
        <a:xfrm>
          <a:off x="0" y="0"/>
          <a:ext cx="0" cy="0"/>
          <a:chOff x="0" y="0"/>
          <a:chExt cx="0" cy="0"/>
        </a:xfrm>
      </p:grpSpPr>
      <p:grpSp>
        <p:nvGrpSpPr>
          <p:cNvPr id="2" name="Group 2"/>
          <p:cNvGrpSpPr/>
          <p:nvPr/>
        </p:nvGrpSpPr>
        <p:grpSpPr>
          <a:xfrm rot="-6759531">
            <a:off x="612120" y="-1795126"/>
            <a:ext cx="12732324" cy="13418974"/>
            <a:chOff x="0" y="0"/>
            <a:chExt cx="3353369" cy="3534215"/>
          </a:xfrm>
        </p:grpSpPr>
        <p:sp>
          <p:nvSpPr>
            <p:cNvPr id="3" name="Freeform 3"/>
            <p:cNvSpPr/>
            <p:nvPr/>
          </p:nvSpPr>
          <p:spPr>
            <a:xfrm>
              <a:off x="2583" y="0"/>
              <a:ext cx="3348202" cy="3534215"/>
            </a:xfrm>
            <a:custGeom>
              <a:avLst/>
              <a:gdLst/>
              <a:ahLst/>
              <a:cxnLst/>
              <a:rect l="l" t="t" r="r" b="b"/>
              <a:pathLst>
                <a:path w="3348202" h="3534215">
                  <a:moveTo>
                    <a:pt x="261422" y="0"/>
                  </a:moveTo>
                  <a:lnTo>
                    <a:pt x="3289981" y="0"/>
                  </a:lnTo>
                  <a:cubicBezTo>
                    <a:pt x="3305779" y="0"/>
                    <a:pt x="3320879" y="6510"/>
                    <a:pt x="3331725" y="17997"/>
                  </a:cubicBezTo>
                  <a:cubicBezTo>
                    <a:pt x="3342570" y="29484"/>
                    <a:pt x="3348203" y="44933"/>
                    <a:pt x="3347296" y="60705"/>
                  </a:cubicBezTo>
                  <a:lnTo>
                    <a:pt x="3151077" y="3473510"/>
                  </a:lnTo>
                  <a:cubicBezTo>
                    <a:pt x="3149117" y="3507586"/>
                    <a:pt x="3120913" y="3534215"/>
                    <a:pt x="3086781" y="3534215"/>
                  </a:cubicBezTo>
                  <a:lnTo>
                    <a:pt x="58222" y="3534215"/>
                  </a:lnTo>
                  <a:cubicBezTo>
                    <a:pt x="42424" y="3534215"/>
                    <a:pt x="27324" y="3527705"/>
                    <a:pt x="16479" y="3516218"/>
                  </a:cubicBezTo>
                  <a:cubicBezTo>
                    <a:pt x="5633" y="3504731"/>
                    <a:pt x="0" y="3489282"/>
                    <a:pt x="907" y="3473510"/>
                  </a:cubicBezTo>
                  <a:lnTo>
                    <a:pt x="197127" y="60705"/>
                  </a:lnTo>
                  <a:cubicBezTo>
                    <a:pt x="199086" y="26629"/>
                    <a:pt x="227290" y="0"/>
                    <a:pt x="261422" y="0"/>
                  </a:cubicBezTo>
                  <a:close/>
                </a:path>
              </a:pathLst>
            </a:custGeom>
            <a:gradFill rotWithShape="1">
              <a:gsLst>
                <a:gs pos="0">
                  <a:srgbClr val="82A5FF">
                    <a:alpha val="20000"/>
                  </a:srgbClr>
                </a:gs>
                <a:gs pos="100000">
                  <a:srgbClr val="005EFF">
                    <a:alpha val="100000"/>
                  </a:srgbClr>
                </a:gs>
              </a:gsLst>
              <a:lin ang="0"/>
            </a:gradFill>
          </p:spPr>
        </p:sp>
        <p:sp>
          <p:nvSpPr>
            <p:cNvPr id="4" name="TextBox 4"/>
            <p:cNvSpPr txBox="1"/>
            <p:nvPr/>
          </p:nvSpPr>
          <p:spPr>
            <a:xfrm>
              <a:off x="101600" y="-47625"/>
              <a:ext cx="3150169" cy="3581840"/>
            </a:xfrm>
            <a:prstGeom prst="rect">
              <a:avLst/>
            </a:prstGeom>
          </p:spPr>
          <p:txBody>
            <a:bodyPr lIns="50800" tIns="50800" rIns="50800" bIns="50800" rtlCol="0" anchor="ctr"/>
            <a:lstStyle/>
            <a:p>
              <a:pPr algn="ctr">
                <a:lnSpc>
                  <a:spcPts val="2731"/>
                </a:lnSpc>
              </a:pPr>
              <a:endParaRPr/>
            </a:p>
          </p:txBody>
        </p:sp>
      </p:grpSp>
      <p:sp>
        <p:nvSpPr>
          <p:cNvPr id="5" name="Freeform 5"/>
          <p:cNvSpPr/>
          <p:nvPr/>
        </p:nvSpPr>
        <p:spPr>
          <a:xfrm>
            <a:off x="9975275" y="-1677570"/>
            <a:ext cx="10935870" cy="10935870"/>
          </a:xfrm>
          <a:custGeom>
            <a:avLst/>
            <a:gdLst/>
            <a:ahLst/>
            <a:cxnLst/>
            <a:rect l="l" t="t" r="r" b="b"/>
            <a:pathLst>
              <a:path w="10935870" h="10935870">
                <a:moveTo>
                  <a:pt x="0" y="0"/>
                </a:moveTo>
                <a:lnTo>
                  <a:pt x="10935870" y="0"/>
                </a:lnTo>
                <a:lnTo>
                  <a:pt x="10935870" y="10935870"/>
                </a:lnTo>
                <a:lnTo>
                  <a:pt x="0" y="10935870"/>
                </a:lnTo>
                <a:lnTo>
                  <a:pt x="0" y="0"/>
                </a:lnTo>
                <a:close/>
              </a:path>
            </a:pathLst>
          </a:custGeom>
          <a:blipFill>
            <a:blip r:embed="rId3">
              <a:alphaModFix amt="32999"/>
              <a:extLst>
                <a:ext uri="{96DAC541-7B7A-43D3-8B79-37D633B846F1}">
                  <asvg:svgBlip xmlns:asvg="http://schemas.microsoft.com/office/drawing/2016/SVG/main" xmlns="" r:embed="rId4"/>
                </a:ext>
              </a:extLst>
            </a:blip>
            <a:stretch>
              <a:fillRect/>
            </a:stretch>
          </a:blipFill>
        </p:spPr>
      </p:sp>
      <p:grpSp>
        <p:nvGrpSpPr>
          <p:cNvPr id="7" name="Group 7"/>
          <p:cNvGrpSpPr/>
          <p:nvPr/>
        </p:nvGrpSpPr>
        <p:grpSpPr>
          <a:xfrm>
            <a:off x="16146813" y="8304146"/>
            <a:ext cx="1066005" cy="1058401"/>
            <a:chOff x="0" y="0"/>
            <a:chExt cx="289003" cy="286941"/>
          </a:xfrm>
        </p:grpSpPr>
        <p:sp>
          <p:nvSpPr>
            <p:cNvPr id="8" name="Freeform 8"/>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4F4F4"/>
            </a:solidFill>
          </p:spPr>
        </p:sp>
        <p:sp>
          <p:nvSpPr>
            <p:cNvPr id="9" name="TextBox 9"/>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5">
              <a:extLst>
                <a:ext uri="{96DAC541-7B7A-43D3-8B79-37D633B846F1}">
                  <asvg:svgBlip xmlns:asvg="http://schemas.microsoft.com/office/drawing/2016/SVG/main" xmlns="" r:embed="rId7"/>
                </a:ext>
              </a:extLst>
            </a:blip>
            <a:stretch>
              <a:fillRect/>
            </a:stretch>
          </a:blipFill>
        </p:spPr>
      </p:sp>
      <p:sp>
        <p:nvSpPr>
          <p:cNvPr id="18" name="TextBox 18"/>
          <p:cNvSpPr txBox="1"/>
          <p:nvPr/>
        </p:nvSpPr>
        <p:spPr>
          <a:xfrm>
            <a:off x="1740634" y="2599764"/>
            <a:ext cx="12508765" cy="1085105"/>
          </a:xfrm>
          <a:prstGeom prst="rect">
            <a:avLst/>
          </a:prstGeom>
        </p:spPr>
        <p:txBody>
          <a:bodyPr wrap="square" lIns="0" tIns="0" rIns="0" bIns="0" rtlCol="0" anchor="t">
            <a:spAutoFit/>
          </a:bodyPr>
          <a:lstStyle/>
          <a:p>
            <a:pPr lvl="0">
              <a:lnSpc>
                <a:spcPts val="9112"/>
              </a:lnSpc>
            </a:pPr>
            <a:r>
              <a:rPr lang="en-US" sz="6200" b="1" dirty="0" smtClean="0">
                <a:solidFill>
                  <a:srgbClr val="F4F4F4"/>
                </a:solidFill>
                <a:latin typeface="+mj-lt"/>
                <a:ea typeface="Pattanakarn Bold"/>
                <a:cs typeface="Pattanakarn Bold"/>
                <a:sym typeface="Pattanakarn Bold"/>
              </a:rPr>
              <a:t>Part </a:t>
            </a:r>
            <a:r>
              <a:rPr lang="en-US" sz="6200" b="1" dirty="0">
                <a:solidFill>
                  <a:srgbClr val="F4F4F4"/>
                </a:solidFill>
                <a:latin typeface="+mj-lt"/>
                <a:ea typeface="Pattanakarn Bold"/>
                <a:cs typeface="Pattanakarn Bold"/>
                <a:sym typeface="Pattanakarn Bold"/>
              </a:rPr>
              <a:t>2: </a:t>
            </a:r>
            <a:r>
              <a:rPr lang="en-US" sz="6200" b="1" dirty="0" smtClean="0">
                <a:solidFill>
                  <a:srgbClr val="F4F4F4"/>
                </a:solidFill>
                <a:latin typeface="+mj-lt"/>
                <a:ea typeface="Pattanakarn Bold"/>
                <a:cs typeface="Pattanakarn Bold"/>
                <a:sym typeface="Pattanakarn Bold"/>
              </a:rPr>
              <a:t>Agile Practice</a:t>
            </a:r>
            <a:endParaRPr lang="en-US" sz="6200" b="1" dirty="0">
              <a:solidFill>
                <a:srgbClr val="F4F4F4"/>
              </a:solidFill>
              <a:latin typeface="+mj-lt"/>
              <a:ea typeface="Pattanakarn Bold"/>
              <a:cs typeface="Pattanakarn Bold"/>
              <a:sym typeface="Pattanakarn Bo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1204274" y="1820519"/>
            <a:ext cx="10692957" cy="274434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Recommendations </a:t>
            </a:r>
            <a:r>
              <a:rPr lang="en-US" sz="6000" b="1" dirty="0">
                <a:solidFill>
                  <a:srgbClr val="005EFF"/>
                </a:solidFill>
                <a:ea typeface="Calibri"/>
                <a:cs typeface="Pattanakarn Bold"/>
              </a:rPr>
              <a:t>for Information Radiators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grpSp>
        <p:nvGrpSpPr>
          <p:cNvPr id="30" name="Group 22">
            <a:extLst>
              <a:ext uri="{FF2B5EF4-FFF2-40B4-BE49-F238E27FC236}">
                <a16:creationId xmlns:a16="http://schemas.microsoft.com/office/drawing/2014/main" id="{A1F2FFF2-785F-79A0-AA4C-B47CFA84CD25}"/>
              </a:ext>
            </a:extLst>
          </p:cNvPr>
          <p:cNvGrpSpPr/>
          <p:nvPr/>
        </p:nvGrpSpPr>
        <p:grpSpPr>
          <a:xfrm>
            <a:off x="762251" y="2105410"/>
            <a:ext cx="10061871" cy="1994007"/>
            <a:chOff x="18488" y="-47625"/>
            <a:chExt cx="3316393" cy="657225"/>
          </a:xfrm>
        </p:grpSpPr>
        <p:sp>
          <p:nvSpPr>
            <p:cNvPr id="28" name="Freeform 23">
              <a:extLst>
                <a:ext uri="{FF2B5EF4-FFF2-40B4-BE49-F238E27FC236}">
                  <a16:creationId xmlns:a16="http://schemas.microsoft.com/office/drawing/2014/main" id="{A743C78C-8E25-2FDC-61A0-A4C1C0DE7C1C}"/>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29" name="TextBox 24">
              <a:extLst>
                <a:ext uri="{FF2B5EF4-FFF2-40B4-BE49-F238E27FC236}">
                  <a16:creationId xmlns:a16="http://schemas.microsoft.com/office/drawing/2014/main" id="{45E364A0-01ED-81A4-5F9E-CED6E56525C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31" name="Group 16">
            <a:extLst>
              <a:ext uri="{FF2B5EF4-FFF2-40B4-BE49-F238E27FC236}">
                <a16:creationId xmlns:a16="http://schemas.microsoft.com/office/drawing/2014/main" id="{A5BCDEBE-8525-C6EC-CF8D-2E709C8BBCAC}"/>
              </a:ext>
            </a:extLst>
          </p:cNvPr>
          <p:cNvGrpSpPr/>
          <p:nvPr/>
        </p:nvGrpSpPr>
        <p:grpSpPr>
          <a:xfrm>
            <a:off x="10524" y="4417092"/>
            <a:ext cx="10061871" cy="1994007"/>
            <a:chOff x="18488" y="-47625"/>
            <a:chExt cx="3316393" cy="657225"/>
          </a:xfrm>
        </p:grpSpPr>
        <p:sp>
          <p:nvSpPr>
            <p:cNvPr id="32" name="Freeform 17">
              <a:extLst>
                <a:ext uri="{FF2B5EF4-FFF2-40B4-BE49-F238E27FC236}">
                  <a16:creationId xmlns:a16="http://schemas.microsoft.com/office/drawing/2014/main" id="{A537D2CA-B4C4-DB93-6EBB-8DB52B0DE70D}"/>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3" name="TextBox 18">
              <a:extLst>
                <a:ext uri="{FF2B5EF4-FFF2-40B4-BE49-F238E27FC236}">
                  <a16:creationId xmlns:a16="http://schemas.microsoft.com/office/drawing/2014/main" id="{7559B496-551F-5FF7-DBC8-BF83D5DC211B}"/>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34" name="Group 22">
            <a:extLst>
              <a:ext uri="{FF2B5EF4-FFF2-40B4-BE49-F238E27FC236}">
                <a16:creationId xmlns:a16="http://schemas.microsoft.com/office/drawing/2014/main" id="{C05611D7-4536-2116-BE75-172F9CDF1364}"/>
              </a:ext>
            </a:extLst>
          </p:cNvPr>
          <p:cNvGrpSpPr/>
          <p:nvPr/>
        </p:nvGrpSpPr>
        <p:grpSpPr>
          <a:xfrm>
            <a:off x="-647449" y="6810759"/>
            <a:ext cx="10061871" cy="1994007"/>
            <a:chOff x="18488" y="-47625"/>
            <a:chExt cx="3316393" cy="657225"/>
          </a:xfrm>
        </p:grpSpPr>
        <p:sp>
          <p:nvSpPr>
            <p:cNvPr id="35" name="Freeform 23">
              <a:extLst>
                <a:ext uri="{FF2B5EF4-FFF2-40B4-BE49-F238E27FC236}">
                  <a16:creationId xmlns:a16="http://schemas.microsoft.com/office/drawing/2014/main" id="{CB4D0EA2-6719-E34F-F4E3-2D3418D4BE65}"/>
                </a:ext>
              </a:extLst>
            </p:cNvPr>
            <p:cNvSpPr/>
            <p:nvPr/>
          </p:nvSpPr>
          <p:spPr>
            <a:xfrm>
              <a:off x="18488" y="0"/>
              <a:ext cx="3316393" cy="609600"/>
            </a:xfrm>
            <a:custGeom>
              <a:avLst/>
              <a:gdLst/>
              <a:ahLst/>
              <a:cxnLst/>
              <a:rect l="l" t="t" r="r" b="b"/>
              <a:pathLst>
                <a:path w="3316393" h="609600">
                  <a:moveTo>
                    <a:pt x="260807" y="0"/>
                  </a:moveTo>
                  <a:lnTo>
                    <a:pt x="3258787" y="0"/>
                  </a:lnTo>
                  <a:cubicBezTo>
                    <a:pt x="3276416" y="0"/>
                    <a:pt x="3292972" y="8475"/>
                    <a:pt x="3303280" y="22777"/>
                  </a:cubicBezTo>
                  <a:cubicBezTo>
                    <a:pt x="3313588" y="37079"/>
                    <a:pt x="3316393" y="55465"/>
                    <a:pt x="3310818" y="72190"/>
                  </a:cubicBezTo>
                  <a:lnTo>
                    <a:pt x="3155745" y="537410"/>
                  </a:lnTo>
                  <a:cubicBezTo>
                    <a:pt x="3141374" y="580521"/>
                    <a:pt x="3101030" y="609600"/>
                    <a:pt x="3055587" y="609600"/>
                  </a:cubicBezTo>
                  <a:lnTo>
                    <a:pt x="57607" y="609600"/>
                  </a:lnTo>
                  <a:cubicBezTo>
                    <a:pt x="39977" y="609600"/>
                    <a:pt x="23422" y="601125"/>
                    <a:pt x="13113" y="586823"/>
                  </a:cubicBezTo>
                  <a:cubicBezTo>
                    <a:pt x="2805" y="572521"/>
                    <a:pt x="0" y="554135"/>
                    <a:pt x="5575" y="537410"/>
                  </a:cubicBezTo>
                  <a:lnTo>
                    <a:pt x="160649" y="72190"/>
                  </a:lnTo>
                  <a:cubicBezTo>
                    <a:pt x="175019" y="29079"/>
                    <a:pt x="215364" y="0"/>
                    <a:pt x="260807" y="0"/>
                  </a:cubicBezTo>
                  <a:close/>
                </a:path>
              </a:pathLst>
            </a:custGeom>
            <a:gradFill rotWithShape="1">
              <a:gsLst>
                <a:gs pos="0">
                  <a:srgbClr val="82A5FF">
                    <a:alpha val="20000"/>
                  </a:srgbClr>
                </a:gs>
                <a:gs pos="100000">
                  <a:srgbClr val="005EFF">
                    <a:alpha val="100000"/>
                  </a:srgbClr>
                </a:gs>
              </a:gsLst>
              <a:lin ang="0"/>
            </a:gradFill>
          </p:spPr>
        </p:sp>
        <p:sp>
          <p:nvSpPr>
            <p:cNvPr id="36" name="TextBox 24">
              <a:extLst>
                <a:ext uri="{FF2B5EF4-FFF2-40B4-BE49-F238E27FC236}">
                  <a16:creationId xmlns:a16="http://schemas.microsoft.com/office/drawing/2014/main" id="{DF7507CD-B179-4CC5-9E71-DCD317160527}"/>
                </a:ext>
              </a:extLst>
            </p:cNvPr>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1" name="Hộp Văn bản 40">
            <a:extLst>
              <a:ext uri="{FF2B5EF4-FFF2-40B4-BE49-F238E27FC236}">
                <a16:creationId xmlns:a16="http://schemas.microsoft.com/office/drawing/2014/main" id="{0B160FE4-40DF-E150-FB5A-992045B8BFEF}"/>
              </a:ext>
            </a:extLst>
          </p:cNvPr>
          <p:cNvSpPr txBox="1"/>
          <p:nvPr/>
        </p:nvSpPr>
        <p:spPr>
          <a:xfrm>
            <a:off x="762251" y="6955252"/>
            <a:ext cx="862743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Easy </a:t>
            </a:r>
            <a:r>
              <a:rPr lang="en-US" sz="3200" b="1" dirty="0">
                <a:solidFill>
                  <a:schemeClr val="bg1"/>
                </a:solidFill>
                <a:ea typeface="+mn-lt"/>
                <a:cs typeface="Arial"/>
              </a:rPr>
              <a:t>Accessibility: </a:t>
            </a:r>
            <a:r>
              <a:rPr lang="en-US" sz="3200" dirty="0">
                <a:solidFill>
                  <a:schemeClr val="bg1"/>
                </a:solidFill>
                <a:ea typeface="+mn-lt"/>
                <a:cs typeface="Arial"/>
              </a:rPr>
              <a:t>Place the radiators in easily visible or accessible locations, such as shared workspaces or on online </a:t>
            </a:r>
            <a:r>
              <a:rPr lang="en-US" sz="3200" dirty="0" smtClean="0">
                <a:solidFill>
                  <a:schemeClr val="bg1"/>
                </a:solidFill>
                <a:ea typeface="+mn-lt"/>
                <a:cs typeface="Arial"/>
              </a:rPr>
              <a:t>tools</a:t>
            </a:r>
            <a:r>
              <a:rPr lang="en-US" sz="3200" dirty="0">
                <a:solidFill>
                  <a:schemeClr val="bg1"/>
                </a:solidFill>
                <a:ea typeface="+mn-lt"/>
                <a:cs typeface="Arial"/>
              </a:rPr>
              <a:t>.</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pic>
        <p:nvPicPr>
          <p:cNvPr id="2" name="Picture 1"/>
          <p:cNvPicPr>
            <a:picLocks noChangeAspect="1"/>
          </p:cNvPicPr>
          <p:nvPr/>
        </p:nvPicPr>
        <p:blipFill>
          <a:blip r:embed="rId5"/>
          <a:stretch>
            <a:fillRect/>
          </a:stretch>
        </p:blipFill>
        <p:spPr>
          <a:xfrm>
            <a:off x="11853670" y="3102414"/>
            <a:ext cx="4876800" cy="4876800"/>
          </a:xfrm>
          <a:prstGeom prst="rect">
            <a:avLst/>
          </a:prstGeom>
        </p:spPr>
      </p:pic>
    </p:spTree>
    <p:extLst>
      <p:ext uri="{BB962C8B-B14F-4D97-AF65-F5344CB8AC3E}">
        <p14:creationId xmlns:p14="http://schemas.microsoft.com/office/powerpoint/2010/main" val="2859205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rot="-4026990">
            <a:off x="11056391" y="5067849"/>
            <a:ext cx="12732324" cy="2314575"/>
            <a:chOff x="0" y="0"/>
            <a:chExt cx="3353369" cy="609600"/>
          </a:xfrm>
        </p:grpSpPr>
        <p:sp>
          <p:nvSpPr>
            <p:cNvPr id="4" name="Freeform 4"/>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6" name="Group 6"/>
          <p:cNvGrpSpPr/>
          <p:nvPr/>
        </p:nvGrpSpPr>
        <p:grpSpPr>
          <a:xfrm rot="-4026990">
            <a:off x="7493314" y="6412525"/>
            <a:ext cx="12732324" cy="2314575"/>
            <a:chOff x="0" y="0"/>
            <a:chExt cx="3353369" cy="609600"/>
          </a:xfrm>
        </p:grpSpPr>
        <p:sp>
          <p:nvSpPr>
            <p:cNvPr id="7" name="Freeform 7"/>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8" name="TextBox 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2" name="Group 12"/>
          <p:cNvGrpSpPr/>
          <p:nvPr/>
        </p:nvGrpSpPr>
        <p:grpSpPr>
          <a:xfrm>
            <a:off x="16146813" y="8304146"/>
            <a:ext cx="1066005" cy="1058401"/>
            <a:chOff x="0" y="0"/>
            <a:chExt cx="289003" cy="286941"/>
          </a:xfrm>
        </p:grpSpPr>
        <p:sp>
          <p:nvSpPr>
            <p:cNvPr id="13" name="Freeform 13"/>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14" name="TextBox 14"/>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5"/>
                </a:ext>
              </a:extLst>
            </a:blip>
            <a:stretch>
              <a:fillRect/>
            </a:stretch>
          </a:blipFill>
        </p:spPr>
      </p:sp>
      <p:sp>
        <p:nvSpPr>
          <p:cNvPr id="23" name="TextBox 23"/>
          <p:cNvSpPr txBox="1"/>
          <p:nvPr/>
        </p:nvSpPr>
        <p:spPr>
          <a:xfrm>
            <a:off x="1378685" y="847164"/>
            <a:ext cx="8234640" cy="3288080"/>
          </a:xfrm>
          <a:prstGeom prst="rect">
            <a:avLst/>
          </a:prstGeom>
        </p:spPr>
        <p:txBody>
          <a:bodyPr lIns="0" tIns="0" rIns="0" bIns="0" rtlCol="0" anchor="t">
            <a:spAutoFit/>
          </a:bodyPr>
          <a:lstStyle/>
          <a:p>
            <a:r>
              <a:rPr lang="en-US" sz="6200" b="1" dirty="0" err="1" smtClean="0">
                <a:solidFill>
                  <a:srgbClr val="005EFF"/>
                </a:solidFill>
                <a:latin typeface="Calibri"/>
                <a:ea typeface="Calibri"/>
                <a:cs typeface="Pattanakarn Bold"/>
                <a:sym typeface="Pattanakarn Bold"/>
              </a:rPr>
              <a:t>Burndown</a:t>
            </a:r>
            <a:r>
              <a:rPr lang="en-US" sz="6200" b="1" dirty="0" smtClean="0">
                <a:solidFill>
                  <a:srgbClr val="005EFF"/>
                </a:solidFill>
                <a:latin typeface="Calibri"/>
                <a:ea typeface="Calibri"/>
                <a:cs typeface="Pattanakarn Bold"/>
                <a:sym typeface="Pattanakarn Bold"/>
              </a:rPr>
              <a:t> chart</a:t>
            </a:r>
            <a:endParaRPr lang="vi-VN" sz="6200" dirty="0">
              <a:latin typeface="Calibri"/>
              <a:ea typeface="Calibri"/>
              <a:cs typeface="Calibri"/>
            </a:endParaRPr>
          </a:p>
          <a:p>
            <a:pPr>
              <a:lnSpc>
                <a:spcPts val="9112"/>
              </a:lnSpc>
            </a:pPr>
            <a:r>
              <a:rPr lang="en-US" dirty="0">
                <a:sym typeface="Pattanakarn Bold"/>
              </a:rPr>
              <a:t/>
            </a:r>
            <a:br>
              <a:rPr lang="en-US" dirty="0">
                <a:sym typeface="Pattanakarn Bold"/>
              </a:rPr>
            </a:br>
            <a:endParaRPr lang="en-US" dirty="0"/>
          </a:p>
        </p:txBody>
      </p:sp>
      <p:pic>
        <p:nvPicPr>
          <p:cNvPr id="5122" name="Picture 2" descr="What is a Sprint Burndown Chart &amp; What is its Significance? - | Unichro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6149" y="2388466"/>
            <a:ext cx="9201150" cy="5934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4026990">
            <a:off x="11056391" y="5067849"/>
            <a:ext cx="12732324" cy="2314575"/>
            <a:chOff x="0" y="0"/>
            <a:chExt cx="3353369" cy="609600"/>
          </a:xfrm>
        </p:grpSpPr>
        <p:sp>
          <p:nvSpPr>
            <p:cNvPr id="4" name="Freeform 4"/>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5" name="TextBox 5"/>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6" name="Group 6"/>
          <p:cNvGrpSpPr/>
          <p:nvPr/>
        </p:nvGrpSpPr>
        <p:grpSpPr>
          <a:xfrm rot="-4026990">
            <a:off x="7493314" y="6412525"/>
            <a:ext cx="12732324" cy="2314575"/>
            <a:chOff x="0" y="0"/>
            <a:chExt cx="3353369" cy="609600"/>
          </a:xfrm>
        </p:grpSpPr>
        <p:sp>
          <p:nvSpPr>
            <p:cNvPr id="7" name="Freeform 7"/>
            <p:cNvSpPr/>
            <p:nvPr/>
          </p:nvSpPr>
          <p:spPr>
            <a:xfrm>
              <a:off x="14773" y="0"/>
              <a:ext cx="3323822" cy="609600"/>
            </a:xfrm>
            <a:custGeom>
              <a:avLst/>
              <a:gdLst/>
              <a:ahLst/>
              <a:cxnLst/>
              <a:rect l="l" t="t" r="r" b="b"/>
              <a:pathLst>
                <a:path w="3323822" h="609600">
                  <a:moveTo>
                    <a:pt x="249232" y="0"/>
                  </a:moveTo>
                  <a:lnTo>
                    <a:pt x="3277791" y="0"/>
                  </a:lnTo>
                  <a:cubicBezTo>
                    <a:pt x="3291879" y="0"/>
                    <a:pt x="3305107" y="6772"/>
                    <a:pt x="3313344" y="18200"/>
                  </a:cubicBezTo>
                  <a:cubicBezTo>
                    <a:pt x="3321582" y="29629"/>
                    <a:pt x="3323823" y="44320"/>
                    <a:pt x="3319368" y="57685"/>
                  </a:cubicBezTo>
                  <a:lnTo>
                    <a:pt x="3154625" y="551915"/>
                  </a:lnTo>
                  <a:cubicBezTo>
                    <a:pt x="3143142" y="586364"/>
                    <a:pt x="3110903" y="609600"/>
                    <a:pt x="3074591" y="609600"/>
                  </a:cubicBezTo>
                  <a:lnTo>
                    <a:pt x="46032" y="609600"/>
                  </a:lnTo>
                  <a:cubicBezTo>
                    <a:pt x="31945" y="609600"/>
                    <a:pt x="18716" y="602828"/>
                    <a:pt x="10479" y="591400"/>
                  </a:cubicBezTo>
                  <a:cubicBezTo>
                    <a:pt x="2242" y="579971"/>
                    <a:pt x="0" y="565280"/>
                    <a:pt x="4455" y="551915"/>
                  </a:cubicBezTo>
                  <a:lnTo>
                    <a:pt x="169199" y="57685"/>
                  </a:lnTo>
                  <a:cubicBezTo>
                    <a:pt x="180682" y="23236"/>
                    <a:pt x="212920" y="0"/>
                    <a:pt x="249232" y="0"/>
                  </a:cubicBezTo>
                  <a:close/>
                </a:path>
              </a:pathLst>
            </a:custGeom>
            <a:gradFill rotWithShape="1">
              <a:gsLst>
                <a:gs pos="0">
                  <a:srgbClr val="82A5FF">
                    <a:alpha val="20000"/>
                  </a:srgbClr>
                </a:gs>
                <a:gs pos="100000">
                  <a:srgbClr val="005EFF">
                    <a:alpha val="100000"/>
                  </a:srgbClr>
                </a:gs>
              </a:gsLst>
              <a:lin ang="0"/>
            </a:gradFill>
          </p:spPr>
        </p:sp>
        <p:sp>
          <p:nvSpPr>
            <p:cNvPr id="8" name="TextBox 8"/>
            <p:cNvSpPr txBox="1"/>
            <p:nvPr/>
          </p:nvSpPr>
          <p:spPr>
            <a:xfrm>
              <a:off x="101600" y="-47625"/>
              <a:ext cx="3150169" cy="657225"/>
            </a:xfrm>
            <a:prstGeom prst="rect">
              <a:avLst/>
            </a:prstGeom>
          </p:spPr>
          <p:txBody>
            <a:bodyPr lIns="50800" tIns="50800" rIns="50800" bIns="50800" rtlCol="0" anchor="ctr"/>
            <a:lstStyle/>
            <a:p>
              <a:pPr algn="ctr">
                <a:lnSpc>
                  <a:spcPts val="2731"/>
                </a:lnSpc>
              </a:pPr>
              <a:endParaRPr/>
            </a:p>
          </p:txBody>
        </p:sp>
      </p:grpSp>
      <p:grpSp>
        <p:nvGrpSpPr>
          <p:cNvPr id="12" name="Group 12"/>
          <p:cNvGrpSpPr/>
          <p:nvPr/>
        </p:nvGrpSpPr>
        <p:grpSpPr>
          <a:xfrm>
            <a:off x="16146813" y="8304146"/>
            <a:ext cx="1066005" cy="1058401"/>
            <a:chOff x="0" y="0"/>
            <a:chExt cx="289003" cy="286941"/>
          </a:xfrm>
        </p:grpSpPr>
        <p:sp>
          <p:nvSpPr>
            <p:cNvPr id="13" name="Freeform 13"/>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14" name="TextBox 14"/>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5"/>
                </a:ext>
              </a:extLst>
            </a:blip>
            <a:stretch>
              <a:fillRect/>
            </a:stretch>
          </a:blipFill>
        </p:spPr>
      </p:sp>
      <p:sp>
        <p:nvSpPr>
          <p:cNvPr id="23" name="TextBox 23"/>
          <p:cNvSpPr txBox="1"/>
          <p:nvPr/>
        </p:nvSpPr>
        <p:spPr>
          <a:xfrm>
            <a:off x="1378685" y="847164"/>
            <a:ext cx="8234640" cy="3288080"/>
          </a:xfrm>
          <a:prstGeom prst="rect">
            <a:avLst/>
          </a:prstGeom>
        </p:spPr>
        <p:txBody>
          <a:bodyPr lIns="0" tIns="0" rIns="0" bIns="0" rtlCol="0" anchor="t">
            <a:spAutoFit/>
          </a:bodyPr>
          <a:lstStyle/>
          <a:p>
            <a:r>
              <a:rPr lang="en-US" sz="6200" b="1" dirty="0" smtClean="0">
                <a:solidFill>
                  <a:srgbClr val="005EFF"/>
                </a:solidFill>
                <a:latin typeface="Calibri"/>
                <a:ea typeface="Calibri"/>
                <a:cs typeface="Pattanakarn Bold"/>
                <a:sym typeface="Pattanakarn Bold"/>
              </a:rPr>
              <a:t>Velocity chart</a:t>
            </a:r>
            <a:endParaRPr lang="vi-VN" sz="6200" dirty="0">
              <a:latin typeface="Calibri"/>
              <a:ea typeface="Calibri"/>
              <a:cs typeface="Calibri"/>
            </a:endParaRPr>
          </a:p>
          <a:p>
            <a:pPr>
              <a:lnSpc>
                <a:spcPts val="9112"/>
              </a:lnSpc>
            </a:pPr>
            <a:r>
              <a:rPr lang="en-US" dirty="0">
                <a:sym typeface="Pattanakarn Bold"/>
              </a:rPr>
              <a:t/>
            </a:r>
            <a:br>
              <a:rPr lang="en-US" dirty="0">
                <a:sym typeface="Pattanakarn Bold"/>
              </a:rPr>
            </a:br>
            <a:endParaRPr lang="en-US" dirty="0"/>
          </a:p>
        </p:txBody>
      </p:sp>
      <p:pic>
        <p:nvPicPr>
          <p:cNvPr id="6148" name="Picture 4" descr="Agile Velocity: How This Metric Can Boost Team Performan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7398" y="2318146"/>
            <a:ext cx="11401425" cy="618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153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10"/>
          <p:cNvGrpSpPr/>
          <p:nvPr/>
        </p:nvGrpSpPr>
        <p:grpSpPr>
          <a:xfrm rot="-3593884">
            <a:off x="6319884" y="8205259"/>
            <a:ext cx="8252109" cy="2314575"/>
            <a:chOff x="0" y="0"/>
            <a:chExt cx="2173395" cy="609600"/>
          </a:xfrm>
        </p:grpSpPr>
        <p:sp>
          <p:nvSpPr>
            <p:cNvPr id="38" name="Freeform 11"/>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42" name="TextBox 12"/>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 name="Group 4"/>
          <p:cNvGrpSpPr/>
          <p:nvPr/>
        </p:nvGrpSpPr>
        <p:grpSpPr>
          <a:xfrm>
            <a:off x="16146813" y="8304146"/>
            <a:ext cx="1066005" cy="1058401"/>
            <a:chOff x="0" y="0"/>
            <a:chExt cx="289003" cy="286941"/>
          </a:xfrm>
        </p:grpSpPr>
        <p:sp>
          <p:nvSpPr>
            <p:cNvPr id="5" name="Freeform 5"/>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6" name="TextBox 6"/>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22" name="TextBox 13">
            <a:extLst>
              <a:ext uri="{FF2B5EF4-FFF2-40B4-BE49-F238E27FC236}">
                <a16:creationId xmlns:a16="http://schemas.microsoft.com/office/drawing/2014/main" id="{5A936F79-E927-48A1-96E1-9EEA8D3F3049}"/>
              </a:ext>
            </a:extLst>
          </p:cNvPr>
          <p:cNvSpPr txBox="1"/>
          <p:nvPr/>
        </p:nvSpPr>
        <p:spPr>
          <a:xfrm>
            <a:off x="11204274" y="1820519"/>
            <a:ext cx="10692957" cy="1821011"/>
          </a:xfrm>
          <a:prstGeom prst="rect">
            <a:avLst/>
          </a:prstGeom>
        </p:spPr>
        <p:txBody>
          <a:bodyPr wrap="square" lIns="0" tIns="0" rIns="0" bIns="0" rtlCol="0" anchor="t">
            <a:spAutoFit/>
          </a:bodyPr>
          <a:lstStyle/>
          <a:p>
            <a:r>
              <a:rPr lang="en-US" sz="6000" b="1" dirty="0" smtClean="0">
                <a:solidFill>
                  <a:srgbClr val="005EFF"/>
                </a:solidFill>
                <a:ea typeface="Calibri"/>
                <a:cs typeface="Pattanakarn Bold"/>
              </a:rPr>
              <a:t>Ceremonies</a:t>
            </a:r>
            <a:endParaRPr lang="vi-VN" sz="6000" dirty="0">
              <a:latin typeface="Calibri"/>
              <a:ea typeface="Calibri"/>
              <a:cs typeface="Calibri"/>
            </a:endParaRPr>
          </a:p>
          <a:p>
            <a:pPr marL="0" lvl="0" indent="0" algn="r">
              <a:lnSpc>
                <a:spcPts val="7048"/>
              </a:lnSpc>
            </a:pPr>
            <a:endParaRPr lang="en-US" sz="6200" b="1" dirty="0">
              <a:solidFill>
                <a:srgbClr val="005EFF"/>
              </a:solidFill>
              <a:latin typeface="Pattanakarn Bold"/>
              <a:ea typeface="Pattanakarn Bold"/>
              <a:cs typeface="Pattanakarn Bold"/>
            </a:endParaRPr>
          </a:p>
        </p:txBody>
      </p:sp>
      <p:sp>
        <p:nvSpPr>
          <p:cNvPr id="39" name="Hộp Văn bản 38">
            <a:extLst>
              <a:ext uri="{FF2B5EF4-FFF2-40B4-BE49-F238E27FC236}">
                <a16:creationId xmlns:a16="http://schemas.microsoft.com/office/drawing/2014/main" id="{08370957-053F-544D-D695-2C6DAB471404}"/>
              </a:ext>
            </a:extLst>
          </p:cNvPr>
          <p:cNvSpPr txBox="1"/>
          <p:nvPr/>
        </p:nvSpPr>
        <p:spPr>
          <a:xfrm>
            <a:off x="2174499" y="2545254"/>
            <a:ext cx="721518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Information </a:t>
            </a:r>
            <a:r>
              <a:rPr lang="en-US" sz="3200" b="1" dirty="0">
                <a:solidFill>
                  <a:schemeClr val="bg1"/>
                </a:solidFill>
                <a:ea typeface="+mn-lt"/>
                <a:cs typeface="Arial"/>
              </a:rPr>
              <a:t>Visualization</a:t>
            </a:r>
            <a:r>
              <a:rPr lang="en-US" sz="3200" dirty="0">
                <a:solidFill>
                  <a:schemeClr val="bg1"/>
                </a:solidFill>
                <a:ea typeface="+mn-lt"/>
                <a:cs typeface="Arial"/>
              </a:rPr>
              <a:t>: Ensure clarity and simplicity by using charts, color codes, or straightforward symbols.</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sp>
        <p:nvSpPr>
          <p:cNvPr id="40" name="Hộp Văn bản 39">
            <a:extLst>
              <a:ext uri="{FF2B5EF4-FFF2-40B4-BE49-F238E27FC236}">
                <a16:creationId xmlns:a16="http://schemas.microsoft.com/office/drawing/2014/main" id="{E5A0F501-E218-2EF5-F941-D793188974F4}"/>
              </a:ext>
            </a:extLst>
          </p:cNvPr>
          <p:cNvSpPr txBox="1"/>
          <p:nvPr/>
        </p:nvSpPr>
        <p:spPr>
          <a:xfrm>
            <a:off x="1307725" y="4864592"/>
            <a:ext cx="7453312"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smtClean="0">
                <a:solidFill>
                  <a:schemeClr val="bg1"/>
                </a:solidFill>
                <a:ea typeface="+mn-lt"/>
                <a:cs typeface="Arial"/>
              </a:rPr>
              <a:t>Frequent </a:t>
            </a:r>
            <a:r>
              <a:rPr lang="en-US" sz="3200" b="1" dirty="0">
                <a:solidFill>
                  <a:schemeClr val="bg1"/>
                </a:solidFill>
                <a:ea typeface="+mn-lt"/>
                <a:cs typeface="Arial"/>
              </a:rPr>
              <a:t>Updates</a:t>
            </a:r>
            <a:r>
              <a:rPr lang="en-US" sz="3200" dirty="0">
                <a:solidFill>
                  <a:schemeClr val="bg1"/>
                </a:solidFill>
                <a:ea typeface="+mn-lt"/>
                <a:cs typeface="Arial"/>
              </a:rPr>
              <a:t>: Reflect the current state of the project to avoid information delays or stagnation.</a:t>
            </a:r>
            <a:r>
              <a:rPr lang="vi-VN" sz="3200" dirty="0">
                <a:solidFill>
                  <a:schemeClr val="bg1"/>
                </a:solidFill>
                <a:latin typeface="Calibri"/>
                <a:ea typeface="+mn-lt"/>
                <a:cs typeface="+mn-lt"/>
              </a:rPr>
              <a:t/>
            </a:r>
            <a:br>
              <a:rPr lang="vi-VN" sz="3200" dirty="0">
                <a:solidFill>
                  <a:schemeClr val="bg1"/>
                </a:solidFill>
                <a:latin typeface="Calibri"/>
                <a:ea typeface="+mn-lt"/>
                <a:cs typeface="+mn-lt"/>
              </a:rPr>
            </a:br>
            <a:endParaRPr lang="vi-VN" sz="3200" dirty="0">
              <a:solidFill>
                <a:schemeClr val="bg1"/>
              </a:solidFill>
              <a:latin typeface="Calibri"/>
              <a:ea typeface="+mn-lt"/>
              <a:cs typeface="Arial"/>
            </a:endParaRPr>
          </a:p>
        </p:txBody>
      </p:sp>
      <p:pic>
        <p:nvPicPr>
          <p:cNvPr id="3" name="Picture 2"/>
          <p:cNvPicPr>
            <a:picLocks noChangeAspect="1"/>
          </p:cNvPicPr>
          <p:nvPr/>
        </p:nvPicPr>
        <p:blipFill>
          <a:blip r:embed="rId5"/>
          <a:stretch>
            <a:fillRect/>
          </a:stretch>
        </p:blipFill>
        <p:spPr>
          <a:xfrm>
            <a:off x="1190984" y="4020705"/>
            <a:ext cx="10991850" cy="2752725"/>
          </a:xfrm>
          <a:prstGeom prst="rect">
            <a:avLst/>
          </a:prstGeom>
        </p:spPr>
      </p:pic>
      <p:grpSp>
        <p:nvGrpSpPr>
          <p:cNvPr id="21" name="Group 4"/>
          <p:cNvGrpSpPr/>
          <p:nvPr/>
        </p:nvGrpSpPr>
        <p:grpSpPr>
          <a:xfrm rot="-3593884">
            <a:off x="12567177" y="7676059"/>
            <a:ext cx="8252109" cy="2314575"/>
            <a:chOff x="0" y="0"/>
            <a:chExt cx="2173395" cy="609600"/>
          </a:xfrm>
        </p:grpSpPr>
        <p:sp>
          <p:nvSpPr>
            <p:cNvPr id="23" name="Freeform 5"/>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4" name="TextBox 6"/>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25" name="Group 7"/>
          <p:cNvGrpSpPr/>
          <p:nvPr/>
        </p:nvGrpSpPr>
        <p:grpSpPr>
          <a:xfrm rot="-3593884">
            <a:off x="9390474" y="8050336"/>
            <a:ext cx="8252109" cy="2314575"/>
            <a:chOff x="0" y="0"/>
            <a:chExt cx="2173395" cy="609600"/>
          </a:xfrm>
        </p:grpSpPr>
        <p:sp>
          <p:nvSpPr>
            <p:cNvPr id="26" name="Freeform 8"/>
            <p:cNvSpPr/>
            <p:nvPr/>
          </p:nvSpPr>
          <p:spPr>
            <a:xfrm>
              <a:off x="22794" y="0"/>
              <a:ext cx="2127807" cy="609600"/>
            </a:xfrm>
            <a:custGeom>
              <a:avLst/>
              <a:gdLst/>
              <a:ahLst/>
              <a:cxnLst/>
              <a:rect l="l" t="t" r="r" b="b"/>
              <a:pathLst>
                <a:path w="2127807" h="609600">
                  <a:moveTo>
                    <a:pt x="274223" y="0"/>
                  </a:moveTo>
                  <a:lnTo>
                    <a:pt x="2056784" y="0"/>
                  </a:lnTo>
                  <a:cubicBezTo>
                    <a:pt x="2078520" y="0"/>
                    <a:pt x="2098930" y="10449"/>
                    <a:pt x="2111640" y="28082"/>
                  </a:cubicBezTo>
                  <a:cubicBezTo>
                    <a:pt x="2124349" y="45715"/>
                    <a:pt x="2127807" y="68383"/>
                    <a:pt x="2120933" y="89003"/>
                  </a:cubicBezTo>
                  <a:lnTo>
                    <a:pt x="1977069" y="520597"/>
                  </a:lnTo>
                  <a:cubicBezTo>
                    <a:pt x="1959351" y="573749"/>
                    <a:pt x="1909611" y="609600"/>
                    <a:pt x="1853584" y="609600"/>
                  </a:cubicBezTo>
                  <a:lnTo>
                    <a:pt x="71023" y="609600"/>
                  </a:lnTo>
                  <a:cubicBezTo>
                    <a:pt x="49288" y="609600"/>
                    <a:pt x="28877" y="599151"/>
                    <a:pt x="16167" y="581518"/>
                  </a:cubicBezTo>
                  <a:cubicBezTo>
                    <a:pt x="3458" y="563885"/>
                    <a:pt x="0" y="541217"/>
                    <a:pt x="6874" y="520597"/>
                  </a:cubicBezTo>
                  <a:lnTo>
                    <a:pt x="150738" y="89003"/>
                  </a:lnTo>
                  <a:cubicBezTo>
                    <a:pt x="168456" y="35851"/>
                    <a:pt x="218197" y="0"/>
                    <a:pt x="274223" y="0"/>
                  </a:cubicBezTo>
                  <a:close/>
                </a:path>
              </a:pathLst>
            </a:custGeom>
            <a:gradFill rotWithShape="1">
              <a:gsLst>
                <a:gs pos="0">
                  <a:srgbClr val="82A5FF">
                    <a:alpha val="20000"/>
                  </a:srgbClr>
                </a:gs>
                <a:gs pos="100000">
                  <a:srgbClr val="005EFF">
                    <a:alpha val="100000"/>
                  </a:srgbClr>
                </a:gs>
              </a:gsLst>
              <a:lin ang="0"/>
            </a:gradFill>
          </p:spPr>
        </p:sp>
        <p:sp>
          <p:nvSpPr>
            <p:cNvPr id="27" name="TextBox 9"/>
            <p:cNvSpPr txBox="1"/>
            <p:nvPr/>
          </p:nvSpPr>
          <p:spPr>
            <a:xfrm>
              <a:off x="101600" y="-47625"/>
              <a:ext cx="1970195" cy="657225"/>
            </a:xfrm>
            <a:prstGeom prst="rect">
              <a:avLst/>
            </a:prstGeom>
          </p:spPr>
          <p:txBody>
            <a:bodyPr lIns="50800" tIns="50800" rIns="50800" bIns="50800" rtlCol="0" anchor="ctr"/>
            <a:lstStyle/>
            <a:p>
              <a:pPr algn="ctr">
                <a:lnSpc>
                  <a:spcPts val="2731"/>
                </a:lnSpc>
              </a:pPr>
              <a:endParaRPr/>
            </a:p>
          </p:txBody>
        </p:sp>
      </p:grpSp>
      <p:grpSp>
        <p:nvGrpSpPr>
          <p:cNvPr id="43" name="Group 13"/>
          <p:cNvGrpSpPr/>
          <p:nvPr/>
        </p:nvGrpSpPr>
        <p:grpSpPr>
          <a:xfrm>
            <a:off x="16146813" y="8304146"/>
            <a:ext cx="1066005" cy="1058401"/>
            <a:chOff x="0" y="0"/>
            <a:chExt cx="289003" cy="286941"/>
          </a:xfrm>
        </p:grpSpPr>
        <p:sp>
          <p:nvSpPr>
            <p:cNvPr id="44" name="Freeform 14"/>
            <p:cNvSpPr/>
            <p:nvPr/>
          </p:nvSpPr>
          <p:spPr>
            <a:xfrm>
              <a:off x="0" y="0"/>
              <a:ext cx="289003" cy="286941"/>
            </a:xfrm>
            <a:custGeom>
              <a:avLst/>
              <a:gdLst/>
              <a:ahLst/>
              <a:cxnLst/>
              <a:rect l="l" t="t" r="r" b="b"/>
              <a:pathLst>
                <a:path w="289003" h="286941">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005EFF"/>
            </a:solidFill>
          </p:spPr>
        </p:sp>
        <p:sp>
          <p:nvSpPr>
            <p:cNvPr id="45" name="TextBox 15"/>
            <p:cNvSpPr txBox="1"/>
            <p:nvPr/>
          </p:nvSpPr>
          <p:spPr>
            <a:xfrm>
              <a:off x="0" y="-38100"/>
              <a:ext cx="289003" cy="325041"/>
            </a:xfrm>
            <a:prstGeom prst="rect">
              <a:avLst/>
            </a:prstGeom>
          </p:spPr>
          <p:txBody>
            <a:bodyPr lIns="50800" tIns="50800" rIns="50800" bIns="50800" rtlCol="0" anchor="ctr"/>
            <a:lstStyle/>
            <a:p>
              <a:pPr algn="ctr">
                <a:lnSpc>
                  <a:spcPts val="2659"/>
                </a:lnSpc>
              </a:pPr>
              <a:endParaRPr/>
            </a:p>
          </p:txBody>
        </p:sp>
      </p:grpSp>
      <p:sp>
        <p:nvSpPr>
          <p:cNvPr id="46" name="Freeform 16"/>
          <p:cNvSpPr/>
          <p:nvPr/>
        </p:nvSpPr>
        <p:spPr>
          <a:xfrm rot="16200000">
            <a:off x="16511822" y="8588199"/>
            <a:ext cx="362818" cy="490294"/>
          </a:xfrm>
          <a:custGeom>
            <a:avLst/>
            <a:gdLst/>
            <a:ahLst/>
            <a:cxnLst/>
            <a:rect l="l" t="t" r="r" b="b"/>
            <a:pathLst>
              <a:path w="362818" h="490294">
                <a:moveTo>
                  <a:pt x="0" y="0"/>
                </a:moveTo>
                <a:lnTo>
                  <a:pt x="362818" y="0"/>
                </a:lnTo>
                <a:lnTo>
                  <a:pt x="362818" y="490294"/>
                </a:lnTo>
                <a:lnTo>
                  <a:pt x="0" y="490294"/>
                </a:lnTo>
                <a:lnTo>
                  <a:pt x="0" y="0"/>
                </a:lnTo>
                <a:close/>
              </a:path>
            </a:pathLst>
          </a:custGeom>
          <a:blipFill>
            <a:blip r:embed="rId3">
              <a:extLst>
                <a:ext uri="{96DAC541-7B7A-43D3-8B79-37D633B846F1}">
                  <asvg:svgBlip xmlns:asvg="http://schemas.microsoft.com/office/drawing/2016/SVG/main" xmlns="" r:embed="rId7"/>
                </a:ext>
              </a:extLst>
            </a:blip>
            <a:stretch>
              <a:fillRect/>
            </a:stretch>
          </a:blipFill>
        </p:spPr>
      </p:sp>
      <p:sp>
        <p:nvSpPr>
          <p:cNvPr id="49" name="Freeform 2"/>
          <p:cNvSpPr/>
          <p:nvPr/>
        </p:nvSpPr>
        <p:spPr>
          <a:xfrm>
            <a:off x="2974740" y="1206156"/>
            <a:ext cx="8514920" cy="8514920"/>
          </a:xfrm>
          <a:custGeom>
            <a:avLst/>
            <a:gdLst/>
            <a:ahLst/>
            <a:cxnLst/>
            <a:rect l="l" t="t" r="r" b="b"/>
            <a:pathLst>
              <a:path w="8514920" h="8514920">
                <a:moveTo>
                  <a:pt x="0" y="0"/>
                </a:moveTo>
                <a:lnTo>
                  <a:pt x="8514920" y="0"/>
                </a:lnTo>
                <a:lnTo>
                  <a:pt x="8514920" y="8514920"/>
                </a:lnTo>
                <a:lnTo>
                  <a:pt x="0" y="8514920"/>
                </a:lnTo>
                <a:lnTo>
                  <a:pt x="0" y="0"/>
                </a:lnTo>
                <a:close/>
              </a:path>
            </a:pathLst>
          </a:custGeom>
          <a:blipFill>
            <a:blip r:embed="rId8">
              <a:alphaModFix amt="32999"/>
              <a:extLst>
                <a:ext uri="{96DAC541-7B7A-43D3-8B79-37D633B846F1}">
                  <asvg:svgBlip xmlns:asvg="http://schemas.microsoft.com/office/drawing/2016/SVG/main" xmlns="" r:embed="rId9"/>
                </a:ext>
              </a:extLst>
            </a:blip>
            <a:stretch>
              <a:fillRect/>
            </a:stretch>
          </a:blipFill>
        </p:spPr>
      </p:sp>
    </p:spTree>
    <p:extLst>
      <p:ext uri="{BB962C8B-B14F-4D97-AF65-F5344CB8AC3E}">
        <p14:creationId xmlns:p14="http://schemas.microsoft.com/office/powerpoint/2010/main" val="402650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4022</Words>
  <Application>Microsoft Office PowerPoint</Application>
  <PresentationFormat>Custom</PresentationFormat>
  <Paragraphs>326</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Pattanakarn Bold</vt:lpstr>
      <vt:lpstr>Arial</vt:lpstr>
      <vt:lpstr>Touvlo</vt:lpstr>
      <vt:lpstr>游ゴシック</vt:lpstr>
      <vt:lpstr>Calibri</vt:lpstr>
      <vt:lpstr>ＭＳ Ｐゴシック</vt:lpstr>
      <vt:lpstr>Wingdings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Thesis Defense Presentation</dc:title>
  <dc:creator>HP</dc:creator>
  <cp:lastModifiedBy>Long</cp:lastModifiedBy>
  <cp:revision>226</cp:revision>
  <dcterms:created xsi:type="dcterms:W3CDTF">2006-08-16T00:00:00Z</dcterms:created>
  <dcterms:modified xsi:type="dcterms:W3CDTF">2024-12-19T04:20:59Z</dcterms:modified>
  <dc:identifier>DAGZhjakDVI</dc:identifier>
</cp:coreProperties>
</file>