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7772400" cy="10058400"/>
  <p:notesSz cx="6858000" cy="9144000"/>
  <p:embeddedFontLst>
    <p:embeddedFont>
      <p:font typeface="Open Sans Light" panose="020B0604020202020204" charset="0"/>
      <p:regular r:id="rId39"/>
      <p:bold r:id="rId40"/>
      <p:italic r:id="rId41"/>
      <p:boldItalic r:id="rId42"/>
    </p:embeddedFont>
    <p:embeddedFont>
      <p:font typeface="Helvetica Neue" panose="020B0604020202020204" charset="0"/>
      <p:regular r:id="rId43"/>
      <p:bold r:id="rId44"/>
      <p:italic r:id="rId45"/>
      <p:boldItalic r:id="rId46"/>
    </p:embeddedFont>
    <p:embeddedFont>
      <p:font typeface="Open Sans"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747775"/>
          </p15:clr>
        </p15:guide>
        <p15:guide id="2" pos="244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832C23-1A46-4D09-ACBE-017F5C0958E7}">
  <a:tblStyle styleId="{A4832C23-1A46-4D09-ACBE-017F5C0958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2419" y="5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be88b6f23_0_7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be88b6f2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be88b6f23_0_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be88b6f2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be88b6f23_0_8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abe88b6f2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be88b6f23_0_10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be88b6f2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be88b6f23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be88b6f2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be88b6f23_0_10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be88b6f2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acf3666510_0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acf366651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be88b6f23_0_11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be88b6f2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be88b6f23_0_1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be88b6f2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c2f510ffe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c2f510f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2abe88b6f23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2abe88b6f2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acf3666510_0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acf366651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ac2f510ffe_0_13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ac2f510ff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ac2f510ffe_0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ac2f510ff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ac2f510ffe_0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ac2f510ff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ac2f510ffe_0_14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ac2f510ffe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c2f510ffe_0_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ac2f510ff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ac2f510ffe_0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ac2f510ff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c2f510ffe_0_3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c2f510ff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c2f510ffe_0_11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ac2f510ffe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ac2f510ffe_0_4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ac2f510ff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abe88b6f23_0_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abe88b6f2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b686e40a28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b686e40a2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84f04a3c3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684f04a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ac2f510ffe_0_1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ac2f510ff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ac2f510ffe_0_1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ac2f510ff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af2de73a9f_0_1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af2de73a9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af2de73a9f_0_1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af2de73a9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af2de73a9f_0_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af2de73a9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abe88b6f23_0_1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abe88b6f2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be88b6f23_0_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be88b6f2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be88b6f23_0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be88b6f2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be88b6f23_0_3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be88b6f2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be88b6f23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be88b6f2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be88b6f23_0_5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be88b6f2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2B3E4"/>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 name="Google Shape;12;p2"/>
          <p:cNvSpPr txBox="1">
            <a:spLocks noGrp="1"/>
          </p:cNvSpPr>
          <p:nvPr>
            <p:ph type="title" idx="2"/>
          </p:nvPr>
        </p:nvSpPr>
        <p:spPr>
          <a:xfrm>
            <a:off x="264895" y="8409771"/>
            <a:ext cx="7242600" cy="11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 name="Google Shape;13;p2"/>
          <p:cNvPicPr preferRelativeResize="0"/>
          <p:nvPr/>
        </p:nvPicPr>
        <p:blipFill>
          <a:blip r:embed="rId2">
            <a:alphaModFix/>
          </a:blip>
          <a:stretch>
            <a:fillRect/>
          </a:stretch>
        </p:blipFill>
        <p:spPr>
          <a:xfrm>
            <a:off x="0" y="0"/>
            <a:ext cx="7772400" cy="68579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_HEADER_1">
    <p:bg>
      <p:bgPr>
        <a:solidFill>
          <a:srgbClr val="2D3D49"/>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400"/>
              <a:buFont typeface="Open Sans Light"/>
              <a:buNone/>
              <a:defRPr sz="4400">
                <a:solidFill>
                  <a:schemeClr val="lt1"/>
                </a:solidFill>
                <a:latin typeface="Open Sans Light"/>
                <a:ea typeface="Open Sans Light"/>
                <a:cs typeface="Open Sans Light"/>
                <a:sym typeface="Open Sans 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pic>
        <p:nvPicPr>
          <p:cNvPr id="16" name="Google Shape;16;p3"/>
          <p:cNvPicPr preferRelativeResize="0"/>
          <p:nvPr/>
        </p:nvPicPr>
        <p:blipFill>
          <a:blip r:embed="rId2">
            <a:alphaModFix/>
          </a:blip>
          <a:stretch>
            <a:fillRect/>
          </a:stretch>
        </p:blipFill>
        <p:spPr>
          <a:xfrm>
            <a:off x="7020199" y="154300"/>
            <a:ext cx="530400" cy="530400"/>
          </a:xfrm>
          <a:prstGeom prst="rect">
            <a:avLst/>
          </a:prstGeom>
          <a:noFill/>
          <a:ln>
            <a:noFill/>
          </a:ln>
        </p:spPr>
      </p:pic>
      <p:pic>
        <p:nvPicPr>
          <p:cNvPr id="17" name="Google Shape;17;p3"/>
          <p:cNvPicPr preferRelativeResize="0"/>
          <p:nvPr/>
        </p:nvPicPr>
        <p:blipFill>
          <a:blip r:embed="rId3">
            <a:alphaModFix/>
          </a:blip>
          <a:stretch>
            <a:fillRect/>
          </a:stretch>
        </p:blipFill>
        <p:spPr>
          <a:xfrm>
            <a:off x="837125" y="4561700"/>
            <a:ext cx="1047750" cy="152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emove slide">
  <p:cSld name="SECTION_HEADER_1_1">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i="1">
                <a:solidFill>
                  <a:srgbClr val="15C26B"/>
                </a:solidFill>
                <a:latin typeface="Open Sans"/>
                <a:ea typeface="Open Sans"/>
                <a:cs typeface="Open Sans"/>
                <a:sym typeface="Open Sans"/>
              </a:rPr>
              <a:t>Remove this slide </a:t>
            </a:r>
            <a:endParaRPr sz="3600" b="1" i="1">
              <a:solidFill>
                <a:srgbClr val="15C26B"/>
              </a:solidFill>
              <a:latin typeface="Open Sans"/>
              <a:ea typeface="Open Sans"/>
              <a:cs typeface="Open Sans"/>
              <a:sym typeface="Open Sans"/>
            </a:endParaRPr>
          </a:p>
        </p:txBody>
      </p:sp>
      <p:sp>
        <p:nvSpPr>
          <p:cNvPr id="21" name="Google Shape;21;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914400" lvl="1"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marL="1371600" lvl="2"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marL="1828800" lvl="3"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marL="2286000" lvl="4"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marL="2743200" lvl="5"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marL="3200400" lvl="6"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marL="3657600" lvl="7"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marL="4114800" lvl="8" indent="-3429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a:endParaRPr/>
          </a:p>
        </p:txBody>
      </p:sp>
      <p:pic>
        <p:nvPicPr>
          <p:cNvPr id="22" name="Google Shape;22;p4"/>
          <p:cNvPicPr preferRelativeResize="0"/>
          <p:nvPr/>
        </p:nvPicPr>
        <p:blipFill rotWithShape="1">
          <a:blip r:embed="rId2">
            <a:alphaModFix/>
          </a:blip>
          <a:srcRect/>
          <a:stretch/>
        </p:blipFill>
        <p:spPr>
          <a:xfrm>
            <a:off x="7020199" y="154300"/>
            <a:ext cx="530400" cy="530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fo Slide">
  <p:cSld name="SECTION_HEADER_1_1_2">
    <p:bg>
      <p:bgPr>
        <a:solidFill>
          <a:schemeClr val="lt1"/>
        </a:solidFill>
        <a:effectLst/>
      </p:bgPr>
    </p:bg>
    <p:spTree>
      <p:nvGrpSpPr>
        <p:cNvPr id="1" name="Shape 23"/>
        <p:cNvGrpSpPr/>
        <p:nvPr/>
      </p:nvGrpSpPr>
      <p:grpSpPr>
        <a:xfrm>
          <a:off x="0" y="0"/>
          <a:ext cx="0" cy="0"/>
          <a:chOff x="0" y="0"/>
          <a:chExt cx="0" cy="0"/>
        </a:xfrm>
      </p:grpSpPr>
      <p:sp>
        <p:nvSpPr>
          <p:cNvPr id="24" name="Google Shape;24;p5"/>
          <p:cNvSpPr txBox="1"/>
          <p:nvPr/>
        </p:nvSpPr>
        <p:spPr>
          <a:xfrm>
            <a:off x="0" y="0"/>
            <a:ext cx="7772400" cy="7959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i="1">
                <a:solidFill>
                  <a:srgbClr val="15C26B"/>
                </a:solidFill>
                <a:latin typeface="Open Sans"/>
                <a:ea typeface="Open Sans"/>
                <a:cs typeface="Open Sans"/>
                <a:sym typeface="Open Sans"/>
              </a:rPr>
              <a:t>Project Information Slide</a:t>
            </a:r>
            <a:endParaRPr sz="2200" b="1" i="1">
              <a:solidFill>
                <a:srgbClr val="15C26B"/>
              </a:solidFill>
              <a:latin typeface="Open Sans"/>
              <a:ea typeface="Open Sans"/>
              <a:cs typeface="Open Sans"/>
              <a:sym typeface="Open Sans"/>
            </a:endParaRPr>
          </a:p>
        </p:txBody>
      </p:sp>
      <p:sp>
        <p:nvSpPr>
          <p:cNvPr id="25" name="Google Shape;25;p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914400" lvl="1"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marL="1371600" lvl="2"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marL="1828800" lvl="3"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marL="2286000" lvl="4"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marL="2743200" lvl="5"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marL="3200400" lvl="6"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marL="3657600" lvl="7"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marL="4114800" lvl="8" indent="-3429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udent work slide">
  <p:cSld name="SECTION_HEADER_1_1_2_1">
    <p:bg>
      <p:bgPr>
        <a:solidFill>
          <a:schemeClr val="lt1"/>
        </a:solidFill>
        <a:effectLst/>
      </p:bgPr>
    </p:bg>
    <p:spTree>
      <p:nvGrpSpPr>
        <p:cNvPr id="1" name="Shape 27"/>
        <p:cNvGrpSpPr/>
        <p:nvPr/>
      </p:nvGrpSpPr>
      <p:grpSpPr>
        <a:xfrm>
          <a:off x="0" y="0"/>
          <a:ext cx="0" cy="0"/>
          <a:chOff x="0" y="0"/>
          <a:chExt cx="0" cy="0"/>
        </a:xfrm>
      </p:grpSpPr>
      <p:sp>
        <p:nvSpPr>
          <p:cNvPr id="28" name="Google Shape;28;p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pic>
        <p:nvPicPr>
          <p:cNvPr id="29" name="Google Shape;29;p6"/>
          <p:cNvPicPr preferRelativeResize="0"/>
          <p:nvPr/>
        </p:nvPicPr>
        <p:blipFill rotWithShape="1">
          <a:blip r:embed="rId2">
            <a:alphaModFix/>
          </a:blip>
          <a:srcRect/>
          <a:stretch/>
        </p:blipFill>
        <p:spPr>
          <a:xfrm>
            <a:off x="7020199" y="154300"/>
            <a:ext cx="530400" cy="530400"/>
          </a:xfrm>
          <a:prstGeom prst="rect">
            <a:avLst/>
          </a:prstGeom>
          <a:noFill/>
          <a:ln>
            <a:noFill/>
          </a:ln>
        </p:spPr>
      </p:pic>
      <p:sp>
        <p:nvSpPr>
          <p:cNvPr id="30" name="Google Shape;30;p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2B3E4"/>
              </a:buClr>
              <a:buSzPts val="3200"/>
              <a:buFont typeface="Open Sans Light"/>
              <a:buNone/>
              <a:defRPr sz="3200">
                <a:solidFill>
                  <a:srgbClr val="02B3E4"/>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25.xml.rels><?xml version="1.0" encoding="UTF-8" standalone="yes"?>
<Relationships xmlns="http://schemas.openxmlformats.org/package/2006/relationships"><Relationship Id="rId3" Type="http://schemas.openxmlformats.org/officeDocument/2006/relationships/hyperlink" Target="http://trello.com"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pic>
        <p:nvPicPr>
          <p:cNvPr id="35" name="Google Shape;35;p7"/>
          <p:cNvPicPr preferRelativeResize="0"/>
          <p:nvPr/>
        </p:nvPicPr>
        <p:blipFill rotWithShape="1">
          <a:blip r:embed="rId3">
            <a:alphaModFix/>
          </a:blip>
          <a:srcRect t="7691" b="9431"/>
          <a:stretch/>
        </p:blipFill>
        <p:spPr>
          <a:xfrm>
            <a:off x="50" y="2180100"/>
            <a:ext cx="7772401" cy="6441620"/>
          </a:xfrm>
          <a:prstGeom prst="rect">
            <a:avLst/>
          </a:prstGeom>
          <a:noFill/>
          <a:ln>
            <a:noFill/>
          </a:ln>
        </p:spPr>
      </p:pic>
      <p:sp>
        <p:nvSpPr>
          <p:cNvPr id="36" name="Google Shape;36;p7"/>
          <p:cNvSpPr txBox="1">
            <a:spLocks noGrp="1"/>
          </p:cNvSpPr>
          <p:nvPr>
            <p:ph type="title" idx="2"/>
          </p:nvPr>
        </p:nvSpPr>
        <p:spPr>
          <a:xfrm>
            <a:off x="264895" y="8409771"/>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From Methodology to Execution</a:t>
            </a:r>
            <a:endParaRPr/>
          </a:p>
        </p:txBody>
      </p:sp>
      <p:sp>
        <p:nvSpPr>
          <p:cNvPr id="37" name="Google Shape;37;p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Digital Project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Cost-Benefit Analysis</a:t>
            </a:r>
            <a:endParaRPr/>
          </a:p>
        </p:txBody>
      </p:sp>
      <p:graphicFrame>
        <p:nvGraphicFramePr>
          <p:cNvPr id="91" name="Google Shape;91;p16"/>
          <p:cNvGraphicFramePr/>
          <p:nvPr>
            <p:extLst>
              <p:ext uri="{D42A27DB-BD31-4B8C-83A1-F6EECF244321}">
                <p14:modId xmlns:p14="http://schemas.microsoft.com/office/powerpoint/2010/main" val="1216552151"/>
              </p:ext>
            </p:extLst>
          </p:nvPr>
        </p:nvGraphicFramePr>
        <p:xfrm>
          <a:off x="264900" y="2253750"/>
          <a:ext cx="7242600" cy="7168389"/>
        </p:xfrm>
        <a:graphic>
          <a:graphicData uri="http://schemas.openxmlformats.org/drawingml/2006/table">
            <a:tbl>
              <a:tblPr>
                <a:noFill/>
                <a:tableStyleId>{A4832C23-1A46-4D09-ACBE-017F5C0958E7}</a:tableStyleId>
              </a:tblPr>
              <a:tblGrid>
                <a:gridCol w="72426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Write out the formula for the cost-benefit analysis</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654900">
                <a:tc>
                  <a:txBody>
                    <a:bodyPr/>
                    <a:lstStyle/>
                    <a:p>
                      <a:pPr marL="0" lvl="0" indent="0" algn="l" rtl="0">
                        <a:spcBef>
                          <a:spcPts val="0"/>
                        </a:spcBef>
                        <a:spcAft>
                          <a:spcPts val="0"/>
                        </a:spcAft>
                        <a:buNone/>
                      </a:pPr>
                      <a:r>
                        <a:rPr lang="en" sz="1800" i="1">
                          <a:solidFill>
                            <a:srgbClr val="525C65"/>
                          </a:solidFill>
                          <a:latin typeface="Open Sans Light"/>
                          <a:ea typeface="Open Sans Light"/>
                          <a:cs typeface="Open Sans Light"/>
                          <a:sym typeface="Open Sans Light"/>
                        </a:rPr>
                        <a:t>Cost-benefit ratio (CBR)= Present value of expected benefit / Present value of project cost</a:t>
                      </a:r>
                      <a:endParaRPr sz="1800" i="1">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endParaRPr sz="1800" i="1">
                        <a:solidFill>
                          <a:srgbClr val="525C65"/>
                        </a:solidFill>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Show the steps to get the cost-benefit ratio</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654300">
                <a:tc>
                  <a:txBody>
                    <a:bodyPr/>
                    <a:lstStyle/>
                    <a:p>
                      <a:pPr marL="457200" lvl="0" indent="-342900" algn="l" rtl="0">
                        <a:spcBef>
                          <a:spcPts val="0"/>
                        </a:spcBef>
                        <a:spcAft>
                          <a:spcPts val="0"/>
                        </a:spcAft>
                        <a:buClr>
                          <a:srgbClr val="525C65"/>
                        </a:buClr>
                        <a:buSzPts val="1800"/>
                        <a:buFont typeface="Open Sans Light"/>
                        <a:buChar char="●"/>
                      </a:pPr>
                      <a:r>
                        <a:rPr lang="en" sz="1800" i="1" dirty="0">
                          <a:solidFill>
                            <a:srgbClr val="525C65"/>
                          </a:solidFill>
                          <a:latin typeface="Open Sans Light"/>
                          <a:ea typeface="Open Sans Light"/>
                          <a:cs typeface="Open Sans Light"/>
                          <a:sym typeface="Open Sans Light"/>
                        </a:rPr>
                        <a:t>Present Value (PV) of Future Benefits = Future Benefit / (1 + discount rate)n = 36.000/1.20 = </a:t>
                      </a:r>
                      <a:r>
                        <a:rPr lang="en" sz="1800" b="1" i="1" dirty="0">
                          <a:solidFill>
                            <a:srgbClr val="525C65"/>
                          </a:solidFill>
                          <a:latin typeface="Open Sans"/>
                          <a:ea typeface="Open Sans"/>
                          <a:cs typeface="Open Sans"/>
                          <a:sym typeface="Open Sans"/>
                        </a:rPr>
                        <a:t>30.000</a:t>
                      </a:r>
                      <a:endParaRPr sz="1800" b="1" i="1" dirty="0">
                        <a:solidFill>
                          <a:srgbClr val="525C65"/>
                        </a:solidFill>
                        <a:latin typeface="Open Sans"/>
                        <a:ea typeface="Open Sans"/>
                        <a:cs typeface="Open Sans"/>
                        <a:sym typeface="Open Sans"/>
                      </a:endParaRPr>
                    </a:p>
                    <a:p>
                      <a:pPr marL="457200" lvl="0" indent="-342900" algn="l" rtl="0">
                        <a:spcBef>
                          <a:spcPts val="0"/>
                        </a:spcBef>
                        <a:spcAft>
                          <a:spcPts val="0"/>
                        </a:spcAft>
                        <a:buClr>
                          <a:srgbClr val="525C65"/>
                        </a:buClr>
                        <a:buSzPts val="1800"/>
                        <a:buFont typeface="Open Sans Light"/>
                        <a:buChar char="●"/>
                      </a:pPr>
                      <a:r>
                        <a:rPr lang="en" sz="1800" i="1" dirty="0">
                          <a:solidFill>
                            <a:srgbClr val="525C65"/>
                          </a:solidFill>
                          <a:latin typeface="Open Sans Light"/>
                          <a:ea typeface="Open Sans Light"/>
                          <a:cs typeface="Open Sans Light"/>
                          <a:sym typeface="Open Sans Light"/>
                        </a:rPr>
                        <a:t>Present Value (PV) of Project Costs </a:t>
                      </a:r>
                      <a:r>
                        <a:rPr lang="en" sz="1800" i="1">
                          <a:solidFill>
                            <a:srgbClr val="525C65"/>
                          </a:solidFill>
                          <a:latin typeface="Open Sans Light"/>
                          <a:ea typeface="Open Sans Light"/>
                          <a:cs typeface="Open Sans Light"/>
                          <a:sym typeface="Open Sans Light"/>
                        </a:rPr>
                        <a:t>= </a:t>
                      </a:r>
                      <a:r>
                        <a:rPr lang="en" sz="1800" b="1" i="1" smtClean="0">
                          <a:solidFill>
                            <a:srgbClr val="525C65"/>
                          </a:solidFill>
                          <a:latin typeface="Open Sans"/>
                          <a:ea typeface="Open Sans"/>
                          <a:cs typeface="Open Sans"/>
                          <a:sym typeface="Open Sans"/>
                        </a:rPr>
                        <a:t>15.000</a:t>
                      </a:r>
                      <a:endParaRPr sz="1800" b="1" i="1" dirty="0">
                        <a:solidFill>
                          <a:srgbClr val="525C65"/>
                        </a:solidFill>
                        <a:latin typeface="Open Sans"/>
                        <a:ea typeface="Open Sans"/>
                        <a:cs typeface="Open Sans"/>
                        <a:sym typeface="Open Sans"/>
                      </a:endParaRPr>
                    </a:p>
                    <a:p>
                      <a:pPr marL="457200" lvl="0" indent="-342900" algn="l" rtl="0">
                        <a:spcBef>
                          <a:spcPts val="0"/>
                        </a:spcBef>
                        <a:spcAft>
                          <a:spcPts val="0"/>
                        </a:spcAft>
                        <a:buClr>
                          <a:srgbClr val="525C65"/>
                        </a:buClr>
                        <a:buSzPts val="1800"/>
                        <a:buFont typeface="Open Sans Light"/>
                        <a:buChar char="●"/>
                      </a:pPr>
                      <a:r>
                        <a:rPr lang="en" sz="1800" i="1" dirty="0">
                          <a:solidFill>
                            <a:srgbClr val="525C65"/>
                          </a:solidFill>
                          <a:latin typeface="Open Sans Light"/>
                          <a:ea typeface="Open Sans Light"/>
                          <a:cs typeface="Open Sans Light"/>
                          <a:sym typeface="Open Sans Light"/>
                        </a:rPr>
                        <a:t>CBR = 30000/15000 = </a:t>
                      </a:r>
                      <a:r>
                        <a:rPr lang="en" sz="1800" b="1" i="1" dirty="0">
                          <a:solidFill>
                            <a:srgbClr val="525C65"/>
                          </a:solidFill>
                          <a:latin typeface="Open Sans"/>
                          <a:ea typeface="Open Sans"/>
                          <a:cs typeface="Open Sans"/>
                          <a:sym typeface="Open Sans"/>
                        </a:rPr>
                        <a:t>2</a:t>
                      </a:r>
                      <a:endParaRPr sz="1800" b="1" i="1" dirty="0">
                        <a:solidFill>
                          <a:srgbClr val="525C65"/>
                        </a:solidFill>
                        <a:latin typeface="Open Sans"/>
                        <a:ea typeface="Open Sans"/>
                        <a:cs typeface="Open Sans"/>
                        <a:sym typeface="Open Sans"/>
                      </a:endParaRPr>
                    </a:p>
                    <a:p>
                      <a:pPr marL="0" lvl="0" indent="0" algn="l" rtl="0">
                        <a:spcBef>
                          <a:spcPts val="0"/>
                        </a:spcBef>
                        <a:spcAft>
                          <a:spcPts val="0"/>
                        </a:spcAft>
                        <a:buNone/>
                      </a:pPr>
                      <a:endParaRPr sz="1800" i="1" dirty="0">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endParaRPr sz="1800" i="1" dirty="0">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endParaRPr sz="1800" i="1" dirty="0">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endParaRPr sz="1800" i="1" dirty="0">
                        <a:solidFill>
                          <a:srgbClr val="525C65"/>
                        </a:solidFill>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3"/>
                  </a:ext>
                </a:extLst>
              </a:tr>
              <a:tr h="270625">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State whether the investment is positive or negative</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641125">
                <a:tc>
                  <a:txBody>
                    <a:bodyPr/>
                    <a:lstStyle/>
                    <a:p>
                      <a:pPr marL="0" lvl="0" indent="0" algn="l" rtl="0">
                        <a:spcBef>
                          <a:spcPts val="0"/>
                        </a:spcBef>
                        <a:spcAft>
                          <a:spcPts val="0"/>
                        </a:spcAft>
                        <a:buNone/>
                      </a:pPr>
                      <a:r>
                        <a:rPr lang="en" sz="1800" i="1" dirty="0">
                          <a:solidFill>
                            <a:srgbClr val="525C65"/>
                          </a:solidFill>
                          <a:latin typeface="Open Sans Light"/>
                          <a:ea typeface="Open Sans Light"/>
                          <a:cs typeface="Open Sans Light"/>
                          <a:sym typeface="Open Sans Light"/>
                        </a:rPr>
                        <a:t>CBR=</a:t>
                      </a:r>
                      <a:r>
                        <a:rPr lang="en" sz="1800" b="1" i="1" dirty="0">
                          <a:solidFill>
                            <a:srgbClr val="525C65"/>
                          </a:solidFill>
                          <a:latin typeface="Open Sans"/>
                          <a:ea typeface="Open Sans"/>
                          <a:cs typeface="Open Sans"/>
                          <a:sym typeface="Open Sans"/>
                        </a:rPr>
                        <a:t>2</a:t>
                      </a:r>
                      <a:r>
                        <a:rPr lang="en" sz="1800" i="1" dirty="0">
                          <a:solidFill>
                            <a:srgbClr val="525C65"/>
                          </a:solidFill>
                          <a:latin typeface="Open Sans Light"/>
                          <a:ea typeface="Open Sans Light"/>
                          <a:cs typeface="Open Sans Light"/>
                          <a:sym typeface="Open Sans Light"/>
                        </a:rPr>
                        <a:t>&gt;1, the investment is positive.</a:t>
                      </a:r>
                      <a:endParaRPr sz="1800" i="1" dirty="0">
                        <a:solidFill>
                          <a:srgbClr val="525C65"/>
                        </a:solidFill>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Timing and Methodology</a:t>
            </a:r>
            <a:endParaRPr/>
          </a:p>
        </p:txBody>
      </p:sp>
      <p:graphicFrame>
        <p:nvGraphicFramePr>
          <p:cNvPr id="97" name="Google Shape;97;p17"/>
          <p:cNvGraphicFramePr/>
          <p:nvPr>
            <p:extLst>
              <p:ext uri="{D42A27DB-BD31-4B8C-83A1-F6EECF244321}">
                <p14:modId xmlns:p14="http://schemas.microsoft.com/office/powerpoint/2010/main" val="2888939872"/>
              </p:ext>
            </p:extLst>
          </p:nvPr>
        </p:nvGraphicFramePr>
        <p:xfrm>
          <a:off x="264900" y="2253750"/>
          <a:ext cx="7242600" cy="7685266"/>
        </p:xfrm>
        <a:graphic>
          <a:graphicData uri="http://schemas.openxmlformats.org/drawingml/2006/table">
            <a:tbl>
              <a:tblPr>
                <a:noFill/>
                <a:tableStyleId>{A4832C23-1A46-4D09-ACBE-017F5C0958E7}</a:tableStyleId>
              </a:tblPr>
              <a:tblGrid>
                <a:gridCol w="7242600">
                  <a:extLst>
                    <a:ext uri="{9D8B030D-6E8A-4147-A177-3AD203B41FA5}">
                      <a16:colId xmlns:a16="http://schemas.microsoft.com/office/drawing/2014/main" val="20000"/>
                    </a:ext>
                  </a:extLst>
                </a:gridCol>
              </a:tblGrid>
              <a:tr h="741475">
                <a:tc>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What are the </a:t>
                      </a:r>
                      <a:r>
                        <a:rPr lang="en" sz="1800" b="1">
                          <a:solidFill>
                            <a:srgbClr val="525C65"/>
                          </a:solidFill>
                          <a:latin typeface="Open Sans"/>
                          <a:ea typeface="Open Sans"/>
                          <a:cs typeface="Open Sans"/>
                          <a:sym typeface="Open Sans"/>
                        </a:rPr>
                        <a:t>minimum and the maximum</a:t>
                      </a:r>
                      <a:r>
                        <a:rPr lang="en" sz="1800">
                          <a:solidFill>
                            <a:srgbClr val="525C65"/>
                          </a:solidFill>
                          <a:latin typeface="Open Sans"/>
                          <a:ea typeface="Open Sans"/>
                          <a:cs typeface="Open Sans"/>
                          <a:sym typeface="Open Sans"/>
                        </a:rPr>
                        <a:t> number of weeks required to complete the project?</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654900">
                <a:tc>
                  <a:txBody>
                    <a:bodyPr/>
                    <a:lstStyle/>
                    <a:p>
                      <a:pPr marL="285750" lvl="0" indent="-285750" algn="l" rtl="0">
                        <a:spcBef>
                          <a:spcPts val="0"/>
                        </a:spcBef>
                        <a:spcAft>
                          <a:spcPts val="0"/>
                        </a:spcAft>
                        <a:buFont typeface="Arial" panose="020B0604020202020204" pitchFamily="34" charset="0"/>
                        <a:buChar char="•"/>
                      </a:pPr>
                      <a:r>
                        <a:rPr lang="en" sz="1800" i="1" dirty="0">
                          <a:solidFill>
                            <a:srgbClr val="525C65"/>
                          </a:solidFill>
                          <a:latin typeface="Open Sans Light"/>
                          <a:ea typeface="Open Sans Light"/>
                          <a:cs typeface="Open Sans Light"/>
                          <a:sym typeface="Open Sans Light"/>
                        </a:rPr>
                        <a:t>Minimum could be </a:t>
                      </a:r>
                      <a:r>
                        <a:rPr lang="en" sz="1800" b="1" i="1" dirty="0" smtClean="0">
                          <a:solidFill>
                            <a:srgbClr val="525C65"/>
                          </a:solidFill>
                          <a:latin typeface="Open Sans Light"/>
                          <a:ea typeface="Open Sans Light"/>
                          <a:cs typeface="Open Sans Light"/>
                          <a:sym typeface="Open Sans Light"/>
                        </a:rPr>
                        <a:t>7</a:t>
                      </a:r>
                      <a:r>
                        <a:rPr lang="en" sz="1800" i="1" dirty="0" smtClean="0">
                          <a:solidFill>
                            <a:srgbClr val="525C65"/>
                          </a:solidFill>
                          <a:latin typeface="Open Sans Light"/>
                          <a:ea typeface="Open Sans Light"/>
                          <a:cs typeface="Open Sans Light"/>
                          <a:sym typeface="Open Sans Light"/>
                        </a:rPr>
                        <a:t> weeks</a:t>
                      </a:r>
                      <a:r>
                        <a:rPr lang="en" sz="1800" i="1" baseline="0" dirty="0" smtClean="0">
                          <a:solidFill>
                            <a:srgbClr val="525C65"/>
                          </a:solidFill>
                          <a:latin typeface="Open Sans Light"/>
                          <a:ea typeface="Open Sans Light"/>
                          <a:cs typeface="Open Sans Light"/>
                          <a:sym typeface="Open Sans Light"/>
                        </a:rPr>
                        <a:t> </a:t>
                      </a:r>
                      <a:r>
                        <a:rPr lang="en-US" sz="1800" i="1" dirty="0" smtClean="0">
                          <a:solidFill>
                            <a:srgbClr val="525C65"/>
                          </a:solidFill>
                          <a:latin typeface="Open Sans Light"/>
                          <a:ea typeface="Open Sans Light"/>
                          <a:cs typeface="Open Sans Light"/>
                          <a:sym typeface="Open Sans Light"/>
                        </a:rPr>
                        <a:t>by parallelizing independent tasks: inputting inventory data and creating social media channels in Week 3, building social media integration and training </a:t>
                      </a:r>
                      <a:r>
                        <a:rPr lang="en-US" sz="1800" i="1" dirty="0" err="1" smtClean="0">
                          <a:solidFill>
                            <a:srgbClr val="525C65"/>
                          </a:solidFill>
                          <a:latin typeface="Open Sans Light"/>
                          <a:ea typeface="Open Sans Light"/>
                          <a:cs typeface="Open Sans Light"/>
                          <a:sym typeface="Open Sans Light"/>
                        </a:rPr>
                        <a:t>Stefanos</a:t>
                      </a:r>
                      <a:r>
                        <a:rPr lang="en-US" sz="1800" i="1" dirty="0" smtClean="0">
                          <a:solidFill>
                            <a:srgbClr val="525C65"/>
                          </a:solidFill>
                          <a:latin typeface="Open Sans Light"/>
                          <a:ea typeface="Open Sans Light"/>
                          <a:cs typeface="Open Sans Light"/>
                          <a:sym typeface="Open Sans Light"/>
                        </a:rPr>
                        <a:t> in Weeks 4-5. All other tasks are scheduled consecutively to meet dependencies.</a:t>
                      </a:r>
                    </a:p>
                    <a:p>
                      <a:pPr marL="285750" lvl="0" indent="-285750" algn="l" rtl="0">
                        <a:spcBef>
                          <a:spcPts val="0"/>
                        </a:spcBef>
                        <a:spcAft>
                          <a:spcPts val="0"/>
                        </a:spcAft>
                        <a:buFont typeface="Arial" panose="020B0604020202020204" pitchFamily="34" charset="0"/>
                        <a:buChar char="•"/>
                      </a:pPr>
                      <a:r>
                        <a:rPr lang="en" sz="1800" i="1" dirty="0" smtClean="0">
                          <a:solidFill>
                            <a:srgbClr val="525C65"/>
                          </a:solidFill>
                          <a:latin typeface="Open Sans Light"/>
                          <a:ea typeface="Open Sans Light"/>
                          <a:cs typeface="Open Sans Light"/>
                          <a:sym typeface="Open Sans Light"/>
                        </a:rPr>
                        <a:t>Maximum </a:t>
                      </a:r>
                      <a:r>
                        <a:rPr lang="en" sz="1800" i="1" dirty="0">
                          <a:solidFill>
                            <a:srgbClr val="525C65"/>
                          </a:solidFill>
                          <a:latin typeface="Open Sans Light"/>
                          <a:ea typeface="Open Sans Light"/>
                          <a:cs typeface="Open Sans Light"/>
                          <a:sym typeface="Open Sans Light"/>
                        </a:rPr>
                        <a:t>could be </a:t>
                      </a:r>
                      <a:r>
                        <a:rPr lang="en" sz="1800" b="1" i="1" dirty="0">
                          <a:solidFill>
                            <a:srgbClr val="525C65"/>
                          </a:solidFill>
                          <a:latin typeface="Open Sans Light"/>
                          <a:ea typeface="Open Sans Light"/>
                          <a:cs typeface="Open Sans Light"/>
                          <a:sym typeface="Open Sans Light"/>
                        </a:rPr>
                        <a:t>12</a:t>
                      </a:r>
                      <a:r>
                        <a:rPr lang="en" sz="1800" i="1" dirty="0">
                          <a:solidFill>
                            <a:srgbClr val="525C65"/>
                          </a:solidFill>
                          <a:latin typeface="Open Sans Light"/>
                          <a:ea typeface="Open Sans Light"/>
                          <a:cs typeface="Open Sans Light"/>
                          <a:sym typeface="Open Sans Light"/>
                        </a:rPr>
                        <a:t>  weeks</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751500">
                <a:tc>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What methodology do you propose to use for organizing the project: </a:t>
                      </a:r>
                      <a:r>
                        <a:rPr lang="en" sz="1800" b="1">
                          <a:solidFill>
                            <a:srgbClr val="525C65"/>
                          </a:solidFill>
                          <a:latin typeface="Open Sans"/>
                          <a:ea typeface="Open Sans"/>
                          <a:cs typeface="Open Sans"/>
                          <a:sym typeface="Open Sans"/>
                        </a:rPr>
                        <a:t>Waterfall or Agile</a:t>
                      </a:r>
                      <a:r>
                        <a:rPr lang="en" sz="1800">
                          <a:solidFill>
                            <a:srgbClr val="525C65"/>
                          </a:solidFill>
                          <a:latin typeface="Open Sans"/>
                          <a:ea typeface="Open Sans"/>
                          <a:cs typeface="Open Sans"/>
                          <a:sym typeface="Open Sans"/>
                        </a:rPr>
                        <a:t>? Explain your answer in 2-3 sentences.</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654300">
                <a:tc>
                  <a:txBody>
                    <a:bodyPr/>
                    <a:lstStyle/>
                    <a:p>
                      <a:pPr marL="0" lvl="0" indent="0" algn="l" rtl="0">
                        <a:spcBef>
                          <a:spcPts val="0"/>
                        </a:spcBef>
                        <a:spcAft>
                          <a:spcPts val="0"/>
                        </a:spcAft>
                        <a:buNone/>
                      </a:pPr>
                      <a:r>
                        <a:rPr lang="en" sz="1800" i="1">
                          <a:solidFill>
                            <a:srgbClr val="525C65"/>
                          </a:solidFill>
                          <a:latin typeface="Open Sans Light"/>
                          <a:ea typeface="Open Sans Light"/>
                          <a:cs typeface="Open Sans Light"/>
                          <a:sym typeface="Open Sans Light"/>
                        </a:rPr>
                        <a:t>I would like to choose the Waterfall method since the goal is clear and the budget is set up upfront</a:t>
                      </a:r>
                      <a:endParaRPr sz="1800" i="1">
                        <a:solidFill>
                          <a:srgbClr val="525C65"/>
                        </a:solidFill>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3"/>
                  </a:ext>
                </a:extLst>
              </a:tr>
              <a:tr h="270625">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Based on your chosen methodology, list the meetings you need to schedule.</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641125">
                <a:tc>
                  <a:txBody>
                    <a:bodyPr/>
                    <a:lstStyle/>
                    <a:p>
                      <a:pPr marL="0" lvl="0" indent="0" algn="l" rtl="0">
                        <a:spcBef>
                          <a:spcPts val="0"/>
                        </a:spcBef>
                        <a:spcAft>
                          <a:spcPts val="0"/>
                        </a:spcAft>
                        <a:buNone/>
                      </a:pPr>
                      <a:r>
                        <a:rPr lang="en" sz="1800" i="1" dirty="0">
                          <a:solidFill>
                            <a:srgbClr val="525C65"/>
                          </a:solidFill>
                          <a:latin typeface="Open Sans Light"/>
                          <a:ea typeface="Open Sans Light"/>
                          <a:cs typeface="Open Sans Light"/>
                          <a:sym typeface="Open Sans Light"/>
                        </a:rPr>
                        <a:t>Kick-off meeting, Design Review Meeting, Training and Handover Meeting</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Two:</a:t>
            </a:r>
            <a:endParaRPr/>
          </a:p>
          <a:p>
            <a:pPr marL="0" lvl="0" indent="0" algn="l" rtl="0">
              <a:spcBef>
                <a:spcPts val="2000"/>
              </a:spcBef>
              <a:spcAft>
                <a:spcPts val="600"/>
              </a:spcAft>
              <a:buClr>
                <a:schemeClr val="dk1"/>
              </a:buClr>
              <a:buSzPts val="1100"/>
              <a:buFont typeface="Arial"/>
              <a:buNone/>
            </a:pPr>
            <a:r>
              <a:rPr lang="en"/>
              <a:t>Identify Your Stakeholders and Team</a:t>
            </a:r>
            <a:endParaRPr/>
          </a:p>
        </p:txBody>
      </p:sp>
      <p:sp>
        <p:nvSpPr>
          <p:cNvPr id="103" name="Google Shape;103;p18"/>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Power-Influence Classifications</a:t>
            </a:r>
            <a:endParaRPr/>
          </a:p>
        </p:txBody>
      </p:sp>
      <p:sp>
        <p:nvSpPr>
          <p:cNvPr id="109" name="Google Shape;109;p1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need to classify each member of the Stefano family and Yosemite team by their power level and influence on the project. You are already provided with assumptions/risks for each person.</a:t>
            </a:r>
            <a:endParaRPr/>
          </a:p>
          <a:p>
            <a:pPr marL="0" lvl="0" indent="0" algn="l" rtl="0">
              <a:spcBef>
                <a:spcPts val="0"/>
              </a:spcBef>
              <a:spcAft>
                <a:spcPts val="0"/>
              </a:spcAft>
              <a:buNone/>
            </a:pPr>
            <a:endParaRPr/>
          </a:p>
          <a:p>
            <a:pPr marL="0" lvl="0" indent="0" algn="l" rtl="0">
              <a:spcBef>
                <a:spcPts val="0"/>
              </a:spcBef>
              <a:spcAft>
                <a:spcPts val="0"/>
              </a:spcAft>
              <a:buNone/>
            </a:pPr>
            <a:r>
              <a:rPr lang="en"/>
              <a:t>Take a look at the Cast of Characters in the classroom or the 6th and 7th slide to learn more about each person.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As you learned in the </a:t>
            </a:r>
            <a:r>
              <a:rPr lang="en" i="1"/>
              <a:t>Setting up Your Project/Stakeholders Power lesson</a:t>
            </a:r>
            <a:r>
              <a:rPr lang="en"/>
              <a:t>, this chart has </a:t>
            </a:r>
            <a:r>
              <a:rPr lang="en" b="1">
                <a:latin typeface="Open Sans"/>
                <a:ea typeface="Open Sans"/>
                <a:cs typeface="Open Sans"/>
                <a:sym typeface="Open Sans"/>
              </a:rPr>
              <a:t>only a "High" or "Low" classification</a:t>
            </a:r>
            <a:r>
              <a:rPr lang="en"/>
              <a:t>. Below is a reminder of what each term means.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latin typeface="Open Sans"/>
                <a:ea typeface="Open Sans"/>
                <a:cs typeface="Open Sans"/>
                <a:sym typeface="Open Sans"/>
              </a:rPr>
              <a:t>Power Level:</a:t>
            </a:r>
            <a:r>
              <a:rPr lang="en"/>
              <a:t> The level of authority and decision-making power that a person has over a project. You could ask: </a:t>
            </a:r>
            <a:r>
              <a:rPr lang="en" b="1">
                <a:latin typeface="Open Sans"/>
                <a:ea typeface="Open Sans"/>
                <a:cs typeface="Open Sans"/>
                <a:sym typeface="Open Sans"/>
              </a:rPr>
              <a:t>Can this person make decisions about the project?</a:t>
            </a:r>
            <a:endParaRPr b="1">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latin typeface="Open Sans"/>
                <a:ea typeface="Open Sans"/>
                <a:cs typeface="Open Sans"/>
                <a:sym typeface="Open Sans"/>
              </a:rPr>
              <a:t>Influence:</a:t>
            </a:r>
            <a:r>
              <a:rPr lang="en"/>
              <a:t> A person's ability to influence decision-makers through their personality style, interpersonal skills, and relationship with those in authority. You could ask: </a:t>
            </a:r>
            <a:r>
              <a:rPr lang="en" b="1">
                <a:latin typeface="Open Sans"/>
                <a:ea typeface="Open Sans"/>
                <a:cs typeface="Open Sans"/>
                <a:sym typeface="Open Sans"/>
              </a:rPr>
              <a:t>Can this person influence a decision-maker?</a:t>
            </a:r>
            <a:endParaRPr b="1">
              <a:latin typeface="Open Sans"/>
              <a:ea typeface="Open Sans"/>
              <a:cs typeface="Open Sans"/>
              <a:sym typeface="Open Sans"/>
            </a:endParaRPr>
          </a:p>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Power-Influence Classification Grid</a:t>
            </a:r>
            <a:endParaRPr/>
          </a:p>
        </p:txBody>
      </p:sp>
      <p:graphicFrame>
        <p:nvGraphicFramePr>
          <p:cNvPr id="115" name="Google Shape;115;p20"/>
          <p:cNvGraphicFramePr/>
          <p:nvPr/>
        </p:nvGraphicFramePr>
        <p:xfrm>
          <a:off x="264950" y="3261275"/>
          <a:ext cx="7242600" cy="5863346"/>
        </p:xfrm>
        <a:graphic>
          <a:graphicData uri="http://schemas.openxmlformats.org/drawingml/2006/table">
            <a:tbl>
              <a:tblPr>
                <a:noFill/>
                <a:tableStyleId>{A4832C23-1A46-4D09-ACBE-017F5C0958E7}</a:tableStyleId>
              </a:tblPr>
              <a:tblGrid>
                <a:gridCol w="1620500">
                  <a:extLst>
                    <a:ext uri="{9D8B030D-6E8A-4147-A177-3AD203B41FA5}">
                      <a16:colId xmlns:a16="http://schemas.microsoft.com/office/drawing/2014/main" val="20000"/>
                    </a:ext>
                  </a:extLst>
                </a:gridCol>
                <a:gridCol w="1383600">
                  <a:extLst>
                    <a:ext uri="{9D8B030D-6E8A-4147-A177-3AD203B41FA5}">
                      <a16:colId xmlns:a16="http://schemas.microsoft.com/office/drawing/2014/main" val="20001"/>
                    </a:ext>
                  </a:extLst>
                </a:gridCol>
                <a:gridCol w="1477050">
                  <a:extLst>
                    <a:ext uri="{9D8B030D-6E8A-4147-A177-3AD203B41FA5}">
                      <a16:colId xmlns:a16="http://schemas.microsoft.com/office/drawing/2014/main" val="20002"/>
                    </a:ext>
                  </a:extLst>
                </a:gridCol>
                <a:gridCol w="27614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Stakeholder</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Power Level</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Influence Level</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Assumptions and Risks</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23960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Papa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t>High</a:t>
                      </a:r>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t>Low</a:t>
                      </a:r>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Decides for the family</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Worries about the budget</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Mama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t>Low</a:t>
                      </a:r>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t>High</a:t>
                      </a:r>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Influences the family decisions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Concerned about timing</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Junior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t>Low</a:t>
                      </a:r>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t>Low</a:t>
                      </a:r>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the business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Uses own account for the store</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Clr>
                          <a:schemeClr val="dk1"/>
                        </a:buClr>
                        <a:buSzPts val="1100"/>
                        <a:buFont typeface="Arial"/>
                        <a:buNone/>
                      </a:pPr>
                      <a:r>
                        <a:rPr lang="en" sz="1100">
                          <a:solidFill>
                            <a:srgbClr val="FFFFFF"/>
                          </a:solidFill>
                          <a:latin typeface="Open Sans"/>
                          <a:ea typeface="Open Sans"/>
                          <a:cs typeface="Open Sans"/>
                          <a:sym typeface="Open Sans"/>
                        </a:rPr>
                        <a:t>Aliyah (Engineering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t>High</a:t>
                      </a:r>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t>High</a:t>
                      </a:r>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Leads all development work</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Final decisions with engineering are hers</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Moe (Vendor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t>Low</a:t>
                      </a:r>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t>Low</a:t>
                      </a:r>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Likes to upsell</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promotions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one of his many projects</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Taylor (Marketing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t>Low</a:t>
                      </a:r>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t>Low</a:t>
                      </a:r>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Can delay the tasks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Limited role for the project</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6"/>
                  </a:ext>
                </a:extLst>
              </a:tr>
              <a:tr h="208675">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Lou (Program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t>High</a:t>
                      </a:r>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t>Low</a:t>
                      </a:r>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high-level overview</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Can help when things go wrong</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7"/>
                  </a:ext>
                </a:extLst>
              </a:tr>
              <a:tr h="88925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Me (Project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t>Low</a:t>
                      </a:r>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t>High</a:t>
                      </a:r>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Executes the project in a timely manner</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Follows the decision makers</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16" name="Google Shape;116;p20"/>
          <p:cNvSpPr txBox="1">
            <a:spLocks noGrp="1"/>
          </p:cNvSpPr>
          <p:nvPr>
            <p:ph type="body" idx="1"/>
          </p:nvPr>
        </p:nvSpPr>
        <p:spPr>
          <a:xfrm>
            <a:off x="264950" y="2253726"/>
            <a:ext cx="7242600" cy="9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you learned in the </a:t>
            </a:r>
            <a:r>
              <a:rPr lang="en" i="1"/>
              <a:t>Setting up Your Project/Stakeholders Power lesson</a:t>
            </a:r>
            <a:r>
              <a:rPr lang="en"/>
              <a:t>, this chart has </a:t>
            </a:r>
            <a:r>
              <a:rPr lang="en" b="1">
                <a:latin typeface="Open Sans"/>
                <a:ea typeface="Open Sans"/>
                <a:cs typeface="Open Sans"/>
                <a:sym typeface="Open Sans"/>
              </a:rPr>
              <a:t>only a "High" or "Low" classification</a:t>
            </a:r>
            <a:r>
              <a:rPr lang="en"/>
              <a:t>.</a:t>
            </a:r>
            <a:endParaRPr/>
          </a:p>
        </p:txBody>
      </p:sp>
      <p:sp>
        <p:nvSpPr>
          <p:cNvPr id="117" name="Google Shape;117;p20"/>
          <p:cNvSpPr txBox="1"/>
          <p:nvPr/>
        </p:nvSpPr>
        <p:spPr>
          <a:xfrm>
            <a:off x="264950" y="8838550"/>
            <a:ext cx="72426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rgbClr val="525C65"/>
                </a:solidFill>
                <a:latin typeface="Open Sans"/>
                <a:ea typeface="Open Sans"/>
                <a:cs typeface="Open Sans"/>
                <a:sym typeface="Open Sans"/>
              </a:rPr>
              <a:t>HINT:</a:t>
            </a:r>
            <a:r>
              <a:rPr lang="en" sz="1800">
                <a:solidFill>
                  <a:srgbClr val="525C65"/>
                </a:solidFill>
                <a:latin typeface="Open Sans Light"/>
                <a:ea typeface="Open Sans Light"/>
                <a:cs typeface="Open Sans Light"/>
                <a:sym typeface="Open Sans Light"/>
              </a:rPr>
              <a:t> Take a look at the Cast of Characters in the classroom or the </a:t>
            </a:r>
            <a:r>
              <a:rPr lang="en" sz="1800" u="sng">
                <a:solidFill>
                  <a:srgbClr val="525C65"/>
                </a:solidFill>
                <a:latin typeface="Open Sans Light"/>
                <a:ea typeface="Open Sans Light"/>
                <a:cs typeface="Open Sans Light"/>
                <a:sym typeface="Open Sans Light"/>
              </a:rPr>
              <a:t>6th and 7th slide</a:t>
            </a:r>
            <a:r>
              <a:rPr lang="en" sz="1800">
                <a:solidFill>
                  <a:srgbClr val="525C65"/>
                </a:solidFill>
                <a:latin typeface="Open Sans Light"/>
                <a:ea typeface="Open Sans Light"/>
                <a:cs typeface="Open Sans Light"/>
                <a:sym typeface="Open Sans Light"/>
              </a:rPr>
              <a:t> to learn more about each person.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a:t>
            </a:r>
            <a:endParaRPr/>
          </a:p>
        </p:txBody>
      </p:sp>
      <p:sp>
        <p:nvSpPr>
          <p:cNvPr id="123" name="Google Shape;123;p2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need to fill out a RACI chart for your team, as you learned in the </a:t>
            </a:r>
            <a:r>
              <a:rPr lang="en" i="1"/>
              <a:t>Setting up Your Project/Evaluating Team's Competency</a:t>
            </a:r>
            <a:r>
              <a:rPr lang="en"/>
              <a:t> lesson. In the case of this project, it is </a:t>
            </a:r>
            <a:r>
              <a:rPr lang="en" b="1">
                <a:latin typeface="Open Sans"/>
                <a:ea typeface="Open Sans"/>
                <a:cs typeface="Open Sans"/>
                <a:sym typeface="Open Sans"/>
              </a:rPr>
              <a:t>usually the same person who is Responsible are Accountable for a task</a:t>
            </a:r>
            <a:r>
              <a:rPr lang="en"/>
              <a:t>, since managers are working with their teams who are not part of the project.</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R</a:t>
            </a:r>
            <a:r>
              <a:rPr lang="en"/>
              <a:t>esponsible</a:t>
            </a:r>
            <a:r>
              <a:rPr lang="en" b="1">
                <a:latin typeface="Open Sans"/>
                <a:ea typeface="Open Sans"/>
                <a:cs typeface="Open Sans"/>
                <a:sym typeface="Open Sans"/>
              </a:rPr>
              <a:t>:</a:t>
            </a:r>
            <a:r>
              <a:rPr lang="en"/>
              <a:t> Stakeholders who will be responsible for </a:t>
            </a:r>
            <a:r>
              <a:rPr lang="en" b="1" i="1">
                <a:latin typeface="Open Sans"/>
                <a:ea typeface="Open Sans"/>
                <a:cs typeface="Open Sans"/>
                <a:sym typeface="Open Sans"/>
              </a:rPr>
              <a:t>executing actual tasks</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A</a:t>
            </a:r>
            <a:r>
              <a:rPr lang="en"/>
              <a:t>ccountable</a:t>
            </a:r>
            <a:r>
              <a:rPr lang="en" b="1">
                <a:latin typeface="Open Sans"/>
                <a:ea typeface="Open Sans"/>
                <a:cs typeface="Open Sans"/>
                <a:sym typeface="Open Sans"/>
              </a:rPr>
              <a:t>:</a:t>
            </a:r>
            <a:r>
              <a:rPr lang="en"/>
              <a:t> The stakeholder - usually a manager - who has the duty of </a:t>
            </a:r>
            <a:r>
              <a:rPr lang="en" b="1" i="1">
                <a:latin typeface="Open Sans"/>
                <a:ea typeface="Open Sans"/>
                <a:cs typeface="Open Sans"/>
                <a:sym typeface="Open Sans"/>
              </a:rPr>
              <a:t>approving</a:t>
            </a:r>
            <a:r>
              <a:rPr lang="en"/>
              <a:t> whether a task is truly being completed; there can only be one accountable person per task.</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C</a:t>
            </a:r>
            <a:r>
              <a:rPr lang="en"/>
              <a:t>onsult</a:t>
            </a:r>
            <a:r>
              <a:rPr lang="en" b="1">
                <a:latin typeface="Open Sans"/>
                <a:ea typeface="Open Sans"/>
                <a:cs typeface="Open Sans"/>
                <a:sym typeface="Open Sans"/>
              </a:rPr>
              <a:t>:</a:t>
            </a:r>
            <a:r>
              <a:rPr lang="en"/>
              <a:t> Anyone who has valuable insight necessary to successfully execute a task; there can be more than one consult for each task.</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I</a:t>
            </a:r>
            <a:r>
              <a:rPr lang="en"/>
              <a:t>nformed</a:t>
            </a:r>
            <a:r>
              <a:rPr lang="en" b="1">
                <a:latin typeface="Open Sans"/>
                <a:ea typeface="Open Sans"/>
                <a:cs typeface="Open Sans"/>
                <a:sym typeface="Open Sans"/>
              </a:rPr>
              <a:t>:</a:t>
            </a:r>
            <a:r>
              <a:rPr lang="en"/>
              <a:t> A stakeholder who expects to receive information and updates about a particular task. Most stakeholders will fall into this category.</a:t>
            </a: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 Sample Solution</a:t>
            </a:r>
            <a:endParaRPr/>
          </a:p>
        </p:txBody>
      </p:sp>
      <p:sp>
        <p:nvSpPr>
          <p:cNvPr id="129" name="Google Shape;129;p2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There are questions you can ask that help you figure out the RACI chart. Let's do that for the first task: </a:t>
            </a:r>
            <a:r>
              <a:rPr lang="en" b="1">
                <a:latin typeface="Open Sans"/>
                <a:ea typeface="Open Sans"/>
                <a:cs typeface="Open Sans"/>
                <a:sym typeface="Open Sans"/>
              </a:rPr>
              <a:t>Build storefront</a:t>
            </a:r>
            <a:r>
              <a:rPr lang="en"/>
              <a:t>.</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Responsible</a:t>
            </a:r>
            <a:r>
              <a:rPr lang="en"/>
              <a:t>: Who in the team builds the storefront? </a:t>
            </a:r>
            <a:r>
              <a:rPr lang="en" b="1">
                <a:latin typeface="Open Sans"/>
                <a:ea typeface="Open Sans"/>
                <a:cs typeface="Open Sans"/>
                <a:sym typeface="Open Sans"/>
              </a:rPr>
              <a:t>Aliyah</a:t>
            </a:r>
            <a:r>
              <a:rPr lang="en"/>
              <a:t>, as she is the engineering manager.</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Accountable</a:t>
            </a:r>
            <a:r>
              <a:rPr lang="en"/>
              <a:t>: Who can approve the finished storefront? </a:t>
            </a:r>
            <a:r>
              <a:rPr lang="en" b="1">
                <a:latin typeface="Open Sans"/>
                <a:ea typeface="Open Sans"/>
                <a:cs typeface="Open Sans"/>
                <a:sym typeface="Open Sans"/>
              </a:rPr>
              <a:t>Aliyah</a:t>
            </a:r>
            <a:r>
              <a:rPr lang="en"/>
              <a:t>, since she is the one who knows the technical problems. </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Consult</a:t>
            </a:r>
            <a:r>
              <a:rPr lang="en"/>
              <a:t>: Who can provide valuable insight while building the storefront? </a:t>
            </a:r>
            <a:r>
              <a:rPr lang="en" b="1">
                <a:latin typeface="Open Sans"/>
                <a:ea typeface="Open Sans"/>
                <a:cs typeface="Open Sans"/>
                <a:sym typeface="Open Sans"/>
              </a:rPr>
              <a:t>Moe</a:t>
            </a:r>
            <a:r>
              <a:rPr lang="en"/>
              <a:t>, as he is the vendor manager, and the storefront is for them.</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Informed</a:t>
            </a:r>
            <a:r>
              <a:rPr lang="en"/>
              <a:t>: Who needs to be kept informed about progress on this task? It can be all other people (</a:t>
            </a:r>
            <a:r>
              <a:rPr lang="en" b="1">
                <a:latin typeface="Open Sans"/>
                <a:ea typeface="Open Sans"/>
                <a:cs typeface="Open Sans"/>
                <a:sym typeface="Open Sans"/>
              </a:rPr>
              <a:t>Me, Lou, Taylor</a:t>
            </a:r>
            <a:r>
              <a:rPr lang="en"/>
              <a:t>) as other tasks depend on this one.</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34" name="Google Shape;134;p23"/>
          <p:cNvGraphicFramePr/>
          <p:nvPr/>
        </p:nvGraphicFramePr>
        <p:xfrm>
          <a:off x="191900" y="4050000"/>
          <a:ext cx="3000000" cy="3000000"/>
        </p:xfrm>
        <a:graphic>
          <a:graphicData uri="http://schemas.openxmlformats.org/drawingml/2006/table">
            <a:tbl>
              <a:tblPr>
                <a:noFill/>
                <a:tableStyleId>{A4832C23-1A46-4D09-ACBE-017F5C0958E7}</a:tableStyleId>
              </a:tblPr>
              <a:tblGrid>
                <a:gridCol w="1631800">
                  <a:extLst>
                    <a:ext uri="{9D8B030D-6E8A-4147-A177-3AD203B41FA5}">
                      <a16:colId xmlns:a16="http://schemas.microsoft.com/office/drawing/2014/main" val="20000"/>
                    </a:ext>
                  </a:extLst>
                </a:gridCol>
                <a:gridCol w="1061300">
                  <a:extLst>
                    <a:ext uri="{9D8B030D-6E8A-4147-A177-3AD203B41FA5}">
                      <a16:colId xmlns:a16="http://schemas.microsoft.com/office/drawing/2014/main" val="20001"/>
                    </a:ext>
                  </a:extLst>
                </a:gridCol>
                <a:gridCol w="1091325">
                  <a:extLst>
                    <a:ext uri="{9D8B030D-6E8A-4147-A177-3AD203B41FA5}">
                      <a16:colId xmlns:a16="http://schemas.microsoft.com/office/drawing/2014/main" val="20002"/>
                    </a:ext>
                  </a:extLst>
                </a:gridCol>
                <a:gridCol w="1141375">
                  <a:extLst>
                    <a:ext uri="{9D8B030D-6E8A-4147-A177-3AD203B41FA5}">
                      <a16:colId xmlns:a16="http://schemas.microsoft.com/office/drawing/2014/main" val="20003"/>
                    </a:ext>
                  </a:extLst>
                </a:gridCol>
                <a:gridCol w="1231450">
                  <a:extLst>
                    <a:ext uri="{9D8B030D-6E8A-4147-A177-3AD203B41FA5}">
                      <a16:colId xmlns:a16="http://schemas.microsoft.com/office/drawing/2014/main" val="20004"/>
                    </a:ext>
                  </a:extLst>
                </a:gridCol>
                <a:gridCol w="1231450">
                  <a:extLst>
                    <a:ext uri="{9D8B030D-6E8A-4147-A177-3AD203B41FA5}">
                      <a16:colId xmlns:a16="http://schemas.microsoft.com/office/drawing/2014/main" val="20005"/>
                    </a:ext>
                  </a:extLst>
                </a:gridCol>
              </a:tblGrid>
              <a:tr h="613200">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Tasks</a:t>
                      </a:r>
                      <a:endParaRPr sz="1200">
                        <a:solidFill>
                          <a:schemeClr val="lt1"/>
                        </a:solidFill>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Clr>
                          <a:schemeClr val="dk1"/>
                        </a:buClr>
                        <a:buSzPts val="1100"/>
                        <a:buFont typeface="Arial"/>
                        <a:buNone/>
                      </a:pPr>
                      <a:r>
                        <a:rPr lang="en" sz="1200">
                          <a:solidFill>
                            <a:schemeClr val="lt1"/>
                          </a:solidFill>
                          <a:latin typeface="Open Sans"/>
                          <a:ea typeface="Open Sans"/>
                          <a:cs typeface="Open Sans"/>
                          <a:sym typeface="Open Sans"/>
                        </a:rPr>
                        <a:t>Me, Project Manager</a:t>
                      </a:r>
                      <a:endParaRPr sz="1200">
                        <a:solidFill>
                          <a:schemeClr val="lt1"/>
                        </a:solidFill>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Lou, Program Manager</a:t>
                      </a:r>
                      <a:endParaRPr sz="120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Taylor, Marketing Manager</a:t>
                      </a:r>
                      <a:endParaRPr sz="120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Moe, Vendor Manager</a:t>
                      </a:r>
                      <a:endParaRPr sz="120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Aliyah, Engineering Manager</a:t>
                      </a:r>
                      <a:endParaRPr sz="120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6232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Build storefront</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A/R</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1"/>
                  </a:ext>
                </a:extLst>
              </a:tr>
              <a:tr h="6232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Input Inventory Data</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3730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Build social media integration</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6332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Train Stefano’s on platform</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r h="6255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Create social media channels</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5"/>
                  </a:ext>
                </a:extLst>
              </a:tr>
              <a:tr h="573175">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Build recommendation engine</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6"/>
                  </a:ext>
                </a:extLst>
              </a:tr>
              <a:tr h="6032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Create Custom Sales Report </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7"/>
                  </a:ext>
                </a:extLst>
              </a:tr>
              <a:tr h="3930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Engage stakeholders</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A</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35" name="Google Shape;135;p2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a:t>
            </a:r>
            <a:endParaRPr/>
          </a:p>
        </p:txBody>
      </p:sp>
      <p:sp>
        <p:nvSpPr>
          <p:cNvPr id="136" name="Google Shape;136;p23"/>
          <p:cNvSpPr txBox="1">
            <a:spLocks noGrp="1"/>
          </p:cNvSpPr>
          <p:nvPr>
            <p:ph type="body" idx="1"/>
          </p:nvPr>
        </p:nvSpPr>
        <p:spPr>
          <a:xfrm>
            <a:off x="264950" y="2253722"/>
            <a:ext cx="7242600" cy="16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Light"/>
                <a:ea typeface="Open Sans Light"/>
                <a:cs typeface="Open Sans Light"/>
                <a:sym typeface="Open Sans Light"/>
              </a:rPr>
              <a:t>Take a look at the </a:t>
            </a:r>
            <a:r>
              <a:rPr lang="en" b="1"/>
              <a:t>5th slide:</a:t>
            </a:r>
            <a:r>
              <a:rPr lang="en">
                <a:latin typeface="Open Sans Light"/>
                <a:ea typeface="Open Sans Light"/>
                <a:cs typeface="Open Sans Light"/>
                <a:sym typeface="Open Sans Light"/>
              </a:rPr>
              <a:t> "Yosemite teams and tasks," for information. Each manager has a team that works with them; therefore, they are Accountable AND Responsible for the work they do. Unlike them, you have a boss who needs to approve of your work. </a:t>
            </a:r>
            <a:endParaRPr>
              <a:latin typeface="Open Sans Light"/>
              <a:ea typeface="Open Sans Light"/>
              <a:cs typeface="Open Sans Light"/>
              <a:sym typeface="Open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Three:</a:t>
            </a:r>
            <a:endParaRPr/>
          </a:p>
          <a:p>
            <a:pPr marL="0" lvl="0" indent="0" algn="l" rtl="0">
              <a:spcBef>
                <a:spcPts val="0"/>
              </a:spcBef>
              <a:spcAft>
                <a:spcPts val="0"/>
              </a:spcAft>
              <a:buNone/>
            </a:pPr>
            <a:r>
              <a:rPr lang="en"/>
              <a:t>Create a Project Plan</a:t>
            </a:r>
            <a:endParaRPr/>
          </a:p>
        </p:txBody>
      </p:sp>
      <p:sp>
        <p:nvSpPr>
          <p:cNvPr id="142" name="Google Shape;142;p24"/>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Create a Project Plan</a:t>
            </a:r>
            <a:endParaRPr/>
          </a:p>
        </p:txBody>
      </p:sp>
      <p:sp>
        <p:nvSpPr>
          <p:cNvPr id="148" name="Google Shape;148;p2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In this step, you will reference the project scope, stakeholder analysis, and RACI chart to create a project plan for the proposed methodology.</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Build a model of your plan for managing the Yosemite project. It should be a snapshot of the planning phase of the project. You can use the dates in your current year when creating the project plan.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Display this model in one of the two frameworks,</a:t>
            </a:r>
            <a:endParaRPr/>
          </a:p>
          <a:p>
            <a:pPr marL="0" lvl="0" indent="0" algn="l" rtl="0">
              <a:lnSpc>
                <a:spcPct val="100000"/>
              </a:lnSpc>
              <a:spcBef>
                <a:spcPts val="0"/>
              </a:spcBef>
              <a:spcAft>
                <a:spcPts val="0"/>
              </a:spcAft>
              <a:buClr>
                <a:schemeClr val="dk1"/>
              </a:buClr>
              <a:buSzPts val="1100"/>
              <a:buFont typeface="Arial"/>
              <a:buNone/>
            </a:pPr>
            <a:r>
              <a:rPr lang="en"/>
              <a:t> </a:t>
            </a:r>
            <a:endParaRPr/>
          </a:p>
          <a:p>
            <a:pPr marL="457200" lvl="0" indent="-342900" algn="l" rtl="0">
              <a:lnSpc>
                <a:spcPct val="100000"/>
              </a:lnSpc>
              <a:spcBef>
                <a:spcPts val="0"/>
              </a:spcBef>
              <a:spcAft>
                <a:spcPts val="0"/>
              </a:spcAft>
              <a:buSzPts val="1800"/>
              <a:buAutoNum type="arabicPeriod"/>
            </a:pPr>
            <a:r>
              <a:rPr lang="en"/>
              <a:t>A Gantt chart for Waterfall  </a:t>
            </a:r>
            <a:r>
              <a:rPr lang="en" b="1" i="1">
                <a:latin typeface="Open Sans"/>
                <a:ea typeface="Open Sans"/>
                <a:cs typeface="Open Sans"/>
                <a:sym typeface="Open Sans"/>
              </a:rPr>
              <a:t>OR</a:t>
            </a:r>
            <a:endParaRPr b="1" i="1">
              <a:latin typeface="Open Sans"/>
              <a:ea typeface="Open Sans"/>
              <a:cs typeface="Open Sans"/>
              <a:sym typeface="Open Sans"/>
            </a:endParaRPr>
          </a:p>
          <a:p>
            <a:pPr marL="457200" lvl="0" indent="-342900" algn="l" rtl="0">
              <a:lnSpc>
                <a:spcPct val="100000"/>
              </a:lnSpc>
              <a:spcBef>
                <a:spcPts val="0"/>
              </a:spcBef>
              <a:spcAft>
                <a:spcPts val="0"/>
              </a:spcAft>
              <a:buSzPts val="1800"/>
              <a:buAutoNum type="arabicPeriod"/>
            </a:pPr>
            <a:r>
              <a:rPr lang="en"/>
              <a:t>a Scrum board for Agile.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After you pick one model, be sure to </a:t>
            </a:r>
            <a:r>
              <a:rPr lang="en" b="1">
                <a:latin typeface="Open Sans"/>
                <a:ea typeface="Open Sans"/>
                <a:cs typeface="Open Sans"/>
                <a:sym typeface="Open Sans"/>
              </a:rPr>
              <a:t>include the information outlined in your project scope, stakeholder analysis, and RACI chart</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Scenario</a:t>
            </a:r>
            <a:endParaRPr/>
          </a:p>
        </p:txBody>
      </p:sp>
      <p:sp>
        <p:nvSpPr>
          <p:cNvPr id="43" name="Google Shape;43;p8"/>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Instructions based on your method</a:t>
            </a:r>
            <a:endParaRPr/>
          </a:p>
        </p:txBody>
      </p:sp>
      <p:sp>
        <p:nvSpPr>
          <p:cNvPr id="154" name="Google Shape;154;p2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600" b="1">
                <a:latin typeface="Open Sans"/>
                <a:ea typeface="Open Sans"/>
                <a:cs typeface="Open Sans"/>
                <a:sym typeface="Open Sans"/>
              </a:rPr>
              <a:t>Waterfall Project Plan</a:t>
            </a:r>
            <a:endParaRPr sz="2600" b="1">
              <a:latin typeface="Open Sans"/>
              <a:ea typeface="Open Sans"/>
              <a:cs typeface="Open Sans"/>
              <a:sym typeface="Open Sans"/>
            </a:endParaRPr>
          </a:p>
          <a:p>
            <a:pPr marL="0" lvl="0" indent="0" algn="ctr" rtl="0">
              <a:lnSpc>
                <a:spcPct val="100000"/>
              </a:lnSpc>
              <a:spcBef>
                <a:spcPts val="0"/>
              </a:spcBef>
              <a:spcAft>
                <a:spcPts val="0"/>
              </a:spcAft>
              <a:buNone/>
            </a:pPr>
            <a:endParaRPr sz="26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You need to create a Gantt chart</a:t>
            </a:r>
            <a:endParaRPr sz="2000"/>
          </a:p>
          <a:p>
            <a:pPr marL="457200" lvl="0" indent="-355600" algn="l" rtl="0">
              <a:lnSpc>
                <a:spcPct val="100000"/>
              </a:lnSpc>
              <a:spcBef>
                <a:spcPts val="0"/>
              </a:spcBef>
              <a:spcAft>
                <a:spcPts val="0"/>
              </a:spcAft>
              <a:buSzPts val="2000"/>
              <a:buChar char="-"/>
            </a:pPr>
            <a:r>
              <a:rPr lang="en" sz="2000"/>
              <a:t>Implement everything from the Project Plan Details on slide 21</a:t>
            </a:r>
            <a:endParaRPr sz="2000"/>
          </a:p>
          <a:p>
            <a:pPr marL="457200" lvl="0" indent="-355600" algn="l" rtl="0">
              <a:lnSpc>
                <a:spcPct val="100000"/>
              </a:lnSpc>
              <a:spcBef>
                <a:spcPts val="0"/>
              </a:spcBef>
              <a:spcAft>
                <a:spcPts val="0"/>
              </a:spcAft>
              <a:buSzPts val="2000"/>
              <a:buChar char="-"/>
            </a:pPr>
            <a:r>
              <a:rPr lang="en" sz="2000"/>
              <a:t>Follow the instructions on slide 22</a:t>
            </a:r>
            <a:endParaRPr sz="2000"/>
          </a:p>
          <a:p>
            <a:pPr marL="457200" lvl="0" indent="-355600" algn="l" rtl="0">
              <a:lnSpc>
                <a:spcPct val="100000"/>
              </a:lnSpc>
              <a:spcBef>
                <a:spcPts val="0"/>
              </a:spcBef>
              <a:spcAft>
                <a:spcPts val="0"/>
              </a:spcAft>
              <a:buSzPts val="2000"/>
              <a:buChar char="-"/>
            </a:pPr>
            <a:r>
              <a:rPr lang="en" sz="2000"/>
              <a:t>Skip slides 23-25, go to slide 26 and continue the project.</a:t>
            </a:r>
            <a:endParaRPr sz="2000"/>
          </a:p>
          <a:p>
            <a:pPr marL="0" lvl="0" indent="0" algn="l" rtl="0">
              <a:lnSpc>
                <a:spcPct val="100000"/>
              </a:lnSpc>
              <a:spcBef>
                <a:spcPts val="0"/>
              </a:spcBef>
              <a:spcAft>
                <a:spcPts val="0"/>
              </a:spcAft>
              <a:buNone/>
            </a:pPr>
            <a:endParaRPr sz="2400" b="1">
              <a:latin typeface="Open Sans"/>
              <a:ea typeface="Open Sans"/>
              <a:cs typeface="Open Sans"/>
              <a:sym typeface="Open Sans"/>
            </a:endParaRPr>
          </a:p>
          <a:p>
            <a:pPr marL="0" lvl="0" indent="0" algn="ctr" rtl="0">
              <a:lnSpc>
                <a:spcPct val="100000"/>
              </a:lnSpc>
              <a:spcBef>
                <a:spcPts val="0"/>
              </a:spcBef>
              <a:spcAft>
                <a:spcPts val="0"/>
              </a:spcAft>
              <a:buNone/>
            </a:pPr>
            <a:r>
              <a:rPr lang="en" sz="2600" b="1">
                <a:latin typeface="Open Sans"/>
                <a:ea typeface="Open Sans"/>
                <a:cs typeface="Open Sans"/>
                <a:sym typeface="Open Sans"/>
              </a:rPr>
              <a:t>Agile Project Plan</a:t>
            </a:r>
            <a:endParaRPr sz="2600" b="1">
              <a:latin typeface="Open Sans"/>
              <a:ea typeface="Open Sans"/>
              <a:cs typeface="Open Sans"/>
              <a:sym typeface="Open Sans"/>
            </a:endParaRPr>
          </a:p>
          <a:p>
            <a:pPr marL="0" lvl="0" indent="0" algn="ctr" rtl="0">
              <a:lnSpc>
                <a:spcPct val="100000"/>
              </a:lnSpc>
              <a:spcBef>
                <a:spcPts val="0"/>
              </a:spcBef>
              <a:spcAft>
                <a:spcPts val="0"/>
              </a:spcAft>
              <a:buNone/>
            </a:pPr>
            <a:endParaRPr sz="26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You need to create a Trello board</a:t>
            </a:r>
            <a:endParaRPr sz="2000"/>
          </a:p>
          <a:p>
            <a:pPr marL="457200" lvl="0" indent="-355600" algn="l" rtl="0">
              <a:lnSpc>
                <a:spcPct val="100000"/>
              </a:lnSpc>
              <a:spcBef>
                <a:spcPts val="0"/>
              </a:spcBef>
              <a:spcAft>
                <a:spcPts val="0"/>
              </a:spcAft>
              <a:buSzPts val="2000"/>
              <a:buChar char="-"/>
            </a:pPr>
            <a:r>
              <a:rPr lang="en" sz="2000"/>
              <a:t>Implement everything from the Project Plan Details on slide 21</a:t>
            </a:r>
            <a:endParaRPr sz="2000"/>
          </a:p>
          <a:p>
            <a:pPr marL="457200" lvl="0" indent="-355600" algn="l" rtl="0">
              <a:lnSpc>
                <a:spcPct val="100000"/>
              </a:lnSpc>
              <a:spcBef>
                <a:spcPts val="0"/>
              </a:spcBef>
              <a:spcAft>
                <a:spcPts val="0"/>
              </a:spcAft>
              <a:buSzPts val="2000"/>
              <a:buChar char="-"/>
            </a:pPr>
            <a:r>
              <a:rPr lang="en" sz="2000"/>
              <a:t>Skip slide 22 </a:t>
            </a:r>
            <a:endParaRPr sz="2000"/>
          </a:p>
          <a:p>
            <a:pPr marL="457200" lvl="0" indent="-355600" algn="l" rtl="0">
              <a:lnSpc>
                <a:spcPct val="100000"/>
              </a:lnSpc>
              <a:spcBef>
                <a:spcPts val="0"/>
              </a:spcBef>
              <a:spcAft>
                <a:spcPts val="0"/>
              </a:spcAft>
              <a:buSzPts val="2000"/>
              <a:buChar char="-"/>
            </a:pPr>
            <a:r>
              <a:rPr lang="en" sz="2000"/>
              <a:t>Follow the instructions on slide 23-25</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Plan Details</a:t>
            </a:r>
            <a:endParaRPr/>
          </a:p>
        </p:txBody>
      </p:sp>
      <p:sp>
        <p:nvSpPr>
          <p:cNvPr id="160" name="Google Shape;160;p2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t>In the project plan you should include at least the following tasks:</a:t>
            </a:r>
            <a:endParaRPr sz="2000"/>
          </a:p>
          <a:p>
            <a:pPr marL="457200" lvl="0" indent="-355600" algn="l" rtl="0">
              <a:lnSpc>
                <a:spcPct val="100000"/>
              </a:lnSpc>
              <a:spcBef>
                <a:spcPts val="0"/>
              </a:spcBef>
              <a:spcAft>
                <a:spcPts val="0"/>
              </a:spcAft>
              <a:buSzPts val="2000"/>
              <a:buFont typeface="Open Sans"/>
              <a:buChar char="-"/>
            </a:pPr>
            <a:r>
              <a:rPr lang="en" sz="2000" b="1">
                <a:latin typeface="Open Sans"/>
                <a:ea typeface="Open Sans"/>
                <a:cs typeface="Open Sans"/>
                <a:sym typeface="Open Sans"/>
              </a:rPr>
              <a:t>All tasks from the RACI Chart</a:t>
            </a:r>
            <a:endParaRPr sz="20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At least </a:t>
            </a:r>
            <a:r>
              <a:rPr lang="en" sz="2000" b="1">
                <a:latin typeface="Open Sans"/>
                <a:ea typeface="Open Sans"/>
                <a:cs typeface="Open Sans"/>
                <a:sym typeface="Open Sans"/>
              </a:rPr>
              <a:t>3 Status Reports</a:t>
            </a:r>
            <a:r>
              <a:rPr lang="en" sz="2000"/>
              <a:t> - where you think it is appropriate</a:t>
            </a:r>
            <a:endParaRPr sz="2000"/>
          </a:p>
          <a:p>
            <a:pPr marL="457200" lvl="0" indent="-355600" algn="l" rtl="0">
              <a:lnSpc>
                <a:spcPct val="100000"/>
              </a:lnSpc>
              <a:spcBef>
                <a:spcPts val="0"/>
              </a:spcBef>
              <a:spcAft>
                <a:spcPts val="0"/>
              </a:spcAft>
              <a:buSzPts val="2000"/>
              <a:buChar char="-"/>
            </a:pPr>
            <a:r>
              <a:rPr lang="en" sz="2000"/>
              <a:t>Follow the additional instructions for your plan depending on your method</a:t>
            </a:r>
            <a:endParaRPr sz="2000"/>
          </a:p>
          <a:p>
            <a:pPr marL="0" lvl="0" indent="0" algn="l" rtl="0">
              <a:lnSpc>
                <a:spcPct val="100000"/>
              </a:lnSpc>
              <a:spcBef>
                <a:spcPts val="0"/>
              </a:spcBef>
              <a:spcAft>
                <a:spcPts val="0"/>
              </a:spcAft>
              <a:buNone/>
            </a:pPr>
            <a:endParaRPr sz="2000"/>
          </a:p>
          <a:p>
            <a:pPr marL="0" lvl="0" indent="0" algn="l" rtl="0">
              <a:lnSpc>
                <a:spcPct val="100000"/>
              </a:lnSpc>
              <a:spcBef>
                <a:spcPts val="0"/>
              </a:spcBef>
              <a:spcAft>
                <a:spcPts val="0"/>
              </a:spcAft>
              <a:buNone/>
            </a:pPr>
            <a:r>
              <a:rPr lang="en" sz="2000"/>
              <a:t>You can assume the status reports take one day, and the documentation tasks 1-3 days.</a:t>
            </a:r>
            <a:endParaRPr sz="2000"/>
          </a:p>
          <a:p>
            <a:pPr marL="0" lvl="0" indent="0" algn="l" rtl="0">
              <a:lnSpc>
                <a:spcPct val="100000"/>
              </a:lnSpc>
              <a:spcBef>
                <a:spcPts val="0"/>
              </a:spcBef>
              <a:spcAft>
                <a:spcPts val="0"/>
              </a:spcAft>
              <a:buNone/>
            </a:pPr>
            <a:endParaRPr sz="2000"/>
          </a:p>
          <a:p>
            <a:pPr marL="0" lvl="0" indent="0" algn="l" rtl="0">
              <a:lnSpc>
                <a:spcPct val="100000"/>
              </a:lnSpc>
              <a:spcBef>
                <a:spcPts val="0"/>
              </a:spcBef>
              <a:spcAft>
                <a:spcPts val="0"/>
              </a:spcAft>
              <a:buNone/>
            </a:pPr>
            <a:r>
              <a:rPr lang="en" sz="2000" b="1">
                <a:latin typeface="Open Sans"/>
                <a:ea typeface="Open Sans"/>
                <a:cs typeface="Open Sans"/>
                <a:sym typeface="Open Sans"/>
              </a:rPr>
              <a:t>Pay attention to:</a:t>
            </a:r>
            <a:endParaRPr sz="2000" b="1">
              <a:latin typeface="Open Sans"/>
              <a:ea typeface="Open Sans"/>
              <a:cs typeface="Open Sans"/>
              <a:sym typeface="Open Sans"/>
            </a:endParaRPr>
          </a:p>
          <a:p>
            <a:pPr marL="0" lvl="0" indent="0" algn="l" rtl="0">
              <a:lnSpc>
                <a:spcPct val="100000"/>
              </a:lnSpc>
              <a:spcBef>
                <a:spcPts val="0"/>
              </a:spcBef>
              <a:spcAft>
                <a:spcPts val="0"/>
              </a:spcAft>
              <a:buNone/>
            </a:pPr>
            <a:endParaRPr sz="20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It is a snapshot of the planning phase of the project</a:t>
            </a:r>
            <a:endParaRPr sz="2000"/>
          </a:p>
          <a:p>
            <a:pPr marL="457200" lvl="0" indent="-355600" algn="l" rtl="0">
              <a:lnSpc>
                <a:spcPct val="100000"/>
              </a:lnSpc>
              <a:spcBef>
                <a:spcPts val="0"/>
              </a:spcBef>
              <a:spcAft>
                <a:spcPts val="0"/>
              </a:spcAft>
              <a:buSzPts val="2000"/>
              <a:buChar char="●"/>
            </a:pPr>
            <a:r>
              <a:rPr lang="en" sz="2000"/>
              <a:t>You can only assign tasks to Yosemite employees</a:t>
            </a:r>
            <a:endParaRPr sz="2000"/>
          </a:p>
          <a:p>
            <a:pPr marL="457200" lvl="0" indent="-355600" algn="l" rtl="0">
              <a:lnSpc>
                <a:spcPct val="100000"/>
              </a:lnSpc>
              <a:spcBef>
                <a:spcPts val="0"/>
              </a:spcBef>
              <a:spcAft>
                <a:spcPts val="0"/>
              </a:spcAft>
              <a:buSzPts val="2000"/>
              <a:buChar char="●"/>
            </a:pPr>
            <a:r>
              <a:rPr lang="en" sz="2000"/>
              <a:t>The date of the tasks must correlate with the project plan</a:t>
            </a:r>
            <a:endParaRPr sz="2000"/>
          </a:p>
          <a:p>
            <a:pPr marL="457200" lvl="0" indent="-355600" algn="l" rtl="0">
              <a:lnSpc>
                <a:spcPct val="100000"/>
              </a:lnSpc>
              <a:spcBef>
                <a:spcPts val="0"/>
              </a:spcBef>
              <a:spcAft>
                <a:spcPts val="0"/>
              </a:spcAft>
              <a:buSzPts val="2000"/>
              <a:buChar char="●"/>
            </a:pPr>
            <a:r>
              <a:rPr lang="en" sz="2000"/>
              <a:t>All tasks must have a start date and due date</a:t>
            </a:r>
            <a:endParaRPr sz="2000"/>
          </a:p>
          <a:p>
            <a:pPr marL="457200" lvl="0" indent="-355600" algn="l" rtl="0">
              <a:lnSpc>
                <a:spcPct val="100000"/>
              </a:lnSpc>
              <a:spcBef>
                <a:spcPts val="0"/>
              </a:spcBef>
              <a:spcAft>
                <a:spcPts val="0"/>
              </a:spcAft>
              <a:buSzPts val="2000"/>
              <a:buChar char="●"/>
            </a:pPr>
            <a:r>
              <a:rPr lang="en" sz="2000"/>
              <a:t>All tasks must be assigned to the relevant person</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Waterfall Project Plan</a:t>
            </a:r>
            <a:endParaRPr/>
          </a:p>
        </p:txBody>
      </p:sp>
      <p:sp>
        <p:nvSpPr>
          <p:cNvPr id="166" name="Google Shape;166;p2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t>If you choose a Waterfall project plan in Step 2, you should include additional tasks related to stakeholder engagement, team management, and closure activities. </a:t>
            </a:r>
            <a:endParaRPr/>
          </a:p>
          <a:p>
            <a:pPr marL="0" lvl="0" indent="0" algn="l" rtl="0">
              <a:spcBef>
                <a:spcPts val="1200"/>
              </a:spcBef>
              <a:spcAft>
                <a:spcPts val="0"/>
              </a:spcAft>
              <a:buNone/>
            </a:pPr>
            <a:r>
              <a:rPr lang="en"/>
              <a:t>You have to include </a:t>
            </a:r>
            <a:r>
              <a:rPr lang="en" b="1">
                <a:latin typeface="Open Sans"/>
                <a:ea typeface="Open Sans"/>
                <a:cs typeface="Open Sans"/>
                <a:sym typeface="Open Sans"/>
              </a:rPr>
              <a:t>at least the following additional tasks:</a:t>
            </a:r>
            <a:endParaRPr b="1">
              <a:latin typeface="Open Sans"/>
              <a:ea typeface="Open Sans"/>
              <a:cs typeface="Open Sans"/>
              <a:sym typeface="Open Sans"/>
            </a:endParaRPr>
          </a:p>
          <a:p>
            <a:pPr marL="457200" lvl="0" indent="-342900" algn="l" rtl="0">
              <a:spcBef>
                <a:spcPts val="1200"/>
              </a:spcBef>
              <a:spcAft>
                <a:spcPts val="0"/>
              </a:spcAft>
              <a:buSzPts val="1800"/>
              <a:buChar char="●"/>
            </a:pPr>
            <a:r>
              <a:rPr lang="en"/>
              <a:t>A kickoff meeting</a:t>
            </a:r>
            <a:endParaRPr/>
          </a:p>
          <a:p>
            <a:pPr marL="457200" lvl="0" indent="-342900" algn="l" rtl="0">
              <a:spcBef>
                <a:spcPts val="0"/>
              </a:spcBef>
              <a:spcAft>
                <a:spcPts val="0"/>
              </a:spcAft>
              <a:buSzPts val="1800"/>
              <a:buChar char="●"/>
            </a:pPr>
            <a:r>
              <a:rPr lang="en"/>
              <a:t>Closure meeting</a:t>
            </a:r>
            <a:endParaRPr/>
          </a:p>
          <a:p>
            <a:pPr marL="0" lvl="0" indent="0" algn="l" rtl="0">
              <a:spcBef>
                <a:spcPts val="1200"/>
              </a:spcBef>
              <a:spcAft>
                <a:spcPts val="0"/>
              </a:spcAft>
              <a:buNone/>
            </a:pPr>
            <a:r>
              <a:rPr lang="en"/>
              <a:t>Create a Gantt chart for your project by filling in the Gantt Chart Template provided in the classroom. Export or save the spreadsheet as a .xls or .xlsx file. Add this spreadsheet to your project submission folder.</a:t>
            </a:r>
            <a:endParaRPr/>
          </a:p>
          <a:p>
            <a:pPr marL="0" lvl="0" indent="0" algn="l" rtl="0">
              <a:lnSpc>
                <a:spcPct val="100000"/>
              </a:lnSpc>
              <a:spcBef>
                <a:spcPts val="120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Agile Project Plan</a:t>
            </a:r>
            <a:endParaRPr/>
          </a:p>
        </p:txBody>
      </p:sp>
      <p:sp>
        <p:nvSpPr>
          <p:cNvPr id="172" name="Google Shape;172;p2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a:t>If you choose an Agile project plan in Step 2, you should </a:t>
            </a:r>
            <a:r>
              <a:rPr lang="en" b="1">
                <a:latin typeface="Open Sans"/>
                <a:ea typeface="Open Sans"/>
                <a:cs typeface="Open Sans"/>
                <a:sym typeface="Open Sans"/>
              </a:rPr>
              <a:t>organize the columns using Scrum phases:</a:t>
            </a:r>
            <a:endParaRPr b="1">
              <a:latin typeface="Open Sans"/>
              <a:ea typeface="Open Sans"/>
              <a:cs typeface="Open Sans"/>
              <a:sym typeface="Open Sans"/>
            </a:endParaRPr>
          </a:p>
          <a:p>
            <a:pPr marL="457200" lvl="0" indent="-342900" algn="l" rtl="0">
              <a:spcBef>
                <a:spcPts val="1200"/>
              </a:spcBef>
              <a:spcAft>
                <a:spcPts val="0"/>
              </a:spcAft>
              <a:buSzPts val="1800"/>
              <a:buChar char="●"/>
            </a:pPr>
            <a:r>
              <a:rPr lang="en"/>
              <a:t>Sprint Planning</a:t>
            </a:r>
            <a:endParaRPr/>
          </a:p>
          <a:p>
            <a:pPr marL="457200" lvl="0" indent="-342900" algn="l" rtl="0">
              <a:spcBef>
                <a:spcPts val="0"/>
              </a:spcBef>
              <a:spcAft>
                <a:spcPts val="0"/>
              </a:spcAft>
              <a:buSzPts val="1800"/>
              <a:buChar char="●"/>
            </a:pPr>
            <a:r>
              <a:rPr lang="en"/>
              <a:t>Backlog</a:t>
            </a:r>
            <a:endParaRPr/>
          </a:p>
          <a:p>
            <a:pPr marL="457200" lvl="0" indent="-342900" algn="l" rtl="0">
              <a:spcBef>
                <a:spcPts val="0"/>
              </a:spcBef>
              <a:spcAft>
                <a:spcPts val="0"/>
              </a:spcAft>
              <a:buSzPts val="1800"/>
              <a:buChar char="●"/>
            </a:pPr>
            <a:r>
              <a:rPr lang="en"/>
              <a:t>Work In Progress</a:t>
            </a:r>
            <a:endParaRPr/>
          </a:p>
          <a:p>
            <a:pPr marL="457200" lvl="0" indent="-342900" algn="l" rtl="0">
              <a:spcBef>
                <a:spcPts val="0"/>
              </a:spcBef>
              <a:spcAft>
                <a:spcPts val="0"/>
              </a:spcAft>
              <a:buSzPts val="1800"/>
              <a:buChar char="●"/>
            </a:pPr>
            <a:r>
              <a:rPr lang="en"/>
              <a:t>QA</a:t>
            </a:r>
            <a:endParaRPr/>
          </a:p>
          <a:p>
            <a:pPr marL="457200" lvl="0" indent="-342900" algn="l" rtl="0">
              <a:spcBef>
                <a:spcPts val="0"/>
              </a:spcBef>
              <a:spcAft>
                <a:spcPts val="0"/>
              </a:spcAft>
              <a:buSzPts val="1800"/>
              <a:buChar char="●"/>
            </a:pPr>
            <a:r>
              <a:rPr lang="en"/>
              <a:t>Release</a:t>
            </a:r>
            <a:endParaRPr/>
          </a:p>
          <a:p>
            <a:pPr marL="457200" lvl="0" indent="-342900" algn="l" rtl="0">
              <a:spcBef>
                <a:spcPts val="0"/>
              </a:spcBef>
              <a:spcAft>
                <a:spcPts val="0"/>
              </a:spcAft>
              <a:buSzPts val="1800"/>
              <a:buChar char="●"/>
            </a:pPr>
            <a:r>
              <a:rPr lang="en"/>
              <a:t>Sprint Review</a:t>
            </a:r>
            <a:endParaRPr/>
          </a:p>
          <a:p>
            <a:pPr marL="0" lvl="0" indent="0" algn="l" rtl="0">
              <a:spcBef>
                <a:spcPts val="1200"/>
              </a:spcBef>
              <a:spcAft>
                <a:spcPts val="0"/>
              </a:spcAft>
              <a:buClr>
                <a:schemeClr val="dk1"/>
              </a:buClr>
              <a:buSzPts val="1100"/>
              <a:buFont typeface="Arial"/>
              <a:buNone/>
            </a:pPr>
            <a:r>
              <a:rPr lang="en"/>
              <a:t>Include relevant tasks that occur in the initial and end phases of a Sprint. You have to include </a:t>
            </a:r>
            <a:r>
              <a:rPr lang="en" b="1">
                <a:latin typeface="Open Sans"/>
                <a:ea typeface="Open Sans"/>
                <a:cs typeface="Open Sans"/>
                <a:sym typeface="Open Sans"/>
              </a:rPr>
              <a:t>at least the following additional tasks:</a:t>
            </a:r>
            <a:endParaRPr b="1">
              <a:latin typeface="Open Sans"/>
              <a:ea typeface="Open Sans"/>
              <a:cs typeface="Open Sans"/>
              <a:sym typeface="Open Sans"/>
            </a:endParaRPr>
          </a:p>
          <a:p>
            <a:pPr marL="457200" lvl="0" indent="-342900" algn="l" rtl="0">
              <a:spcBef>
                <a:spcPts val="1200"/>
              </a:spcBef>
              <a:spcAft>
                <a:spcPts val="0"/>
              </a:spcAft>
              <a:buSzPts val="1800"/>
              <a:buChar char="●"/>
            </a:pPr>
            <a:r>
              <a:rPr lang="en"/>
              <a:t>Sprint planning task for each sprint</a:t>
            </a:r>
            <a:endParaRPr/>
          </a:p>
          <a:p>
            <a:pPr marL="457200" lvl="0" indent="-342900" algn="l" rtl="0">
              <a:spcBef>
                <a:spcPts val="0"/>
              </a:spcBef>
              <a:spcAft>
                <a:spcPts val="0"/>
              </a:spcAft>
              <a:buSzPts val="1800"/>
              <a:buChar char="●"/>
            </a:pPr>
            <a:r>
              <a:rPr lang="en"/>
              <a:t>Sprint review task for each sprint</a:t>
            </a:r>
            <a:endParaRPr/>
          </a:p>
          <a:p>
            <a:pPr marL="0" lvl="0" indent="0" algn="l" rtl="0">
              <a:spcBef>
                <a:spcPts val="12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Agile Project Plan - Trello</a:t>
            </a:r>
            <a:endParaRPr/>
          </a:p>
        </p:txBody>
      </p:sp>
      <p:sp>
        <p:nvSpPr>
          <p:cNvPr id="178" name="Google Shape;178;p3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Pay attention to:</a:t>
            </a:r>
            <a:endParaRPr/>
          </a:p>
          <a:p>
            <a:pPr marL="457200" lvl="0" indent="-342900" algn="l" rtl="0">
              <a:spcBef>
                <a:spcPts val="1600"/>
              </a:spcBef>
              <a:spcAft>
                <a:spcPts val="0"/>
              </a:spcAft>
              <a:buSzPts val="1800"/>
              <a:buChar char="-"/>
            </a:pPr>
            <a:r>
              <a:rPr lang="en"/>
              <a:t>The columns are based on Scrum phases</a:t>
            </a:r>
            <a:endParaRPr/>
          </a:p>
          <a:p>
            <a:pPr marL="457200" lvl="0" indent="-342900" algn="l" rtl="0">
              <a:spcBef>
                <a:spcPts val="0"/>
              </a:spcBef>
              <a:spcAft>
                <a:spcPts val="0"/>
              </a:spcAft>
              <a:buSzPts val="1800"/>
              <a:buChar char="-"/>
            </a:pPr>
            <a:r>
              <a:rPr lang="en"/>
              <a:t>Include relevant tasks to initial and end phases of a Sprint</a:t>
            </a:r>
            <a:endParaRPr/>
          </a:p>
          <a:p>
            <a:pPr marL="457200" lvl="0" indent="-342900" algn="l" rtl="0">
              <a:spcBef>
                <a:spcPts val="0"/>
              </a:spcBef>
              <a:spcAft>
                <a:spcPts val="0"/>
              </a:spcAft>
              <a:buSzPts val="1800"/>
              <a:buChar char="-"/>
            </a:pPr>
            <a:r>
              <a:rPr lang="en"/>
              <a:t>Label the cards according to the Sprint they belong to (e.g. Sprint 1, Sprint 2…)</a:t>
            </a:r>
            <a:endParaRPr/>
          </a:p>
          <a:p>
            <a:pPr marL="457200" lvl="0" indent="-342900" algn="l" rtl="0">
              <a:spcBef>
                <a:spcPts val="0"/>
              </a:spcBef>
              <a:spcAft>
                <a:spcPts val="0"/>
              </a:spcAft>
              <a:buSzPts val="1800"/>
              <a:buChar char="-"/>
            </a:pPr>
            <a:r>
              <a:rPr lang="en"/>
              <a:t>Don’t forget to add dates to each card</a:t>
            </a:r>
            <a:endParaRPr/>
          </a:p>
          <a:p>
            <a:pPr marL="457200" lvl="0" indent="-342900" algn="l" rtl="0">
              <a:spcBef>
                <a:spcPts val="0"/>
              </a:spcBef>
              <a:spcAft>
                <a:spcPts val="0"/>
              </a:spcAft>
              <a:buSzPts val="1800"/>
              <a:buChar char="-"/>
            </a:pPr>
            <a:r>
              <a:rPr lang="en"/>
              <a:t>Add assignees to each task</a:t>
            </a:r>
            <a:endParaRPr/>
          </a:p>
          <a:p>
            <a:pPr marL="0" lvl="0" indent="0" algn="ctr" rtl="0">
              <a:spcBef>
                <a:spcPts val="1600"/>
              </a:spcBef>
              <a:spcAft>
                <a:spcPts val="1600"/>
              </a:spcAft>
              <a:buNone/>
            </a:pPr>
            <a:r>
              <a:rPr lang="en" b="1">
                <a:latin typeface="Open Sans"/>
                <a:ea typeface="Open Sans"/>
                <a:cs typeface="Open Sans"/>
                <a:sym typeface="Open Sans"/>
              </a:rPr>
              <a:t>Trello Card Example</a:t>
            </a:r>
            <a:endParaRPr b="1">
              <a:latin typeface="Open Sans"/>
              <a:ea typeface="Open Sans"/>
              <a:cs typeface="Open Sans"/>
              <a:sym typeface="Open Sans"/>
            </a:endParaRPr>
          </a:p>
        </p:txBody>
      </p:sp>
      <p:pic>
        <p:nvPicPr>
          <p:cNvPr id="179" name="Google Shape;179;p30"/>
          <p:cNvPicPr preferRelativeResize="0"/>
          <p:nvPr/>
        </p:nvPicPr>
        <p:blipFill>
          <a:blip r:embed="rId3">
            <a:alphaModFix/>
          </a:blip>
          <a:stretch>
            <a:fillRect/>
          </a:stretch>
        </p:blipFill>
        <p:spPr>
          <a:xfrm>
            <a:off x="3477912" y="5656900"/>
            <a:ext cx="4029575" cy="3440776"/>
          </a:xfrm>
          <a:prstGeom prst="rect">
            <a:avLst/>
          </a:prstGeom>
          <a:noFill/>
          <a:ln>
            <a:noFill/>
          </a:ln>
        </p:spPr>
      </p:pic>
      <p:pic>
        <p:nvPicPr>
          <p:cNvPr id="180" name="Google Shape;180;p30"/>
          <p:cNvPicPr preferRelativeResize="0"/>
          <p:nvPr/>
        </p:nvPicPr>
        <p:blipFill>
          <a:blip r:embed="rId4">
            <a:alphaModFix/>
          </a:blip>
          <a:stretch>
            <a:fillRect/>
          </a:stretch>
        </p:blipFill>
        <p:spPr>
          <a:xfrm>
            <a:off x="264938" y="6441563"/>
            <a:ext cx="2600325" cy="1304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solidFill>
                <a:srgbClr val="2E3D49"/>
              </a:solidFill>
            </a:endParaRPr>
          </a:p>
          <a:p>
            <a:pPr marL="0" lvl="0" indent="0" algn="l" rtl="0">
              <a:spcBef>
                <a:spcPts val="0"/>
              </a:spcBef>
              <a:spcAft>
                <a:spcPts val="0"/>
              </a:spcAft>
              <a:buNone/>
            </a:pPr>
            <a:r>
              <a:rPr lang="en"/>
              <a:t>Agile Project Plan</a:t>
            </a:r>
            <a:endParaRPr/>
          </a:p>
        </p:txBody>
      </p:sp>
      <p:sp>
        <p:nvSpPr>
          <p:cNvPr id="186" name="Google Shape;186;p31"/>
          <p:cNvSpPr txBox="1">
            <a:spLocks noGrp="1"/>
          </p:cNvSpPr>
          <p:nvPr>
            <p:ph type="body" idx="1"/>
          </p:nvPr>
        </p:nvSpPr>
        <p:spPr>
          <a:xfrm>
            <a:off x="264950" y="2253728"/>
            <a:ext cx="7242600" cy="20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Light"/>
                <a:ea typeface="Open Sans Light"/>
                <a:cs typeface="Open Sans Light"/>
                <a:sym typeface="Open Sans Light"/>
              </a:rPr>
              <a:t>Create a new Scrum board on </a:t>
            </a:r>
            <a:r>
              <a:rPr lang="en">
                <a:uFill>
                  <a:noFill/>
                </a:uFill>
                <a:latin typeface="Open Sans Light"/>
                <a:ea typeface="Open Sans Light"/>
                <a:cs typeface="Open Sans Light"/>
                <a:sym typeface="Open Sans Light"/>
                <a:hlinkClick r:id="rId3"/>
              </a:rPr>
              <a:t>Trello </a:t>
            </a:r>
            <a:r>
              <a:rPr lang="en">
                <a:latin typeface="Open Sans Light"/>
                <a:ea typeface="Open Sans Light"/>
                <a:cs typeface="Open Sans Light"/>
                <a:sym typeface="Open Sans Light"/>
              </a:rPr>
              <a:t>and make it public. </a:t>
            </a:r>
            <a:endParaRPr>
              <a:latin typeface="Open Sans Light"/>
              <a:ea typeface="Open Sans Light"/>
              <a:cs typeface="Open Sans Light"/>
              <a:sym typeface="Open Sans Light"/>
            </a:endParaRPr>
          </a:p>
          <a:p>
            <a:pPr marL="457200" lvl="0" indent="-298450" algn="l" rtl="0">
              <a:spcBef>
                <a:spcPts val="0"/>
              </a:spcBef>
              <a:spcAft>
                <a:spcPts val="0"/>
              </a:spcAft>
              <a:buClr>
                <a:srgbClr val="0E101A"/>
              </a:buClr>
              <a:buSzPts val="1100"/>
              <a:buFont typeface="Arial"/>
              <a:buChar char="●"/>
            </a:pPr>
            <a:r>
              <a:rPr lang="en">
                <a:latin typeface="Open Sans Light"/>
                <a:ea typeface="Open Sans Light"/>
                <a:cs typeface="Open Sans Light"/>
                <a:sym typeface="Open Sans Light"/>
              </a:rPr>
              <a:t>To make your board public, click on the Change Visibility icon and select Public &gt; “Yes, make board public”</a:t>
            </a:r>
            <a:endParaRPr>
              <a:latin typeface="Open Sans Light"/>
              <a:ea typeface="Open Sans Light"/>
              <a:cs typeface="Open Sans Light"/>
              <a:sym typeface="Open Sans Light"/>
            </a:endParaRPr>
          </a:p>
          <a:p>
            <a:pPr marL="457200" lvl="0" indent="-298450" algn="l" rtl="0">
              <a:spcBef>
                <a:spcPts val="0"/>
              </a:spcBef>
              <a:spcAft>
                <a:spcPts val="0"/>
              </a:spcAft>
              <a:buClr>
                <a:srgbClr val="0E101A"/>
              </a:buClr>
              <a:buSzPts val="1100"/>
              <a:buFont typeface="Arial"/>
              <a:buChar char="●"/>
            </a:pPr>
            <a:r>
              <a:rPr lang="en">
                <a:latin typeface="Open Sans Light"/>
                <a:ea typeface="Open Sans Light"/>
                <a:cs typeface="Open Sans Light"/>
                <a:sym typeface="Open Sans Light"/>
              </a:rPr>
              <a:t>Copy the URL from your browser - it is the same as you are viewing the board with</a:t>
            </a:r>
            <a:endParaRPr>
              <a:latin typeface="Open Sans Light"/>
              <a:ea typeface="Open Sans Light"/>
              <a:cs typeface="Open Sans Light"/>
              <a:sym typeface="Open Sans Light"/>
            </a:endParaRPr>
          </a:p>
          <a:p>
            <a:pPr marL="0" lvl="0" indent="0" algn="l" rtl="0">
              <a:spcBef>
                <a:spcPts val="0"/>
              </a:spcBef>
              <a:spcAft>
                <a:spcPts val="1600"/>
              </a:spcAft>
              <a:buNone/>
            </a:pPr>
            <a:endParaRPr/>
          </a:p>
        </p:txBody>
      </p:sp>
      <p:sp>
        <p:nvSpPr>
          <p:cNvPr id="187" name="Google Shape;187;p31"/>
          <p:cNvSpPr txBox="1"/>
          <p:nvPr/>
        </p:nvSpPr>
        <p:spPr>
          <a:xfrm>
            <a:off x="264950" y="4403650"/>
            <a:ext cx="7242600" cy="560400"/>
          </a:xfrm>
          <a:prstGeom prst="rect">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dk1"/>
                </a:solidFill>
                <a:latin typeface="Open Sans"/>
                <a:ea typeface="Open Sans"/>
                <a:cs typeface="Open Sans"/>
                <a:sym typeface="Open Sans"/>
              </a:rPr>
              <a:t>Paste your public Trello URL here</a:t>
            </a:r>
            <a:endParaRPr sz="2000">
              <a:solidFill>
                <a:schemeClr val="dk1"/>
              </a:solidFill>
              <a:latin typeface="Open Sans"/>
              <a:ea typeface="Open Sans"/>
              <a:cs typeface="Open Sans"/>
              <a:sym typeface="Open Sans"/>
            </a:endParaRPr>
          </a:p>
        </p:txBody>
      </p:sp>
      <p:sp>
        <p:nvSpPr>
          <p:cNvPr id="188" name="Google Shape;188;p31"/>
          <p:cNvSpPr txBox="1">
            <a:spLocks noGrp="1"/>
          </p:cNvSpPr>
          <p:nvPr>
            <p:ph type="body" idx="1"/>
          </p:nvPr>
        </p:nvSpPr>
        <p:spPr>
          <a:xfrm>
            <a:off x="264950" y="5178451"/>
            <a:ext cx="7242600" cy="12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To test your link, paste your link into an incognito browser window and open it. If it opens your board directly, your link is good.</a:t>
            </a:r>
            <a:endParaRPr>
              <a:latin typeface="Open Sans Light"/>
              <a:ea typeface="Open Sans Light"/>
              <a:cs typeface="Open Sans Light"/>
              <a:sym typeface="Open Sans Light"/>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89" name="Google Shape;189;p31"/>
          <p:cNvPicPr preferRelativeResize="0"/>
          <p:nvPr/>
        </p:nvPicPr>
        <p:blipFill>
          <a:blip r:embed="rId4">
            <a:alphaModFix/>
          </a:blip>
          <a:stretch>
            <a:fillRect/>
          </a:stretch>
        </p:blipFill>
        <p:spPr>
          <a:xfrm>
            <a:off x="1095413" y="6351701"/>
            <a:ext cx="5581674" cy="334184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Four:</a:t>
            </a:r>
            <a:endParaRPr/>
          </a:p>
          <a:p>
            <a:pPr marL="0" lvl="0" indent="0" algn="l" rtl="0">
              <a:spcBef>
                <a:spcPts val="0"/>
              </a:spcBef>
              <a:spcAft>
                <a:spcPts val="0"/>
              </a:spcAft>
              <a:buNone/>
            </a:pPr>
            <a:r>
              <a:rPr lang="en"/>
              <a:t>Risk and Response</a:t>
            </a:r>
            <a:endParaRPr/>
          </a:p>
        </p:txBody>
      </p:sp>
      <p:sp>
        <p:nvSpPr>
          <p:cNvPr id="195" name="Google Shape;195;p32"/>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Response Strategies</a:t>
            </a:r>
            <a:endParaRPr/>
          </a:p>
        </p:txBody>
      </p:sp>
      <p:sp>
        <p:nvSpPr>
          <p:cNvPr id="201" name="Google Shape;201;p3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six types of response strategies you can choose from:</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Avoid </a:t>
            </a:r>
            <a:r>
              <a:rPr lang="en"/>
              <a:t>relates to adjusting plans so it prevents the risk from ever happening to or having an impact on your project. This strategy essentially makes the risk irrelevant to your project.</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Transfer </a:t>
            </a:r>
            <a:r>
              <a:rPr lang="en"/>
              <a:t>is the act of moving the risk to a different recipient by adding into the project plan a way to direct the risk in a certain direction.</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Mitigate </a:t>
            </a:r>
            <a:r>
              <a:rPr lang="en"/>
              <a:t>relates to proactively adjusting plans or acquiring new resources to lessen the potential consequences as much as possible or preparing for the impact of the risk.</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Accept </a:t>
            </a:r>
            <a:r>
              <a:rPr lang="en"/>
              <a:t>involves passively acknowledging that it will happen, or creating thresholds that trigger actions when the risk causes a certain type or level of problem.</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Escalate </a:t>
            </a:r>
            <a:r>
              <a:rPr lang="en"/>
              <a:t>is the act of presenting the risk to someone with the right authority or skillset to properly respond. In this case, the digital project manager cannot sufficiently do so.</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Exploit </a:t>
            </a:r>
            <a:r>
              <a:rPr lang="en"/>
              <a:t>involves creating an opportunity or solution out of a risk to take advantage of a problem's impact.</a:t>
            </a:r>
            <a:endParaRPr/>
          </a:p>
          <a:p>
            <a:pPr marL="0" lvl="0" indent="0" algn="l" rtl="0">
              <a:spcBef>
                <a:spcPts val="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a:t>
            </a:r>
            <a:endParaRPr/>
          </a:p>
        </p:txBody>
      </p:sp>
      <p:sp>
        <p:nvSpPr>
          <p:cNvPr id="207" name="Google Shape;207;p34"/>
          <p:cNvSpPr txBo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525C65"/>
                </a:solidFill>
                <a:latin typeface="Open Sans Light"/>
                <a:ea typeface="Open Sans Light"/>
                <a:cs typeface="Open Sans Light"/>
                <a:sym typeface="Open Sans Light"/>
              </a:rPr>
              <a:t>The Stefano Shop project relies on the customer providing Yosemite with information on all products in its inventory. </a:t>
            </a:r>
            <a:r>
              <a:rPr lang="en" sz="1800" b="1">
                <a:solidFill>
                  <a:srgbClr val="525C65"/>
                </a:solidFill>
                <a:latin typeface="Open Sans"/>
                <a:ea typeface="Open Sans"/>
                <a:cs typeface="Open Sans"/>
                <a:sym typeface="Open Sans"/>
              </a:rPr>
              <a:t>The Stefanos did not deliver the inventory list by the day you planned</a:t>
            </a:r>
            <a:r>
              <a:rPr lang="en" sz="1800">
                <a:solidFill>
                  <a:srgbClr val="525C65"/>
                </a:solidFill>
                <a:latin typeface="Open Sans Light"/>
                <a:ea typeface="Open Sans Light"/>
                <a:cs typeface="Open Sans Light"/>
                <a:sym typeface="Open Sans Light"/>
              </a:rPr>
              <a:t> to put inventory data into the system. They promised to deliver the inventory information in a few more days.</a:t>
            </a:r>
            <a:endParaRPr sz="1800">
              <a:solidFill>
                <a:srgbClr val="525C65"/>
              </a:solidFill>
              <a:latin typeface="Open Sans Light"/>
              <a:ea typeface="Open Sans Light"/>
              <a:cs typeface="Open Sans Light"/>
              <a:sym typeface="Open Sans Light"/>
            </a:endParaRPr>
          </a:p>
          <a:p>
            <a:pPr marL="0" lvl="0" indent="0" algn="l" rtl="0">
              <a:lnSpc>
                <a:spcPct val="115000"/>
              </a:lnSpc>
              <a:spcBef>
                <a:spcPts val="0"/>
              </a:spcBef>
              <a:spcAft>
                <a:spcPts val="0"/>
              </a:spcAft>
              <a:buNone/>
            </a:pPr>
            <a:endParaRPr sz="1800">
              <a:solidFill>
                <a:srgbClr val="525C65"/>
              </a:solidFill>
              <a:latin typeface="Open Sans Light"/>
              <a:ea typeface="Open Sans Light"/>
              <a:cs typeface="Open Sans Light"/>
              <a:sym typeface="Open Sans Light"/>
            </a:endParaRPr>
          </a:p>
          <a:p>
            <a:pPr marL="0" lvl="0" indent="0" algn="l" rtl="0">
              <a:lnSpc>
                <a:spcPct val="115000"/>
              </a:lnSpc>
              <a:spcBef>
                <a:spcPts val="0"/>
              </a:spcBef>
              <a:spcAft>
                <a:spcPts val="0"/>
              </a:spcAft>
              <a:buNone/>
            </a:pPr>
            <a:r>
              <a:rPr lang="en" sz="1800" b="1">
                <a:solidFill>
                  <a:srgbClr val="525C65"/>
                </a:solidFill>
                <a:latin typeface="Open Sans"/>
                <a:ea typeface="Open Sans"/>
                <a:cs typeface="Open Sans"/>
                <a:sym typeface="Open Sans"/>
              </a:rPr>
              <a:t>Your task is to:</a:t>
            </a:r>
            <a:endParaRPr sz="1800" b="1">
              <a:solidFill>
                <a:srgbClr val="525C65"/>
              </a:solidFill>
              <a:latin typeface="Open Sans"/>
              <a:ea typeface="Open Sans"/>
              <a:cs typeface="Open Sans"/>
              <a:sym typeface="Open Sans"/>
            </a:endParaRPr>
          </a:p>
          <a:p>
            <a:pPr marL="457200" lvl="0" indent="-298450" algn="l" rtl="0">
              <a:lnSpc>
                <a:spcPct val="115000"/>
              </a:lnSpc>
              <a:spcBef>
                <a:spcPts val="0"/>
              </a:spcBef>
              <a:spcAft>
                <a:spcPts val="0"/>
              </a:spcAft>
              <a:buClr>
                <a:srgbClr val="0E101A"/>
              </a:buClr>
              <a:buSzPts val="1100"/>
              <a:buChar char="●"/>
            </a:pPr>
            <a:r>
              <a:rPr lang="en" sz="1800">
                <a:solidFill>
                  <a:srgbClr val="525C65"/>
                </a:solidFill>
                <a:latin typeface="Open Sans Light"/>
                <a:ea typeface="Open Sans Light"/>
                <a:cs typeface="Open Sans Light"/>
                <a:sym typeface="Open Sans Light"/>
              </a:rPr>
              <a:t>Analyze the above risk and describe how this affects the project. Address at least two different critical points of risk, like scope, cost, schedule, quality, stakeholder relationships, etc.</a:t>
            </a:r>
            <a:endParaRPr sz="1800">
              <a:solidFill>
                <a:srgbClr val="525C65"/>
              </a:solidFill>
              <a:latin typeface="Open Sans Light"/>
              <a:ea typeface="Open Sans Light"/>
              <a:cs typeface="Open Sans Light"/>
              <a:sym typeface="Open Sans Light"/>
            </a:endParaRPr>
          </a:p>
          <a:p>
            <a:pPr marL="457200" lvl="0" indent="-298450" algn="l" rtl="0">
              <a:lnSpc>
                <a:spcPct val="115000"/>
              </a:lnSpc>
              <a:spcBef>
                <a:spcPts val="0"/>
              </a:spcBef>
              <a:spcAft>
                <a:spcPts val="0"/>
              </a:spcAft>
              <a:buClr>
                <a:srgbClr val="0E101A"/>
              </a:buClr>
              <a:buSzPts val="1100"/>
              <a:buChar char="●"/>
            </a:pPr>
            <a:r>
              <a:rPr lang="en" sz="1800">
                <a:solidFill>
                  <a:srgbClr val="525C65"/>
                </a:solidFill>
                <a:latin typeface="Open Sans Light"/>
                <a:ea typeface="Open Sans Light"/>
                <a:cs typeface="Open Sans Light"/>
                <a:sym typeface="Open Sans Light"/>
              </a:rPr>
              <a:t>Choose a risk response strategy (see the valid strategies on the "Response Strategies" slide.)</a:t>
            </a:r>
            <a:endParaRPr sz="1800">
              <a:solidFill>
                <a:srgbClr val="525C65"/>
              </a:solidFill>
              <a:latin typeface="Open Sans Light"/>
              <a:ea typeface="Open Sans Light"/>
              <a:cs typeface="Open Sans Light"/>
              <a:sym typeface="Open Sans Light"/>
            </a:endParaRPr>
          </a:p>
          <a:p>
            <a:pPr marL="457200" lvl="0" indent="-298450" algn="l" rtl="0">
              <a:lnSpc>
                <a:spcPct val="115000"/>
              </a:lnSpc>
              <a:spcBef>
                <a:spcPts val="0"/>
              </a:spcBef>
              <a:spcAft>
                <a:spcPts val="0"/>
              </a:spcAft>
              <a:buClr>
                <a:srgbClr val="0E101A"/>
              </a:buClr>
              <a:buSzPts val="1100"/>
              <a:buChar char="●"/>
            </a:pPr>
            <a:r>
              <a:rPr lang="en" sz="1800">
                <a:solidFill>
                  <a:srgbClr val="525C65"/>
                </a:solidFill>
                <a:latin typeface="Open Sans Light"/>
                <a:ea typeface="Open Sans Light"/>
                <a:cs typeface="Open Sans Light"/>
                <a:sym typeface="Open Sans Light"/>
              </a:rPr>
              <a:t>Explain how you would apply the strategy in 3-5 sentences, including how it would impact the customer.</a:t>
            </a:r>
            <a:endParaRPr sz="1800">
              <a:solidFill>
                <a:srgbClr val="525C65"/>
              </a:solidFill>
              <a:latin typeface="Open Sans Light"/>
              <a:ea typeface="Open Sans Light"/>
              <a:cs typeface="Open Sans Light"/>
              <a:sym typeface="Open Sans Light"/>
            </a:endParaRPr>
          </a:p>
          <a:p>
            <a:pPr marL="457200" lvl="0" indent="-298450" algn="l" rtl="0">
              <a:lnSpc>
                <a:spcPct val="115000"/>
              </a:lnSpc>
              <a:spcBef>
                <a:spcPts val="0"/>
              </a:spcBef>
              <a:spcAft>
                <a:spcPts val="0"/>
              </a:spcAft>
              <a:buClr>
                <a:srgbClr val="0E101A"/>
              </a:buClr>
              <a:buSzPts val="1100"/>
              <a:buChar char="●"/>
            </a:pPr>
            <a:r>
              <a:rPr lang="en" sz="1800">
                <a:solidFill>
                  <a:srgbClr val="525C65"/>
                </a:solidFill>
                <a:latin typeface="Open Sans Light"/>
                <a:ea typeface="Open Sans Light"/>
                <a:cs typeface="Open Sans Light"/>
                <a:sym typeface="Open Sans Light"/>
              </a:rPr>
              <a:t>Fill out the Status Report for this scenario</a:t>
            </a:r>
            <a:endParaRPr sz="1800">
              <a:solidFill>
                <a:srgbClr val="525C65"/>
              </a:solidFill>
              <a:latin typeface="Open Sans Light"/>
              <a:ea typeface="Open Sans Light"/>
              <a:cs typeface="Open Sans Light"/>
              <a:sym typeface="Open Sans Light"/>
            </a:endParaRPr>
          </a:p>
          <a:p>
            <a:pPr marL="0" lvl="0" indent="0" algn="l" rtl="0">
              <a:lnSpc>
                <a:spcPct val="115000"/>
              </a:lnSpc>
              <a:spcBef>
                <a:spcPts val="1000"/>
              </a:spcBef>
              <a:spcAft>
                <a:spcPts val="0"/>
              </a:spcAft>
              <a:buNone/>
            </a:pPr>
            <a:endParaRPr sz="1800">
              <a:solidFill>
                <a:srgbClr val="525C65"/>
              </a:solidFill>
              <a:latin typeface="Open Sans Light"/>
              <a:ea typeface="Open Sans Light"/>
              <a:cs typeface="Open Sans Light"/>
              <a:sym typeface="Open Sans Light"/>
            </a:endParaRPr>
          </a:p>
          <a:p>
            <a:pPr marL="0" lvl="0" indent="0" algn="l" rtl="0">
              <a:lnSpc>
                <a:spcPct val="115000"/>
              </a:lnSpc>
              <a:spcBef>
                <a:spcPts val="1000"/>
              </a:spcBef>
              <a:spcAft>
                <a:spcPts val="0"/>
              </a:spcAft>
              <a:buNone/>
            </a:pPr>
            <a:endParaRPr sz="1800">
              <a:solidFill>
                <a:srgbClr val="525C65"/>
              </a:solidFill>
              <a:latin typeface="Open Sans Light"/>
              <a:ea typeface="Open Sans Light"/>
              <a:cs typeface="Open Sans Light"/>
              <a:sym typeface="Open Sans Light"/>
            </a:endParaRPr>
          </a:p>
          <a:p>
            <a:pPr marL="0" lvl="0" indent="0" algn="l" rtl="0">
              <a:lnSpc>
                <a:spcPct val="115000"/>
              </a:lnSpc>
              <a:spcBef>
                <a:spcPts val="1000"/>
              </a:spcBef>
              <a:spcAft>
                <a:spcPts val="1000"/>
              </a:spcAft>
              <a:buNone/>
            </a:pPr>
            <a:endParaRPr sz="1800">
              <a:solidFill>
                <a:srgbClr val="525C65"/>
              </a:solidFill>
              <a:latin typeface="Open Sans Light"/>
              <a:ea typeface="Open Sans Light"/>
              <a:cs typeface="Open Sans Light"/>
              <a:sym typeface="Open Sans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 Response</a:t>
            </a:r>
            <a:endParaRPr/>
          </a:p>
        </p:txBody>
      </p:sp>
      <p:graphicFrame>
        <p:nvGraphicFramePr>
          <p:cNvPr id="213" name="Google Shape;213;p35"/>
          <p:cNvGraphicFramePr/>
          <p:nvPr/>
        </p:nvGraphicFramePr>
        <p:xfrm>
          <a:off x="264900" y="2253750"/>
          <a:ext cx="3000000" cy="3000000"/>
        </p:xfrm>
        <a:graphic>
          <a:graphicData uri="http://schemas.openxmlformats.org/drawingml/2006/table">
            <a:tbl>
              <a:tblPr>
                <a:noFill/>
                <a:tableStyleId>{A4832C23-1A46-4D09-ACBE-017F5C0958E7}</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56750">
                <a:tc gridSpan="2">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How might this risk affect the project?</a:t>
                      </a:r>
                      <a:endParaRPr sz="180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ja-JP"/>
                    </a:p>
                  </a:txBody>
                  <a:tcPr/>
                </a:tc>
                <a:extLst>
                  <a:ext uri="{0D108BD9-81ED-4DB2-BD59-A6C34878D82A}">
                    <a16:rowId xmlns:a16="http://schemas.microsoft.com/office/drawing/2014/main" val="10000"/>
                  </a:ext>
                </a:extLst>
              </a:tr>
              <a:tr h="2424825">
                <a:tc gridSpan="2">
                  <a:txBody>
                    <a:bodyPr/>
                    <a:lstStyle/>
                    <a:p>
                      <a:pPr marL="0" lvl="0" indent="0" algn="l" rtl="0">
                        <a:spcBef>
                          <a:spcPts val="0"/>
                        </a:spcBef>
                        <a:spcAft>
                          <a:spcPts val="0"/>
                        </a:spcAft>
                        <a:buNone/>
                      </a:pPr>
                      <a:r>
                        <a:rPr lang="en" sz="1800" i="1">
                          <a:solidFill>
                            <a:srgbClr val="525C65"/>
                          </a:solidFill>
                          <a:latin typeface="Open Sans Light"/>
                          <a:ea typeface="Open Sans Light"/>
                          <a:cs typeface="Open Sans Light"/>
                          <a:sym typeface="Open Sans Light"/>
                        </a:rPr>
                        <a:t>The delay in receiving the inventory list introduces two major risks:</a:t>
                      </a:r>
                      <a:endParaRPr sz="1800" i="1">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endParaRPr sz="1800" i="1">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r>
                        <a:rPr lang="en" sz="1800" b="1" i="1">
                          <a:solidFill>
                            <a:srgbClr val="525C65"/>
                          </a:solidFill>
                          <a:latin typeface="Open Sans"/>
                          <a:ea typeface="Open Sans"/>
                          <a:cs typeface="Open Sans"/>
                          <a:sym typeface="Open Sans"/>
                        </a:rPr>
                        <a:t>Schedule Risk</a:t>
                      </a:r>
                      <a:r>
                        <a:rPr lang="en" sz="1800" i="1">
                          <a:solidFill>
                            <a:srgbClr val="525C65"/>
                          </a:solidFill>
                          <a:latin typeface="Open Sans Light"/>
                          <a:ea typeface="Open Sans Light"/>
                          <a:cs typeface="Open Sans Light"/>
                          <a:sym typeface="Open Sans Light"/>
                        </a:rPr>
                        <a:t>: The disruption in the timeline may cause delays in subsequent tasks, potentially pushing back the project’s overall completion date.</a:t>
                      </a:r>
                      <a:endParaRPr sz="1800" i="1">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endParaRPr sz="1800" i="1">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r>
                        <a:rPr lang="en" sz="1800" b="1" i="1">
                          <a:solidFill>
                            <a:srgbClr val="525C65"/>
                          </a:solidFill>
                          <a:latin typeface="Open Sans"/>
                          <a:ea typeface="Open Sans"/>
                          <a:cs typeface="Open Sans"/>
                          <a:sym typeface="Open Sans"/>
                        </a:rPr>
                        <a:t>Scope Risk</a:t>
                      </a:r>
                      <a:r>
                        <a:rPr lang="en" sz="1800" i="1">
                          <a:solidFill>
                            <a:srgbClr val="525C65"/>
                          </a:solidFill>
                          <a:latin typeface="Open Sans Light"/>
                          <a:ea typeface="Open Sans Light"/>
                          <a:cs typeface="Open Sans Light"/>
                          <a:sym typeface="Open Sans Light"/>
                        </a:rPr>
                        <a:t>: The delay could lead to scope creep, requiring adjustments to the project’s deliverables and increasing the workload, which may affect client expectations and project costs.</a:t>
                      </a:r>
                      <a:endParaRPr sz="1800" i="1">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ja-JP"/>
                    </a:p>
                  </a:txBody>
                  <a:tcPr/>
                </a:tc>
                <a:extLst>
                  <a:ext uri="{0D108BD9-81ED-4DB2-BD59-A6C34878D82A}">
                    <a16:rowId xmlns:a16="http://schemas.microsoft.com/office/drawing/2014/main" val="10001"/>
                  </a:ext>
                </a:extLst>
              </a:tr>
              <a:tr h="246650">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Selected risk response strategy:</a:t>
                      </a:r>
                      <a:endParaRPr sz="1800">
                        <a:solidFill>
                          <a:srgbClr val="525C65"/>
                        </a:solidFill>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800" i="1">
                          <a:solidFill>
                            <a:srgbClr val="525C65"/>
                          </a:solidFill>
                          <a:latin typeface="Open Sans Light"/>
                          <a:ea typeface="Open Sans Light"/>
                          <a:cs typeface="Open Sans Light"/>
                          <a:sym typeface="Open Sans Light"/>
                        </a:rPr>
                        <a:t>Escalate</a:t>
                      </a:r>
                      <a:endParaRPr sz="180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26650">
                <a:tc gridSpan="2">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Explain below how you would apply the strategy.</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ja-JP"/>
                    </a:p>
                  </a:txBody>
                  <a:tcPr/>
                </a:tc>
                <a:extLst>
                  <a:ext uri="{0D108BD9-81ED-4DB2-BD59-A6C34878D82A}">
                    <a16:rowId xmlns:a16="http://schemas.microsoft.com/office/drawing/2014/main" val="10003"/>
                  </a:ext>
                </a:extLst>
              </a:tr>
              <a:tr h="1927425">
                <a:tc gridSpan="2">
                  <a:txBody>
                    <a:bodyPr/>
                    <a:lstStyle/>
                    <a:p>
                      <a:pPr marL="0" lvl="0" indent="0" algn="l" rtl="0">
                        <a:spcBef>
                          <a:spcPts val="0"/>
                        </a:spcBef>
                        <a:spcAft>
                          <a:spcPts val="0"/>
                        </a:spcAft>
                        <a:buNone/>
                      </a:pPr>
                      <a:r>
                        <a:rPr lang="en" sz="1800" i="1">
                          <a:solidFill>
                            <a:srgbClr val="525C65"/>
                          </a:solidFill>
                          <a:latin typeface="Open Sans Light"/>
                          <a:ea typeface="Open Sans Light"/>
                          <a:cs typeface="Open Sans Light"/>
                          <a:sym typeface="Open Sans Light"/>
                        </a:rPr>
                        <a:t>I would like to </a:t>
                      </a:r>
                      <a:r>
                        <a:rPr lang="en" sz="1800" b="1" i="1">
                          <a:solidFill>
                            <a:srgbClr val="525C65"/>
                          </a:solidFill>
                          <a:latin typeface="Open Sans"/>
                          <a:ea typeface="Open Sans"/>
                          <a:cs typeface="Open Sans"/>
                          <a:sym typeface="Open Sans"/>
                        </a:rPr>
                        <a:t>escalate</a:t>
                      </a:r>
                      <a:r>
                        <a:rPr lang="en" sz="1800" i="1">
                          <a:solidFill>
                            <a:srgbClr val="525C65"/>
                          </a:solidFill>
                          <a:latin typeface="Open Sans Light"/>
                          <a:ea typeface="Open Sans Light"/>
                          <a:cs typeface="Open Sans Light"/>
                          <a:sym typeface="Open Sans Light"/>
                        </a:rPr>
                        <a:t> the issue to senior management or key stakeholders. This could include escalating to the customer’s management team or internal project leaders to ensure that the issue is addressed swiftly. The goal would be to apply pressure or seek additional resources or support to resolve the delay quickly and ensure the project stays on track.</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ja-JP"/>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Overview</a:t>
            </a:r>
            <a:endParaRPr/>
          </a:p>
        </p:txBody>
      </p:sp>
      <p:sp>
        <p:nvSpPr>
          <p:cNvPr id="49" name="Google Shape;49;p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 are a project manager for Yosemite, an eCommerce company that integrates brick-and-mortar stores onto its platform for a fee. You have been assigned to work with The Stefano Shop, a family-run business that had been a local success but was struggling to stay open. The primary business goal is to digitize the store’s operations and sales and complete this project in a maximum of 12 weeks.</a:t>
            </a:r>
            <a:endParaRPr/>
          </a:p>
          <a:p>
            <a:pPr marL="0" lvl="0" indent="0" algn="l" rtl="0">
              <a:spcBef>
                <a:spcPts val="1600"/>
              </a:spcBef>
              <a:spcAft>
                <a:spcPts val="0"/>
              </a:spcAft>
              <a:buNone/>
            </a:pPr>
            <a:r>
              <a:rPr lang="en"/>
              <a:t>Integrating The Stefano Shop into Yosemite means building the following features: </a:t>
            </a:r>
            <a:endParaRPr/>
          </a:p>
          <a:p>
            <a:pPr marL="457200" lvl="0" indent="-342900" algn="l" rtl="0">
              <a:spcBef>
                <a:spcPts val="1600"/>
              </a:spcBef>
              <a:spcAft>
                <a:spcPts val="0"/>
              </a:spcAft>
              <a:buSzPts val="1800"/>
              <a:buChar char="●"/>
            </a:pPr>
            <a:r>
              <a:rPr lang="en"/>
              <a:t>A storefront on the platform, </a:t>
            </a:r>
            <a:endParaRPr/>
          </a:p>
          <a:p>
            <a:pPr marL="457200" lvl="0" indent="-342900" algn="l" rtl="0">
              <a:spcBef>
                <a:spcPts val="0"/>
              </a:spcBef>
              <a:spcAft>
                <a:spcPts val="0"/>
              </a:spcAft>
              <a:buSzPts val="1800"/>
              <a:buChar char="●"/>
            </a:pPr>
            <a:r>
              <a:rPr lang="en"/>
              <a:t>A social media integration, and </a:t>
            </a:r>
            <a:endParaRPr/>
          </a:p>
          <a:p>
            <a:pPr marL="457200" lvl="0" indent="-342900" algn="l" rtl="0">
              <a:spcBef>
                <a:spcPts val="0"/>
              </a:spcBef>
              <a:spcAft>
                <a:spcPts val="0"/>
              </a:spcAft>
              <a:buSzPts val="1800"/>
              <a:buChar char="●"/>
            </a:pPr>
            <a:r>
              <a:rPr lang="en"/>
              <a:t>A recommendation engine. </a:t>
            </a:r>
            <a:endParaRPr/>
          </a:p>
          <a:p>
            <a:pPr marL="0" lvl="0" indent="0" algn="l" rtl="0">
              <a:spcBef>
                <a:spcPts val="1600"/>
              </a:spcBef>
              <a:spcAft>
                <a:spcPts val="0"/>
              </a:spcAft>
              <a:buNone/>
            </a:pPr>
            <a:r>
              <a:rPr lang="en"/>
              <a:t>The Stefano family, which consists of Papa Stefano, Mama Stefano, and Junior Stefano, will also require the training and knowledge to operate their digital store once it has been developed.</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Status Report</a:t>
            </a:r>
            <a:endParaRPr/>
          </a:p>
        </p:txBody>
      </p:sp>
      <p:sp>
        <p:nvSpPr>
          <p:cNvPr id="219" name="Google Shape;219;p3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latin typeface="Open Sans"/>
                <a:ea typeface="Open Sans"/>
                <a:cs typeface="Open Sans"/>
                <a:sym typeface="Open Sans"/>
              </a:rPr>
              <a:t>You need to fill out the status report on the next page</a:t>
            </a:r>
            <a:r>
              <a:rPr lang="en"/>
              <a:t>. It has to be based on Risk Scenario 1, which you can find in Slide 28. You also need to use details from the project scenario, which you can find in Slide 3.</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Status Report date is when the Vendor Manager was scheduled to begin the “Input Inventory Data” task in your project plan.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1 - Status Report</a:t>
            </a:r>
            <a:endParaRPr/>
          </a:p>
        </p:txBody>
      </p:sp>
      <p:graphicFrame>
        <p:nvGraphicFramePr>
          <p:cNvPr id="225" name="Google Shape;225;p37"/>
          <p:cNvGraphicFramePr/>
          <p:nvPr/>
        </p:nvGraphicFramePr>
        <p:xfrm>
          <a:off x="264950" y="6648550"/>
          <a:ext cx="3000000" cy="3000000"/>
        </p:xfrm>
        <a:graphic>
          <a:graphicData uri="http://schemas.openxmlformats.org/drawingml/2006/table">
            <a:tbl>
              <a:tblPr>
                <a:noFill/>
                <a:tableStyleId>{A4832C23-1A46-4D09-ACBE-017F5C0958E7}</a:tableStyleId>
              </a:tblPr>
              <a:tblGrid>
                <a:gridCol w="892925">
                  <a:extLst>
                    <a:ext uri="{9D8B030D-6E8A-4147-A177-3AD203B41FA5}">
                      <a16:colId xmlns:a16="http://schemas.microsoft.com/office/drawing/2014/main" val="20000"/>
                    </a:ext>
                  </a:extLst>
                </a:gridCol>
                <a:gridCol w="1153150">
                  <a:extLst>
                    <a:ext uri="{9D8B030D-6E8A-4147-A177-3AD203B41FA5}">
                      <a16:colId xmlns:a16="http://schemas.microsoft.com/office/drawing/2014/main" val="20001"/>
                    </a:ext>
                  </a:extLst>
                </a:gridCol>
                <a:gridCol w="5196525">
                  <a:extLst>
                    <a:ext uri="{9D8B030D-6E8A-4147-A177-3AD203B41FA5}">
                      <a16:colId xmlns:a16="http://schemas.microsoft.com/office/drawing/2014/main" val="20002"/>
                    </a:ext>
                  </a:extLst>
                </a:gridCol>
              </a:tblGrid>
              <a:tr h="381000">
                <a:tc gridSpan="3">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Project Health Check</a:t>
                      </a:r>
                      <a:endParaRPr b="1">
                        <a:solidFill>
                          <a:schemeClr val="lt1"/>
                        </a:solidFill>
                        <a:latin typeface="Open Sans"/>
                        <a:ea typeface="Open Sans"/>
                        <a:cs typeface="Open Sans"/>
                        <a:sym typeface="Open Sans"/>
                      </a:endParaRPr>
                    </a:p>
                  </a:txBody>
                  <a:tcPr marL="91425" marR="91425" marT="91425" marB="91425">
                    <a:solidFill>
                      <a:srgbClr val="02B3E4"/>
                    </a:solidFill>
                  </a:tcPr>
                </a:tc>
                <a:tc hMerge="1">
                  <a:txBody>
                    <a:bodyPr/>
                    <a:lstStyle/>
                    <a:p>
                      <a:endParaRPr lang="ja-JP"/>
                    </a:p>
                  </a:txBody>
                  <a:tcPr/>
                </a:tc>
                <a:tc hMerge="1">
                  <a:txBody>
                    <a:bodyPr/>
                    <a:lstStyle/>
                    <a:p>
                      <a:endParaRPr lang="ja-JP"/>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Scope</a:t>
                      </a:r>
                      <a:endParaRPr b="1">
                        <a:solidFill>
                          <a:schemeClr val="lt1"/>
                        </a:solidFill>
                        <a:latin typeface="Open Sans"/>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Status</a:t>
                      </a:r>
                      <a:endParaRPr b="1">
                        <a:solidFill>
                          <a:schemeClr val="lt1"/>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Tasks: Completed/Pending</a:t>
                      </a:r>
                      <a:endParaRPr b="1">
                        <a:solidFill>
                          <a:schemeClr val="lt1"/>
                        </a:solidFill>
                        <a:latin typeface="Open Sans"/>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Time</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r>
                        <a:rPr lang="en" sz="1100">
                          <a:solidFill>
                            <a:schemeClr val="dk1"/>
                          </a:solidFill>
                          <a:highlight>
                            <a:srgbClr val="FFFF00"/>
                          </a:highlight>
                          <a:latin typeface="Open Sans Light"/>
                          <a:ea typeface="Open Sans Light"/>
                          <a:cs typeface="Open Sans Light"/>
                          <a:sym typeface="Open Sans Light"/>
                        </a:rPr>
                        <a:t>At Risk</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rowSpan="3">
                  <a:txBody>
                    <a:bodyPr/>
                    <a:lstStyle/>
                    <a:p>
                      <a:pPr marL="0" lvl="0" indent="0" algn="l" rtl="0">
                        <a:spcBef>
                          <a:spcPts val="0"/>
                        </a:spcBef>
                        <a:spcAft>
                          <a:spcPts val="0"/>
                        </a:spcAft>
                        <a:buNone/>
                      </a:pPr>
                      <a:r>
                        <a:rPr lang="en" sz="1100" b="1">
                          <a:solidFill>
                            <a:schemeClr val="dk1"/>
                          </a:solidFill>
                          <a:latin typeface="Open Sans"/>
                          <a:ea typeface="Open Sans"/>
                          <a:cs typeface="Open Sans"/>
                          <a:sym typeface="Open Sans"/>
                        </a:rPr>
                        <a:t>Completed:</a:t>
                      </a:r>
                      <a:endParaRPr sz="1100" b="1">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Nothing completed in relation to inventory</a:t>
                      </a:r>
                      <a:endParaRPr sz="1100">
                        <a:solidFill>
                          <a:schemeClr val="dk1"/>
                        </a:solidFill>
                        <a:latin typeface="Open Sans"/>
                        <a:ea typeface="Open Sans"/>
                        <a:cs typeface="Open Sans"/>
                        <a:sym typeface="Open Sans"/>
                      </a:endParaRPr>
                    </a:p>
                    <a:p>
                      <a:pPr marL="0" lvl="0" indent="0" algn="l" rtl="0">
                        <a:spcBef>
                          <a:spcPts val="0"/>
                        </a:spcBef>
                        <a:spcAft>
                          <a:spcPts val="0"/>
                        </a:spcAft>
                        <a:buNone/>
                      </a:pPr>
                      <a:endParaRPr sz="1100">
                        <a:solidFill>
                          <a:schemeClr val="dk1"/>
                        </a:solidFill>
                        <a:latin typeface="Open Sans"/>
                        <a:ea typeface="Open Sans"/>
                        <a:cs typeface="Open Sans"/>
                        <a:sym typeface="Open Sans"/>
                      </a:endParaRPr>
                    </a:p>
                    <a:p>
                      <a:pPr marL="0" lvl="0" indent="0" algn="l" rtl="0">
                        <a:spcBef>
                          <a:spcPts val="0"/>
                        </a:spcBef>
                        <a:spcAft>
                          <a:spcPts val="0"/>
                        </a:spcAft>
                        <a:buNone/>
                      </a:pPr>
                      <a:r>
                        <a:rPr lang="en" sz="1100" b="1">
                          <a:solidFill>
                            <a:schemeClr val="dk1"/>
                          </a:solidFill>
                          <a:latin typeface="Open Sans"/>
                          <a:ea typeface="Open Sans"/>
                          <a:cs typeface="Open Sans"/>
                          <a:sym typeface="Open Sans"/>
                        </a:rPr>
                        <a:t>Pending:</a:t>
                      </a:r>
                      <a:endParaRPr sz="1100" b="1">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Inventory still pending.</a:t>
                      </a:r>
                      <a:endParaRPr>
                        <a:solidFill>
                          <a:schemeClr val="dk1"/>
                        </a:solidFill>
                        <a:latin typeface="Open Sans"/>
                        <a:ea typeface="Open Sans"/>
                        <a:cs typeface="Open Sans"/>
                        <a:sym typeface="Open Sans"/>
                      </a:endParaRPr>
                    </a:p>
                    <a:p>
                      <a:pPr marL="457200" lvl="0" indent="0" algn="l" rtl="0">
                        <a:spcBef>
                          <a:spcPts val="0"/>
                        </a:spcBef>
                        <a:spcAft>
                          <a:spcPts val="0"/>
                        </a:spcAft>
                        <a:buNone/>
                      </a:pPr>
                      <a:endParaRPr sz="1100" b="1">
                        <a:solidFill>
                          <a:schemeClr val="dk1"/>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Cost</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r>
                        <a:rPr lang="en" sz="1100">
                          <a:solidFill>
                            <a:schemeClr val="dk1"/>
                          </a:solidFill>
                          <a:highlight>
                            <a:srgbClr val="FFFF00"/>
                          </a:highlight>
                          <a:latin typeface="Open Sans Light"/>
                          <a:ea typeface="Open Sans Light"/>
                          <a:cs typeface="Open Sans Light"/>
                          <a:sym typeface="Open Sans Light"/>
                        </a:rPr>
                        <a:t>At Risk</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ja-JP"/>
                    </a:p>
                  </a:txBody>
                  <a:tcPr/>
                </a:tc>
                <a:extLst>
                  <a:ext uri="{0D108BD9-81ED-4DB2-BD59-A6C34878D82A}">
                    <a16:rowId xmlns:a16="http://schemas.microsoft.com/office/drawing/2014/main" val="10003"/>
                  </a:ext>
                </a:extLst>
              </a:tr>
              <a:tr h="6279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Quality</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r>
                        <a:rPr lang="en" sz="1100">
                          <a:solidFill>
                            <a:schemeClr val="dk1"/>
                          </a:solidFill>
                          <a:highlight>
                            <a:srgbClr val="00FF00"/>
                          </a:highlight>
                          <a:latin typeface="Open Sans Light"/>
                          <a:ea typeface="Open Sans Light"/>
                          <a:cs typeface="Open Sans Light"/>
                          <a:sym typeface="Open Sans Light"/>
                        </a:rPr>
                        <a:t>On Track</a:t>
                      </a:r>
                      <a:endParaRPr>
                        <a:highlight>
                          <a:srgbClr val="00FF00"/>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ja-JP"/>
                    </a:p>
                  </a:txBody>
                  <a:tcPr/>
                </a:tc>
                <a:extLst>
                  <a:ext uri="{0D108BD9-81ED-4DB2-BD59-A6C34878D82A}">
                    <a16:rowId xmlns:a16="http://schemas.microsoft.com/office/drawing/2014/main" val="10004"/>
                  </a:ext>
                </a:extLst>
              </a:tr>
            </a:tbl>
          </a:graphicData>
        </a:graphic>
      </p:graphicFrame>
      <p:graphicFrame>
        <p:nvGraphicFramePr>
          <p:cNvPr id="226" name="Google Shape;226;p37"/>
          <p:cNvGraphicFramePr/>
          <p:nvPr/>
        </p:nvGraphicFramePr>
        <p:xfrm>
          <a:off x="264900" y="4250200"/>
          <a:ext cx="3000000" cy="3000000"/>
        </p:xfrm>
        <a:graphic>
          <a:graphicData uri="http://schemas.openxmlformats.org/drawingml/2006/table">
            <a:tbl>
              <a:tblPr>
                <a:noFill/>
                <a:tableStyleId>{A4832C23-1A46-4D09-ACBE-017F5C0958E7}</a:tableStyleId>
              </a:tblPr>
              <a:tblGrid>
                <a:gridCol w="7242600">
                  <a:extLst>
                    <a:ext uri="{9D8B030D-6E8A-4147-A177-3AD203B41FA5}">
                      <a16:colId xmlns:a16="http://schemas.microsoft.com/office/drawing/2014/main" val="20000"/>
                    </a:ext>
                  </a:extLst>
                </a:gridCol>
              </a:tblGrid>
              <a:tr h="320925">
                <a:tc>
                  <a:txBody>
                    <a:bodyPr/>
                    <a:lstStyle/>
                    <a:p>
                      <a:pPr marL="0" lvl="0" indent="0" algn="l" rtl="0">
                        <a:spcBef>
                          <a:spcPts val="0"/>
                        </a:spcBef>
                        <a:spcAft>
                          <a:spcPts val="0"/>
                        </a:spcAft>
                        <a:buClr>
                          <a:schemeClr val="dk1"/>
                        </a:buClr>
                        <a:buSzPts val="1100"/>
                        <a:buFont typeface="Arial"/>
                        <a:buNone/>
                      </a:pPr>
                      <a:r>
                        <a:rPr lang="en" b="1">
                          <a:solidFill>
                            <a:schemeClr val="lt1"/>
                          </a:solidFill>
                          <a:latin typeface="Open Sans"/>
                          <a:ea typeface="Open Sans"/>
                          <a:cs typeface="Open Sans"/>
                          <a:sym typeface="Open Sans"/>
                        </a:rPr>
                        <a:t>Project Highlights/Blockers</a:t>
                      </a:r>
                      <a:endParaRPr>
                        <a:solidFill>
                          <a:schemeClr val="dk1"/>
                        </a:solidFill>
                        <a:latin typeface="Open Sans Light"/>
                        <a:ea typeface="Open Sans Light"/>
                        <a:cs typeface="Open Sans Light"/>
                        <a:sym typeface="Open Sans Light"/>
                      </a:endParaRPr>
                    </a:p>
                  </a:txBody>
                  <a:tcPr marL="91425" marR="91425" marT="91425" marB="91425">
                    <a:solidFill>
                      <a:srgbClr val="02B3E4"/>
                    </a:solidFill>
                  </a:tcPr>
                </a:tc>
                <a:extLst>
                  <a:ext uri="{0D108BD9-81ED-4DB2-BD59-A6C34878D82A}">
                    <a16:rowId xmlns:a16="http://schemas.microsoft.com/office/drawing/2014/main" val="10000"/>
                  </a:ext>
                </a:extLst>
              </a:tr>
              <a:tr h="1824975">
                <a:tc>
                  <a:txBody>
                    <a:bodyPr/>
                    <a:lstStyle/>
                    <a:p>
                      <a:pPr marL="0" lvl="0" indent="0" algn="l" rtl="0">
                        <a:spcBef>
                          <a:spcPts val="0"/>
                        </a:spcBef>
                        <a:spcAft>
                          <a:spcPts val="0"/>
                        </a:spcAft>
                        <a:buClr>
                          <a:schemeClr val="dk1"/>
                        </a:buClr>
                        <a:buSzPts val="1100"/>
                        <a:buFont typeface="Arial"/>
                        <a:buNone/>
                      </a:pPr>
                      <a:r>
                        <a:rPr lang="en" sz="1200" b="1">
                          <a:solidFill>
                            <a:schemeClr val="dk1"/>
                          </a:solidFill>
                          <a:latin typeface="Open Sans"/>
                          <a:ea typeface="Open Sans"/>
                          <a:cs typeface="Open Sans"/>
                          <a:sym typeface="Open Sans"/>
                        </a:rPr>
                        <a:t>Highlights:</a:t>
                      </a:r>
                      <a:endParaRPr sz="1200" b="1">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en" sz="1200">
                          <a:solidFill>
                            <a:schemeClr val="dk1"/>
                          </a:solidFill>
                          <a:latin typeface="Open Sans"/>
                          <a:ea typeface="Open Sans"/>
                          <a:cs typeface="Open Sans"/>
                          <a:sym typeface="Open Sans"/>
                        </a:rPr>
                        <a:t>The Stefano Shop project depends on the customer supplying Yosemite with details of all products in its inventory.</a:t>
                      </a:r>
                      <a:endParaRPr sz="12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200" b="1">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200" b="1">
                          <a:solidFill>
                            <a:schemeClr val="dk1"/>
                          </a:solidFill>
                          <a:latin typeface="Open Sans"/>
                          <a:ea typeface="Open Sans"/>
                          <a:cs typeface="Open Sans"/>
                          <a:sym typeface="Open Sans"/>
                        </a:rPr>
                        <a:t>Blockers:</a:t>
                      </a:r>
                      <a:endParaRPr sz="1200" b="1">
                        <a:solidFill>
                          <a:schemeClr val="dk1"/>
                        </a:solidFill>
                        <a:latin typeface="Open Sans"/>
                        <a:ea typeface="Open Sans"/>
                        <a:cs typeface="Open Sans"/>
                        <a:sym typeface="Open Sans"/>
                      </a:endParaRPr>
                    </a:p>
                    <a:p>
                      <a:pPr marL="457200" lvl="0" indent="-304800" algn="l" rtl="0">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The analog method of handling inventory could lead to several risks, including delays (time), increased costs, and potential quality issues.</a:t>
                      </a:r>
                      <a:endParaRPr sz="1200">
                        <a:solidFill>
                          <a:schemeClr val="dk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27" name="Google Shape;227;p37"/>
          <p:cNvGraphicFramePr/>
          <p:nvPr/>
        </p:nvGraphicFramePr>
        <p:xfrm>
          <a:off x="264900" y="2959750"/>
          <a:ext cx="3000000" cy="3000000"/>
        </p:xfrm>
        <a:graphic>
          <a:graphicData uri="http://schemas.openxmlformats.org/drawingml/2006/table">
            <a:tbl>
              <a:tblPr>
                <a:noFill/>
                <a:tableStyleId>{A4832C23-1A46-4D09-ACBE-017F5C0958E7}</a:tableStyleId>
              </a:tblPr>
              <a:tblGrid>
                <a:gridCol w="7242600">
                  <a:extLst>
                    <a:ext uri="{9D8B030D-6E8A-4147-A177-3AD203B41FA5}">
                      <a16:colId xmlns:a16="http://schemas.microsoft.com/office/drawing/2014/main" val="20000"/>
                    </a:ext>
                  </a:extLst>
                </a:gridCol>
              </a:tblGrid>
              <a:tr h="346975">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Project Summary</a:t>
                      </a:r>
                      <a:endParaRPr>
                        <a:solidFill>
                          <a:schemeClr val="dk1"/>
                        </a:solidFill>
                        <a:latin typeface="Open Sans Light"/>
                        <a:ea typeface="Open Sans Light"/>
                        <a:cs typeface="Open Sans Light"/>
                        <a:sym typeface="Open Sans Light"/>
                      </a:endParaRPr>
                    </a:p>
                  </a:txBody>
                  <a:tcPr marL="91425" marR="91425" marT="91425" marB="91425">
                    <a:solidFill>
                      <a:srgbClr val="02B3E4"/>
                    </a:solidFill>
                  </a:tcPr>
                </a:tc>
                <a:extLst>
                  <a:ext uri="{0D108BD9-81ED-4DB2-BD59-A6C34878D82A}">
                    <a16:rowId xmlns:a16="http://schemas.microsoft.com/office/drawing/2014/main" val="10000"/>
                  </a:ext>
                </a:extLst>
              </a:tr>
              <a:tr h="717075">
                <a:tc>
                  <a:txBody>
                    <a:bodyPr/>
                    <a:lstStyle/>
                    <a:p>
                      <a:pPr marL="0" lvl="0" indent="0" algn="l" rtl="0">
                        <a:spcBef>
                          <a:spcPts val="0"/>
                        </a:spcBef>
                        <a:spcAft>
                          <a:spcPts val="0"/>
                        </a:spcAft>
                        <a:buNone/>
                      </a:pPr>
                      <a:r>
                        <a:rPr lang="en" sz="1200">
                          <a:solidFill>
                            <a:schemeClr val="dk1"/>
                          </a:solidFill>
                          <a:latin typeface="Open Sans"/>
                          <a:ea typeface="Open Sans"/>
                          <a:cs typeface="Open Sans"/>
                          <a:sym typeface="Open Sans"/>
                        </a:rPr>
                        <a:t>The Vendor Manager has stated that Stefanos failed to deliver the requested information due to their traditional method of managing inventory. They have promised to provide the inventory details within a few more days.</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200">
                        <a:solidFill>
                          <a:schemeClr val="dk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28" name="Google Shape;228;p37"/>
          <p:cNvGraphicFramePr/>
          <p:nvPr/>
        </p:nvGraphicFramePr>
        <p:xfrm>
          <a:off x="264900" y="1990175"/>
          <a:ext cx="3000000" cy="3000000"/>
        </p:xfrm>
        <a:graphic>
          <a:graphicData uri="http://schemas.openxmlformats.org/drawingml/2006/table">
            <a:tbl>
              <a:tblPr>
                <a:noFill/>
                <a:tableStyleId>{A4832C23-1A46-4D09-ACBE-017F5C0958E7}</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latin typeface="Open Sans Light"/>
                          <a:ea typeface="Open Sans Light"/>
                          <a:cs typeface="Open Sans Light"/>
                          <a:sym typeface="Open Sans Light"/>
                        </a:rPr>
                        <a:t>Inventory</a:t>
                      </a:r>
                      <a:endParaRPr>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en">
                          <a:latin typeface="Open Sans Light"/>
                          <a:ea typeface="Open Sans Light"/>
                          <a:cs typeface="Open Sans Light"/>
                          <a:sym typeface="Open Sans Light"/>
                        </a:rPr>
                        <a:t>Yosemite</a:t>
                      </a:r>
                      <a:endParaRPr>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Open Sans Light"/>
                          <a:ea typeface="Open Sans Light"/>
                          <a:cs typeface="Open Sans Light"/>
                          <a:sym typeface="Open Sans Light"/>
                        </a:rPr>
                        <a:t>Long Nguyen</a:t>
                      </a:r>
                      <a:endParaRPr>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en">
                          <a:latin typeface="Open Sans Light"/>
                          <a:ea typeface="Open Sans Light"/>
                          <a:cs typeface="Open Sans Light"/>
                          <a:sym typeface="Open Sans Light"/>
                        </a:rPr>
                        <a:t>30-Jan-2025</a:t>
                      </a:r>
                      <a:endParaRPr>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2</a:t>
            </a:r>
            <a:endParaRPr/>
          </a:p>
        </p:txBody>
      </p:sp>
      <p:sp>
        <p:nvSpPr>
          <p:cNvPr id="234" name="Google Shape;234;p3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the Engineering team began designing the recommendation engine, they informed you that the task was more complicated than anticipated. The Engineering Manager said it would take four weeks and cost an additional $3,500 to upgrade the AI service that powers the recommendation engine. That fee would have to be covered by the customer. </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Your task is to:</a:t>
            </a:r>
            <a:endParaRPr b="1">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a:t>Analyze the above risk and describe how this affects the project. Address at least two different critical points of risk, like scope, cost, schedule, quality, stakeholder relationships, etc.</a:t>
            </a:r>
            <a:endParaRPr/>
          </a:p>
          <a:p>
            <a:pPr marL="457200" lvl="0" indent="-298450" algn="l" rtl="0">
              <a:spcBef>
                <a:spcPts val="0"/>
              </a:spcBef>
              <a:spcAft>
                <a:spcPts val="0"/>
              </a:spcAft>
              <a:buClr>
                <a:srgbClr val="0E101A"/>
              </a:buClr>
              <a:buSzPts val="1100"/>
              <a:buFont typeface="Arial"/>
              <a:buChar char="●"/>
            </a:pPr>
            <a:r>
              <a:rPr lang="en"/>
              <a:t>Choose a risk response strategy (see the valid strategies on the "Response Strategies" slide.)</a:t>
            </a:r>
            <a:endParaRPr/>
          </a:p>
          <a:p>
            <a:pPr marL="457200" lvl="0" indent="-298450" algn="l" rtl="0">
              <a:spcBef>
                <a:spcPts val="0"/>
              </a:spcBef>
              <a:spcAft>
                <a:spcPts val="0"/>
              </a:spcAft>
              <a:buClr>
                <a:srgbClr val="0E101A"/>
              </a:buClr>
              <a:buSzPts val="1100"/>
              <a:buFont typeface="Arial"/>
              <a:buChar char="●"/>
            </a:pPr>
            <a:r>
              <a:rPr lang="en"/>
              <a:t>Explain how you would apply the strategy in 3-5 sentences, including how it would impact the customer.</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10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2 Response</a:t>
            </a:r>
            <a:endParaRPr/>
          </a:p>
        </p:txBody>
      </p:sp>
      <p:graphicFrame>
        <p:nvGraphicFramePr>
          <p:cNvPr id="240" name="Google Shape;240;p39"/>
          <p:cNvGraphicFramePr/>
          <p:nvPr/>
        </p:nvGraphicFramePr>
        <p:xfrm>
          <a:off x="264900" y="2253750"/>
          <a:ext cx="3000000" cy="3000000"/>
        </p:xfrm>
        <a:graphic>
          <a:graphicData uri="http://schemas.openxmlformats.org/drawingml/2006/table">
            <a:tbl>
              <a:tblPr>
                <a:noFill/>
                <a:tableStyleId>{A4832C23-1A46-4D09-ACBE-017F5C0958E7}</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56750">
                <a:tc gridSpan="2">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How might this risk affect the project?</a:t>
                      </a:r>
                      <a:endParaRPr sz="180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ja-JP"/>
                    </a:p>
                  </a:txBody>
                  <a:tcPr/>
                </a:tc>
                <a:extLst>
                  <a:ext uri="{0D108BD9-81ED-4DB2-BD59-A6C34878D82A}">
                    <a16:rowId xmlns:a16="http://schemas.microsoft.com/office/drawing/2014/main" val="10000"/>
                  </a:ext>
                </a:extLst>
              </a:tr>
              <a:tr h="2424825">
                <a:tc gridSpan="2">
                  <a:txBody>
                    <a:bodyPr/>
                    <a:lstStyle/>
                    <a:p>
                      <a:pPr marL="0" lvl="0" indent="0" algn="l" rtl="0">
                        <a:lnSpc>
                          <a:spcPct val="115000"/>
                        </a:lnSpc>
                        <a:spcBef>
                          <a:spcPts val="1500"/>
                        </a:spcBef>
                        <a:spcAft>
                          <a:spcPts val="1500"/>
                        </a:spcAft>
                        <a:buNone/>
                      </a:pPr>
                      <a:r>
                        <a:rPr lang="en" sz="1800" i="1">
                          <a:solidFill>
                            <a:srgbClr val="525C65"/>
                          </a:solidFill>
                          <a:latin typeface="Open Sans Light"/>
                          <a:ea typeface="Open Sans Light"/>
                          <a:cs typeface="Open Sans Light"/>
                          <a:sym typeface="Open Sans Light"/>
                        </a:rPr>
                        <a:t>This risk involves two key factors: the budget might be tight or already allocated to other priorities, and the release date could potentially be at risk.</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ja-JP"/>
                    </a:p>
                  </a:txBody>
                  <a:tcPr/>
                </a:tc>
                <a:extLst>
                  <a:ext uri="{0D108BD9-81ED-4DB2-BD59-A6C34878D82A}">
                    <a16:rowId xmlns:a16="http://schemas.microsoft.com/office/drawing/2014/main" val="10001"/>
                  </a:ext>
                </a:extLst>
              </a:tr>
              <a:tr h="246650">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Selected risk response strategy:</a:t>
                      </a:r>
                      <a:endParaRPr sz="1800">
                        <a:solidFill>
                          <a:srgbClr val="525C65"/>
                        </a:solidFill>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800" i="1">
                          <a:solidFill>
                            <a:srgbClr val="525C65"/>
                          </a:solidFill>
                          <a:latin typeface="Open Sans Light"/>
                          <a:ea typeface="Open Sans Light"/>
                          <a:cs typeface="Open Sans Light"/>
                          <a:sym typeface="Open Sans Light"/>
                        </a:rPr>
                        <a:t>Escalate</a:t>
                      </a:r>
                      <a:endParaRPr sz="1800" b="1">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26650">
                <a:tc gridSpan="2">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Explain below how you would apply the strategy.</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ja-JP"/>
                    </a:p>
                  </a:txBody>
                  <a:tcPr/>
                </a:tc>
                <a:extLst>
                  <a:ext uri="{0D108BD9-81ED-4DB2-BD59-A6C34878D82A}">
                    <a16:rowId xmlns:a16="http://schemas.microsoft.com/office/drawing/2014/main" val="10003"/>
                  </a:ext>
                </a:extLst>
              </a:tr>
              <a:tr h="1927425">
                <a:tc gridSpan="2">
                  <a:txBody>
                    <a:bodyPr/>
                    <a:lstStyle/>
                    <a:p>
                      <a:pPr marL="457200" lvl="0" indent="-342900" algn="l" rtl="0">
                        <a:spcBef>
                          <a:spcPts val="0"/>
                        </a:spcBef>
                        <a:spcAft>
                          <a:spcPts val="0"/>
                        </a:spcAft>
                        <a:buClr>
                          <a:srgbClr val="525C65"/>
                        </a:buClr>
                        <a:buSzPts val="1800"/>
                        <a:buFont typeface="Open Sans Light"/>
                        <a:buChar char="●"/>
                      </a:pPr>
                      <a:r>
                        <a:rPr lang="en" sz="1800" i="1">
                          <a:solidFill>
                            <a:srgbClr val="525C65"/>
                          </a:solidFill>
                          <a:latin typeface="Open Sans Light"/>
                          <a:ea typeface="Open Sans Light"/>
                          <a:cs typeface="Open Sans Light"/>
                          <a:sym typeface="Open Sans Light"/>
                        </a:rPr>
                        <a:t>The situation involves a mid-project discovery of additional cost and time requirements that directly impact the customer's budget and timeline. As the Project Manager, you lack the authority to unilaterally approve a $3,500 budget increase or delay without consulting the customer and/or Program Manager. Escalating this risk ensures that those with the proper authority can make an informed decision based on the cost-benefit analysis and the project’s priorities.</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ja-JP"/>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Five:</a:t>
            </a:r>
            <a:endParaRPr/>
          </a:p>
          <a:p>
            <a:pPr marL="0" lvl="0" indent="0" algn="l" rtl="0">
              <a:spcBef>
                <a:spcPts val="0"/>
              </a:spcBef>
              <a:spcAft>
                <a:spcPts val="0"/>
              </a:spcAft>
              <a:buNone/>
            </a:pPr>
            <a:r>
              <a:rPr lang="en"/>
              <a:t>Knowledge Documentation</a:t>
            </a:r>
            <a:endParaRPr/>
          </a:p>
        </p:txBody>
      </p:sp>
      <p:sp>
        <p:nvSpPr>
          <p:cNvPr id="246" name="Google Shape;246;p40"/>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Knowledge Documentation</a:t>
            </a:r>
            <a:endParaRPr/>
          </a:p>
        </p:txBody>
      </p:sp>
      <p:sp>
        <p:nvSpPr>
          <p:cNvPr id="252" name="Google Shape;252;p4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Clr>
                <a:schemeClr val="dk1"/>
              </a:buClr>
              <a:buSzPts val="1100"/>
              <a:buFont typeface="Arial"/>
              <a:buNone/>
            </a:pPr>
            <a:r>
              <a:rPr lang="en"/>
              <a:t>Throughout the project and before its closure, you asked the team to create documentation for the company Yosemite and the customer. The documentation list is partially filled out; </a:t>
            </a:r>
            <a:r>
              <a:rPr lang="en" b="1">
                <a:latin typeface="Open Sans"/>
                <a:ea typeface="Open Sans"/>
                <a:cs typeface="Open Sans"/>
                <a:sym typeface="Open Sans"/>
              </a:rPr>
              <a:t>your task is to fill in the missing information.</a:t>
            </a:r>
            <a:r>
              <a:rPr lang="en"/>
              <a:t> You can also add more documentation tasks to the list, as there are many more things that can be written down. To have a complete project plan, consider adding these tasks to your Gantt chart/Trello board.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Knowledge Documentation</a:t>
            </a:r>
            <a:endParaRPr/>
          </a:p>
        </p:txBody>
      </p:sp>
      <p:graphicFrame>
        <p:nvGraphicFramePr>
          <p:cNvPr id="258" name="Google Shape;258;p42"/>
          <p:cNvGraphicFramePr/>
          <p:nvPr/>
        </p:nvGraphicFramePr>
        <p:xfrm>
          <a:off x="264900" y="1896200"/>
          <a:ext cx="3000000" cy="3000000"/>
        </p:xfrm>
        <a:graphic>
          <a:graphicData uri="http://schemas.openxmlformats.org/drawingml/2006/table">
            <a:tbl>
              <a:tblPr>
                <a:noFill/>
                <a:tableStyleId>{A4832C23-1A46-4D09-ACBE-017F5C0958E7}</a:tableStyleId>
              </a:tblPr>
              <a:tblGrid>
                <a:gridCol w="1810650">
                  <a:extLst>
                    <a:ext uri="{9D8B030D-6E8A-4147-A177-3AD203B41FA5}">
                      <a16:colId xmlns:a16="http://schemas.microsoft.com/office/drawing/2014/main" val="20000"/>
                    </a:ext>
                  </a:extLst>
                </a:gridCol>
                <a:gridCol w="987100">
                  <a:extLst>
                    <a:ext uri="{9D8B030D-6E8A-4147-A177-3AD203B41FA5}">
                      <a16:colId xmlns:a16="http://schemas.microsoft.com/office/drawing/2014/main" val="20001"/>
                    </a:ext>
                  </a:extLst>
                </a:gridCol>
                <a:gridCol w="1786425">
                  <a:extLst>
                    <a:ext uri="{9D8B030D-6E8A-4147-A177-3AD203B41FA5}">
                      <a16:colId xmlns:a16="http://schemas.microsoft.com/office/drawing/2014/main" val="20002"/>
                    </a:ext>
                  </a:extLst>
                </a:gridCol>
                <a:gridCol w="2658425">
                  <a:extLst>
                    <a:ext uri="{9D8B030D-6E8A-4147-A177-3AD203B41FA5}">
                      <a16:colId xmlns:a16="http://schemas.microsoft.com/office/drawing/2014/main" val="20003"/>
                    </a:ext>
                  </a:extLst>
                </a:gridCol>
              </a:tblGrid>
              <a:tr h="979500">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Task</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Assignee</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Place in Timeline</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Reason for Documenting This Task</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extLst>
                  <a:ext uri="{0D108BD9-81ED-4DB2-BD59-A6C34878D82A}">
                    <a16:rowId xmlns:a16="http://schemas.microsoft.com/office/drawing/2014/main" val="10000"/>
                  </a:ext>
                </a:extLst>
              </a:tr>
              <a:tr h="1762925">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Storefront Technical Documentation</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Aliyah</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After finishing Build Storefront task</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 documentation format that explains the product and the thought process behind its development.</a:t>
                      </a:r>
                      <a:endParaRPr sz="120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1947625">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Platform user’s manual</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Moe </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Before the training the Stefanos</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A documentation that can be given to Stefanos as a manual</a:t>
                      </a:r>
                      <a:endParaRPr sz="120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1626625">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Recommendation Engine Documentation</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Aliyah</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After building the Recommendation Engine</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 comprehensive guide for the  end-users and maintenance teams</a:t>
                      </a:r>
                      <a:endParaRPr sz="120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1615100">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Lesson Learned Document</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Project Manager</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After the project is finished</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 post-project documentation to reflect on successes, challenges, and areas of improvement for future projects.</a:t>
                      </a:r>
                      <a:endParaRPr sz="120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Budget</a:t>
            </a:r>
            <a:endParaRPr/>
          </a:p>
        </p:txBody>
      </p:sp>
      <p:sp>
        <p:nvSpPr>
          <p:cNvPr id="55" name="Google Shape;55;p1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Yosemite storefront, training, and documentation can be delivered for $15,000 - a tight budget for the Stefanos. So Papa Stefano asked that you include a cost-benefit analysis in the project scope to reassure him this is a good investment.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For the cost-benefit analysis, your research shows:</a:t>
            </a:r>
            <a:endParaRPr/>
          </a:p>
          <a:p>
            <a:pPr marL="457200" lvl="0" indent="-298450" algn="l" rtl="0">
              <a:spcBef>
                <a:spcPts val="0"/>
              </a:spcBef>
              <a:spcAft>
                <a:spcPts val="0"/>
              </a:spcAft>
              <a:buClr>
                <a:srgbClr val="0E101A"/>
              </a:buClr>
              <a:buSzPts val="1100"/>
              <a:buFont typeface="Arial"/>
              <a:buChar char="●"/>
            </a:pPr>
            <a:r>
              <a:rPr lang="en"/>
              <a:t>The eCommerce industry </a:t>
            </a:r>
            <a:r>
              <a:rPr lang="en" b="1">
                <a:latin typeface="Open Sans"/>
                <a:ea typeface="Open Sans"/>
                <a:cs typeface="Open Sans"/>
                <a:sym typeface="Open Sans"/>
              </a:rPr>
              <a:t>discount rate is 20%</a:t>
            </a:r>
            <a:endParaRPr b="1">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a:t>Yosemite promises a </a:t>
            </a:r>
            <a:r>
              <a:rPr lang="en" b="1">
                <a:latin typeface="Open Sans"/>
                <a:ea typeface="Open Sans"/>
                <a:cs typeface="Open Sans"/>
                <a:sym typeface="Open Sans"/>
              </a:rPr>
              <a:t>$36,000 increase</a:t>
            </a:r>
            <a:r>
              <a:rPr lang="en"/>
              <a:t> in revenue</a:t>
            </a:r>
            <a:endParaRPr/>
          </a:p>
          <a:p>
            <a:pPr marL="457200" lvl="0" indent="-298450" algn="l" rtl="0">
              <a:spcBef>
                <a:spcPts val="0"/>
              </a:spcBef>
              <a:spcAft>
                <a:spcPts val="0"/>
              </a:spcAft>
              <a:buClr>
                <a:srgbClr val="0E101A"/>
              </a:buClr>
              <a:buSzPts val="1100"/>
              <a:buFont typeface="Arial"/>
              <a:buChar char="●"/>
            </a:pPr>
            <a:r>
              <a:rPr lang="en"/>
              <a:t>The </a:t>
            </a:r>
            <a:r>
              <a:rPr lang="en" b="1">
                <a:latin typeface="Open Sans"/>
                <a:ea typeface="Open Sans"/>
                <a:cs typeface="Open Sans"/>
                <a:sym typeface="Open Sans"/>
              </a:rPr>
              <a:t>cost </a:t>
            </a:r>
            <a:r>
              <a:rPr lang="en"/>
              <a:t>of the project is </a:t>
            </a:r>
            <a:r>
              <a:rPr lang="en" b="1">
                <a:latin typeface="Open Sans"/>
                <a:ea typeface="Open Sans"/>
                <a:cs typeface="Open Sans"/>
                <a:sym typeface="Open Sans"/>
              </a:rPr>
              <a:t>$15,000</a:t>
            </a:r>
            <a:endParaRPr sz="1100" b="1">
              <a:solidFill>
                <a:srgbClr val="0E101A"/>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Yosemite teams and tasks</a:t>
            </a:r>
            <a:endParaRPr/>
          </a:p>
        </p:txBody>
      </p:sp>
      <p:sp>
        <p:nvSpPr>
          <p:cNvPr id="61" name="Google Shape;61;p1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Aliyah - Engineering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 </a:t>
            </a:r>
            <a:endParaRPr dirty="0"/>
          </a:p>
          <a:p>
            <a:pPr marL="457200" lvl="0" indent="-298450" algn="l" rtl="0">
              <a:spcBef>
                <a:spcPts val="0"/>
              </a:spcBef>
              <a:spcAft>
                <a:spcPts val="0"/>
              </a:spcAft>
              <a:buClr>
                <a:srgbClr val="0E101A"/>
              </a:buClr>
              <a:buSzPts val="1100"/>
              <a:buFont typeface="Arial"/>
              <a:buChar char="●"/>
            </a:pPr>
            <a:r>
              <a:rPr lang="en" dirty="0"/>
              <a:t>Build storefront</a:t>
            </a:r>
            <a:endParaRPr dirty="0"/>
          </a:p>
          <a:p>
            <a:pPr marL="457200" lvl="0" indent="-298450" algn="l" rtl="0">
              <a:spcBef>
                <a:spcPts val="0"/>
              </a:spcBef>
              <a:spcAft>
                <a:spcPts val="0"/>
              </a:spcAft>
              <a:buClr>
                <a:srgbClr val="0E101A"/>
              </a:buClr>
              <a:buSzPts val="1100"/>
              <a:buFont typeface="Arial"/>
              <a:buChar char="●"/>
            </a:pPr>
            <a:r>
              <a:rPr lang="en" dirty="0"/>
              <a:t>Build social media integration</a:t>
            </a:r>
            <a:endParaRPr dirty="0"/>
          </a:p>
          <a:p>
            <a:pPr marL="457200" lvl="0" indent="-298450" algn="l" rtl="0">
              <a:spcBef>
                <a:spcPts val="0"/>
              </a:spcBef>
              <a:spcAft>
                <a:spcPts val="0"/>
              </a:spcAft>
              <a:buClr>
                <a:srgbClr val="0E101A"/>
              </a:buClr>
              <a:buSzPts val="1100"/>
              <a:buFont typeface="Arial"/>
              <a:buChar char="●"/>
            </a:pPr>
            <a:r>
              <a:rPr lang="en" dirty="0"/>
              <a:t>Build recommendation engine. </a:t>
            </a:r>
            <a:endParaRPr dirty="0"/>
          </a:p>
          <a:p>
            <a:pPr marL="457200" lvl="0" indent="-298450" algn="l" rtl="0">
              <a:spcBef>
                <a:spcPts val="0"/>
              </a:spcBef>
              <a:spcAft>
                <a:spcPts val="0"/>
              </a:spcAft>
              <a:buClr>
                <a:srgbClr val="0E101A"/>
              </a:buClr>
              <a:buSzPts val="1100"/>
              <a:buFont typeface="Arial"/>
              <a:buChar char="●"/>
            </a:pPr>
            <a:r>
              <a:rPr lang="en" dirty="0"/>
              <a:t>Each task takes two weeks of work. </a:t>
            </a:r>
            <a:endParaRPr dirty="0"/>
          </a:p>
          <a:p>
            <a:pPr marL="457200" lvl="0" indent="-298450" algn="l" rtl="0">
              <a:spcBef>
                <a:spcPts val="0"/>
              </a:spcBef>
              <a:spcAft>
                <a:spcPts val="0"/>
              </a:spcAft>
              <a:buClr>
                <a:srgbClr val="0E101A"/>
              </a:buClr>
              <a:buSzPts val="1100"/>
              <a:buFont typeface="Arial"/>
              <a:buChar char="●"/>
            </a:pPr>
            <a:r>
              <a:rPr lang="en" dirty="0"/>
              <a:t>Each task involves design, build, test, and release.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Moe - Vendor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a:t>
            </a:r>
            <a:endParaRPr dirty="0"/>
          </a:p>
          <a:p>
            <a:pPr marL="457200" lvl="0" indent="-298450" algn="l" rtl="0">
              <a:spcBef>
                <a:spcPts val="0"/>
              </a:spcBef>
              <a:spcAft>
                <a:spcPts val="0"/>
              </a:spcAft>
              <a:buClr>
                <a:srgbClr val="0E101A"/>
              </a:buClr>
              <a:buSzPts val="1100"/>
              <a:buFont typeface="Arial"/>
              <a:buChar char="●"/>
            </a:pPr>
            <a:r>
              <a:rPr lang="en" dirty="0"/>
              <a:t>Inputting all inventory data after the storefront is delivered. It takes one week to add the inventory data.</a:t>
            </a:r>
            <a:endParaRPr dirty="0"/>
          </a:p>
          <a:p>
            <a:pPr marL="457200" lvl="0" indent="-298450" algn="l" rtl="0">
              <a:spcBef>
                <a:spcPts val="0"/>
              </a:spcBef>
              <a:spcAft>
                <a:spcPts val="0"/>
              </a:spcAft>
              <a:buClr>
                <a:srgbClr val="0E101A"/>
              </a:buClr>
              <a:buSzPts val="1100"/>
              <a:buFont typeface="Arial"/>
              <a:buChar char="●"/>
            </a:pPr>
            <a:r>
              <a:rPr lang="en" dirty="0"/>
              <a:t>Onboarding and training Stefano's before the store goes live. It takes one week to train them.</a:t>
            </a:r>
            <a:endParaRPr dirty="0"/>
          </a:p>
          <a:p>
            <a:pPr marL="457200" lvl="0" indent="-298450" algn="l" rtl="0">
              <a:spcBef>
                <a:spcPts val="0"/>
              </a:spcBef>
              <a:spcAft>
                <a:spcPts val="0"/>
              </a:spcAft>
              <a:buClr>
                <a:srgbClr val="0E101A"/>
              </a:buClr>
              <a:buSzPts val="1100"/>
              <a:buFont typeface="Arial"/>
              <a:buChar char="●"/>
            </a:pPr>
            <a:r>
              <a:rPr lang="en" dirty="0"/>
              <a:t>Create a custom sales report that is automatically sent to Stefanos during or after the recommendation engine is released. It takes one week to set up the reporting.</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Taylor - Marketing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a:t>
            </a:r>
            <a:endParaRPr dirty="0"/>
          </a:p>
          <a:p>
            <a:pPr marL="457200" lvl="0" indent="-298450" algn="l" rtl="0">
              <a:spcBef>
                <a:spcPts val="0"/>
              </a:spcBef>
              <a:spcAft>
                <a:spcPts val="0"/>
              </a:spcAft>
              <a:buClr>
                <a:srgbClr val="0E101A"/>
              </a:buClr>
              <a:buSzPts val="1100"/>
              <a:buFont typeface="Arial"/>
              <a:buChar char="●"/>
            </a:pPr>
            <a:r>
              <a:rPr lang="en" dirty="0"/>
              <a:t>Creating social media channels and handing them off to Stefano's. It takes a week, but this task must occur before the social media integration by the Engineering team</a:t>
            </a:r>
            <a:r>
              <a:rPr lang="en" sz="1100" dirty="0">
                <a:solidFill>
                  <a:srgbClr val="0E101A"/>
                </a:solidFill>
                <a:latin typeface="Arial"/>
                <a:ea typeface="Arial"/>
                <a:cs typeface="Arial"/>
                <a:sym typeface="Arial"/>
              </a:rPr>
              <a:t>. </a:t>
            </a:r>
            <a:endParaRPr sz="1100" dirty="0">
              <a:solidFill>
                <a:srgbClr val="0E101A"/>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Stefano Family</a:t>
            </a:r>
            <a:endParaRPr/>
          </a:p>
        </p:txBody>
      </p:sp>
      <p:sp>
        <p:nvSpPr>
          <p:cNvPr id="67" name="Google Shape;67;p1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latin typeface="Open Sans"/>
                <a:ea typeface="Open Sans"/>
                <a:cs typeface="Open Sans"/>
                <a:sym typeface="Open Sans"/>
              </a:rPr>
              <a:t>Papa Stefano</a:t>
            </a:r>
            <a:r>
              <a:rPr lang="en"/>
              <a:t> has a strong presence in the family business but listens to Mama Stefano when making business decisions. He manages the floor and is averse to new technology. While he understands it’s time to modernize the shopping experience and wants to gain new customers, he’s wary of going over budget.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b="1">
                <a:latin typeface="Open Sans"/>
                <a:ea typeface="Open Sans"/>
                <a:cs typeface="Open Sans"/>
                <a:sym typeface="Open Sans"/>
              </a:rPr>
              <a:t>Mama Stefano</a:t>
            </a:r>
            <a:r>
              <a:rPr lang="en"/>
              <a:t> keeps spreadsheets to track inventory and has convinced Papa to work with Yosemite. Her primary focus is on back-end administrative tasks of the business. Mama is more concerned about preparing the store for Christmas shoppers in time.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b="1">
                <a:latin typeface="Open Sans"/>
                <a:ea typeface="Open Sans"/>
                <a:cs typeface="Open Sans"/>
                <a:sym typeface="Open Sans"/>
              </a:rPr>
              <a:t>Junior Stefano</a:t>
            </a:r>
            <a:r>
              <a:rPr lang="en"/>
              <a:t> is a high school student still learning about the family business. Junior creates social media posts on her own accounts for the store. Sees value in taking full advantage of Yosemite’s services.</a:t>
            </a:r>
            <a:endParaRPr/>
          </a:p>
          <a:p>
            <a:pPr marL="0" lvl="0" indent="0" algn="l" rtl="0">
              <a:lnSpc>
                <a:spcPct val="100000"/>
              </a:lnSpc>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Yosemite team</a:t>
            </a:r>
            <a:endParaRPr/>
          </a:p>
        </p:txBody>
      </p:sp>
      <p:sp>
        <p:nvSpPr>
          <p:cNvPr id="73" name="Google Shape;73;p1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latin typeface="Open Sans"/>
                <a:ea typeface="Open Sans"/>
                <a:cs typeface="Open Sans"/>
                <a:sym typeface="Open Sans"/>
              </a:rPr>
              <a:t>Moe </a:t>
            </a:r>
            <a:r>
              <a:rPr lang="en"/>
              <a:t>is the Yosemite Vendor Manager; he tends to be enthusiastic about upselling customers with additional services, not mindful of budget. Moe primarily focuses on promoting and coordinating Yosemite's services, which is part of the overall project. Additionally, this project is one of many he works on.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b="1">
                <a:latin typeface="Open Sans"/>
                <a:ea typeface="Open Sans"/>
                <a:cs typeface="Open Sans"/>
                <a:sym typeface="Open Sans"/>
              </a:rPr>
              <a:t>Aliyah </a:t>
            </a:r>
            <a:r>
              <a:rPr lang="en"/>
              <a:t>is the Yosemite Engineering Manager, experienced and skilled. She prefers to work in Agile sprints but understands that not all customers can keep up with that pace. Her expertise in developing and implementing technical solutions enables her to guide the project's timeline and execution strategy, making her vital in determining the project's overall direction and progress.</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r>
              <a:rPr lang="en" b="1">
                <a:latin typeface="Open Sans"/>
                <a:ea typeface="Open Sans"/>
                <a:cs typeface="Open Sans"/>
                <a:sym typeface="Open Sans"/>
              </a:rPr>
              <a:t>Taylor</a:t>
            </a:r>
            <a:r>
              <a:rPr lang="en"/>
              <a:t>, the Yosemite Marketing Manager, tends to take on too many assignments and can delay completing tasks. Taylor often needs to be informed of their assignments ahead of time. His role and contributions are limited to supporting the implementation of this project's marketing plans.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b="1">
                <a:latin typeface="Open Sans"/>
                <a:ea typeface="Open Sans"/>
                <a:cs typeface="Open Sans"/>
                <a:sym typeface="Open Sans"/>
              </a:rPr>
              <a:t>Lou </a:t>
            </a:r>
            <a:r>
              <a:rPr lang="en"/>
              <a:t>is the Yosemite Small Business Program Manager and oversees all accounts under the Small Business category. You report directly to Lou. Lou only keeps a high-level overview of this project and its progress. He wants to showcase your project to the entire company if all goes well and expect regular communication, especially when things go wrong.</a:t>
            </a:r>
            <a:endParaRPr/>
          </a:p>
          <a:p>
            <a:pPr marL="0" marR="0" lvl="0" indent="0" algn="l" rtl="0">
              <a:lnSpc>
                <a:spcPct val="100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One:</a:t>
            </a:r>
            <a:endParaRPr/>
          </a:p>
          <a:p>
            <a:pPr marL="0" lvl="0" indent="0" algn="l" rtl="0">
              <a:spcBef>
                <a:spcPts val="0"/>
              </a:spcBef>
              <a:spcAft>
                <a:spcPts val="0"/>
              </a:spcAft>
              <a:buNone/>
            </a:pPr>
            <a:r>
              <a:rPr lang="en"/>
              <a:t>Project Scope</a:t>
            </a:r>
            <a:endParaRPr/>
          </a:p>
        </p:txBody>
      </p:sp>
      <p:sp>
        <p:nvSpPr>
          <p:cNvPr id="79" name="Google Shape;79;p14"/>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Objectives, milestones, and resources</a:t>
            </a:r>
            <a:endParaRPr/>
          </a:p>
        </p:txBody>
      </p:sp>
      <p:graphicFrame>
        <p:nvGraphicFramePr>
          <p:cNvPr id="85" name="Google Shape;85;p15"/>
          <p:cNvGraphicFramePr/>
          <p:nvPr/>
        </p:nvGraphicFramePr>
        <p:xfrm>
          <a:off x="264900" y="2253750"/>
          <a:ext cx="7242600" cy="7760172"/>
        </p:xfrm>
        <a:graphic>
          <a:graphicData uri="http://schemas.openxmlformats.org/drawingml/2006/table">
            <a:tbl>
              <a:tblPr>
                <a:noFill/>
                <a:tableStyleId>{A4832C23-1A46-4D09-ACBE-017F5C0958E7}</a:tableStyleId>
              </a:tblPr>
              <a:tblGrid>
                <a:gridCol w="7242600">
                  <a:extLst>
                    <a:ext uri="{9D8B030D-6E8A-4147-A177-3AD203B41FA5}">
                      <a16:colId xmlns:a16="http://schemas.microsoft.com/office/drawing/2014/main" val="20000"/>
                    </a:ext>
                  </a:extLst>
                </a:gridCol>
              </a:tblGrid>
              <a:tr h="431775">
                <a:tc>
                  <a:txBody>
                    <a:bodyPr/>
                    <a:lstStyle/>
                    <a:p>
                      <a:pPr marL="0" lvl="0" indent="0" algn="l" rtl="0">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Describe the business objectives of the project in 1-2 sentences</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727225">
                <a:tc>
                  <a:txBody>
                    <a:bodyPr/>
                    <a:lstStyle/>
                    <a:p>
                      <a:pPr marL="0" lvl="0" indent="0" algn="l" rtl="0">
                        <a:spcBef>
                          <a:spcPts val="0"/>
                        </a:spcBef>
                        <a:spcAft>
                          <a:spcPts val="0"/>
                        </a:spcAft>
                        <a:buNone/>
                      </a:pPr>
                      <a:r>
                        <a:rPr lang="en" sz="1800" i="1">
                          <a:solidFill>
                            <a:srgbClr val="525C65"/>
                          </a:solidFill>
                          <a:latin typeface="Open Sans Light"/>
                          <a:ea typeface="Open Sans Light"/>
                          <a:cs typeface="Open Sans Light"/>
                          <a:sym typeface="Open Sans Light"/>
                        </a:rPr>
                        <a:t>The business objective in this case is to digitize The Stefano Shop's operations and sales by integrating it into Yosemite’s eCommerce platform within a maximum of 12 weeks. This includes creating a platform storefront, adding social media integration, and developing a recommendation engine, along with training the Stefano family to manage their digital store.</a:t>
                      </a:r>
                      <a:endParaRPr sz="1800" i="1">
                        <a:solidFill>
                          <a:srgbClr val="525C65"/>
                        </a:solidFill>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r h="431775">
                <a:tc>
                  <a:txBody>
                    <a:bodyPr/>
                    <a:lstStyle/>
                    <a:p>
                      <a:pPr marL="0" lvl="0" indent="0" algn="l" rtl="0">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List at least 3 project milestones</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2504500">
                <a:tc>
                  <a:txBody>
                    <a:bodyPr/>
                    <a:lstStyle/>
                    <a:p>
                      <a:pPr marL="457200" lvl="0" indent="-342900" algn="l" rtl="0">
                        <a:spcBef>
                          <a:spcPts val="0"/>
                        </a:spcBef>
                        <a:spcAft>
                          <a:spcPts val="0"/>
                        </a:spcAft>
                        <a:buClr>
                          <a:srgbClr val="525C65"/>
                        </a:buClr>
                        <a:buSzPts val="1800"/>
                        <a:buFont typeface="Open Sans Light"/>
                        <a:buChar char="●"/>
                      </a:pPr>
                      <a:r>
                        <a:rPr lang="en" sz="1800" i="1">
                          <a:solidFill>
                            <a:srgbClr val="525C65"/>
                          </a:solidFill>
                          <a:latin typeface="Open Sans Light"/>
                          <a:ea typeface="Open Sans Light"/>
                          <a:cs typeface="Open Sans Light"/>
                          <a:sym typeface="Open Sans Light"/>
                        </a:rPr>
                        <a:t>Storefront Development Complete: The storefront for The Stefano Shop is fully developed and integrated into Yosemite's platform, allowing basic digital operations and sales.</a:t>
                      </a:r>
                      <a:endParaRPr sz="1800" i="1">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i="1">
                          <a:solidFill>
                            <a:srgbClr val="525C65"/>
                          </a:solidFill>
                          <a:latin typeface="Open Sans Light"/>
                          <a:ea typeface="Open Sans Light"/>
                          <a:cs typeface="Open Sans Light"/>
                          <a:sym typeface="Open Sans Light"/>
                        </a:rPr>
                        <a:t>Social Media Integration Enabled: The shop's social media integration feature is successfully implemented, enabling marketing and customer engagement through social platforms.</a:t>
                      </a:r>
                      <a:endParaRPr sz="1800" i="1">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i="1">
                          <a:solidFill>
                            <a:srgbClr val="525C65"/>
                          </a:solidFill>
                          <a:latin typeface="Open Sans Light"/>
                          <a:ea typeface="Open Sans Light"/>
                          <a:cs typeface="Open Sans Light"/>
                          <a:sym typeface="Open Sans Light"/>
                        </a:rPr>
                        <a:t>Recommendation Engine Deployed: The recommendation engine is functional, providing personalized product suggestions to customers based on their preferences and browsing history.</a:t>
                      </a:r>
                      <a:endParaRPr sz="1800" i="1">
                        <a:solidFill>
                          <a:srgbClr val="525C65"/>
                        </a:solidFill>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3"/>
                  </a:ext>
                </a:extLst>
              </a:tr>
              <a:tr h="729725">
                <a:tc>
                  <a:txBody>
                    <a:bodyPr/>
                    <a:lstStyle/>
                    <a:p>
                      <a:pPr marL="0" lvl="0" indent="0" algn="l" rtl="0">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List the resources you have access to as the project manager, including the budget</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469250">
                <a:tc>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Budget: $15,000; </a:t>
                      </a:r>
                      <a:endParaRPr sz="1800">
                        <a:solidFill>
                          <a:srgbClr val="525C65"/>
                        </a:solidFill>
                        <a:latin typeface="Open Sans"/>
                        <a:ea typeface="Open Sans"/>
                        <a:cs typeface="Open Sans"/>
                        <a:sym typeface="Open Sans"/>
                      </a:endParaRPr>
                    </a:p>
                    <a:p>
                      <a:pPr marL="0" lvl="0" indent="0" algn="l" rtl="0">
                        <a:spcBef>
                          <a:spcPts val="0"/>
                        </a:spcBef>
                        <a:spcAft>
                          <a:spcPts val="0"/>
                        </a:spcAft>
                        <a:buNone/>
                      </a:pPr>
                      <a:r>
                        <a:rPr lang="en" sz="1800">
                          <a:solidFill>
                            <a:srgbClr val="525C65"/>
                          </a:solidFill>
                          <a:latin typeface="Open Sans"/>
                          <a:ea typeface="Open Sans"/>
                          <a:cs typeface="Open Sans"/>
                          <a:sym typeface="Open Sans"/>
                        </a:rPr>
                        <a:t>Team: Aliyah (Engineering), Moe (Vendor), Taylor (Marketing).</a:t>
                      </a:r>
                      <a:endParaRPr sz="1800">
                        <a:solidFill>
                          <a:srgbClr val="525C65"/>
                        </a:solidFill>
                        <a:latin typeface="Open Sans"/>
                        <a:ea typeface="Open Sans"/>
                        <a:cs typeface="Open Sans"/>
                        <a:sym typeface="Open Sans"/>
                      </a:endParaRPr>
                    </a:p>
                    <a:p>
                      <a:pPr marL="0" lvl="0" indent="0" algn="l" rtl="0">
                        <a:spcBef>
                          <a:spcPts val="0"/>
                        </a:spcBef>
                        <a:spcAft>
                          <a:spcPts val="0"/>
                        </a:spcAft>
                        <a:buNone/>
                      </a:pPr>
                      <a:r>
                        <a:rPr lang="en" sz="1800">
                          <a:solidFill>
                            <a:srgbClr val="525C65"/>
                          </a:solidFill>
                          <a:latin typeface="Open Sans"/>
                          <a:ea typeface="Open Sans"/>
                          <a:cs typeface="Open Sans"/>
                          <a:sym typeface="Open Sans"/>
                        </a:rPr>
                        <a:t>Stakeholders: Papa, Mama, Junior Stefano; </a:t>
                      </a:r>
                      <a:endParaRPr sz="1800">
                        <a:solidFill>
                          <a:srgbClr val="525C65"/>
                        </a:solidFill>
                        <a:latin typeface="Open Sans"/>
                        <a:ea typeface="Open Sans"/>
                        <a:cs typeface="Open Sans"/>
                        <a:sym typeface="Open Sans"/>
                      </a:endParaRPr>
                    </a:p>
                    <a:p>
                      <a:pPr marL="0" lvl="0" indent="0" algn="l" rtl="0">
                        <a:spcBef>
                          <a:spcPts val="0"/>
                        </a:spcBef>
                        <a:spcAft>
                          <a:spcPts val="0"/>
                        </a:spcAft>
                        <a:buNone/>
                      </a:pPr>
                      <a:r>
                        <a:rPr lang="en" sz="1800">
                          <a:solidFill>
                            <a:srgbClr val="525C65"/>
                          </a:solidFill>
                          <a:latin typeface="Open Sans"/>
                          <a:ea typeface="Open Sans"/>
                          <a:cs typeface="Open Sans"/>
                          <a:sym typeface="Open Sans"/>
                        </a:rPr>
                        <a:t>Management Support: Lou (Program Manager).</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3781</Words>
  <Application>Microsoft Office PowerPoint</Application>
  <PresentationFormat>Custom</PresentationFormat>
  <Paragraphs>404</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Open Sans Light</vt:lpstr>
      <vt:lpstr>Helvetica Neue</vt:lpstr>
      <vt:lpstr>Arial</vt:lpstr>
      <vt:lpstr>Open Sans</vt:lpstr>
      <vt:lpstr>Simple Light</vt:lpstr>
      <vt:lpstr>From Methodology to Execution</vt:lpstr>
      <vt:lpstr>Project Scenario</vt:lpstr>
      <vt:lpstr>Overview</vt:lpstr>
      <vt:lpstr>Project Budget</vt:lpstr>
      <vt:lpstr>Yosemite teams and tasks</vt:lpstr>
      <vt:lpstr>The Stefano Family</vt:lpstr>
      <vt:lpstr>Yosemite team</vt:lpstr>
      <vt:lpstr>Step One: Project Scope</vt:lpstr>
      <vt:lpstr>Objectives, milestones, and resources</vt:lpstr>
      <vt:lpstr>Cost-Benefit Analysis</vt:lpstr>
      <vt:lpstr>Timing and Methodology</vt:lpstr>
      <vt:lpstr>Step Two: Identify Your Stakeholders and Team</vt:lpstr>
      <vt:lpstr>Power-Influence Classifications</vt:lpstr>
      <vt:lpstr>Power-Influence Classification Grid</vt:lpstr>
      <vt:lpstr>RACI Chart</vt:lpstr>
      <vt:lpstr>RACI Chart Sample Solution</vt:lpstr>
      <vt:lpstr>RACI Chart</vt:lpstr>
      <vt:lpstr>Step Three: Create a Project Plan</vt:lpstr>
      <vt:lpstr>Create a Project Plan</vt:lpstr>
      <vt:lpstr>Instructions based on your method</vt:lpstr>
      <vt:lpstr>Project Plan Details</vt:lpstr>
      <vt:lpstr>Additional Instructions for the Waterfall Project Plan</vt:lpstr>
      <vt:lpstr>Additional Instructions for the Agile Project Plan</vt:lpstr>
      <vt:lpstr>Additional Instructions for the Agile Project Plan - Trello</vt:lpstr>
      <vt:lpstr>Additional Instructions for the Agile Project Plan</vt:lpstr>
      <vt:lpstr>Step Four: Risk and Response</vt:lpstr>
      <vt:lpstr>Risk Response Strategies</vt:lpstr>
      <vt:lpstr>Risk Scenario 1</vt:lpstr>
      <vt:lpstr>Risk Scenario 1 Response</vt:lpstr>
      <vt:lpstr>Status Report</vt:lpstr>
      <vt:lpstr>Risk Scenario 1 - Status Report</vt:lpstr>
      <vt:lpstr>Risk Scenario 2</vt:lpstr>
      <vt:lpstr>Risk Scenario 2 Response</vt:lpstr>
      <vt:lpstr>Step Five: Knowledge Documentation</vt:lpstr>
      <vt:lpstr>Knowledge Documentation</vt:lpstr>
      <vt:lpstr>Knowledge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Methodology to Execution</dc:title>
  <cp:lastModifiedBy>Long</cp:lastModifiedBy>
  <cp:revision>5</cp:revision>
  <dcterms:modified xsi:type="dcterms:W3CDTF">2024-12-28T03:28:13Z</dcterms:modified>
</cp:coreProperties>
</file>