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Ll+BFC/qShSeOhjADwJoVG8O0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bhij\Documents\Coursework%20Sem%203\Capstone\United%20Nations\Quick%20Though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bhij\Documents\Coursework%20Sem%203\Capstone\United%20Nations\Quick%20Though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Data Distribution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Survey Questions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4537</c:v>
                </c:pt>
                <c:pt idx="1">
                  <c:v>4701</c:v>
                </c:pt>
                <c:pt idx="2">
                  <c:v>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6-496C-A51E-5CDF6F49F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57071"/>
        <c:axId val="515158319"/>
      </c:barChart>
      <c:catAx>
        <c:axId val="51515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158319"/>
        <c:crosses val="autoZero"/>
        <c:auto val="1"/>
        <c:lblAlgn val="ctr"/>
        <c:lblOffset val="100"/>
        <c:noMultiLvlLbl val="0"/>
      </c:catAx>
      <c:valAx>
        <c:axId val="51515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15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Number of surveys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Sheet1!$F$2:$F$4</c:f>
              <c:numCache>
                <c:formatCode>General</c:formatCode>
                <c:ptCount val="3"/>
                <c:pt idx="0">
                  <c:v>45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4-4BF5-8E59-53962A72B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383871"/>
        <c:axId val="511385119"/>
      </c:barChart>
      <c:catAx>
        <c:axId val="5113838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85119"/>
        <c:crosses val="autoZero"/>
        <c:auto val="1"/>
        <c:lblAlgn val="ctr"/>
        <c:lblOffset val="100"/>
        <c:noMultiLvlLbl val="0"/>
      </c:catAx>
      <c:valAx>
        <c:axId val="51138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8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Purpose: maintain international peace and security, develop friendly relations among nations, achieve international cooperation, and be a centre for harmonizing the actions of nations.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The UN Secretary General, General Assembly and Security Council have most of the control over the United Nations.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5F5F5F"/>
                </a:solidFill>
                <a:latin typeface="Roboto"/>
                <a:ea typeface="Roboto"/>
                <a:cs typeface="Roboto"/>
                <a:sym typeface="Roboto"/>
              </a:rPr>
              <a:t>RMR: Regional Monthly Review</a:t>
            </a:r>
            <a:endParaRPr b="0" i="0" sz="1800" u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Systematic Risk focused country scanning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Deputy: </a:t>
            </a:r>
            <a:r>
              <a:rPr b="0" i="0" lang="en-IN" sz="1800" u="none" strike="noStrike"/>
              <a:t>Monthly “horizon scanning” of issues requiring the SG’sand Principals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5F5F5F"/>
                </a:solidFill>
                <a:latin typeface="Roboto"/>
                <a:ea typeface="Roboto"/>
                <a:cs typeface="Roboto"/>
                <a:sym typeface="Roboto"/>
              </a:rPr>
              <a:t>Monthly prevention discussion,focusing onissues elevated by theRMR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5F5F5F"/>
                </a:solidFill>
                <a:latin typeface="Roboto"/>
                <a:ea typeface="Roboto"/>
                <a:cs typeface="Roboto"/>
                <a:sym typeface="Roboto"/>
              </a:rPr>
              <a:t>Executive Committee: </a:t>
            </a:r>
            <a:endParaRPr b="0" i="0" sz="1800" u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5F5F5F"/>
                </a:solidFill>
                <a:latin typeface="Roboto"/>
                <a:ea typeface="Roboto"/>
                <a:cs typeface="Roboto"/>
                <a:sym typeface="Roboto"/>
              </a:rPr>
              <a:t>Issuesand situations requiring highest-level engagement and/ormajorcourse-correction</a:t>
            </a:r>
            <a:endParaRPr b="0" i="0" sz="1800" u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7709" l="0" r="0" t="8851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title"/>
          </p:nvPr>
        </p:nvSpPr>
        <p:spPr>
          <a:xfrm>
            <a:off x="7531610" y="621601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 sz="4000"/>
              <a:t>PRIORITY RISK IDENTIFICATION AND SCOPE MEASUREMENT </a:t>
            </a:r>
            <a:endParaRPr b="1" sz="4000"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7531610" y="2750113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 u="sng"/>
              <a:t>Team Members: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Yuthika Shekhar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Abhijeet Talaulikar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Sajid Hussain Rafi Ahamad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Hailey Thanki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Siddharth Susarla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 u="sng"/>
              <a:t>Mentor: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	</a:t>
            </a:r>
            <a:r>
              <a:rPr lang="en-IN" sz="2000"/>
              <a:t>Cantay Caliskan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354417" y="4128986"/>
            <a:ext cx="2594343" cy="1446028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340242" y="2115879"/>
            <a:ext cx="2594343" cy="1446028"/>
          </a:xfrm>
          <a:prstGeom prst="roundRect">
            <a:avLst>
              <a:gd fmla="val 16667" name="adj"/>
            </a:avLst>
          </a:prstGeom>
          <a:solidFill>
            <a:srgbClr val="F3A5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14433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10"/>
          <p:cNvSpPr txBox="1"/>
          <p:nvPr/>
        </p:nvSpPr>
        <p:spPr>
          <a:xfrm flipH="1">
            <a:off x="471018" y="2254102"/>
            <a:ext cx="2463567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</a:t>
            </a:r>
            <a:b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Political Stability, Democratic Space,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Stability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common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Infrastructure, Environment, Food security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2583" y="1854119"/>
            <a:ext cx="6873770" cy="476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5348172" y="4738820"/>
            <a:ext cx="3880887" cy="542260"/>
          </a:xfrm>
          <a:prstGeom prst="roundRect">
            <a:avLst>
              <a:gd fmla="val 16667" name="adj"/>
            </a:avLst>
          </a:prstGeom>
          <a:solidFill>
            <a:srgbClr val="FB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5348175" y="3966634"/>
            <a:ext cx="3880884" cy="542260"/>
          </a:xfrm>
          <a:prstGeom prst="roundRect">
            <a:avLst>
              <a:gd fmla="val 16667" name="adj"/>
            </a:avLst>
          </a:prstGeom>
          <a:solidFill>
            <a:srgbClr val="FB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5348176" y="1690688"/>
            <a:ext cx="3880884" cy="542260"/>
          </a:xfrm>
          <a:prstGeom prst="roundRect">
            <a:avLst>
              <a:gd fmla="val 16667" name="adj"/>
            </a:avLst>
          </a:prstGeom>
          <a:solidFill>
            <a:srgbClr val="FB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5348174" y="3247781"/>
            <a:ext cx="3880885" cy="542260"/>
          </a:xfrm>
          <a:prstGeom prst="roundRect">
            <a:avLst>
              <a:gd fmla="val 16667" name="adj"/>
            </a:avLst>
          </a:prstGeom>
          <a:solidFill>
            <a:srgbClr val="FB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5348175" y="2454329"/>
            <a:ext cx="3880886" cy="542260"/>
          </a:xfrm>
          <a:prstGeom prst="roundRect">
            <a:avLst>
              <a:gd fmla="val 16667" name="adj"/>
            </a:avLst>
          </a:prstGeom>
          <a:solidFill>
            <a:srgbClr val="FB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838200" y="1826419"/>
            <a:ext cx="10515600" cy="459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600"/>
              <a:t>31%</a:t>
            </a:r>
            <a:r>
              <a:rPr lang="en-IN" sz="3600"/>
              <a:t>   </a:t>
            </a:r>
            <a:r>
              <a:rPr lang="en-IN"/>
              <a:t>Priority risk </a:t>
            </a:r>
            <a:r>
              <a:rPr lang="en-IN" sz="2900"/>
              <a:t>- </a:t>
            </a:r>
            <a:r>
              <a:rPr lang="en-IN"/>
              <a:t>Food Security 		Impending risk - Economic Stability</a:t>
            </a:r>
            <a:br>
              <a:rPr lang="en-IN"/>
            </a:br>
            <a:br>
              <a:rPr lang="en-I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600"/>
              <a:t>27%</a:t>
            </a:r>
            <a:r>
              <a:rPr lang="en-IN"/>
              <a:t>   Priority risk - Democratic Space		 Impending risk - Political Stability</a:t>
            </a:r>
            <a:br>
              <a:rPr lang="en-IN"/>
            </a:br>
            <a:br>
              <a:rPr lang="en-I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600"/>
              <a:t>27%</a:t>
            </a:r>
            <a:r>
              <a:rPr lang="en-IN"/>
              <a:t>   Priority risk - Social Cohesion 		Impending risk - Political Stability</a:t>
            </a:r>
            <a:br>
              <a:rPr lang="en-IN"/>
            </a:br>
            <a:br>
              <a:rPr lang="en-I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600"/>
              <a:t>25%</a:t>
            </a:r>
            <a:r>
              <a:rPr lang="en-IN"/>
              <a:t>   Priority risk - Social Cohesion		Impending risk - Democratic Space</a:t>
            </a:r>
            <a:br>
              <a:rPr lang="en-IN"/>
            </a:br>
            <a:br>
              <a:rPr lang="en-I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600"/>
              <a:t>23%</a:t>
            </a:r>
            <a:r>
              <a:rPr lang="en-IN"/>
              <a:t>   Priority risk - Social Cohesion		Impending risk - Justice &amp; Rule of Law</a:t>
            </a:r>
            <a:br>
              <a:rPr lang="en-IN"/>
            </a:b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IN"/>
            </a:br>
            <a:r>
              <a:rPr lang="en-IN"/>
              <a:t>When economic stability, political stability, democratic space or justice are an identified risk, </a:t>
            </a:r>
            <a:r>
              <a:rPr b="1" lang="en-IN" sz="3700"/>
              <a:t>30% </a:t>
            </a:r>
            <a:r>
              <a:rPr lang="en-IN"/>
              <a:t>of the participants thought the UN engagement needed a significant change over coming months.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Roll up individual questions to category and check correlation with priority risks.</a:t>
            </a:r>
            <a:br>
              <a:rPr lang="en-IN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Obtain additional data – more surveys and more participants.</a:t>
            </a:r>
            <a:br>
              <a:rPr lang="en-IN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Create interactive dashboard for visualizing question-outcome correlations.</a:t>
            </a:r>
            <a:br>
              <a:rPr lang="en-IN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Kickstart Problem Statement 2.</a:t>
            </a:r>
            <a:br>
              <a:rPr lang="en-IN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4984012" y="2766218"/>
            <a:ext cx="26607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lang="en-IN"/>
              <a:t> </a:t>
            </a: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Objective 	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ecklist with solid fill"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1240" y="2942440"/>
            <a:ext cx="943760" cy="94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rglass Finished with solid fill"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7148" y="2942440"/>
            <a:ext cx="928852" cy="958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story with solid fill" id="103" name="Google Shape;1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3641" y="2942896"/>
            <a:ext cx="943304" cy="9433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446941" y="3091154"/>
            <a:ext cx="21230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Previous Presentation	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993524" y="3201135"/>
            <a:ext cx="2485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561786" y="3201135"/>
            <a:ext cx="1545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United Nations Overview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65433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United Nations is an international organization-193 Member States.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10" y="3653984"/>
            <a:ext cx="6336889" cy="203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6200" y="2388332"/>
            <a:ext cx="4940999" cy="43331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0" i="0"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Problem Statement Review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838200" y="1825625"/>
            <a:ext cx="58864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 </a:t>
            </a:r>
            <a:r>
              <a:rPr b="1" lang="en-IN"/>
              <a:t>Problem Statement 1: </a:t>
            </a:r>
            <a:r>
              <a:rPr lang="en-IN"/>
              <a:t>Which     	 survey variable is the best 	                                	 predictor of priority risks out of 	 the 13?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 </a:t>
            </a:r>
            <a:r>
              <a:rPr b="1" lang="en-IN"/>
              <a:t>Problem Statement 2: </a:t>
            </a:r>
            <a:r>
              <a:rPr lang="en-IN"/>
              <a:t>Which 	  	 survey variable is the best 	              	 predictor of UN action urgency 	 and extent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board with solid fill"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960" y="2157096"/>
            <a:ext cx="914400" cy="1002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ning with solid fill"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960" y="42862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650" y="1789271"/>
            <a:ext cx="54673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b="0" i="0"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of Survey Data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736600" y="16511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63 surveys across three years (2019 to 2021) and covering 53 countries around the world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16K rows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514" y="3108761"/>
            <a:ext cx="11353800" cy="34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Pivoted</a:t>
            </a:r>
            <a:r>
              <a:rPr b="0" i="0"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Survey Data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41167" y="1690688"/>
            <a:ext cx="10680865" cy="247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Treat every survey + participant combination as a row.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Each row can be interpreted as an opinion of a participant in a specific survey about a country.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Columns = maximum number of questions per survey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264" y="4061361"/>
            <a:ext cx="11270673" cy="200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7"/>
          <p:cNvGraphicFramePr/>
          <p:nvPr/>
        </p:nvGraphicFramePr>
        <p:xfrm>
          <a:off x="917220" y="2424252"/>
          <a:ext cx="4517100" cy="3225900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54" name="Google Shape;154;p7"/>
          <p:cNvGraphicFramePr/>
          <p:nvPr/>
        </p:nvGraphicFramePr>
        <p:xfrm>
          <a:off x="6221127" y="2424253"/>
          <a:ext cx="5088556" cy="3225776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55" name="Google Shape;1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6504271" y="5822729"/>
            <a:ext cx="5088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85% of the countries only had a single survey.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201553" y="5822729"/>
            <a:ext cx="5088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 responses starting 2019 to 2021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889" y="1985257"/>
            <a:ext cx="4424888" cy="33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3688" y="2041701"/>
            <a:ext cx="4893102" cy="3204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6626375" y="5370908"/>
            <a:ext cx="50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an average, participants were asked between 20 to 25 questions in a survey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1007444" y="5420135"/>
            <a:ext cx="50885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13 countries had just 2 to 3 participants take the survey. Possible reason – smaller countries?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lang="en-IN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pic>
        <p:nvPicPr>
          <p:cNvPr descr="Chart&#10;&#10;Description automatically generated" id="174" name="Google Shape;17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809" r="0" t="6006"/>
          <a:stretch/>
        </p:blipFill>
        <p:spPr>
          <a:xfrm>
            <a:off x="1860697" y="2200940"/>
            <a:ext cx="7800158" cy="3348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0" y="229394"/>
            <a:ext cx="1676400" cy="14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1722474" y="5892581"/>
            <a:ext cx="89845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seen in box plot, sparsity is typically the biggest challenge when working with Survey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3303084" y="1828800"/>
            <a:ext cx="5511305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missing values per survey question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2022-10-18T23:43:27Z</dcterms:created>
  <dc:creator>Shekhar, Yuthika</dc:creator>
</cp:coreProperties>
</file>