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324" r:id="rId3"/>
    <p:sldId id="325" r:id="rId4"/>
    <p:sldId id="326" r:id="rId5"/>
    <p:sldId id="329" r:id="rId6"/>
    <p:sldId id="32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79193" autoAdjust="0"/>
  </p:normalViewPr>
  <p:slideViewPr>
    <p:cSldViewPr>
      <p:cViewPr varScale="1">
        <p:scale>
          <a:sx n="71" d="100"/>
          <a:sy n="71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53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2B5427-6AC7-470F-96BF-24980CC02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974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00CF42-FD14-4503-A749-78D66A071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82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76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42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00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0CF42-FD14-4503-A749-78D66A07145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47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>
            <a:lvl1pPr marL="0" indent="0" algn="ctr">
              <a:buFont typeface="Wingdings" pitchFamily="124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3079" name="Picture 7" descr="footerd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19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0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2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7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39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7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0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24" charset="0"/>
          <a:ea typeface="MS P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124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18" y="0"/>
            <a:ext cx="7772400" cy="1143000"/>
          </a:xfrm>
        </p:spPr>
        <p:txBody>
          <a:bodyPr/>
          <a:lstStyle/>
          <a:p>
            <a:r>
              <a:rPr lang="en-US" dirty="0"/>
              <a:t>Final Report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18" y="1114269"/>
            <a:ext cx="8180882" cy="4114800"/>
          </a:xfrm>
        </p:spPr>
        <p:txBody>
          <a:bodyPr/>
          <a:lstStyle/>
          <a:p>
            <a:r>
              <a:rPr lang="en-US" sz="2800" dirty="0"/>
              <a:t>Each team submits a report </a:t>
            </a:r>
          </a:p>
          <a:p>
            <a:r>
              <a:rPr lang="en-US" sz="2800" dirty="0"/>
              <a:t>The report should contain professional description of the work. </a:t>
            </a:r>
          </a:p>
          <a:p>
            <a:r>
              <a:rPr lang="en-US" sz="2800" dirty="0"/>
              <a:t>Please ensure that the report is a complete self-contained representation of the work</a:t>
            </a:r>
          </a:p>
          <a:p>
            <a:pPr lvl="1"/>
            <a:r>
              <a:rPr lang="en-US" sz="2400" dirty="0"/>
              <a:t>There is no other opportunity after this to communicate your results  !!</a:t>
            </a:r>
          </a:p>
          <a:p>
            <a:r>
              <a:rPr lang="en-US" dirty="0"/>
              <a:t>Please ensure that the report flows well.. </a:t>
            </a:r>
          </a:p>
          <a:p>
            <a:pPr lvl="1"/>
            <a:r>
              <a:rPr lang="en-US" sz="2400" dirty="0"/>
              <a:t>The reader must be able to completely relate to your data, analysis and results just by reading your report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911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1143000"/>
          </a:xfrm>
        </p:spPr>
        <p:txBody>
          <a:bodyPr/>
          <a:lstStyle/>
          <a:p>
            <a:r>
              <a:rPr lang="en-US" dirty="0"/>
              <a:t>Final Report Guidelines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dirty="0"/>
              <a:t>The project report should be under </a:t>
            </a:r>
            <a:r>
              <a:rPr lang="en-US" u="sng" dirty="0"/>
              <a:t>15 single-spaced pages</a:t>
            </a:r>
          </a:p>
          <a:p>
            <a:endParaRPr lang="en-US" dirty="0"/>
          </a:p>
          <a:p>
            <a:r>
              <a:rPr lang="en-US" dirty="0"/>
              <a:t>It should be readable and understandable without any specific domain expertise</a:t>
            </a:r>
          </a:p>
          <a:p>
            <a:endParaRPr lang="en-US" dirty="0"/>
          </a:p>
          <a:p>
            <a:r>
              <a:rPr lang="en-US" dirty="0"/>
              <a:t>The layout and formatting should be consistent in the entire report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9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/>
          <a:lstStyle/>
          <a:p>
            <a:r>
              <a:rPr lang="en-US" dirty="0"/>
              <a:t>Final Report Guidelines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4800600"/>
          </a:xfrm>
        </p:spPr>
        <p:txBody>
          <a:bodyPr/>
          <a:lstStyle/>
          <a:p>
            <a:r>
              <a:rPr lang="en-US" dirty="0"/>
              <a:t>The report shall contain the following sections: </a:t>
            </a:r>
          </a:p>
          <a:p>
            <a:pPr lvl="1"/>
            <a:r>
              <a:rPr lang="en-US" sz="2400" dirty="0"/>
              <a:t>Introduction / Motivation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(10%)</a:t>
            </a:r>
          </a:p>
          <a:p>
            <a:pPr lvl="1"/>
            <a:r>
              <a:rPr lang="en-US" sz="2400" dirty="0"/>
              <a:t>Data Set description / provenance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(10%)</a:t>
            </a:r>
          </a:p>
          <a:p>
            <a:pPr lvl="2"/>
            <a:r>
              <a:rPr lang="en-US" sz="2000" dirty="0"/>
              <a:t>Missing data </a:t>
            </a:r>
          </a:p>
          <a:p>
            <a:pPr lvl="2"/>
            <a:r>
              <a:rPr lang="en-US" sz="2000" dirty="0"/>
              <a:t>Imputation</a:t>
            </a:r>
          </a:p>
          <a:p>
            <a:pPr lvl="1"/>
            <a:r>
              <a:rPr lang="en-US" sz="2400" dirty="0"/>
              <a:t>Exploratory analysis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(20%)</a:t>
            </a:r>
          </a:p>
          <a:p>
            <a:pPr lvl="2"/>
            <a:r>
              <a:rPr lang="en-US" sz="2000" dirty="0"/>
              <a:t>Highlight key findings</a:t>
            </a:r>
          </a:p>
          <a:p>
            <a:pPr lvl="1"/>
            <a:r>
              <a:rPr lang="en-US" sz="2400" dirty="0"/>
              <a:t>Model development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(20%)</a:t>
            </a:r>
          </a:p>
          <a:p>
            <a:pPr lvl="1"/>
            <a:r>
              <a:rPr lang="en-US" sz="2400" dirty="0"/>
              <a:t>Performance and results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(10%)</a:t>
            </a:r>
          </a:p>
          <a:p>
            <a:pPr lvl="1"/>
            <a:r>
              <a:rPr lang="en-US" sz="2400" dirty="0"/>
              <a:t>Conclusion and Next steps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(10%)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Formatting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(20%) </a:t>
            </a:r>
            <a:r>
              <a:rPr lang="en-US" sz="2800" dirty="0"/>
              <a:t>[See next 2 slides for details]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403D2-AE98-4ACC-AD21-C1E0B7F7612F}"/>
              </a:ext>
            </a:extLst>
          </p:cNvPr>
          <p:cNvSpPr txBox="1"/>
          <p:nvPr/>
        </p:nvSpPr>
        <p:spPr>
          <a:xfrm>
            <a:off x="5791201" y="3276600"/>
            <a:ext cx="27432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can follow format similar to Mini-Project</a:t>
            </a:r>
          </a:p>
        </p:txBody>
      </p:sp>
    </p:spTree>
    <p:extLst>
      <p:ext uri="{BB962C8B-B14F-4D97-AF65-F5344CB8AC3E}">
        <p14:creationId xmlns:p14="http://schemas.microsoft.com/office/powerpoint/2010/main" val="323111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/>
          <a:lstStyle/>
          <a:p>
            <a:r>
              <a:rPr lang="en-US" dirty="0"/>
              <a:t>Final Report Guidelines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r>
              <a:rPr lang="en-US" dirty="0"/>
              <a:t>Please make sure the figures are professional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(10%)</a:t>
            </a:r>
          </a:p>
          <a:p>
            <a:pPr lvl="1"/>
            <a:r>
              <a:rPr lang="en-US" dirty="0"/>
              <a:t>Labels on both axis (with units)</a:t>
            </a:r>
          </a:p>
          <a:p>
            <a:pPr lvl="1"/>
            <a:r>
              <a:rPr lang="en-US" dirty="0"/>
              <a:t>Visible </a:t>
            </a:r>
          </a:p>
          <a:p>
            <a:pPr marL="457200" lvl="1" indent="0">
              <a:buNone/>
            </a:pPr>
            <a:r>
              <a:rPr lang="en-US" i="1" dirty="0"/>
              <a:t>Yes, you can change the label font size in Tableau, so no excuses !!</a:t>
            </a:r>
          </a:p>
          <a:p>
            <a:pPr lvl="2"/>
            <a:endParaRPr lang="en-US" dirty="0"/>
          </a:p>
          <a:p>
            <a:r>
              <a:rPr lang="en-US" dirty="0"/>
              <a:t>Do not clutter a figure or graph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(5%)</a:t>
            </a:r>
          </a:p>
          <a:p>
            <a:pPr lvl="1"/>
            <a:r>
              <a:rPr lang="en-US" dirty="0"/>
              <a:t>Instead, use multiple graphs situated next to each 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09600"/>
          </a:xfrm>
        </p:spPr>
        <p:txBody>
          <a:bodyPr/>
          <a:lstStyle/>
          <a:p>
            <a:r>
              <a:rPr lang="en-US" dirty="0"/>
              <a:t>Final Report Guidelines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r>
              <a:rPr lang="en-US" sz="2800" dirty="0"/>
              <a:t>Have captions for the figures</a:t>
            </a:r>
          </a:p>
          <a:p>
            <a:pPr lvl="1"/>
            <a:r>
              <a:rPr lang="en-US" sz="2400" dirty="0"/>
              <a:t>E.g., Fig. 1, Fig. 2 </a:t>
            </a:r>
            <a:r>
              <a:rPr lang="en-US" sz="2400" dirty="0" err="1"/>
              <a:t>etc</a:t>
            </a:r>
            <a:r>
              <a:rPr lang="en-US" sz="2400" dirty="0"/>
              <a:t> .. </a:t>
            </a:r>
          </a:p>
          <a:p>
            <a:endParaRPr lang="en-US" sz="2800" dirty="0"/>
          </a:p>
          <a:p>
            <a:r>
              <a:rPr lang="en-US" sz="2800" dirty="0"/>
              <a:t>Cross-reference figures in the text – </a:t>
            </a:r>
          </a:p>
          <a:p>
            <a:pPr marL="457200" lvl="1" indent="0">
              <a:buNone/>
            </a:pPr>
            <a:r>
              <a:rPr lang="en-US" sz="2400" dirty="0"/>
              <a:t>“… as seen in Fig. 1 …”</a:t>
            </a:r>
          </a:p>
          <a:p>
            <a:endParaRPr lang="en-US" sz="2800" dirty="0"/>
          </a:p>
          <a:p>
            <a:r>
              <a:rPr lang="en-US" sz="2800" dirty="0"/>
              <a:t>Remember, the report does not have to flow chronologically (i.e. in the order you did the work)</a:t>
            </a:r>
          </a:p>
          <a:p>
            <a:pPr lvl="1"/>
            <a:r>
              <a:rPr lang="en-US" sz="2400" dirty="0"/>
              <a:t>Rather, it has to flow logically from one section to next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45906" y="1524000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(5%)</a:t>
            </a:r>
          </a:p>
        </p:txBody>
      </p:sp>
    </p:spTree>
    <p:extLst>
      <p:ext uri="{BB962C8B-B14F-4D97-AF65-F5344CB8AC3E}">
        <p14:creationId xmlns:p14="http://schemas.microsoft.com/office/powerpoint/2010/main" val="163430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writing good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http://homepages.rpi.edu/~holguj2/CIVL2030/How_to_write_search/How_to_write_a_good_technical_report.pdf</a:t>
            </a:r>
          </a:p>
        </p:txBody>
      </p:sp>
    </p:spTree>
    <p:extLst>
      <p:ext uri="{BB962C8B-B14F-4D97-AF65-F5344CB8AC3E}">
        <p14:creationId xmlns:p14="http://schemas.microsoft.com/office/powerpoint/2010/main" val="1175768434"/>
      </p:ext>
    </p:extLst>
  </p:cSld>
  <p:clrMapOvr>
    <a:masterClrMapping/>
  </p:clrMapOvr>
</p:sld>
</file>

<file path=ppt/theme/theme1.xml><?xml version="1.0" encoding="utf-8"?>
<a:theme xmlns:a="http://schemas.openxmlformats.org/drawingml/2006/main" name="UR.lightbackgrnd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ffice Theme">
      <a:majorFont>
        <a:latin typeface="Times New Roman"/>
        <a:ea typeface="MS Pゴシック"/>
        <a:cs typeface=""/>
      </a:majorFont>
      <a:minorFont>
        <a:latin typeface="Times New Roman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UR.lightbackgrnd</Template>
  <TotalTime>7916</TotalTime>
  <Words>365</Words>
  <Application>Microsoft Office PowerPoint</Application>
  <PresentationFormat>On-screen Show (4:3)</PresentationFormat>
  <Paragraphs>55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UR.lightbackgrnd</vt:lpstr>
      <vt:lpstr>Final Report Guidelines</vt:lpstr>
      <vt:lpstr>Final Report Guidelines (Contd.)</vt:lpstr>
      <vt:lpstr>Final Report Guidelines (Contd.)</vt:lpstr>
      <vt:lpstr>Final Report Guidelines (Contd.)</vt:lpstr>
      <vt:lpstr>Final Report Guidelines (Contd.)</vt:lpstr>
      <vt:lpstr>Resources for writing good reports</vt:lpstr>
    </vt:vector>
  </TitlesOfParts>
  <Company>Xerox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Ocke, Kirk J</dc:creator>
  <cp:lastModifiedBy>Anand, Ajay</cp:lastModifiedBy>
  <cp:revision>566</cp:revision>
  <cp:lastPrinted>1904-01-01T00:00:00Z</cp:lastPrinted>
  <dcterms:created xsi:type="dcterms:W3CDTF">2016-08-28T11:59:49Z</dcterms:created>
  <dcterms:modified xsi:type="dcterms:W3CDTF">2021-11-09T21:36:40Z</dcterms:modified>
</cp:coreProperties>
</file>