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9" r:id="rId3"/>
    <p:sldId id="257" r:id="rId4"/>
    <p:sldId id="261" r:id="rId5"/>
    <p:sldId id="264" r:id="rId6"/>
    <p:sldId id="268" r:id="rId7"/>
    <p:sldId id="267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, Ajay" initials="AA" lastIdx="1" clrIdx="0">
    <p:extLst>
      <p:ext uri="{19B8F6BF-5375-455C-9EA6-DF929625EA0E}">
        <p15:presenceInfo xmlns:p15="http://schemas.microsoft.com/office/powerpoint/2012/main" userId="S::aanand5@ur.rochester.edu::9ba814b7-95ce-4e39-8ec4-c192b01cb7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 autoAdjust="0"/>
    <p:restoredTop sz="80612" autoAdjust="0"/>
  </p:normalViewPr>
  <p:slideViewPr>
    <p:cSldViewPr>
      <p:cViewPr varScale="1">
        <p:scale>
          <a:sx n="67" d="100"/>
          <a:sy n="67" d="100"/>
        </p:scale>
        <p:origin x="20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2B5427-6AC7-470F-96BF-24980CC02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974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00CF42-FD14-4503-A749-78D66A071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82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64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93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pitchFamily="124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3079" name="Picture 7" descr="footerd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19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0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7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3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7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0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UCFv7yCSBeZO5fHEDanmSJ_qRcCDWnPR3tmMSN2wq-k/edit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dirty="0"/>
              <a:t>About the Instructor</a:t>
            </a:r>
            <a:br>
              <a:rPr lang="en-US" dirty="0"/>
            </a:br>
            <a:r>
              <a:rPr lang="en-US" sz="4000" i="1" dirty="0"/>
              <a:t>Ajay Anand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114800"/>
          </a:xfrm>
        </p:spPr>
        <p:txBody>
          <a:bodyPr/>
          <a:lstStyle/>
          <a:p>
            <a:r>
              <a:rPr lang="en-US" sz="2800" dirty="0"/>
              <a:t>Associate Professor and Deputy Director, </a:t>
            </a:r>
            <a:r>
              <a:rPr lang="en-US" sz="2800" dirty="0" err="1"/>
              <a:t>Goergen</a:t>
            </a:r>
            <a:r>
              <a:rPr lang="en-US" sz="2800" dirty="0"/>
              <a:t> Institute of Data Science Institute, U of R </a:t>
            </a:r>
            <a:r>
              <a:rPr lang="en-US" sz="2400" dirty="0"/>
              <a:t>(Office: Wegmans </a:t>
            </a:r>
            <a:r>
              <a:rPr lang="en-US" sz="2400" dirty="0" err="1"/>
              <a:t>Bldg</a:t>
            </a:r>
            <a:r>
              <a:rPr lang="en-US" sz="2400" dirty="0"/>
              <a:t> 1203)</a:t>
            </a:r>
            <a:endParaRPr lang="en-US" sz="2800" dirty="0"/>
          </a:p>
          <a:p>
            <a:r>
              <a:rPr lang="en-US" sz="2800" dirty="0"/>
              <a:t>12 years industry experience leading R&amp;D projects in healthcare analytics (biomedical signal processing and image analytics)</a:t>
            </a:r>
          </a:p>
          <a:p>
            <a:r>
              <a:rPr lang="en-US" sz="2800" dirty="0"/>
              <a:t>Worked at multinational corporations: Philips Healthcare and Carestream</a:t>
            </a:r>
          </a:p>
          <a:p>
            <a:r>
              <a:rPr lang="en-US" altLang="en-US" sz="2800" dirty="0"/>
              <a:t>PhD [Univ of Washington, Seattle ] in ECE (specialization in biomedical signal/image analysis)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2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4EF6-E138-4EA2-B010-99C6F1F7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96" y="152400"/>
            <a:ext cx="7772400" cy="1143000"/>
          </a:xfrm>
        </p:spPr>
        <p:txBody>
          <a:bodyPr/>
          <a:lstStyle/>
          <a:p>
            <a:r>
              <a:rPr lang="en-US" dirty="0"/>
              <a:t>About the Instructor</a:t>
            </a:r>
            <a:br>
              <a:rPr lang="en-US" dirty="0"/>
            </a:br>
            <a:r>
              <a:rPr lang="en-US" sz="4000" i="1" dirty="0"/>
              <a:t>Cantay Caliskan</a:t>
            </a:r>
            <a:endParaRPr lang="en-US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1615C8-FDDD-7649-A647-1A31A332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752600"/>
            <a:ext cx="8229600" cy="4114800"/>
          </a:xfrm>
        </p:spPr>
        <p:txBody>
          <a:bodyPr/>
          <a:lstStyle/>
          <a:p>
            <a:r>
              <a:rPr lang="en-US" sz="2800" dirty="0"/>
              <a:t>Assistant Professor, </a:t>
            </a:r>
            <a:r>
              <a:rPr lang="en-US" sz="2800" dirty="0" err="1"/>
              <a:t>Goergen</a:t>
            </a:r>
            <a:r>
              <a:rPr lang="en-US" sz="2800" dirty="0"/>
              <a:t> Institute of Data Science Institute, U of R </a:t>
            </a:r>
            <a:r>
              <a:rPr lang="en-US" sz="2400" dirty="0"/>
              <a:t>(Office: Wegmans </a:t>
            </a:r>
            <a:r>
              <a:rPr lang="en-US" sz="2400" dirty="0" err="1"/>
              <a:t>Bldg</a:t>
            </a:r>
            <a:r>
              <a:rPr lang="en-US" sz="2400" dirty="0"/>
              <a:t> 1205)</a:t>
            </a:r>
            <a:endParaRPr lang="en-US" sz="2800" dirty="0"/>
          </a:p>
          <a:p>
            <a:r>
              <a:rPr lang="en-US" sz="2800" dirty="0"/>
              <a:t>Computational Social Scientist</a:t>
            </a:r>
          </a:p>
          <a:p>
            <a:r>
              <a:rPr lang="en-US" sz="2800" dirty="0"/>
              <a:t>4 years of teaching experience in Data Science</a:t>
            </a:r>
          </a:p>
          <a:p>
            <a:r>
              <a:rPr lang="en-US" altLang="en-US" sz="2800" dirty="0"/>
              <a:t>PhD [Boston University] in Political Science (specialization in political methodology/comparative politics)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61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Project Sponsor Presentation 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914400"/>
            <a:ext cx="8915400" cy="4114800"/>
          </a:xfrm>
        </p:spPr>
        <p:txBody>
          <a:bodyPr/>
          <a:lstStyle/>
          <a:p>
            <a:r>
              <a:rPr lang="en-US" dirty="0"/>
              <a:t>Project sponsor presentations have been scheduled </a:t>
            </a:r>
            <a:r>
              <a:rPr lang="en-US" u="sng" dirty="0"/>
              <a:t>to the entire class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Sponsor presentation schedule will be posted 	on Blackboard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All presentations will be held during class time</a:t>
            </a:r>
          </a:p>
          <a:p>
            <a:endParaRPr lang="en-US" sz="2800" u="sng" dirty="0"/>
          </a:p>
          <a:p>
            <a:r>
              <a:rPr lang="en-US" sz="2800" dirty="0"/>
              <a:t>All students are expected to attend</a:t>
            </a:r>
            <a:r>
              <a:rPr lang="en-US" sz="28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905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7645" y="299720"/>
            <a:ext cx="7772400" cy="1143000"/>
          </a:xfrm>
        </p:spPr>
        <p:txBody>
          <a:bodyPr/>
          <a:lstStyle/>
          <a:p>
            <a:r>
              <a:rPr lang="en-US" sz="3600" dirty="0"/>
              <a:t>Project Sponsor Presentation 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114800"/>
          </a:xfrm>
        </p:spPr>
        <p:txBody>
          <a:bodyPr/>
          <a:lstStyle/>
          <a:p>
            <a:r>
              <a:rPr lang="en-US" sz="2800" dirty="0"/>
              <a:t>The sponsoring companies will present (10-15 mins):</a:t>
            </a:r>
          </a:p>
          <a:p>
            <a:pPr lvl="1"/>
            <a:r>
              <a:rPr lang="en-US" sz="2400" dirty="0"/>
              <a:t>Company overview </a:t>
            </a:r>
          </a:p>
          <a:p>
            <a:pPr lvl="1"/>
            <a:r>
              <a:rPr lang="en-US" sz="2400" dirty="0"/>
              <a:t>Business need</a:t>
            </a:r>
          </a:p>
          <a:p>
            <a:pPr lvl="1"/>
            <a:r>
              <a:rPr lang="en-US" sz="2400" dirty="0"/>
              <a:t>Problem statement </a:t>
            </a:r>
          </a:p>
          <a:p>
            <a:pPr lvl="1"/>
            <a:r>
              <a:rPr lang="en-US" sz="2400" dirty="0"/>
              <a:t>High level description of data set </a:t>
            </a:r>
          </a:p>
          <a:p>
            <a:pPr lvl="1"/>
            <a:endParaRPr lang="en-US" sz="2400" dirty="0"/>
          </a:p>
          <a:p>
            <a:r>
              <a:rPr lang="en-US" sz="2800" dirty="0"/>
              <a:t>Ask questions ! … this is your chance to understand the project directly from the sponsor</a:t>
            </a:r>
          </a:p>
        </p:txBody>
      </p:sp>
    </p:spTree>
    <p:extLst>
      <p:ext uri="{BB962C8B-B14F-4D97-AF65-F5344CB8AC3E}">
        <p14:creationId xmlns:p14="http://schemas.microsoft.com/office/powerpoint/2010/main" val="80911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39" y="152400"/>
            <a:ext cx="7772400" cy="1143000"/>
          </a:xfrm>
        </p:spPr>
        <p:txBody>
          <a:bodyPr/>
          <a:lstStyle/>
          <a:p>
            <a:r>
              <a:rPr lang="en-US" dirty="0"/>
              <a:t>Course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9" y="1524000"/>
            <a:ext cx="7772400" cy="4114800"/>
          </a:xfrm>
        </p:spPr>
        <p:txBody>
          <a:bodyPr/>
          <a:lstStyle/>
          <a:p>
            <a:r>
              <a:rPr lang="en-US" dirty="0"/>
              <a:t>Real-world data science project experience </a:t>
            </a:r>
          </a:p>
          <a:p>
            <a:endParaRPr lang="en-US" dirty="0"/>
          </a:p>
          <a:p>
            <a:r>
              <a:rPr lang="en-US" dirty="0"/>
              <a:t>Chance to impress a potential employer ! </a:t>
            </a:r>
          </a:p>
          <a:p>
            <a:endParaRPr lang="en-US" dirty="0"/>
          </a:p>
          <a:p>
            <a:r>
              <a:rPr lang="en-US" dirty="0"/>
              <a:t>Excellent opportunity to build/expand on your external professional network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8E3-3DB3-461C-B0F2-DD85670D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Project Assignment and Team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25BB-41A9-4FEC-87E0-61F618BD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Attend all Sponsor Presentations and decide which project you like.  Talk with your classmates about forming a team (possibly 5 members – </a:t>
            </a:r>
            <a:r>
              <a:rPr lang="en-US" sz="2400" i="1" dirty="0"/>
              <a:t>to be confirmed based on class enrollment</a:t>
            </a:r>
            <a:r>
              <a:rPr lang="en-US" sz="2400" dirty="0"/>
              <a:t>) for your preferred projects. 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You will be asked to submit your TEAM preferences via a Google Sheet, </a:t>
            </a:r>
            <a:r>
              <a:rPr lang="en-US" sz="2400" u="sng" dirty="0"/>
              <a:t>AND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Submit your Team's project preferences via an online form </a:t>
            </a:r>
          </a:p>
          <a:p>
            <a:r>
              <a:rPr lang="en-US" sz="2400" dirty="0"/>
              <a:t>Unfortunately, there is no certainty of getting the first project you prefer.  Therefore, you should rank your preferred projects and submit your selection.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A836-0F34-4169-8AD5-4F3D25FD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3855"/>
            <a:ext cx="7772400" cy="1143000"/>
          </a:xfrm>
        </p:spPr>
        <p:txBody>
          <a:bodyPr/>
          <a:lstStyle/>
          <a:p>
            <a:r>
              <a:rPr lang="en-US" dirty="0"/>
              <a:t>Some Logistics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3858-AC82-40BD-A2B6-A0249229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29145"/>
            <a:ext cx="8610600" cy="4114800"/>
          </a:xfrm>
        </p:spPr>
        <p:txBody>
          <a:bodyPr/>
          <a:lstStyle/>
          <a:p>
            <a:r>
              <a:rPr lang="en-US" sz="2800" dirty="0"/>
              <a:t>Make sure you have a working UR Box Account</a:t>
            </a:r>
          </a:p>
          <a:p>
            <a:pPr lvl="1"/>
            <a:r>
              <a:rPr lang="en-US" sz="2400" dirty="0"/>
              <a:t>Please access via: https://rochester.box.com </a:t>
            </a:r>
          </a:p>
          <a:p>
            <a:pPr lvl="1"/>
            <a:r>
              <a:rPr lang="en-US" sz="2400" i="1" dirty="0"/>
              <a:t>Log in using NetID</a:t>
            </a:r>
          </a:p>
          <a:p>
            <a:pPr lvl="1"/>
            <a:r>
              <a:rPr lang="en-US" sz="2400" i="1" dirty="0"/>
              <a:t>Check you can successfully login; </a:t>
            </a:r>
          </a:p>
          <a:p>
            <a:pPr lvl="1"/>
            <a:r>
              <a:rPr lang="en-US" sz="2400" i="1" dirty="0"/>
              <a:t>If not, enter your name and full email address here: </a:t>
            </a:r>
            <a:r>
              <a:rPr lang="en-US" sz="2400" i="1" dirty="0">
                <a:hlinkClick r:id="rId2"/>
              </a:rPr>
              <a:t>https://docs.google.com/spreadsheets/d/1UCFv7yCSBeZO5fHEDanmSJ_qRcCDWnPR3tmMSN2wq-k/edit?usp=sharing</a:t>
            </a:r>
            <a:r>
              <a:rPr lang="en-US" sz="2400" i="1" dirty="0"/>
              <a:t> </a:t>
            </a:r>
          </a:p>
          <a:p>
            <a:pPr lvl="1"/>
            <a:r>
              <a:rPr lang="en-US" sz="2400" i="1" dirty="0"/>
              <a:t>Fill out sheet by Sept 2</a:t>
            </a:r>
            <a:r>
              <a:rPr lang="en-US" sz="2400" i="1" baseline="30000" dirty="0"/>
              <a:t>nd</a:t>
            </a:r>
            <a:r>
              <a:rPr lang="en-US" sz="2400" i="1" dirty="0"/>
              <a:t> 2022</a:t>
            </a:r>
          </a:p>
          <a:p>
            <a:pPr lvl="1"/>
            <a:r>
              <a:rPr lang="en-US" sz="2400" i="1" dirty="0"/>
              <a:t>TAs will provide the names to Univ IT </a:t>
            </a:r>
          </a:p>
          <a:p>
            <a:r>
              <a:rPr lang="en-US" sz="2800" dirty="0"/>
              <a:t>We plan to use Box for sharing information across project teams </a:t>
            </a:r>
            <a:r>
              <a:rPr lang="en-US" sz="2800" dirty="0" err="1"/>
              <a:t>etc</a:t>
            </a:r>
            <a:r>
              <a:rPr lang="en-US" sz="28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19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53487"/>
            <a:ext cx="8382000" cy="4114800"/>
          </a:xfrm>
        </p:spPr>
        <p:txBody>
          <a:bodyPr/>
          <a:lstStyle/>
          <a:p>
            <a:r>
              <a:rPr lang="en-US" dirty="0"/>
              <a:t>This is a </a:t>
            </a:r>
            <a:r>
              <a:rPr lang="en-US" u="sng" dirty="0"/>
              <a:t>project course</a:t>
            </a:r>
            <a:r>
              <a:rPr lang="en-US" dirty="0"/>
              <a:t>, hence quite different from most courses you might have had so far</a:t>
            </a:r>
          </a:p>
          <a:p>
            <a:r>
              <a:rPr lang="en-US" dirty="0"/>
              <a:t>In fact, it represents what you will do in a real-world data science career after graduation </a:t>
            </a:r>
          </a:p>
          <a:p>
            <a:r>
              <a:rPr lang="en-US" dirty="0"/>
              <a:t>You are expected to: </a:t>
            </a:r>
          </a:p>
          <a:p>
            <a:pPr lvl="1"/>
            <a:r>
              <a:rPr lang="en-US" dirty="0"/>
              <a:t>Actively contribute to the assigned data science project </a:t>
            </a:r>
          </a:p>
          <a:p>
            <a:pPr lvl="1"/>
            <a:r>
              <a:rPr lang="en-US" dirty="0"/>
              <a:t>Develop a working solution/analysis that meets the sponsors expectation</a:t>
            </a:r>
          </a:p>
        </p:txBody>
      </p:sp>
    </p:spTree>
    <p:extLst>
      <p:ext uri="{BB962C8B-B14F-4D97-AF65-F5344CB8AC3E}">
        <p14:creationId xmlns:p14="http://schemas.microsoft.com/office/powerpoint/2010/main" val="367651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418" y="152400"/>
            <a:ext cx="7772400" cy="1143000"/>
          </a:xfrm>
        </p:spPr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4218" y="1143000"/>
            <a:ext cx="8686800" cy="4114800"/>
          </a:xfrm>
        </p:spPr>
        <p:txBody>
          <a:bodyPr/>
          <a:lstStyle/>
          <a:p>
            <a:r>
              <a:rPr lang="en-US" dirty="0"/>
              <a:t>Stay engaged with your project team and class</a:t>
            </a:r>
          </a:p>
          <a:p>
            <a:pPr lvl="1"/>
            <a:r>
              <a:rPr lang="en-US" dirty="0"/>
              <a:t>Active participation is key to demonstrate engagement </a:t>
            </a:r>
          </a:p>
          <a:p>
            <a:r>
              <a:rPr lang="en-US" dirty="0"/>
              <a:t>This course is about applying techniques and methods you have learned in various courses to real-world problems</a:t>
            </a:r>
          </a:p>
          <a:p>
            <a:r>
              <a:rPr lang="en-US" dirty="0"/>
              <a:t>Focus on making periodic timely progress, rather than a “last-minute dash at the end”</a:t>
            </a:r>
          </a:p>
          <a:p>
            <a:r>
              <a:rPr lang="en-US" dirty="0"/>
              <a:t>Finally, remember that you represent UR Data Science when working with the sponsor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43900"/>
      </p:ext>
    </p:extLst>
  </p:cSld>
  <p:clrMapOvr>
    <a:masterClrMapping/>
  </p:clrMapOvr>
</p:sld>
</file>

<file path=ppt/theme/theme1.xml><?xml version="1.0" encoding="utf-8"?>
<a:theme xmlns:a="http://schemas.openxmlformats.org/drawingml/2006/main" name="UR.lightbackgrnd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UR.lightbackgrnd</Template>
  <TotalTime>22382</TotalTime>
  <Words>551</Words>
  <Application>Microsoft Office PowerPoint</Application>
  <PresentationFormat>On-screen Show (4:3)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UR.lightbackgrnd</vt:lpstr>
      <vt:lpstr>About the Instructor Ajay Anand</vt:lpstr>
      <vt:lpstr>About the Instructor Cantay Caliskan</vt:lpstr>
      <vt:lpstr>Project Sponsor Presentation Schedule</vt:lpstr>
      <vt:lpstr>Project Sponsor Presentation Schedule</vt:lpstr>
      <vt:lpstr>Course Takeaways</vt:lpstr>
      <vt:lpstr>Project Assignment and Team Formation</vt:lpstr>
      <vt:lpstr>Some Logistics …</vt:lpstr>
      <vt:lpstr>Course Expectations</vt:lpstr>
      <vt:lpstr>Course Expectations</vt:lpstr>
    </vt:vector>
  </TitlesOfParts>
  <Company>Xerox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Ocke, Kirk J</dc:creator>
  <cp:lastModifiedBy>Anand, Ajay</cp:lastModifiedBy>
  <cp:revision>370</cp:revision>
  <cp:lastPrinted>1904-01-01T00:00:00Z</cp:lastPrinted>
  <dcterms:created xsi:type="dcterms:W3CDTF">2016-08-28T11:59:49Z</dcterms:created>
  <dcterms:modified xsi:type="dcterms:W3CDTF">2022-08-30T12:57:53Z</dcterms:modified>
</cp:coreProperties>
</file>