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4" r:id="rId2"/>
    <p:sldId id="260" r:id="rId3"/>
    <p:sldId id="257" r:id="rId4"/>
    <p:sldId id="258" r:id="rId5"/>
    <p:sldId id="259" r:id="rId6"/>
    <p:sldId id="272" r:id="rId7"/>
    <p:sldId id="261" r:id="rId8"/>
    <p:sldId id="262" r:id="rId9"/>
    <p:sldId id="264" r:id="rId10"/>
    <p:sldId id="265" r:id="rId11"/>
    <p:sldId id="263" r:id="rId12"/>
    <p:sldId id="266" r:id="rId13"/>
    <p:sldId id="268" r:id="rId14"/>
    <p:sldId id="267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58991-3A10-4D75-89CC-FE5310122811}" type="datetimeFigureOut">
              <a:rPr lang="pt-BR" smtClean="0"/>
              <a:t>17/12/2020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BFA20-7DA4-47B3-BF29-502111A06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92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93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1D9A7-952A-4F6F-A991-7F8445FA9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C4EC69-8311-444E-82B8-8FECB04EF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53778-BA93-4F53-8240-9C3D6AC1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BC5E9F-AC78-4DF7-A83A-61800553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548999-36C5-4A19-86ED-1D9DE57E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0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18BA3-2009-41ED-8754-1646315F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681E34-1005-4DB7-8732-0389819FE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1D032-801F-48C8-95DA-ABC1B4F1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20CEB8-1300-41FA-8127-2D2A3B25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CE287-F224-46B0-8454-0BC8C27C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59F071-A6E9-476B-A421-D2CAC1CE5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362EC8-D4B8-4052-9402-3E93BEEAF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F6BEAB-7E51-4091-9009-E3E49525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20DC57-02A6-4DD9-8475-986E92FD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8D2E0B-008C-41F4-A24C-4B7783E3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7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395BF-D3F5-45F5-9C63-134001C9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B86A1E-ECA0-47FD-88DA-870CC8C2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720F7F-6D1D-4E1A-A3CD-2794DD69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4F6BD3-7694-40FB-9647-C37A0845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9E0DD-17B4-4288-8BA9-91BDD27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55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5130A-B65D-46C0-B3D1-5EE5A4A0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573101-983E-48C1-9B6E-62465948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D25BD8-BF49-4ADA-A719-5F5FEFFA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B2DD0E-9D8B-4B09-A473-696F34B2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7EA9B2-06F6-424F-8F0B-03E37C78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73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AAF45-D2F0-4EA1-BFA4-19B9AEA5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838D91-D49E-4EB8-838A-6B5440DF5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73D65F-FD2A-43C3-95B4-752D0487A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308637-60B4-4C3C-996D-339CB152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17/12/2020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67FB4D-104A-429F-9000-49E23C61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FEA6E3-79BE-4EFD-9AFC-35F8D6E5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70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20BC8-8C45-4E98-8423-70E8A083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BE616-1F31-4787-B715-BC1DC931B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B6E0CF-F9A5-43B7-ADDE-BF32EBBD1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B44C74-4EBC-4721-B9C0-1D5E69E45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9E3514-6276-42FF-8466-07509732F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DB5669-31B9-445B-A48F-DB3744EC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17/12/2020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2749EA-0E6B-4125-9C20-DFDAF75E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D74B28-EF3E-4E59-B5B3-45C61E9D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42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9EDB6-0333-45FC-B02F-68BA84FC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3BEB85-D5AE-493C-A422-844B5BDF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17/12/2020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735A37-7F6A-4DB8-AF5F-E7DF890B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CE0848-3951-4138-AF9C-E8794A43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14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D630FF-CFC1-4EA1-905A-A0A31715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17/12/2020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E05CAB-2349-4314-A336-1DF08D81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A7F31A-FE88-4963-A6B5-F7887F73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0C5BE-5E5A-4DCF-9037-11DA8FBF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97F4B9-131D-4DE9-8F10-8C9F5F44B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5D7626-6AE8-4C7F-9CC0-524A238F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4AB013-EA72-4D3B-9636-7D6656D3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17/12/2020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AE86B7-B1F1-447E-B672-F9D81AFC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F37D3A-A905-4FF9-8214-6FE72489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6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20AED-B8CA-44EF-9104-F6AB2351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204051-C299-4728-91DA-54D765637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2114B3-CA5E-4D31-B7BE-52718A2B8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1B5759-1C80-4F75-B771-2CD1C5D5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17/12/2020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7F4255-41F3-4277-ABEA-F055D976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E7324B-1A2D-45C1-95AD-F8A284B5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14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3FC268-C26D-4FF1-AB99-91B7B7F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0902B5-FF3D-4352-B3B7-F2DF4C51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05BD4-CB8B-4676-B250-5105A52A7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430E-5D4C-4874-960B-D673A28B4FD3}" type="datetimeFigureOut">
              <a:rPr lang="pt-BR" smtClean="0"/>
              <a:t>17/12/2020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9C45AA-7F10-4B02-B7CC-AAFFC5915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110C09-325E-438D-A960-E7D318B65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51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zone.com/articles/patterns-for-microservices-sync-vs-async" TargetMode="External"/><Relationship Id="rId5" Type="http://schemas.openxmlformats.org/officeDocument/2006/relationships/hyperlink" Target="https://docs.microsoft.com/pt-br/dotnet/architecture/microservices/architect-microservice-container-applications/communication-in-microservice-architecture" TargetMode="External"/><Relationship Id="rId4" Type="http://schemas.openxmlformats.org/officeDocument/2006/relationships/hyperlink" Target="https://www.redhat.com/pt-br/topics/microservic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ictorhugonegrisoli/" TargetMode="External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victorhugonegrisoli.ccs@gmail.com" TargetMode="External"/><Relationship Id="rId4" Type="http://schemas.openxmlformats.org/officeDocument/2006/relationships/hyperlink" Target="https://github.com/vhnegrisol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34824FC-C1C3-44BE-AAF9-66A7C1AF3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6" y="2335913"/>
            <a:ext cx="5515897" cy="4295505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4322" y="3067751"/>
            <a:ext cx="7423355" cy="1069207"/>
          </a:xfrm>
        </p:spPr>
        <p:txBody>
          <a:bodyPr/>
          <a:lstStyle/>
          <a:p>
            <a:r>
              <a:rPr lang="pt-BR" dirty="0"/>
              <a:t>Com API REST, Java 11, Spring Boot, </a:t>
            </a:r>
            <a:r>
              <a:rPr lang="pt-BR" dirty="0" err="1"/>
              <a:t>Javascript</a:t>
            </a:r>
            <a:r>
              <a:rPr lang="pt-BR" dirty="0"/>
              <a:t> ES6, Node.js, Express.js, </a:t>
            </a:r>
            <a:r>
              <a:rPr lang="pt-BR" dirty="0" err="1"/>
              <a:t>RabbitMQ</a:t>
            </a:r>
            <a:r>
              <a:rPr lang="pt-BR" dirty="0"/>
              <a:t>, Docker e </a:t>
            </a:r>
            <a:r>
              <a:rPr lang="pt-BR" dirty="0" err="1"/>
              <a:t>Heroku</a:t>
            </a:r>
            <a:r>
              <a:rPr lang="pt-BR" dirty="0"/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3265"/>
            <a:ext cx="9144000" cy="2387600"/>
          </a:xfrm>
        </p:spPr>
        <p:txBody>
          <a:bodyPr/>
          <a:lstStyle/>
          <a:p>
            <a:r>
              <a:rPr lang="pt-BR" dirty="0"/>
              <a:t>Comunicação entre </a:t>
            </a:r>
            <a:r>
              <a:rPr lang="pt-BR" dirty="0" err="1"/>
              <a:t>Microsserviços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724" y="144993"/>
            <a:ext cx="2576050" cy="25760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4D1CA63-CA4C-43DC-955D-E80ED815812E}"/>
              </a:ext>
            </a:extLst>
          </p:cNvPr>
          <p:cNvSpPr txBox="1"/>
          <p:nvPr/>
        </p:nvSpPr>
        <p:spPr>
          <a:xfrm>
            <a:off x="7374194" y="5815810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pPr algn="r"/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r>
              <a:rPr lang="pt-BR" sz="1900" dirty="0"/>
              <a:t> Sênior</a:t>
            </a:r>
          </a:p>
        </p:txBody>
      </p:sp>
    </p:spTree>
    <p:extLst>
      <p:ext uri="{BB962C8B-B14F-4D97-AF65-F5344CB8AC3E}">
        <p14:creationId xmlns:p14="http://schemas.microsoft.com/office/powerpoint/2010/main" val="62010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A82C6E5E-B2CB-45D0-AD56-A9AAEE591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65" y="2219209"/>
            <a:ext cx="10289458" cy="39540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719856"/>
            <a:ext cx="7600335" cy="1189637"/>
          </a:xfrm>
        </p:spPr>
        <p:txBody>
          <a:bodyPr>
            <a:normAutofit/>
          </a:bodyPr>
          <a:lstStyle/>
          <a:p>
            <a:r>
              <a:rPr lang="pt-BR" dirty="0"/>
              <a:t>Arquitetura Monolítica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904" y="2457467"/>
            <a:ext cx="9783096" cy="377496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dirty="0"/>
              <a:t>É uma abordagem para o desenvolvimento de software em que uma aplicação é desmembrada em componentes mínimos e independentes.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Diferentemente da abordagem tradicional monolítica em que toda a aplicação é criada como um único bloco, os </a:t>
            </a:r>
            <a:r>
              <a:rPr lang="pt-BR" sz="2800" dirty="0" err="1"/>
              <a:t>microsserviços</a:t>
            </a:r>
            <a:r>
              <a:rPr lang="pt-BR" sz="2800" dirty="0"/>
              <a:t> são componentes separados que trabalham juntos para realizar as mesmas tarefas. Cada um dos componentes ou processos é um </a:t>
            </a:r>
            <a:r>
              <a:rPr lang="pt-BR" sz="2800" dirty="0" err="1"/>
              <a:t>microsserviço</a:t>
            </a:r>
            <a:endParaRPr lang="pt-BR" sz="28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309716"/>
            <a:ext cx="7600335" cy="1599777"/>
          </a:xfrm>
        </p:spPr>
        <p:txBody>
          <a:bodyPr>
            <a:normAutofit fontScale="90000"/>
          </a:bodyPr>
          <a:lstStyle/>
          <a:p>
            <a:r>
              <a:rPr lang="pt-BR" dirty="0"/>
              <a:t>Arquitetura de </a:t>
            </a:r>
            <a:r>
              <a:rPr lang="pt-BR" dirty="0" err="1"/>
              <a:t>Microsserviços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904" y="2457467"/>
            <a:ext cx="9783096" cy="3774963"/>
          </a:xfrm>
        </p:spPr>
        <p:txBody>
          <a:bodyPr>
            <a:normAutofit fontScale="70000" lnSpcReduction="2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Geralmente são desenvolvidos em formatos de API REST.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Quando necessário, comunicam-se com outros </a:t>
            </a:r>
            <a:r>
              <a:rPr lang="pt-BR" sz="2800" dirty="0" err="1"/>
              <a:t>microsserviços</a:t>
            </a:r>
            <a:r>
              <a:rPr lang="pt-BR" sz="2800" dirty="0"/>
              <a:t> de maneira síncrona e assíncrona.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São módulos independentes.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Em uma única solução, pode-se ter diversas tecnologias e linguagens de programação distintas, desde que consigam se comunicar.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Tem escalabilidade.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Uma boa prática é que cada </a:t>
            </a:r>
            <a:r>
              <a:rPr lang="pt-BR" sz="2800" dirty="0" err="1"/>
              <a:t>microsserviço</a:t>
            </a:r>
            <a:r>
              <a:rPr lang="pt-BR" sz="2800" dirty="0"/>
              <a:t> possua sua própria base de dados para acesso.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Quando há necessidade de </a:t>
            </a:r>
            <a:r>
              <a:rPr lang="pt-BR" sz="2800" dirty="0" err="1"/>
              <a:t>deploy</a:t>
            </a:r>
            <a:r>
              <a:rPr lang="pt-BR" sz="2800" dirty="0"/>
              <a:t>, a aplicação não é totalmente impedida de operar, apenas a funcionalidade ao qual o </a:t>
            </a:r>
            <a:r>
              <a:rPr lang="pt-BR" sz="2800" dirty="0" err="1"/>
              <a:t>microsserviço</a:t>
            </a:r>
            <a:r>
              <a:rPr lang="pt-BR" sz="2800" dirty="0"/>
              <a:t> responsável estará temporariamente indisponível.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Fácil de interagir com diversos sistemas e plataformas.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309716"/>
            <a:ext cx="7600335" cy="1599777"/>
          </a:xfrm>
        </p:spPr>
        <p:txBody>
          <a:bodyPr>
            <a:normAutofit fontScale="90000"/>
          </a:bodyPr>
          <a:lstStyle/>
          <a:p>
            <a:r>
              <a:rPr lang="pt-BR" dirty="0"/>
              <a:t>Arquitetura de </a:t>
            </a:r>
            <a:r>
              <a:rPr lang="pt-BR" dirty="0" err="1"/>
              <a:t>Microsserviços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3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4928E6BE-3079-4DB7-99E0-64857F066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832" y="2065595"/>
            <a:ext cx="7600335" cy="46537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309716"/>
            <a:ext cx="7600335" cy="1599777"/>
          </a:xfrm>
        </p:spPr>
        <p:txBody>
          <a:bodyPr>
            <a:normAutofit fontScale="90000"/>
          </a:bodyPr>
          <a:lstStyle/>
          <a:p>
            <a:r>
              <a:rPr lang="pt-BR" dirty="0"/>
              <a:t>Arquitetura de </a:t>
            </a:r>
            <a:r>
              <a:rPr lang="pt-BR" dirty="0" err="1"/>
              <a:t>Microsserviços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0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7B40AD7E-318C-4C03-AEB6-CEFFC6562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67" y="2219209"/>
            <a:ext cx="11071123" cy="425447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309716"/>
            <a:ext cx="7600335" cy="1599777"/>
          </a:xfrm>
        </p:spPr>
        <p:txBody>
          <a:bodyPr>
            <a:normAutofit fontScale="90000"/>
          </a:bodyPr>
          <a:lstStyle/>
          <a:p>
            <a:r>
              <a:rPr lang="pt-BR" dirty="0"/>
              <a:t>Arquitetura de </a:t>
            </a:r>
            <a:r>
              <a:rPr lang="pt-BR" dirty="0" err="1"/>
              <a:t>Microsserviços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07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2AC6FA77-6AE7-4CF8-906B-C7B1AF37E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77386"/>
              </p:ext>
            </p:extLst>
          </p:nvPr>
        </p:nvGraphicFramePr>
        <p:xfrm>
          <a:off x="390528" y="2067724"/>
          <a:ext cx="10929162" cy="4308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4581">
                  <a:extLst>
                    <a:ext uri="{9D8B030D-6E8A-4147-A177-3AD203B41FA5}">
                      <a16:colId xmlns:a16="http://schemas.microsoft.com/office/drawing/2014/main" val="684490033"/>
                    </a:ext>
                  </a:extLst>
                </a:gridCol>
                <a:gridCol w="5464581">
                  <a:extLst>
                    <a:ext uri="{9D8B030D-6E8A-4147-A177-3AD203B41FA5}">
                      <a16:colId xmlns:a16="http://schemas.microsoft.com/office/drawing/2014/main" val="3558201626"/>
                    </a:ext>
                  </a:extLst>
                </a:gridCol>
              </a:tblGrid>
              <a:tr h="41973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Monolítico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Microsserviços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729386"/>
                  </a:ext>
                </a:extLst>
              </a:tr>
              <a:tr h="587626">
                <a:tc>
                  <a:txBody>
                    <a:bodyPr/>
                    <a:lstStyle/>
                    <a:p>
                      <a:r>
                        <a:rPr lang="pt-BR" dirty="0"/>
                        <a:t>Desenvolvimento mais rápido para implementar novas funcionalidades.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Conforme cresce o número de serviços, fica mais complexo para implementar novas funcionalidades.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47988"/>
                  </a:ext>
                </a:extLst>
              </a:tr>
              <a:tr h="839466">
                <a:tc>
                  <a:txBody>
                    <a:bodyPr/>
                    <a:lstStyle/>
                    <a:p>
                      <a:r>
                        <a:rPr lang="pt-BR" dirty="0"/>
                        <a:t>Dificuldade com escalabilidade e necessidade de manutenções.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Escalável e possibilita manutenções diárias sem grandes impactos.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65174"/>
                  </a:ext>
                </a:extLst>
              </a:tr>
              <a:tr h="1091306">
                <a:tc>
                  <a:txBody>
                    <a:bodyPr/>
                    <a:lstStyle/>
                    <a:p>
                      <a:r>
                        <a:rPr lang="pt-BR" dirty="0"/>
                        <a:t>Toda a aplicação é desenvolvida em apenas um bloco contendo front-</a:t>
                      </a:r>
                      <a:r>
                        <a:rPr lang="pt-BR" dirty="0" err="1"/>
                        <a:t>end</a:t>
                      </a:r>
                      <a:r>
                        <a:rPr lang="pt-BR" dirty="0"/>
                        <a:t>, lógica de </a:t>
                      </a:r>
                      <a:r>
                        <a:rPr lang="pt-BR" dirty="0" err="1"/>
                        <a:t>back-end</a:t>
                      </a:r>
                      <a:r>
                        <a:rPr lang="pt-BR" dirty="0"/>
                        <a:t> e banco de dados.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front-</a:t>
                      </a:r>
                      <a:r>
                        <a:rPr lang="pt-BR" dirty="0" err="1"/>
                        <a:t>end</a:t>
                      </a:r>
                      <a:r>
                        <a:rPr lang="pt-BR" dirty="0"/>
                        <a:t> geralmente é uma aplicação web própria que consome os dados dos </a:t>
                      </a:r>
                      <a:r>
                        <a:rPr lang="pt-BR" dirty="0" err="1"/>
                        <a:t>microsserviços</a:t>
                      </a:r>
                      <a:r>
                        <a:rPr lang="pt-BR" dirty="0"/>
                        <a:t>. Back-</a:t>
                      </a:r>
                      <a:r>
                        <a:rPr lang="pt-BR" dirty="0" err="1"/>
                        <a:t>ends</a:t>
                      </a:r>
                      <a:r>
                        <a:rPr lang="pt-BR" dirty="0"/>
                        <a:t> separados.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175296"/>
                  </a:ext>
                </a:extLst>
              </a:tr>
              <a:tr h="587626">
                <a:tc>
                  <a:txBody>
                    <a:bodyPr/>
                    <a:lstStyle/>
                    <a:p>
                      <a:r>
                        <a:rPr lang="pt-BR" dirty="0"/>
                        <a:t>Grande acoplamento entre as dependências da aplicação.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Baixo acoplamento, apenas realizando comunicações síncronas e assíncronas.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009"/>
                  </a:ext>
                </a:extLst>
              </a:tr>
              <a:tr h="587626">
                <a:tc>
                  <a:txBody>
                    <a:bodyPr/>
                    <a:lstStyle/>
                    <a:p>
                      <a:r>
                        <a:rPr lang="pt-BR" dirty="0"/>
                        <a:t>Geralmente, os testes são da aplicação toda, e conforme cresce, fica cada vez mais difícil manter.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Facilidade em teste e monitoramento. Testes rodam muito mais rápido e com maior desempenho.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105078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4051" y="0"/>
            <a:ext cx="8853949" cy="1599777"/>
          </a:xfrm>
        </p:spPr>
        <p:txBody>
          <a:bodyPr>
            <a:normAutofit fontScale="90000"/>
          </a:bodyPr>
          <a:lstStyle/>
          <a:p>
            <a:r>
              <a:rPr lang="pt-BR" dirty="0"/>
              <a:t>Monolítico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Microsserviços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702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D0475C4B-A012-44CD-B4CA-2C6AF6B90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69" y="2241035"/>
            <a:ext cx="8932462" cy="43189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309716"/>
            <a:ext cx="7600335" cy="1599777"/>
          </a:xfrm>
        </p:spPr>
        <p:txBody>
          <a:bodyPr>
            <a:normAutofit fontScale="90000"/>
          </a:bodyPr>
          <a:lstStyle/>
          <a:p>
            <a:r>
              <a:rPr lang="pt-BR" dirty="0"/>
              <a:t>Monolítico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Microsserviços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90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309716"/>
            <a:ext cx="7600335" cy="1599777"/>
          </a:xfrm>
        </p:spPr>
        <p:txBody>
          <a:bodyPr>
            <a:normAutofit fontScale="90000"/>
          </a:bodyPr>
          <a:lstStyle/>
          <a:p>
            <a:r>
              <a:rPr lang="pt-BR" dirty="0"/>
              <a:t>Referências e links utilizados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67CD9CB-4E70-43FF-907A-88009B6D86CA}"/>
              </a:ext>
            </a:extLst>
          </p:cNvPr>
          <p:cNvSpPr txBox="1"/>
          <p:nvPr/>
        </p:nvSpPr>
        <p:spPr>
          <a:xfrm>
            <a:off x="2168013" y="3215148"/>
            <a:ext cx="83858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hlinkClick r:id="rId4"/>
              </a:rPr>
              <a:t>RedHat</a:t>
            </a:r>
            <a:r>
              <a:rPr lang="pt-BR" sz="2400" dirty="0"/>
              <a:t> – O que é arquitetura de </a:t>
            </a:r>
            <a:r>
              <a:rPr lang="pt-BR" sz="2400" dirty="0" err="1"/>
              <a:t>microsserviços</a:t>
            </a:r>
            <a:r>
              <a:rPr lang="pt-BR" sz="2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hlinkClick r:id="rId5"/>
              </a:rPr>
              <a:t>Microsoft</a:t>
            </a:r>
            <a:r>
              <a:rPr lang="pt-BR" sz="2400" dirty="0"/>
              <a:t> – Comunicação em uma arquitetura de </a:t>
            </a:r>
            <a:r>
              <a:rPr lang="pt-BR" sz="2400" dirty="0" err="1"/>
              <a:t>microsserviço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hlinkClick r:id="rId6"/>
              </a:rPr>
              <a:t>DZone</a:t>
            </a:r>
            <a:r>
              <a:rPr lang="pt-BR" sz="2400" dirty="0"/>
              <a:t> - </a:t>
            </a:r>
            <a:r>
              <a:rPr lang="pt-BR" sz="2400" dirty="0" err="1"/>
              <a:t>Patterns</a:t>
            </a:r>
            <a:r>
              <a:rPr lang="pt-BR" sz="2400" dirty="0"/>
              <a:t> for </a:t>
            </a:r>
            <a:r>
              <a:rPr lang="pt-BR" sz="2400" dirty="0" err="1"/>
              <a:t>Microservices</a:t>
            </a:r>
            <a:r>
              <a:rPr lang="pt-BR" sz="2400" dirty="0"/>
              <a:t> — </a:t>
            </a:r>
            <a:r>
              <a:rPr lang="pt-BR" sz="2400" dirty="0" err="1"/>
              <a:t>Sync</a:t>
            </a:r>
            <a:r>
              <a:rPr lang="pt-BR" sz="2400" dirty="0"/>
              <a:t> vs. </a:t>
            </a:r>
            <a:r>
              <a:rPr lang="pt-BR" sz="2400" dirty="0" err="1"/>
              <a:t>Async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0573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34824FC-C1C3-44BE-AAF9-66A7C1AF3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683" y="2349975"/>
            <a:ext cx="11277598" cy="4079697"/>
          </a:xfrm>
        </p:spPr>
        <p:txBody>
          <a:bodyPr>
            <a:normAutofit fontScale="850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Victor Hugo </a:t>
            </a:r>
            <a:r>
              <a:rPr lang="pt-BR" dirty="0" err="1"/>
              <a:t>Negrisoli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Formado em Ciência da Computação pelo Centro Universitário Filadélfia (</a:t>
            </a:r>
            <a:r>
              <a:rPr lang="pt-BR" dirty="0" err="1"/>
              <a:t>UniFil</a:t>
            </a:r>
            <a:r>
              <a:rPr lang="pt-BR" dirty="0"/>
              <a:t>), Londrina, PR.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Atualmente fazendo uma pós em Ciência de Dados &amp; Big Data na PUC-MG.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3 anos e meio de atuação no mercado de tecnologia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Atualmente trabalho sou Desenvolvedor Back-</a:t>
            </a:r>
            <a:r>
              <a:rPr lang="pt-BR" dirty="0" err="1"/>
              <a:t>End</a:t>
            </a:r>
            <a:r>
              <a:rPr lang="pt-BR" dirty="0"/>
              <a:t> Sênior.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Atuo com tecnologia Java | Spring e com tecnologias Node.js | Express.js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Atuo principalmente com desenvolvimento de APIs e </a:t>
            </a:r>
            <a:r>
              <a:rPr lang="pt-BR" dirty="0" err="1"/>
              <a:t>microsserviços</a:t>
            </a:r>
            <a:r>
              <a:rPr lang="pt-BR" dirty="0"/>
              <a:t>, comunicações e integrações entre sistemas com Spring Cloud, Apache Kafka, </a:t>
            </a:r>
            <a:r>
              <a:rPr lang="pt-BR" dirty="0" err="1"/>
              <a:t>RabbitMQ</a:t>
            </a:r>
            <a:r>
              <a:rPr lang="pt-BR" dirty="0"/>
              <a:t>, entre outros.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LinkedIn: </a:t>
            </a:r>
            <a:r>
              <a:rPr lang="pt-BR" dirty="0">
                <a:hlinkClick r:id="rId3"/>
              </a:rPr>
              <a:t>https://www.linkedin.com/in/victorhugonegrisoli/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Github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https://github.com/vhnegrisoli</a:t>
            </a:r>
            <a:r>
              <a:rPr lang="pt-BR" dirty="0"/>
              <a:t>	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E-mail: </a:t>
            </a:r>
            <a:r>
              <a:rPr lang="pt-BR" dirty="0">
                <a:hlinkClick r:id="rId5"/>
              </a:rPr>
              <a:t>victorhugonegrisoli.ccs@gmail.com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Telefone: +55 (43) 9 9147-5826</a:t>
            </a:r>
          </a:p>
          <a:p>
            <a:pPr algn="just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6431" y="824602"/>
            <a:ext cx="4436807" cy="902995"/>
          </a:xfrm>
        </p:spPr>
        <p:txBody>
          <a:bodyPr>
            <a:normAutofit fontScale="90000"/>
          </a:bodyPr>
          <a:lstStyle/>
          <a:p>
            <a:r>
              <a:rPr lang="pt-BR" dirty="0"/>
              <a:t>Quem sou eu?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26F41F2-425E-4830-BDD8-250B2F99B55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" t="12024" r="18897" b="8387"/>
          <a:stretch/>
        </p:blipFill>
        <p:spPr>
          <a:xfrm>
            <a:off x="9124334" y="244438"/>
            <a:ext cx="2757947" cy="22045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2043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658" y="2809837"/>
            <a:ext cx="10235381" cy="3178008"/>
          </a:xfrm>
        </p:spPr>
        <p:txBody>
          <a:bodyPr>
            <a:noAutofit/>
          </a:bodyPr>
          <a:lstStyle/>
          <a:p>
            <a:pPr algn="just"/>
            <a:r>
              <a:rPr lang="pt-BR" dirty="0"/>
              <a:t>Teoria sobre o que são </a:t>
            </a:r>
            <a:r>
              <a:rPr lang="pt-BR" dirty="0" err="1"/>
              <a:t>microsserviços</a:t>
            </a:r>
            <a:r>
              <a:rPr lang="pt-BR" dirty="0"/>
              <a:t>, porquê utilizá-los e quais seus tipos de comunicações.</a:t>
            </a:r>
          </a:p>
          <a:p>
            <a:endParaRPr lang="pt-BR" dirty="0"/>
          </a:p>
          <a:p>
            <a:pPr algn="just"/>
            <a:r>
              <a:rPr lang="pt-BR" dirty="0"/>
              <a:t>Prática implementando duas APIs e realizando comunicações síncronas e assíncronas via chamadas HTTP por meio de API REST e fila de mensagens com </a:t>
            </a:r>
            <a:r>
              <a:rPr lang="pt-BR" dirty="0" err="1"/>
              <a:t>RabbitMQ</a:t>
            </a:r>
            <a:r>
              <a:rPr lang="pt-BR" dirty="0"/>
              <a:t>. Por fim, iremos subir toda a aplicação no Docker com </a:t>
            </a:r>
            <a:r>
              <a:rPr lang="pt-BR" dirty="0" err="1"/>
              <a:t>docker-compose</a:t>
            </a:r>
            <a:r>
              <a:rPr lang="pt-BR" dirty="0"/>
              <a:t>, e iremos disponibilizar também no </a:t>
            </a:r>
            <a:r>
              <a:rPr lang="pt-BR" dirty="0" err="1"/>
              <a:t>Heroku</a:t>
            </a:r>
            <a:r>
              <a:rPr lang="pt-BR" dirty="0"/>
              <a:t>.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3265"/>
            <a:ext cx="9144000" cy="2387600"/>
          </a:xfrm>
        </p:spPr>
        <p:txBody>
          <a:bodyPr/>
          <a:lstStyle/>
          <a:p>
            <a:r>
              <a:rPr lang="pt-BR" dirty="0"/>
              <a:t>Divisão do curso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E1956AE-D0BD-4AEA-8C74-FF9F15C61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8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5438" y="2835668"/>
            <a:ext cx="4308988" cy="3295995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API REST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Java 11 e Spring Boot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PostgreSQL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Node.js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Express.js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3265"/>
            <a:ext cx="9144000" cy="2387600"/>
          </a:xfrm>
        </p:spPr>
        <p:txBody>
          <a:bodyPr/>
          <a:lstStyle/>
          <a:p>
            <a:r>
              <a:rPr lang="pt-BR" dirty="0"/>
              <a:t>Tecnologias</a:t>
            </a:r>
            <a:br>
              <a:rPr lang="pt-BR" dirty="0"/>
            </a:br>
            <a:r>
              <a:rPr lang="pt-BR" dirty="0"/>
              <a:t> utilizadas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379666B-77D0-4725-8963-8337B23783AA}"/>
              </a:ext>
            </a:extLst>
          </p:cNvPr>
          <p:cNvSpPr txBox="1">
            <a:spLocks/>
          </p:cNvSpPr>
          <p:nvPr/>
        </p:nvSpPr>
        <p:spPr>
          <a:xfrm>
            <a:off x="6774426" y="2790658"/>
            <a:ext cx="4308988" cy="329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MongoDB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RabbitMQ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Docker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Docker-</a:t>
            </a:r>
            <a:r>
              <a:rPr lang="pt-BR" dirty="0" err="1"/>
              <a:t>compose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Heroku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8B1E5EA-D164-418E-A077-702D63423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7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904" y="2530661"/>
            <a:ext cx="9783096" cy="389901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b="1" dirty="0"/>
              <a:t>Boa pergunta!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Temos que ter uma finalidade!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Então, iremos simular um pequeno sistema de vendas.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 A API em Node.js irá ser responsável por registrar </a:t>
            </a:r>
            <a:r>
              <a:rPr lang="pt-BR" b="1" dirty="0"/>
              <a:t>vendas</a:t>
            </a:r>
            <a:r>
              <a:rPr lang="pt-BR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 A API em Spring será responsável por cuidar do estoque de </a:t>
            </a:r>
            <a:r>
              <a:rPr lang="pt-BR" b="1" dirty="0"/>
              <a:t>produtos</a:t>
            </a:r>
            <a:r>
              <a:rPr lang="pt-BR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Toda vez que uma venda for realizada, será enviada uma </a:t>
            </a:r>
            <a:r>
              <a:rPr lang="pt-BR" b="1" dirty="0"/>
              <a:t>mensagem</a:t>
            </a:r>
            <a:r>
              <a:rPr lang="pt-BR" dirty="0"/>
              <a:t> da API de vendas para a API de produtos para que o estoque seja atualizado.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Para a realização de cada venda, será necessário </a:t>
            </a:r>
            <a:r>
              <a:rPr lang="pt-BR" b="1" dirty="0"/>
              <a:t>requisitar</a:t>
            </a:r>
            <a:r>
              <a:rPr lang="pt-BR" dirty="0"/>
              <a:t> para a </a:t>
            </a:r>
            <a:r>
              <a:rPr lang="pt-BR" dirty="0" err="1"/>
              <a:t>a</a:t>
            </a:r>
            <a:r>
              <a:rPr lang="pt-BR" dirty="0"/>
              <a:t> API de produtos se o produto consta em estoque, caso contrário, não realizaremos a venda.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Ao atualizar o estoque de um produto, a gente retorna uma </a:t>
            </a:r>
            <a:r>
              <a:rPr lang="pt-BR" b="1" dirty="0"/>
              <a:t>mensagem </a:t>
            </a:r>
            <a:r>
              <a:rPr lang="pt-BR" dirty="0"/>
              <a:t>para a aplicação de vendas informando que está tudo ok com  a venda que podemos atualizar a venda para CONCLUÍDA.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-9766"/>
            <a:ext cx="7600335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Mas... </a:t>
            </a:r>
            <a:br>
              <a:rPr lang="pt-BR" dirty="0"/>
            </a:br>
            <a:r>
              <a:rPr lang="pt-BR" dirty="0"/>
              <a:t>O que iremos criar com toda essa </a:t>
            </a:r>
            <a:r>
              <a:rPr lang="pt-BR" dirty="0" err="1"/>
              <a:t>stack</a:t>
            </a:r>
            <a:r>
              <a:rPr lang="pt-BR" dirty="0"/>
              <a:t>?!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29046EA-5829-4A09-96EC-338DBE2F9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8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-9766"/>
            <a:ext cx="7600335" cy="496463"/>
          </a:xfrm>
        </p:spPr>
        <p:txBody>
          <a:bodyPr>
            <a:normAutofit/>
          </a:bodyPr>
          <a:lstStyle/>
          <a:p>
            <a:r>
              <a:rPr lang="pt-BR" sz="2000" dirty="0"/>
              <a:t>Diagrama da arquitetura que iremos construir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A6CA3D3-BF48-46D9-8073-E0613F68C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1" y="486697"/>
            <a:ext cx="11588735" cy="627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9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904" y="2349977"/>
            <a:ext cx="10840064" cy="407969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sz="2800" dirty="0"/>
              <a:t>É uma aplicação de software em camadas que consiste em ter uma interface de usuário e a lógica de processamento dos dados em um único programa, geralmente feita a partir de uma única plataforma. Exemplo: Java, C#, PHP, Node.js, entre outros.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Frameworks comuns para aplicações monolíticas: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Spring MVC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.NET Framework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Java Server Faces (JSF)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Express.js (com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engines</a:t>
            </a:r>
            <a:r>
              <a:rPr lang="pt-BR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Laravel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Rails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Django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719856"/>
            <a:ext cx="7600335" cy="1189637"/>
          </a:xfrm>
        </p:spPr>
        <p:txBody>
          <a:bodyPr>
            <a:normAutofit/>
          </a:bodyPr>
          <a:lstStyle/>
          <a:p>
            <a:r>
              <a:rPr lang="pt-BR" dirty="0"/>
              <a:t>Arquitetura Monolítica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7754134-B221-4A1E-A390-DE16924DD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2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904" y="2286001"/>
            <a:ext cx="9783096" cy="4143672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Back-</a:t>
            </a:r>
            <a:r>
              <a:rPr lang="pt-BR" dirty="0" err="1"/>
              <a:t>end</a:t>
            </a:r>
            <a:r>
              <a:rPr lang="pt-BR" dirty="0"/>
              <a:t> e Front-</a:t>
            </a:r>
            <a:r>
              <a:rPr lang="pt-BR" dirty="0" err="1"/>
              <a:t>end</a:t>
            </a:r>
            <a:r>
              <a:rPr lang="pt-BR" dirty="0"/>
              <a:t> geralmente são o mesmo projeto e muitas vezes utilizam padrões como MVC (</a:t>
            </a:r>
            <a:r>
              <a:rPr lang="pt-BR" dirty="0" err="1"/>
              <a:t>Model</a:t>
            </a:r>
            <a:r>
              <a:rPr lang="pt-BR" dirty="0"/>
              <a:t>, </a:t>
            </a:r>
            <a:r>
              <a:rPr lang="pt-BR" dirty="0" err="1"/>
              <a:t>View</a:t>
            </a:r>
            <a:r>
              <a:rPr lang="pt-BR" dirty="0"/>
              <a:t>, </a:t>
            </a:r>
            <a:r>
              <a:rPr lang="pt-BR" dirty="0" err="1"/>
              <a:t>Controller</a:t>
            </a:r>
            <a:r>
              <a:rPr lang="pt-BR" dirty="0"/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Geralmente o </a:t>
            </a:r>
            <a:r>
              <a:rPr lang="pt-BR" dirty="0" err="1"/>
              <a:t>back-end</a:t>
            </a:r>
            <a:r>
              <a:rPr lang="pt-BR" dirty="0"/>
              <a:t> é responsável por renderizar as páginas HTML (no caso de aplicação web) ou de realizar a interface gráfica (no caso de aplicações desktop).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 software por completo fica em apenas um local.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Builds e alterações no estado devem ser bem preparadas antes, pois ao parar a aplicação, todas as funcionalidades ficam indisponibilizadas até que a aplicação volte a operar.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Desenvolvimento geralmente mais rápido por manter </a:t>
            </a:r>
            <a:r>
              <a:rPr lang="pt-BR" dirty="0" err="1"/>
              <a:t>back-end</a:t>
            </a:r>
            <a:r>
              <a:rPr lang="pt-BR" dirty="0"/>
              <a:t>, banco de dados e front-</a:t>
            </a:r>
            <a:r>
              <a:rPr lang="pt-BR" dirty="0" err="1"/>
              <a:t>end</a:t>
            </a:r>
            <a:r>
              <a:rPr lang="pt-BR" dirty="0"/>
              <a:t> na mesma aplicação.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Geralmente aplicações monolíticas não são modularizadas (não é uma regra).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719856"/>
            <a:ext cx="7600335" cy="1189637"/>
          </a:xfrm>
        </p:spPr>
        <p:txBody>
          <a:bodyPr>
            <a:normAutofit/>
          </a:bodyPr>
          <a:lstStyle/>
          <a:p>
            <a:r>
              <a:rPr lang="pt-BR" dirty="0"/>
              <a:t>Arquitetura Monolítica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9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1337144C-F389-4670-BD02-5FC5F4F8D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706" y="1906403"/>
            <a:ext cx="6442586" cy="48319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719856"/>
            <a:ext cx="7600335" cy="1189637"/>
          </a:xfrm>
        </p:spPr>
        <p:txBody>
          <a:bodyPr>
            <a:normAutofit/>
          </a:bodyPr>
          <a:lstStyle/>
          <a:p>
            <a:r>
              <a:rPr lang="pt-BR" dirty="0"/>
              <a:t>Arquitetura Monolítica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90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973</Words>
  <Application>Microsoft Office PowerPoint</Application>
  <PresentationFormat>Widescreen</PresentationFormat>
  <Paragraphs>97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Comunicação entre Microsserviços</vt:lpstr>
      <vt:lpstr>Quem sou eu?</vt:lpstr>
      <vt:lpstr>Divisão do curso</vt:lpstr>
      <vt:lpstr>Tecnologias  utilizadas</vt:lpstr>
      <vt:lpstr>Mas...  O que iremos criar com toda essa stack?!</vt:lpstr>
      <vt:lpstr>Diagrama da arquitetura que iremos construir</vt:lpstr>
      <vt:lpstr>Arquitetura Monolítica</vt:lpstr>
      <vt:lpstr>Arquitetura Monolítica</vt:lpstr>
      <vt:lpstr>Arquitetura Monolítica</vt:lpstr>
      <vt:lpstr>Arquitetura Monolítica</vt:lpstr>
      <vt:lpstr>Arquitetura de Microsserviços</vt:lpstr>
      <vt:lpstr>Arquitetura de Microsserviços</vt:lpstr>
      <vt:lpstr>Arquitetura de Microsserviços</vt:lpstr>
      <vt:lpstr>Arquitetura de Microsserviços</vt:lpstr>
      <vt:lpstr>Monolítico vs Microsserviços</vt:lpstr>
      <vt:lpstr>Monolítico vs Microsserviços</vt:lpstr>
      <vt:lpstr>Referências e links utilizados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Lord_Negrisoli</dc:creator>
  <cp:lastModifiedBy>Lord_Negrisoli</cp:lastModifiedBy>
  <cp:revision>33</cp:revision>
  <dcterms:created xsi:type="dcterms:W3CDTF">2020-12-15T11:29:04Z</dcterms:created>
  <dcterms:modified xsi:type="dcterms:W3CDTF">2020-12-17T17:27:33Z</dcterms:modified>
</cp:coreProperties>
</file>