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d+R6cEhCDs/0i5qDjXVSDtpFU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2"/>
          <p:cNvGrpSpPr/>
          <p:nvPr/>
        </p:nvGrpSpPr>
        <p:grpSpPr>
          <a:xfrm>
            <a:off x="0" y="-8467"/>
            <a:ext cx="12192000" cy="6866467"/>
            <a:chOff x="0" y="-8467"/>
            <a:chExt cx="12192000" cy="6866467"/>
          </a:xfrm>
        </p:grpSpPr>
        <p:cxnSp>
          <p:nvCxnSpPr>
            <p:cNvPr id="24" name="Google Shape;24;p1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8000" b="0" i="0" u="none" strike="noStrike" cap="none">
              <a:solidFill>
                <a:srgbClr val="BFE471"/>
              </a:solidFill>
              <a:latin typeface="Arial"/>
              <a:ea typeface="Arial"/>
              <a:cs typeface="Arial"/>
              <a:sym typeface="Arial"/>
            </a:endParaRPr>
          </a:p>
        </p:txBody>
      </p:sp>
      <p:sp>
        <p:nvSpPr>
          <p:cNvPr id="104" name="Google Shape;104;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2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8000" b="0" i="0" u="none" strike="noStrike" cap="none">
              <a:solidFill>
                <a:srgbClr val="BFE471"/>
              </a:solidFill>
              <a:latin typeface="Arial"/>
              <a:ea typeface="Arial"/>
              <a:cs typeface="Arial"/>
              <a:sym typeface="Arial"/>
            </a:endParaRPr>
          </a:p>
        </p:txBody>
      </p:sp>
      <p:sp>
        <p:nvSpPr>
          <p:cNvPr id="119" name="Google Shape;119;p2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80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3" name="Google Shape;53;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1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1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1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1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pic" idx="2"/>
          </p:nvPr>
        </p:nvSpPr>
        <p:spPr>
          <a:xfrm>
            <a:off x="677334" y="609600"/>
            <a:ext cx="8596668" cy="3845718"/>
          </a:xfrm>
          <a:prstGeom prst="rect">
            <a:avLst/>
          </a:prstGeom>
          <a:noFill/>
          <a:ln>
            <a:noFill/>
          </a:ln>
        </p:spPr>
      </p:sp>
      <p:sp>
        <p:nvSpPr>
          <p:cNvPr id="86" name="Google Shape;86;p2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427937" y="1006558"/>
            <a:ext cx="7766936" cy="164630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4000"/>
              <a:buFont typeface="Times New Roman"/>
              <a:buNone/>
            </a:pPr>
            <a:r>
              <a:rPr lang="en-US" sz="4000" b="1" dirty="0">
                <a:solidFill>
                  <a:schemeClr val="tx1"/>
                </a:solidFill>
                <a:latin typeface="Sitka Subheading" panose="02000505000000020004" pitchFamily="2" charset="0"/>
                <a:ea typeface="Times New Roman"/>
                <a:cs typeface="Times New Roman"/>
                <a:sym typeface="Times New Roman"/>
              </a:rPr>
              <a:t>BÀI BÁO CÁO CUỐI HỌC PHẦN</a:t>
            </a:r>
            <a:br>
              <a:rPr lang="en-US" sz="4000" b="1" dirty="0">
                <a:solidFill>
                  <a:schemeClr val="tx1"/>
                </a:solidFill>
                <a:latin typeface="Sitka Subheading" panose="02000505000000020004" pitchFamily="2" charset="0"/>
                <a:ea typeface="Times New Roman"/>
                <a:cs typeface="Times New Roman"/>
                <a:sym typeface="Times New Roman"/>
              </a:rPr>
            </a:br>
            <a:r>
              <a:rPr lang="en-US" sz="4000" b="1" dirty="0">
                <a:solidFill>
                  <a:schemeClr val="tx1"/>
                </a:solidFill>
                <a:latin typeface="Sitka Subheading" panose="02000505000000020004" pitchFamily="2" charset="0"/>
                <a:ea typeface="Times New Roman"/>
                <a:cs typeface="Times New Roman"/>
                <a:sym typeface="Times New Roman"/>
              </a:rPr>
              <a:t> KIỂM THỬ PHẦN MỀM </a:t>
            </a:r>
            <a:endParaRPr sz="4000" b="1" dirty="0">
              <a:solidFill>
                <a:schemeClr val="tx1"/>
              </a:solidFill>
              <a:latin typeface="Sitka Subheading" panose="02000505000000020004" pitchFamily="2" charset="0"/>
              <a:ea typeface="Times New Roman"/>
              <a:cs typeface="Times New Roman"/>
              <a:sym typeface="Times New Roman"/>
            </a:endParaRPr>
          </a:p>
        </p:txBody>
      </p:sp>
      <p:sp>
        <p:nvSpPr>
          <p:cNvPr id="144" name="Google Shape;144;p1"/>
          <p:cNvSpPr txBox="1">
            <a:spLocks noGrp="1"/>
          </p:cNvSpPr>
          <p:nvPr>
            <p:ph type="subTitle" idx="1"/>
          </p:nvPr>
        </p:nvSpPr>
        <p:spPr>
          <a:xfrm>
            <a:off x="1507067" y="3314699"/>
            <a:ext cx="7766936" cy="286101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920"/>
              <a:buNone/>
            </a:pPr>
            <a:r>
              <a:rPr lang="en-US" sz="2400" b="1" dirty="0" err="1">
                <a:solidFill>
                  <a:schemeClr val="tx1"/>
                </a:solidFill>
                <a:latin typeface="Times New Roman"/>
                <a:ea typeface="Times New Roman"/>
                <a:cs typeface="Times New Roman"/>
                <a:sym typeface="Times New Roman"/>
              </a:rPr>
              <a:t>Đề</a:t>
            </a:r>
            <a:r>
              <a:rPr lang="en-US" sz="2400" b="1" dirty="0">
                <a:solidFill>
                  <a:schemeClr val="tx1"/>
                </a:solidFill>
                <a:latin typeface="Times New Roman"/>
                <a:ea typeface="Times New Roman"/>
                <a:cs typeface="Times New Roman"/>
                <a:sym typeface="Times New Roman"/>
              </a:rPr>
              <a:t> </a:t>
            </a:r>
            <a:r>
              <a:rPr lang="en-US" sz="2400" b="1" dirty="0" err="1">
                <a:solidFill>
                  <a:schemeClr val="tx1"/>
                </a:solidFill>
                <a:latin typeface="Times New Roman"/>
                <a:ea typeface="Times New Roman"/>
                <a:cs typeface="Times New Roman"/>
                <a:sym typeface="Times New Roman"/>
              </a:rPr>
              <a:t>tài</a:t>
            </a:r>
            <a:r>
              <a:rPr lang="en-US" sz="2400" b="1" dirty="0">
                <a:solidFill>
                  <a:schemeClr val="tx1"/>
                </a:solidFill>
                <a:latin typeface="Times New Roman"/>
                <a:ea typeface="Times New Roman"/>
                <a:cs typeface="Times New Roman"/>
                <a:sym typeface="Times New Roman"/>
              </a:rPr>
              <a:t> 01 : </a:t>
            </a:r>
            <a:r>
              <a:rPr lang="en-US" sz="2400" b="1" dirty="0" err="1">
                <a:solidFill>
                  <a:schemeClr val="tx1"/>
                </a:solidFill>
                <a:latin typeface="Times New Roman"/>
                <a:ea typeface="Times New Roman"/>
                <a:cs typeface="Times New Roman"/>
                <a:sym typeface="Times New Roman"/>
              </a:rPr>
              <a:t>Xây</a:t>
            </a:r>
            <a:r>
              <a:rPr lang="en-US" sz="2400" b="1" dirty="0">
                <a:solidFill>
                  <a:schemeClr val="tx1"/>
                </a:solidFill>
                <a:latin typeface="Times New Roman"/>
                <a:ea typeface="Times New Roman"/>
                <a:cs typeface="Times New Roman"/>
                <a:sym typeface="Times New Roman"/>
              </a:rPr>
              <a:t> </a:t>
            </a:r>
            <a:r>
              <a:rPr lang="en-US" sz="2400" b="1" dirty="0" err="1">
                <a:solidFill>
                  <a:schemeClr val="tx1"/>
                </a:solidFill>
                <a:latin typeface="Times New Roman"/>
                <a:ea typeface="Times New Roman"/>
                <a:cs typeface="Times New Roman"/>
                <a:sym typeface="Times New Roman"/>
              </a:rPr>
              <a:t>dựng</a:t>
            </a:r>
            <a:r>
              <a:rPr lang="en-US" sz="2400" b="1" dirty="0">
                <a:solidFill>
                  <a:schemeClr val="tx1"/>
                </a:solidFill>
                <a:latin typeface="Times New Roman"/>
                <a:ea typeface="Times New Roman"/>
                <a:cs typeface="Times New Roman"/>
                <a:sym typeface="Times New Roman"/>
              </a:rPr>
              <a:t> Selenium framework </a:t>
            </a:r>
            <a:r>
              <a:rPr lang="en-US" sz="2400" b="1" dirty="0" err="1">
                <a:solidFill>
                  <a:schemeClr val="tx1"/>
                </a:solidFill>
                <a:latin typeface="Times New Roman"/>
                <a:ea typeface="Times New Roman"/>
                <a:cs typeface="Times New Roman"/>
                <a:sym typeface="Times New Roman"/>
              </a:rPr>
              <a:t>theo</a:t>
            </a:r>
            <a:r>
              <a:rPr lang="en-US" sz="2400" b="1" dirty="0">
                <a:solidFill>
                  <a:schemeClr val="tx1"/>
                </a:solidFill>
                <a:latin typeface="Times New Roman"/>
                <a:ea typeface="Times New Roman"/>
                <a:cs typeface="Times New Roman"/>
                <a:sym typeface="Times New Roman"/>
              </a:rPr>
              <a:t> </a:t>
            </a:r>
            <a:r>
              <a:rPr lang="en-US" sz="2400" b="1" dirty="0" err="1">
                <a:solidFill>
                  <a:schemeClr val="tx1"/>
                </a:solidFill>
                <a:latin typeface="Times New Roman"/>
                <a:ea typeface="Times New Roman"/>
                <a:cs typeface="Times New Roman"/>
                <a:sym typeface="Times New Roman"/>
              </a:rPr>
              <a:t>mô</a:t>
            </a:r>
            <a:r>
              <a:rPr lang="en-US" sz="2400" b="1" dirty="0">
                <a:solidFill>
                  <a:schemeClr val="tx1"/>
                </a:solidFill>
                <a:latin typeface="Times New Roman"/>
                <a:ea typeface="Times New Roman"/>
                <a:cs typeface="Times New Roman"/>
                <a:sym typeface="Times New Roman"/>
              </a:rPr>
              <a:t> </a:t>
            </a:r>
            <a:r>
              <a:rPr lang="en-US" sz="2400" b="1" dirty="0" err="1">
                <a:solidFill>
                  <a:schemeClr val="tx1"/>
                </a:solidFill>
                <a:latin typeface="Times New Roman"/>
                <a:ea typeface="Times New Roman"/>
                <a:cs typeface="Times New Roman"/>
                <a:sym typeface="Times New Roman"/>
              </a:rPr>
              <a:t>hình</a:t>
            </a:r>
            <a:r>
              <a:rPr lang="en-US" sz="2400" b="1" dirty="0">
                <a:solidFill>
                  <a:schemeClr val="tx1"/>
                </a:solidFill>
                <a:latin typeface="Times New Roman"/>
                <a:ea typeface="Times New Roman"/>
                <a:cs typeface="Times New Roman"/>
                <a:sym typeface="Times New Roman"/>
              </a:rPr>
              <a:t> Page Object Model (POM) </a:t>
            </a:r>
            <a:endParaRPr sz="2400" b="1" dirty="0">
              <a:solidFill>
                <a:schemeClr val="tx1"/>
              </a:solidFill>
              <a:latin typeface="Times New Roman"/>
              <a:ea typeface="Times New Roman"/>
              <a:cs typeface="Times New Roman"/>
              <a:sym typeface="Times New Roman"/>
            </a:endParaRPr>
          </a:p>
          <a:p>
            <a:pPr marL="0" lvl="0" indent="0" algn="r" rtl="0">
              <a:spcBef>
                <a:spcPts val="1000"/>
              </a:spcBef>
              <a:spcAft>
                <a:spcPts val="0"/>
              </a:spcAft>
              <a:buSzPts val="1600"/>
              <a:buNone/>
            </a:pPr>
            <a:endParaRPr lang="en-US" sz="2000" b="1" dirty="0">
              <a:solidFill>
                <a:schemeClr val="accent1"/>
              </a:solidFill>
              <a:latin typeface="Times New Roman"/>
              <a:ea typeface="Times New Roman"/>
              <a:cs typeface="Times New Roman"/>
              <a:sym typeface="Times New Roman"/>
            </a:endParaRPr>
          </a:p>
          <a:p>
            <a:pPr marL="0" lvl="0" indent="0" algn="ctr" rtl="0">
              <a:spcBef>
                <a:spcPts val="1000"/>
              </a:spcBef>
              <a:spcAft>
                <a:spcPts val="0"/>
              </a:spcAft>
              <a:buSzPts val="1600"/>
              <a:buNone/>
            </a:pPr>
            <a:r>
              <a:rPr lang="en-US" sz="2000" b="1" dirty="0" err="1">
                <a:solidFill>
                  <a:schemeClr val="tx1"/>
                </a:solidFill>
                <a:latin typeface="Times New Roman"/>
                <a:ea typeface="Times New Roman"/>
                <a:cs typeface="Times New Roman"/>
                <a:sym typeface="Times New Roman"/>
              </a:rPr>
              <a:t>Nguyễn</a:t>
            </a:r>
            <a:r>
              <a:rPr lang="en-US" sz="2000" b="1" dirty="0">
                <a:solidFill>
                  <a:schemeClr val="tx1"/>
                </a:solidFill>
                <a:latin typeface="Times New Roman"/>
                <a:ea typeface="Times New Roman"/>
                <a:cs typeface="Times New Roman"/>
                <a:sym typeface="Times New Roman"/>
              </a:rPr>
              <a:t> Lê </a:t>
            </a:r>
            <a:r>
              <a:rPr lang="en-US" sz="2000" b="1" dirty="0" err="1">
                <a:solidFill>
                  <a:schemeClr val="tx1"/>
                </a:solidFill>
                <a:latin typeface="Times New Roman"/>
                <a:ea typeface="Times New Roman"/>
                <a:cs typeface="Times New Roman"/>
                <a:sym typeface="Times New Roman"/>
              </a:rPr>
              <a:t>Khánh</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Dương</a:t>
            </a:r>
            <a:r>
              <a:rPr lang="en-US" sz="2000" b="1" dirty="0">
                <a:solidFill>
                  <a:schemeClr val="tx1"/>
                </a:solidFill>
                <a:latin typeface="Times New Roman"/>
                <a:ea typeface="Times New Roman"/>
                <a:cs typeface="Times New Roman"/>
                <a:sym typeface="Times New Roman"/>
              </a:rPr>
              <a:t>  ST19A1B</a:t>
            </a:r>
          </a:p>
          <a:p>
            <a:pPr marL="0" lvl="0" indent="0" algn="ctr" rtl="0">
              <a:spcBef>
                <a:spcPts val="1000"/>
              </a:spcBef>
              <a:spcAft>
                <a:spcPts val="0"/>
              </a:spcAft>
              <a:buSzPts val="1600"/>
              <a:buNone/>
            </a:pPr>
            <a:r>
              <a:rPr lang="en-US" sz="2000" b="1" dirty="0">
                <a:solidFill>
                  <a:schemeClr val="tx1"/>
                </a:solidFill>
                <a:latin typeface="Times New Roman"/>
                <a:ea typeface="Times New Roman"/>
                <a:cs typeface="Times New Roman"/>
                <a:sym typeface="Times New Roman"/>
              </a:rPr>
              <a:t>ID :48510</a:t>
            </a:r>
          </a:p>
          <a:p>
            <a:pPr marL="0" lvl="0" indent="0" algn="ctr" rtl="0">
              <a:spcBef>
                <a:spcPts val="1000"/>
              </a:spcBef>
              <a:spcAft>
                <a:spcPts val="0"/>
              </a:spcAft>
              <a:buSzPts val="1600"/>
              <a:buNone/>
            </a:pPr>
            <a:endParaRPr lang="en-US" sz="2000"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a:spLocks noGrp="1"/>
          </p:cNvSpPr>
          <p:nvPr>
            <p:ph type="title"/>
          </p:nvPr>
        </p:nvSpPr>
        <p:spPr>
          <a:xfrm>
            <a:off x="677334" y="609600"/>
            <a:ext cx="8596668" cy="57472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Tests/login.py</a:t>
            </a:r>
            <a:endParaRPr/>
          </a:p>
        </p:txBody>
      </p:sp>
      <p:pic>
        <p:nvPicPr>
          <p:cNvPr id="196" name="Google Shape;196;p10"/>
          <p:cNvPicPr preferRelativeResize="0"/>
          <p:nvPr/>
        </p:nvPicPr>
        <p:blipFill rotWithShape="1">
          <a:blip r:embed="rId3">
            <a:alphaModFix/>
          </a:blip>
          <a:srcRect l="15472" t="6500" r="44056" b="43744"/>
          <a:stretch/>
        </p:blipFill>
        <p:spPr>
          <a:xfrm>
            <a:off x="1806234" y="1471421"/>
            <a:ext cx="6579612" cy="45498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677334" y="609600"/>
            <a:ext cx="8596668" cy="562414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000"/>
              <a:buFont typeface="Times New Roman"/>
              <a:buNone/>
            </a:pPr>
            <a:r>
              <a:rPr lang="en-US" sz="2000" dirty="0">
                <a:solidFill>
                  <a:schemeClr val="tx1"/>
                </a:solidFill>
                <a:latin typeface="Times New Roman"/>
                <a:ea typeface="Times New Roman"/>
                <a:cs typeface="Times New Roman"/>
                <a:sym typeface="Times New Roman"/>
              </a:rPr>
              <a:t>*POM (Page Object Model) </a:t>
            </a:r>
            <a:r>
              <a:rPr lang="en-US" sz="2000" dirty="0" err="1">
                <a:solidFill>
                  <a:schemeClr val="tx1"/>
                </a:solidFill>
                <a:latin typeface="Times New Roman"/>
                <a:ea typeface="Times New Roman"/>
                <a:cs typeface="Times New Roman"/>
                <a:sym typeface="Times New Roman"/>
              </a:rPr>
              <a:t>là</a:t>
            </a:r>
            <a:r>
              <a:rPr lang="en-US" sz="2000" dirty="0">
                <a:solidFill>
                  <a:schemeClr val="tx1"/>
                </a:solidFill>
                <a:latin typeface="Times New Roman"/>
                <a:ea typeface="Times New Roman"/>
                <a:cs typeface="Times New Roman"/>
                <a:sym typeface="Times New Roman"/>
              </a:rPr>
              <a:t> 1 design pattern (</a:t>
            </a:r>
            <a:r>
              <a:rPr lang="en-US" sz="2000" dirty="0" err="1">
                <a:solidFill>
                  <a:schemeClr val="tx1"/>
                </a:solidFill>
                <a:latin typeface="Times New Roman"/>
                <a:ea typeface="Times New Roman"/>
                <a:cs typeface="Times New Roman"/>
                <a:sym typeface="Times New Roman"/>
              </a:rPr>
              <a:t>mẫu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thiết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kế</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giúp</a:t>
            </a:r>
            <a:r>
              <a:rPr lang="en-US" sz="2000"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mô</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hình</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hóa</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các</a:t>
            </a:r>
            <a:r>
              <a:rPr lang="en-US" sz="2000" b="1" dirty="0">
                <a:solidFill>
                  <a:schemeClr val="tx1"/>
                </a:solidFill>
                <a:latin typeface="Times New Roman"/>
                <a:ea typeface="Times New Roman"/>
                <a:cs typeface="Times New Roman"/>
                <a:sym typeface="Times New Roman"/>
              </a:rPr>
              <a:t> pages</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hoặc</a:t>
            </a:r>
            <a:r>
              <a:rPr lang="en-US" sz="2000"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các</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phần</a:t>
            </a:r>
            <a:r>
              <a:rPr lang="en-US" sz="2000" b="1" dirty="0">
                <a:solidFill>
                  <a:schemeClr val="tx1"/>
                </a:solidFill>
                <a:latin typeface="Times New Roman"/>
                <a:ea typeface="Times New Roman"/>
                <a:cs typeface="Times New Roman"/>
                <a:sym typeface="Times New Roman"/>
              </a:rPr>
              <a:t> (component: header, footer, menu…) </a:t>
            </a:r>
            <a:r>
              <a:rPr lang="en-US" sz="2000" b="1" dirty="0" err="1">
                <a:solidFill>
                  <a:schemeClr val="tx1"/>
                </a:solidFill>
                <a:latin typeface="Times New Roman"/>
                <a:ea typeface="Times New Roman"/>
                <a:cs typeface="Times New Roman"/>
                <a:sym typeface="Times New Roman"/>
              </a:rPr>
              <a:t>trong</a:t>
            </a:r>
            <a:r>
              <a:rPr lang="en-US" sz="2000" b="1" dirty="0">
                <a:solidFill>
                  <a:schemeClr val="tx1"/>
                </a:solidFill>
                <a:latin typeface="Times New Roman"/>
                <a:ea typeface="Times New Roman"/>
                <a:cs typeface="Times New Roman"/>
                <a:sym typeface="Times New Roman"/>
              </a:rPr>
              <a:t> page </a:t>
            </a:r>
            <a:r>
              <a:rPr lang="en-US" sz="2000" b="1" dirty="0" err="1">
                <a:solidFill>
                  <a:schemeClr val="tx1"/>
                </a:solidFill>
                <a:latin typeface="Times New Roman"/>
                <a:ea typeface="Times New Roman"/>
                <a:cs typeface="Times New Roman"/>
                <a:sym typeface="Times New Roman"/>
              </a:rPr>
              <a:t>của</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trang</a:t>
            </a:r>
            <a:r>
              <a:rPr lang="en-US" sz="2000" b="1" dirty="0">
                <a:solidFill>
                  <a:schemeClr val="tx1"/>
                </a:solidFill>
                <a:latin typeface="Times New Roman"/>
                <a:ea typeface="Times New Roman"/>
                <a:cs typeface="Times New Roman"/>
                <a:sym typeface="Times New Roman"/>
              </a:rPr>
              <a:t> web</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thành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mỗi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đối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tượng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riêng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biệt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Mỗi</a:t>
            </a:r>
            <a:r>
              <a:rPr lang="en-US" sz="2000" dirty="0">
                <a:solidFill>
                  <a:schemeClr val="tx1"/>
                </a:solidFill>
                <a:latin typeface="Times New Roman"/>
                <a:ea typeface="Times New Roman"/>
                <a:cs typeface="Times New Roman"/>
                <a:sym typeface="Times New Roman"/>
              </a:rPr>
              <a:t> component / page </a:t>
            </a:r>
            <a:r>
              <a:rPr lang="en-US" sz="2000" dirty="0" err="1">
                <a:solidFill>
                  <a:schemeClr val="tx1"/>
                </a:solidFill>
                <a:latin typeface="Times New Roman"/>
                <a:ea typeface="Times New Roman"/>
                <a:cs typeface="Times New Roman"/>
                <a:sym typeface="Times New Roman"/>
              </a:rPr>
              <a:t>sẽ</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gói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gọn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tất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cả</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hành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động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và</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thuộc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tính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của</a:t>
            </a:r>
            <a:r>
              <a:rPr lang="en-US" sz="2000" dirty="0">
                <a:solidFill>
                  <a:schemeClr val="tx1"/>
                </a:solidFill>
                <a:latin typeface="Times New Roman"/>
                <a:ea typeface="Times New Roman"/>
                <a:cs typeface="Times New Roman"/>
                <a:sym typeface="Times New Roman"/>
              </a:rPr>
              <a:t> component / page </a:t>
            </a:r>
            <a:r>
              <a:rPr lang="en-US" sz="2000" dirty="0" err="1">
                <a:solidFill>
                  <a:schemeClr val="tx1"/>
                </a:solidFill>
                <a:latin typeface="Times New Roman"/>
                <a:ea typeface="Times New Roman"/>
                <a:cs typeface="Times New Roman"/>
                <a:sym typeface="Times New Roman"/>
              </a:rPr>
              <a:t>đó</a:t>
            </a:r>
            <a:r>
              <a:rPr lang="en-US" sz="2000" dirty="0">
                <a:solidFill>
                  <a:schemeClr val="tx1"/>
                </a:solidFill>
                <a:latin typeface="Times New Roman"/>
                <a:ea typeface="Times New Roman"/>
                <a:cs typeface="Times New Roman"/>
                <a:sym typeface="Times New Roman"/>
              </a:rPr>
              <a:t>.</a:t>
            </a:r>
            <a:br>
              <a:rPr lang="en-US" sz="2000" dirty="0">
                <a:solidFill>
                  <a:schemeClr val="tx1"/>
                </a:solidFill>
                <a:latin typeface="Times New Roman"/>
                <a:ea typeface="Times New Roman"/>
                <a:cs typeface="Times New Roman"/>
                <a:sym typeface="Times New Roman"/>
              </a:rPr>
            </a:br>
            <a:r>
              <a:rPr lang="en-US" sz="2000" dirty="0" err="1">
                <a:solidFill>
                  <a:schemeClr val="tx1"/>
                </a:solidFill>
                <a:latin typeface="Times New Roman"/>
                <a:ea typeface="Times New Roman"/>
                <a:cs typeface="Times New Roman"/>
                <a:sym typeface="Times New Roman"/>
              </a:rPr>
              <a:t>Ưu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điểm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của</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mô</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hình</a:t>
            </a:r>
            <a:r>
              <a:rPr lang="en-US" sz="2000" dirty="0">
                <a:solidFill>
                  <a:schemeClr val="tx1"/>
                </a:solidFill>
                <a:latin typeface="Times New Roman"/>
                <a:ea typeface="Times New Roman"/>
                <a:cs typeface="Times New Roman"/>
                <a:sym typeface="Times New Roman"/>
              </a:rPr>
              <a:t> Page Object (POM - </a:t>
            </a:r>
            <a:r>
              <a:rPr lang="en-US" sz="2000" dirty="0" err="1">
                <a:solidFill>
                  <a:schemeClr val="tx1"/>
                </a:solidFill>
                <a:latin typeface="Times New Roman"/>
                <a:ea typeface="Times New Roman"/>
                <a:cs typeface="Times New Roman"/>
                <a:sym typeface="Times New Roman"/>
              </a:rPr>
              <a:t>đối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tượng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trang</a:t>
            </a:r>
            <a:r>
              <a:rPr lang="en-US" sz="2000" dirty="0">
                <a:solidFill>
                  <a:schemeClr val="tx1"/>
                </a:solidFill>
                <a:latin typeface="Times New Roman"/>
                <a:ea typeface="Times New Roman"/>
                <a:cs typeface="Times New Roman"/>
                <a:sym typeface="Times New Roman"/>
              </a:rPr>
              <a:t>)</a:t>
            </a:r>
            <a:br>
              <a:rPr lang="en-US" sz="2000" dirty="0">
                <a:solidFill>
                  <a:schemeClr val="tx1"/>
                </a:solidFill>
                <a:latin typeface="Times New Roman"/>
                <a:ea typeface="Times New Roman"/>
                <a:cs typeface="Times New Roman"/>
                <a:sym typeface="Times New Roman"/>
              </a:rPr>
            </a:br>
            <a:r>
              <a:rPr lang="en-US" sz="2000" dirty="0">
                <a:solidFill>
                  <a:schemeClr val="tx1"/>
                </a:solidFill>
                <a:latin typeface="Times New Roman"/>
                <a:ea typeface="Times New Roman"/>
                <a:cs typeface="Times New Roman"/>
                <a:sym typeface="Times New Roman"/>
              </a:rPr>
              <a:t>*</a:t>
            </a:r>
            <a:r>
              <a:rPr lang="en-US" sz="2000" b="1" dirty="0" err="1">
                <a:solidFill>
                  <a:schemeClr val="tx1"/>
                </a:solidFill>
                <a:latin typeface="Times New Roman"/>
                <a:ea typeface="Times New Roman"/>
                <a:cs typeface="Times New Roman"/>
                <a:sym typeface="Times New Roman"/>
              </a:rPr>
              <a:t>Giúp</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bảo</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trì</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dễ</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dàng</a:t>
            </a:r>
            <a:r>
              <a:rPr lang="en-US" sz="2000" dirty="0">
                <a:solidFill>
                  <a:schemeClr val="tx1"/>
                </a:solidFill>
                <a:latin typeface="Times New Roman"/>
                <a:ea typeface="Times New Roman"/>
                <a:cs typeface="Times New Roman"/>
                <a:sym typeface="Times New Roman"/>
              </a:rPr>
              <a:t>: POM </a:t>
            </a:r>
            <a:r>
              <a:rPr lang="en-US" sz="2000" dirty="0" err="1">
                <a:solidFill>
                  <a:schemeClr val="tx1"/>
                </a:solidFill>
                <a:latin typeface="Times New Roman"/>
                <a:ea typeface="Times New Roman"/>
                <a:cs typeface="Times New Roman"/>
                <a:sym typeface="Times New Roman"/>
              </a:rPr>
              <a:t>hữu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ích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khi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sự</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thay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đổi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trong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phần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giao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diện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người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dùng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hoặc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sự</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thay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đổi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trong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hành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động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dụ</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menu </a:t>
            </a:r>
            <a:r>
              <a:rPr lang="en-US" sz="2000" dirty="0" err="1">
                <a:solidFill>
                  <a:schemeClr val="tx1"/>
                </a:solidFill>
                <a:latin typeface="Times New Roman"/>
                <a:ea typeface="Times New Roman"/>
                <a:cs typeface="Times New Roman"/>
                <a:sym typeface="Times New Roman"/>
              </a:rPr>
              <a:t>thả</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xuống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được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thay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đổi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thành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nút</a:t>
            </a:r>
            <a:r>
              <a:rPr lang="en-US" sz="2000" dirty="0">
                <a:solidFill>
                  <a:schemeClr val="tx1"/>
                </a:solidFill>
                <a:latin typeface="Times New Roman"/>
                <a:ea typeface="Times New Roman"/>
                <a:cs typeface="Times New Roman"/>
                <a:sym typeface="Times New Roman"/>
              </a:rPr>
              <a:t> radio. </a:t>
            </a:r>
            <a:r>
              <a:rPr lang="en-US" sz="2000" dirty="0" err="1">
                <a:solidFill>
                  <a:schemeClr val="tx1"/>
                </a:solidFill>
                <a:latin typeface="Times New Roman"/>
                <a:ea typeface="Times New Roman"/>
                <a:cs typeface="Times New Roman"/>
                <a:sym typeface="Times New Roman"/>
              </a:rPr>
              <a:t>Trong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trường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hợp</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này</a:t>
            </a:r>
            <a:r>
              <a:rPr lang="en-US" sz="2000" dirty="0">
                <a:solidFill>
                  <a:schemeClr val="tx1"/>
                </a:solidFill>
                <a:latin typeface="Times New Roman"/>
                <a:ea typeface="Times New Roman"/>
                <a:cs typeface="Times New Roman"/>
                <a:sym typeface="Times New Roman"/>
              </a:rPr>
              <a:t>, POM </a:t>
            </a:r>
            <a:r>
              <a:rPr lang="en-US" sz="2000" dirty="0" err="1">
                <a:solidFill>
                  <a:schemeClr val="tx1"/>
                </a:solidFill>
                <a:latin typeface="Times New Roman"/>
                <a:ea typeface="Times New Roman"/>
                <a:cs typeface="Times New Roman"/>
                <a:sym typeface="Times New Roman"/>
              </a:rPr>
              <a:t>giúp</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xác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định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trang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hoặc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màn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hình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cần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sửa</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đổi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Vì</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mọi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màn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hình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sẽ</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tệp</a:t>
            </a:r>
            <a:r>
              <a:rPr lang="en-US" sz="2000" dirty="0">
                <a:solidFill>
                  <a:schemeClr val="tx1"/>
                </a:solidFill>
                <a:latin typeface="Times New Roman"/>
                <a:ea typeface="Times New Roman"/>
                <a:cs typeface="Times New Roman"/>
                <a:sym typeface="Times New Roman"/>
              </a:rPr>
              <a:t> java </a:t>
            </a:r>
            <a:r>
              <a:rPr lang="en-US" sz="2000" dirty="0" err="1">
                <a:solidFill>
                  <a:schemeClr val="tx1"/>
                </a:solidFill>
                <a:latin typeface="Times New Roman"/>
                <a:ea typeface="Times New Roman"/>
                <a:cs typeface="Times New Roman"/>
                <a:sym typeface="Times New Roman"/>
              </a:rPr>
              <a:t>khác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nhau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nên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việc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xác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định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này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là</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cần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thiết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để</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thực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hiện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thay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đổi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bắt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buộc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đối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với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tệp</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Điều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này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làm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cho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trường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hợp</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kiểm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dễ</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bảo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trì</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và</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giảm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lỗi</a:t>
            </a:r>
            <a:r>
              <a:rPr lang="en-US" sz="2000" dirty="0">
                <a:solidFill>
                  <a:schemeClr val="tx1"/>
                </a:solidFill>
                <a:latin typeface="Times New Roman"/>
                <a:ea typeface="Times New Roman"/>
                <a:cs typeface="Times New Roman"/>
                <a:sym typeface="Times New Roman"/>
              </a:rPr>
              <a:t>.</a:t>
            </a:r>
            <a:br>
              <a:rPr lang="en-US" sz="2000" dirty="0">
                <a:solidFill>
                  <a:schemeClr val="tx1"/>
                </a:solidFill>
                <a:latin typeface="Times New Roman"/>
                <a:ea typeface="Times New Roman"/>
                <a:cs typeface="Times New Roman"/>
                <a:sym typeface="Times New Roman"/>
              </a:rPr>
            </a:br>
            <a:br>
              <a:rPr lang="en-US" sz="2000" dirty="0">
                <a:solidFill>
                  <a:schemeClr val="tx1"/>
                </a:solidFill>
                <a:latin typeface="Times New Roman"/>
                <a:ea typeface="Times New Roman"/>
                <a:cs typeface="Times New Roman"/>
                <a:sym typeface="Times New Roman"/>
              </a:rPr>
            </a:br>
            <a:br>
              <a:rPr lang="en-US" sz="2000" dirty="0">
                <a:solidFill>
                  <a:schemeClr val="tx1"/>
                </a:solidFill>
                <a:latin typeface="Times New Roman"/>
                <a:ea typeface="Times New Roman"/>
                <a:cs typeface="Times New Roman"/>
                <a:sym typeface="Times New Roman"/>
              </a:rPr>
            </a:br>
            <a:r>
              <a:rPr lang="en-US" sz="2000" dirty="0">
                <a:solidFill>
                  <a:schemeClr val="tx1"/>
                </a:solidFill>
                <a:latin typeface="Times New Roman"/>
                <a:ea typeface="Times New Roman"/>
                <a:cs typeface="Times New Roman"/>
                <a:sym typeface="Times New Roman"/>
              </a:rPr>
              <a:t>*</a:t>
            </a:r>
            <a:r>
              <a:rPr lang="en-US" sz="2000" b="1" dirty="0" err="1">
                <a:solidFill>
                  <a:schemeClr val="tx1"/>
                </a:solidFill>
                <a:latin typeface="Times New Roman"/>
                <a:ea typeface="Times New Roman"/>
                <a:cs typeface="Times New Roman"/>
                <a:sym typeface="Times New Roman"/>
              </a:rPr>
              <a:t>Giúp</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sử</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dụng</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lại</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mã</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dùng</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lại</a:t>
            </a:r>
            <a:r>
              <a:rPr lang="en-US" sz="2000" b="1" dirty="0">
                <a:solidFill>
                  <a:schemeClr val="tx1"/>
                </a:solidFill>
                <a:latin typeface="Times New Roman"/>
                <a:ea typeface="Times New Roman"/>
                <a:cs typeface="Times New Roman"/>
                <a:sym typeface="Times New Roman"/>
              </a:rPr>
              <a:t> code </a:t>
            </a:r>
            <a:r>
              <a:rPr lang="en-US" sz="2000" b="1" dirty="0" err="1">
                <a:solidFill>
                  <a:schemeClr val="tx1"/>
                </a:solidFill>
                <a:latin typeface="Times New Roman"/>
                <a:ea typeface="Times New Roman"/>
                <a:cs typeface="Times New Roman"/>
                <a:sym typeface="Times New Roman"/>
              </a:rPr>
              <a:t>đã</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viết</a:t>
            </a:r>
            <a:r>
              <a:rPr lang="en-US" sz="2000" b="1" dirty="0">
                <a:solidFill>
                  <a:schemeClr val="tx1"/>
                </a:solidFill>
                <a:latin typeface="Times New Roman"/>
                <a:ea typeface="Times New Roman"/>
                <a:cs typeface="Times New Roman"/>
                <a:sym typeface="Times New Roman"/>
              </a:rPr>
              <a: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Như</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đã</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thảo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luận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tất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cả</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màn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hình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đều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độc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lập</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Bằng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dụng</a:t>
            </a:r>
            <a:r>
              <a:rPr lang="en-US" sz="2000" dirty="0">
                <a:solidFill>
                  <a:schemeClr val="tx1"/>
                </a:solidFill>
                <a:latin typeface="Times New Roman"/>
                <a:ea typeface="Times New Roman"/>
                <a:cs typeface="Times New Roman"/>
                <a:sym typeface="Times New Roman"/>
              </a:rPr>
              <a:t> POM, </a:t>
            </a:r>
            <a:r>
              <a:rPr lang="en-US" sz="2000" dirty="0" err="1">
                <a:solidFill>
                  <a:schemeClr val="tx1"/>
                </a:solidFill>
                <a:latin typeface="Times New Roman"/>
                <a:ea typeface="Times New Roman"/>
                <a:cs typeface="Times New Roman"/>
                <a:sym typeface="Times New Roman"/>
              </a:rPr>
              <a:t>người</a:t>
            </a:r>
            <a:r>
              <a:rPr lang="en-US" sz="2000" dirty="0">
                <a:solidFill>
                  <a:schemeClr val="tx1"/>
                </a:solidFill>
                <a:latin typeface="Times New Roman"/>
                <a:ea typeface="Times New Roman"/>
                <a:cs typeface="Times New Roman"/>
                <a:sym typeface="Times New Roman"/>
              </a:rPr>
              <a:t> ta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thể</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dụng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mã</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nghiệm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cho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màn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hình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và</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dụng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lại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trong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trường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hợp</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nghiệm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khác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Không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cần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phải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viết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lại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mã</a:t>
            </a:r>
            <a:r>
              <a:rPr lang="en-US" sz="2000" dirty="0">
                <a:solidFill>
                  <a:schemeClr val="tx1"/>
                </a:solidFill>
                <a:latin typeface="Times New Roman"/>
                <a:ea typeface="Times New Roman"/>
                <a:cs typeface="Times New Roman"/>
                <a:sym typeface="Times New Roman"/>
              </a:rPr>
              <a:t>, do </a:t>
            </a:r>
            <a:r>
              <a:rPr lang="en-US" sz="2000" dirty="0" err="1">
                <a:solidFill>
                  <a:schemeClr val="tx1"/>
                </a:solidFill>
                <a:latin typeface="Times New Roman"/>
                <a:ea typeface="Times New Roman"/>
                <a:cs typeface="Times New Roman"/>
                <a:sym typeface="Times New Roman"/>
              </a:rPr>
              <a:t>đó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tiết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kiệm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thời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gian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và</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công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sức</a:t>
            </a:r>
            <a:r>
              <a:rPr lang="en-US" sz="2000" dirty="0">
                <a:solidFill>
                  <a:schemeClr val="tx1"/>
                </a:solidFill>
                <a:latin typeface="Times New Roman"/>
                <a:ea typeface="Times New Roman"/>
                <a:cs typeface="Times New Roman"/>
                <a:sym typeface="Times New Roman"/>
              </a:rPr>
              <a:t>.</a:t>
            </a:r>
            <a:br>
              <a:rPr lang="en-US" sz="2000" dirty="0">
                <a:latin typeface="Times New Roman"/>
                <a:ea typeface="Times New Roman"/>
                <a:cs typeface="Times New Roman"/>
                <a:sym typeface="Times New Roman"/>
              </a:rPr>
            </a:br>
            <a:br>
              <a:rPr lang="en-US" sz="2000" dirty="0">
                <a:latin typeface="Times New Roman"/>
                <a:ea typeface="Times New Roman"/>
                <a:cs typeface="Times New Roman"/>
                <a:sym typeface="Times New Roman"/>
              </a:rPr>
            </a:br>
            <a:br>
              <a:rPr lang="en-US" sz="2000"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677334" y="609599"/>
            <a:ext cx="8596668" cy="530762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000"/>
              <a:buFont typeface="Times New Roman"/>
              <a:buNone/>
            </a:pPr>
            <a:r>
              <a:rPr lang="en-US" sz="2000" b="1" dirty="0">
                <a:solidFill>
                  <a:schemeClr val="tx1"/>
                </a:solidFill>
                <a:latin typeface="Times New Roman"/>
                <a:ea typeface="Times New Roman"/>
                <a:cs typeface="Times New Roman"/>
                <a:sym typeface="Times New Roman"/>
              </a:rPr>
              <a:t>*</a:t>
            </a:r>
            <a:r>
              <a:rPr lang="en-US" sz="2000" b="1" dirty="0" err="1">
                <a:solidFill>
                  <a:schemeClr val="tx1"/>
                </a:solidFill>
                <a:latin typeface="Times New Roman"/>
                <a:ea typeface="Times New Roman"/>
                <a:cs typeface="Times New Roman"/>
                <a:sym typeface="Times New Roman"/>
              </a:rPr>
              <a:t>Dễ</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đọc</a:t>
            </a:r>
            <a:r>
              <a:rPr lang="en-US" sz="2000" b="1" dirty="0">
                <a:solidFill>
                  <a:schemeClr val="tx1"/>
                </a:solidFill>
                <a:latin typeface="Times New Roman"/>
                <a:ea typeface="Times New Roman"/>
                <a:cs typeface="Times New Roman"/>
                <a:sym typeface="Times New Roman"/>
              </a:rPr>
              <a:t> code</a:t>
            </a:r>
            <a:r>
              <a:rPr lang="en-US" sz="2000" dirty="0">
                <a:solidFill>
                  <a:schemeClr val="tx1"/>
                </a:solidFill>
                <a:latin typeface="Times New Roman"/>
                <a:ea typeface="Times New Roman"/>
                <a:cs typeface="Times New Roman"/>
                <a:sym typeface="Times New Roman"/>
              </a:rPr>
              <a:t>: Khi </a:t>
            </a:r>
            <a:r>
              <a:rPr lang="en-US" sz="2000" dirty="0" err="1">
                <a:solidFill>
                  <a:schemeClr val="tx1"/>
                </a:solidFill>
                <a:latin typeface="Times New Roman"/>
                <a:ea typeface="Times New Roman"/>
                <a:cs typeface="Times New Roman"/>
                <a:sym typeface="Times New Roman"/>
              </a:rPr>
              <a:t>tất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cả</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màn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hình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tệp</a:t>
            </a:r>
            <a:r>
              <a:rPr lang="en-US" sz="2000" dirty="0">
                <a:solidFill>
                  <a:schemeClr val="tx1"/>
                </a:solidFill>
                <a:latin typeface="Times New Roman"/>
                <a:ea typeface="Times New Roman"/>
                <a:cs typeface="Times New Roman"/>
                <a:sym typeface="Times New Roman"/>
              </a:rPr>
              <a:t> java </a:t>
            </a:r>
            <a:r>
              <a:rPr lang="en-US" sz="2000" dirty="0" err="1">
                <a:solidFill>
                  <a:schemeClr val="tx1"/>
                </a:solidFill>
                <a:latin typeface="Times New Roman"/>
                <a:ea typeface="Times New Roman"/>
                <a:cs typeface="Times New Roman"/>
                <a:sym typeface="Times New Roman"/>
              </a:rPr>
              <a:t>độc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lập</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người</a:t>
            </a:r>
            <a:r>
              <a:rPr lang="en-US" sz="2000" dirty="0">
                <a:solidFill>
                  <a:schemeClr val="tx1"/>
                </a:solidFill>
                <a:latin typeface="Times New Roman"/>
                <a:ea typeface="Times New Roman"/>
                <a:cs typeface="Times New Roman"/>
                <a:sym typeface="Times New Roman"/>
              </a:rPr>
              <a:t> ta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thể</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dễ</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dàng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xác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định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hành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động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sẽ</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được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thực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hiện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trên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màn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hình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cụ</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thể</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bằng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điều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hướng</a:t>
            </a:r>
            <a:r>
              <a:rPr lang="en-US" sz="2000" dirty="0">
                <a:solidFill>
                  <a:schemeClr val="tx1"/>
                </a:solidFill>
                <a:latin typeface="Times New Roman"/>
                <a:ea typeface="Times New Roman"/>
                <a:cs typeface="Times New Roman"/>
                <a:sym typeface="Times New Roman"/>
              </a:rPr>
              <a:t> qua </a:t>
            </a:r>
            <a:r>
              <a:rPr lang="en-US" sz="2000" dirty="0" err="1">
                <a:solidFill>
                  <a:schemeClr val="tx1"/>
                </a:solidFill>
                <a:latin typeface="Times New Roman"/>
                <a:ea typeface="Times New Roman"/>
                <a:cs typeface="Times New Roman"/>
                <a:sym typeface="Times New Roman"/>
              </a:rPr>
              <a:t>tệp</a:t>
            </a:r>
            <a:r>
              <a:rPr lang="en-US" sz="2000" dirty="0">
                <a:solidFill>
                  <a:schemeClr val="tx1"/>
                </a:solidFill>
                <a:latin typeface="Times New Roman"/>
                <a:ea typeface="Times New Roman"/>
                <a:cs typeface="Times New Roman"/>
                <a:sym typeface="Times New Roman"/>
              </a:rPr>
              <a:t> java </a:t>
            </a:r>
            <a:r>
              <a:rPr lang="en-US" sz="2000" dirty="0" err="1">
                <a:solidFill>
                  <a:schemeClr val="tx1"/>
                </a:solidFill>
                <a:latin typeface="Times New Roman"/>
                <a:ea typeface="Times New Roman"/>
                <a:cs typeface="Times New Roman"/>
                <a:sym typeface="Times New Roman"/>
              </a:rPr>
              <a:t>đó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thôi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Nếu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thay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đổi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ảnh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hưởng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đến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phần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mã</a:t>
            </a:r>
            <a:r>
              <a:rPr lang="en-US" sz="2000" dirty="0">
                <a:solidFill>
                  <a:schemeClr val="tx1"/>
                </a:solidFill>
                <a:latin typeface="Times New Roman"/>
                <a:ea typeface="Times New Roman"/>
                <a:cs typeface="Times New Roman"/>
                <a:sym typeface="Times New Roman"/>
              </a:rPr>
              <a:t> code </a:t>
            </a:r>
            <a:r>
              <a:rPr lang="en-US" sz="2000" dirty="0" err="1">
                <a:solidFill>
                  <a:schemeClr val="tx1"/>
                </a:solidFill>
                <a:latin typeface="Times New Roman"/>
                <a:ea typeface="Times New Roman"/>
                <a:cs typeface="Times New Roman"/>
                <a:sym typeface="Times New Roman"/>
              </a:rPr>
              <a:t>nhất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định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thì</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thể</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được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thực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hiện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hiệu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quả</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mà</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không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ảnh</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hưởng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đến</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tệp</a:t>
            </a:r>
            <a:r>
              <a:rPr lang="en-US" sz="2000" dirty="0">
                <a:solidFill>
                  <a:schemeClr val="tx1"/>
                </a:solidFill>
                <a:latin typeface="Times New Roman"/>
                <a:ea typeface="Times New Roman"/>
                <a:cs typeface="Times New Roman"/>
                <a:sym typeface="Times New Roman"/>
              </a:rPr>
              <a:t> (class/package) </a:t>
            </a:r>
            <a:r>
              <a:rPr lang="en-US" sz="2000" dirty="0" err="1">
                <a:solidFill>
                  <a:schemeClr val="tx1"/>
                </a:solidFill>
                <a:latin typeface="Times New Roman"/>
                <a:ea typeface="Times New Roman"/>
                <a:cs typeface="Times New Roman"/>
                <a:sym typeface="Times New Roman"/>
              </a:rPr>
              <a:t>khác</a:t>
            </a:r>
            <a:r>
              <a:rPr lang="en-US" sz="2000" dirty="0">
                <a:solidFill>
                  <a:schemeClr val="tx1"/>
                </a:solidFill>
                <a:latin typeface="Times New Roman"/>
                <a:ea typeface="Times New Roman"/>
                <a:cs typeface="Times New Roman"/>
                <a:sym typeface="Times New Roman"/>
              </a:rPr>
              <a:t>.</a:t>
            </a:r>
            <a:br>
              <a:rPr lang="en-US" sz="2000" dirty="0">
                <a:solidFill>
                  <a:schemeClr val="tx1"/>
                </a:solidFill>
                <a:latin typeface="Times New Roman"/>
                <a:ea typeface="Times New Roman"/>
                <a:cs typeface="Times New Roman"/>
                <a:sym typeface="Times New Roman"/>
              </a:rPr>
            </a:br>
            <a:br>
              <a:rPr lang="en-US" sz="2000" dirty="0">
                <a:solidFill>
                  <a:schemeClr val="tx1"/>
                </a:solidFill>
                <a:latin typeface="Times New Roman"/>
                <a:ea typeface="Times New Roman"/>
                <a:cs typeface="Times New Roman"/>
                <a:sym typeface="Times New Roman"/>
              </a:rPr>
            </a:br>
            <a:br>
              <a:rPr lang="en-US" sz="2000" dirty="0">
                <a:solidFill>
                  <a:schemeClr val="tx1"/>
                </a:solidFill>
                <a:latin typeface="Times New Roman"/>
                <a:ea typeface="Times New Roman"/>
                <a:cs typeface="Times New Roman"/>
                <a:sym typeface="Times New Roman"/>
              </a:rPr>
            </a:br>
            <a:r>
              <a:rPr lang="en-US" sz="2000" dirty="0">
                <a:solidFill>
                  <a:schemeClr val="tx1"/>
                </a:solidFill>
                <a:latin typeface="Times New Roman"/>
                <a:ea typeface="Times New Roman"/>
                <a:cs typeface="Times New Roman"/>
                <a:sym typeface="Times New Roman"/>
              </a:rPr>
              <a:t>*</a:t>
            </a:r>
            <a:r>
              <a:rPr lang="en-US" sz="2000" b="1" dirty="0" err="1">
                <a:solidFill>
                  <a:schemeClr val="tx1"/>
                </a:solidFill>
                <a:latin typeface="Times New Roman"/>
                <a:ea typeface="Times New Roman"/>
                <a:cs typeface="Times New Roman"/>
                <a:sym typeface="Times New Roman"/>
              </a:rPr>
              <a:t>Tạo</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kho</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lưu</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trữ</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thể</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một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kho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lưu</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trữ</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duy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nhất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cho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xử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lý</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chung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hoặc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hoạt</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động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chung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cho</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trang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thay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vì</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có</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xử</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lý</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này</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nằm</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rải</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rác</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trong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các</a:t>
            </a:r>
            <a:r>
              <a:rPr lang="en-US" sz="2000" dirty="0">
                <a:solidFill>
                  <a:schemeClr val="tx1"/>
                </a:solidFill>
                <a:latin typeface="Times New Roman"/>
                <a:ea typeface="Times New Roman"/>
                <a:cs typeface="Times New Roman"/>
                <a:sym typeface="Times New Roman"/>
              </a:rPr>
              <a:t> test case </a:t>
            </a:r>
            <a:r>
              <a:rPr lang="en-US" sz="2000" dirty="0" err="1">
                <a:solidFill>
                  <a:schemeClr val="tx1"/>
                </a:solidFill>
                <a:latin typeface="Times New Roman"/>
                <a:ea typeface="Times New Roman"/>
                <a:cs typeface="Times New Roman"/>
                <a:sym typeface="Times New Roman"/>
              </a:rPr>
              <a:t>riêng</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lẻ</a:t>
            </a:r>
            <a:r>
              <a:rPr lang="en-US" sz="2000" dirty="0">
                <a:solidFill>
                  <a:schemeClr val="tx1"/>
                </a:solidFill>
                <a:latin typeface="Times New Roman"/>
                <a:ea typeface="Times New Roman"/>
                <a:cs typeface="Times New Roman"/>
                <a:sym typeface="Times New Roman"/>
              </a:rPr>
              <a:t>. VD: </a:t>
            </a:r>
            <a:r>
              <a:rPr lang="en-US" sz="2000" dirty="0" err="1">
                <a:solidFill>
                  <a:schemeClr val="tx1"/>
                </a:solidFill>
                <a:latin typeface="Times New Roman"/>
                <a:ea typeface="Times New Roman"/>
                <a:cs typeface="Times New Roman"/>
                <a:sym typeface="Times New Roman"/>
              </a:rPr>
              <a:t>getTitlePage</a:t>
            </a:r>
            <a:r>
              <a:rPr lang="en-US" sz="2000" dirty="0">
                <a:solidFill>
                  <a:schemeClr val="tx1"/>
                </a:solidFill>
                <a:latin typeface="Times New Roman"/>
                <a:ea typeface="Times New Roman"/>
                <a:cs typeface="Times New Roman"/>
                <a:sym typeface="Times New Roman"/>
              </a:rPr>
              <a:t>(), </a:t>
            </a:r>
            <a:r>
              <a:rPr lang="en-US" sz="2000" dirty="0" err="1">
                <a:solidFill>
                  <a:schemeClr val="tx1"/>
                </a:solidFill>
                <a:latin typeface="Times New Roman"/>
                <a:ea typeface="Times New Roman"/>
                <a:cs typeface="Times New Roman"/>
                <a:sym typeface="Times New Roman"/>
              </a:rPr>
              <a:t>verifyHeaderPage</a:t>
            </a:r>
            <a:r>
              <a:rPr lang="en-US" sz="2000" dirty="0">
                <a:solidFill>
                  <a:schemeClr val="tx1"/>
                </a:solidFill>
                <a:latin typeface="Times New Roman"/>
                <a:ea typeface="Times New Roman"/>
                <a:cs typeface="Times New Roman"/>
                <a:sym typeface="Times New Roman"/>
              </a:rPr>
              <a:t>(),...</a:t>
            </a:r>
            <a:br>
              <a:rPr lang="en-US" sz="2000" dirty="0">
                <a:latin typeface="Times New Roman"/>
                <a:ea typeface="Times New Roman"/>
                <a:cs typeface="Times New Roman"/>
                <a:sym typeface="Times New Roman"/>
              </a:rPr>
            </a:br>
            <a:br>
              <a:rPr lang="en-US" sz="2000" dirty="0">
                <a:latin typeface="Times New Roman"/>
                <a:ea typeface="Times New Roman"/>
                <a:cs typeface="Times New Roman"/>
                <a:sym typeface="Times New Roman"/>
              </a:rPr>
            </a:b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677334" y="609599"/>
            <a:ext cx="8596668" cy="565052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US"/>
              <a:t>	Phần thực hành</a:t>
            </a:r>
            <a:br>
              <a:rPr lang="en-US"/>
            </a:br>
            <a:endParaRPr/>
          </a:p>
        </p:txBody>
      </p:sp>
      <p:pic>
        <p:nvPicPr>
          <p:cNvPr id="160" name="Google Shape;160;p4"/>
          <p:cNvPicPr preferRelativeResize="0"/>
          <p:nvPr/>
        </p:nvPicPr>
        <p:blipFill rotWithShape="1">
          <a:blip r:embed="rId3">
            <a:alphaModFix/>
          </a:blip>
          <a:srcRect l="1223" t="5749" r="83828" b="59752"/>
          <a:stretch/>
        </p:blipFill>
        <p:spPr>
          <a:xfrm>
            <a:off x="3516923" y="1477107"/>
            <a:ext cx="3474266" cy="45104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677334" y="609600"/>
            <a:ext cx="8596668" cy="4648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2000"/>
              <a:buFont typeface="Times New Roman"/>
              <a:buNone/>
            </a:pPr>
            <a:r>
              <a:rPr lang="en-US" sz="2000">
                <a:latin typeface="Times New Roman"/>
                <a:ea typeface="Times New Roman"/>
                <a:cs typeface="Times New Roman"/>
                <a:sym typeface="Times New Roman"/>
              </a:rPr>
              <a:t>Đầu tiên là phần Locators/locators.py</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pic>
        <p:nvPicPr>
          <p:cNvPr id="166" name="Google Shape;166;p5"/>
          <p:cNvPicPr preferRelativeResize="0"/>
          <p:nvPr/>
        </p:nvPicPr>
        <p:blipFill rotWithShape="1">
          <a:blip r:embed="rId3">
            <a:alphaModFix/>
          </a:blip>
          <a:srcRect l="19056" t="5593" r="57867" b="57108"/>
          <a:stretch/>
        </p:blipFill>
        <p:spPr>
          <a:xfrm>
            <a:off x="2698020" y="1301260"/>
            <a:ext cx="4555295" cy="41411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677334" y="609600"/>
            <a:ext cx="8596668" cy="568569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US"/>
              <a:t>Tiếp theo là phần Pages/homepage.py</a:t>
            </a:r>
            <a:br>
              <a:rPr lang="en-US"/>
            </a:br>
            <a:endParaRPr/>
          </a:p>
        </p:txBody>
      </p:sp>
      <p:pic>
        <p:nvPicPr>
          <p:cNvPr id="172" name="Google Shape;172;p6"/>
          <p:cNvPicPr preferRelativeResize="0"/>
          <p:nvPr/>
        </p:nvPicPr>
        <p:blipFill rotWithShape="1">
          <a:blip r:embed="rId3">
            <a:alphaModFix/>
          </a:blip>
          <a:srcRect l="19493" t="5904" r="36801" b="42813"/>
          <a:stretch/>
        </p:blipFill>
        <p:spPr>
          <a:xfrm>
            <a:off x="1665231" y="1459523"/>
            <a:ext cx="6620874" cy="4369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77334" y="609600"/>
            <a:ext cx="8596668" cy="56065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US"/>
              <a:t>Tiếp theo là phần Pages/loginPage.py</a:t>
            </a:r>
            <a:br>
              <a:rPr lang="en-US"/>
            </a:br>
            <a:endParaRPr/>
          </a:p>
        </p:txBody>
      </p:sp>
      <p:pic>
        <p:nvPicPr>
          <p:cNvPr id="178" name="Google Shape;178;p7"/>
          <p:cNvPicPr preferRelativeResize="0"/>
          <p:nvPr/>
        </p:nvPicPr>
        <p:blipFill rotWithShape="1">
          <a:blip r:embed="rId3">
            <a:alphaModFix/>
          </a:blip>
          <a:srcRect l="15559" t="6681" r="32342" b="20746"/>
          <a:stretch/>
        </p:blipFill>
        <p:spPr>
          <a:xfrm>
            <a:off x="1635368" y="1342291"/>
            <a:ext cx="6497515" cy="509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307731" y="237391"/>
            <a:ext cx="8966271" cy="641838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Phần cuối là phần Tests/login.py</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184" name="Google Shape;184;p8"/>
          <p:cNvPicPr preferRelativeResize="0"/>
          <p:nvPr/>
        </p:nvPicPr>
        <p:blipFill rotWithShape="1">
          <a:blip r:embed="rId3">
            <a:alphaModFix/>
          </a:blip>
          <a:srcRect l="15559" t="3574" r="11887" b="13286"/>
          <a:stretch/>
        </p:blipFill>
        <p:spPr>
          <a:xfrm>
            <a:off x="606670" y="826475"/>
            <a:ext cx="8579814" cy="5530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677334" y="237391"/>
            <a:ext cx="8596668" cy="647993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Tests/login.py</a:t>
            </a:r>
            <a:endParaRPr/>
          </a:p>
        </p:txBody>
      </p:sp>
      <p:pic>
        <p:nvPicPr>
          <p:cNvPr id="190" name="Google Shape;190;p9"/>
          <p:cNvPicPr preferRelativeResize="0"/>
          <p:nvPr/>
        </p:nvPicPr>
        <p:blipFill rotWithShape="1">
          <a:blip r:embed="rId3">
            <a:alphaModFix/>
          </a:blip>
          <a:srcRect l="15472" t="3108" r="44842" b="13131"/>
          <a:stretch/>
        </p:blipFill>
        <p:spPr>
          <a:xfrm>
            <a:off x="2421693" y="396631"/>
            <a:ext cx="5108331" cy="6064736"/>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14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Noto Sans Symbols</vt:lpstr>
      <vt:lpstr>Sitka Subheading</vt:lpstr>
      <vt:lpstr>Times New Roman</vt:lpstr>
      <vt:lpstr>Trebuchet MS</vt:lpstr>
      <vt:lpstr>Facet</vt:lpstr>
      <vt:lpstr>BÀI BÁO CÁO CUỐI HỌC PHẦN  KIỂM THỬ PHẦN MỀM </vt:lpstr>
      <vt:lpstr>*POM (Page Object Model) là 1 design pattern (mẫu thiết kế) giúp mô hình hóa các pages, hoặc các phần (component: header, footer, menu…) trong page của trang web thành mỗi đối tượng riêng biệt. Mỗi component / page sẽ gói gọn tất cả các hành động và các thuộc tính của component / page đó. Ưu điểm của mô hình Page Object (POM - đối tượng trang) *Giúp bảo trì dễ dàng: POM hữu ích khi có sự thay đổi trong phần tử giao diện người dùng hoặc có sự thay đổi trong một hành động. Ví dụ: một menu thả xuống được thay đổi thành một nút radio. Trong trường hợp này, POM giúp xác định trang hoặc màn hình cần sửa đổi. Vì mọi màn hình sẽ có các tệp java khác nhau, nên việc xác định này là cần thiết để thực hiện các thay đổi bắt buộc đối với các tệp đó. Điều này làm cho các trường hợp kiểm thử dễ bảo trì và giảm lỗi.   *Giúp sử dụng lại mã (dùng lại code đã viết): Như đã thảo luận, tất cả các màn hình đều độc lập. Bằng cách sử dụng POM, người ta có thể sử dụng mã thử nghiệm cho một màn hình và sử dụng lại nó trong một trường hợp thử nghiệm khác. Không cần phải viết lại mã, do đó tiết kiệm thời gian và công sức.   </vt:lpstr>
      <vt:lpstr>*Dễ đọc code: Khi tất cả các màn hình có các tệp java độc lập, người ta có thể dễ dàng xác định các hành động sẽ được thực hiện trên một màn hình cụ thể bằng cách điều hướng qua tệp java đó thôi. Nếu một thay đổi ảnh hưởng đến một phần mã code nhất định thì nó có thể được thực hiện một cách hiệu quả mà không ảnh hưởng đến các tệp (class/package) khác.   *Tạo kho lưu trữ: Có thể một kho lưu trữ duy nhất cho các xử lý chung hoặc hoạt động chung cho các trang thay vì có các xử lý này nằm rải rác trong các test case riêng lẻ. VD: getTitlePage(), verifyHeaderPage(),...  </vt:lpstr>
      <vt:lpstr> Phần thực hành </vt:lpstr>
      <vt:lpstr>Đầu tiên là phần Locators/locators.py </vt:lpstr>
      <vt:lpstr>Tiếp theo là phần Pages/homepage.py </vt:lpstr>
      <vt:lpstr>Tiếp theo là phần Pages/loginPage.py </vt:lpstr>
      <vt:lpstr>Phần cuối là phần Tests/login.py </vt:lpstr>
      <vt:lpstr>Tests/login.py</vt:lpstr>
      <vt:lpstr>Tests/login.py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 CUỐI HỌC PHẦN  KIỂM THỬ PHẦN MỀM </dc:title>
  <dc:creator>PC</dc:creator>
  <cp:lastModifiedBy>Nguyen Le Khanh Duong</cp:lastModifiedBy>
  <cp:revision>1</cp:revision>
  <dcterms:created xsi:type="dcterms:W3CDTF">2022-04-26T03:47:00Z</dcterms:created>
  <dcterms:modified xsi:type="dcterms:W3CDTF">2022-04-27T17:02:57Z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53B91D8026DB44BC9563EACF6A371E01</vt:lpwstr>
  </property>
  <property fmtid="{D5CDD505-2E9C-101B-9397-08002B2CF9AE}" pid="3" name="KSOProductBuildVer">
    <vt:lpwstr>1033-11.2.0.11074</vt:lpwstr>
  </property>
</Properties>
</file>