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19"/>
  </p:notesMasterIdLst>
  <p:sldIdLst>
    <p:sldId id="256" r:id="rId2"/>
    <p:sldId id="257" r:id="rId3"/>
    <p:sldId id="260" r:id="rId4"/>
    <p:sldId id="266" r:id="rId5"/>
    <p:sldId id="267" r:id="rId6"/>
    <p:sldId id="268" r:id="rId7"/>
    <p:sldId id="269" r:id="rId8"/>
    <p:sldId id="271" r:id="rId9"/>
    <p:sldId id="270" r:id="rId10"/>
    <p:sldId id="264" r:id="rId11"/>
    <p:sldId id="258" r:id="rId12"/>
    <p:sldId id="272" r:id="rId13"/>
    <p:sldId id="262" r:id="rId14"/>
    <p:sldId id="273" r:id="rId15"/>
    <p:sldId id="259" r:id="rId16"/>
    <p:sldId id="261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32" autoAdjust="0"/>
  </p:normalViewPr>
  <p:slideViewPr>
    <p:cSldViewPr snapToGrid="0" snapToObjects="1">
      <p:cViewPr varScale="1">
        <p:scale>
          <a:sx n="69" d="100"/>
          <a:sy n="69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0389E-B117-1344-A360-C8170870E02B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0599D-2DEC-D640-9006-8DDF54ADF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31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My</a:t>
            </a:r>
            <a:r>
              <a:rPr kumimoji="1" lang="en-US" altLang="zh-CN" dirty="0" smtClean="0"/>
              <a:t> project aims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 predict AUD/USD directions 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exchange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market.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0599D-2DEC-D640-9006-8DDF54ADF0E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079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gained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trees</a:t>
            </a:r>
            <a:r>
              <a:rPr kumimoji="1" lang="zh-CN" altLang="en-US" dirty="0" smtClean="0"/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0599D-2DEC-D640-9006-8DDF54ADF0E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310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table,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57.66%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precision.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skew.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case,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far.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0599D-2DEC-D640-9006-8DDF54ADF0E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74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things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en-US" altLang="zh-CN" dirty="0" smtClean="0"/>
              <a:t>ncreasing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small,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important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dominant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influence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increasing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diminished.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gained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 Forests can be less prone to </a:t>
            </a:r>
            <a:r>
              <a:rPr kumimoji="1" lang="en-US" altLang="zh-CN" dirty="0" err="1" smtClean="0"/>
              <a:t>overfitting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0599D-2DEC-D640-9006-8DDF54ADF0E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914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factors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concluded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aspects.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selection.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several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reasons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distinguish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representable.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0599D-2DEC-D640-9006-8DDF54ADF0E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859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factors.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factors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influence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market.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enough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0599D-2DEC-D640-9006-8DDF54ADF0E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2298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knowledge.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important</a:t>
            </a:r>
            <a:r>
              <a:rPr kumimoji="1" lang="zh-CN" altLang="en-US" dirty="0" smtClean="0"/>
              <a:t>.</a:t>
            </a:r>
            <a:endParaRPr kumimoji="1" lang="en-US" altLang="zh-CN" dirty="0" smtClean="0"/>
          </a:p>
          <a:p>
            <a:r>
              <a:rPr kumimoji="1" lang="en-US" altLang="zh-CN" dirty="0" smtClean="0"/>
              <a:t>Second,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smaller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tune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models.</a:t>
            </a:r>
          </a:p>
          <a:p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processing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utilize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techniques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improve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0599D-2DEC-D640-9006-8DDF54ADF0E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50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understanding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knowledge,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transformers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better.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sophisticated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0599D-2DEC-D640-9006-8DDF54ADF0E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66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libraries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0599D-2DEC-D640-9006-8DDF54ADF0E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27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exchange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rapidly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thus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great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challenge</a:t>
            </a:r>
            <a:r>
              <a:rPr kumimoji="1" lang="zh-CN" altLang="en-US" dirty="0" smtClean="0"/>
              <a:t>.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approximate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pattern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traders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money.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0599D-2DEC-D640-9006-8DDF54ADF0E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1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preprocess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aggregate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their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timestamp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one-hour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corresponding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transfer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binary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separate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0599D-2DEC-D640-9006-8DDF54ADF0E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69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prices.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currency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relative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currency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pairs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including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EUR/USD,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GBP/USD.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0599D-2DEC-D640-9006-8DDF54ADF0E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69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Basically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methodologies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0599D-2DEC-D640-9006-8DDF54ADF0E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697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choose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information</a:t>
            </a:r>
            <a:r>
              <a:rPr kumimoji="1" lang="zh-CN" altLang="en-US" dirty="0" smtClean="0"/>
              <a:t>.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lowest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level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gives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.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. </a:t>
            </a:r>
            <a:r>
              <a:rPr kumimoji="1" lang="zh-CN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indicates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decrease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indicates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increase.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0599D-2DEC-D640-9006-8DDF54ADF0E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697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tried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complicated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-</a:t>
            </a:r>
            <a:r>
              <a:rPr kumimoji="1" lang="en-US" altLang="zh-CN" dirty="0" smtClean="0"/>
              <a:t>Boosted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0599D-2DEC-D640-9006-8DDF54ADF0E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697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tried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transformer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transform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0" lang="zh-CN" altLang="zh-CN" dirty="0" smtClean="0"/>
              <a:t>6</a:t>
            </a:r>
            <a:r>
              <a:rPr lang="en-US" altLang="zh-CN" dirty="0" smtClean="0"/>
              <a:t>-dimensional feature vectors into 3-dimensional principal components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Thus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6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features.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0599D-2DEC-D640-9006-8DDF54ADF0E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697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techniques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0599D-2DEC-D640-9006-8DDF54ADF0E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69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幻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45099"/>
            <a:ext cx="6477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Foreign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Directionality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8728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Prediction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AUD/USD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direction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477619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Hailun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Zhu</a:t>
            </a:r>
          </a:p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hailunz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9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Description of the final approach utilized to generate the best results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Random</a:t>
            </a:r>
            <a:r>
              <a:rPr lang="en-US" altLang="zh-CN" dirty="0" smtClean="0"/>
              <a:t> Forest with 5 trees, using Spark 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454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15847155"/>
              </p:ext>
            </p:extLst>
          </p:nvPr>
        </p:nvGraphicFramePr>
        <p:xfrm>
          <a:off x="612775" y="1600200"/>
          <a:ext cx="81534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244"/>
                <a:gridCol w="1695244"/>
                <a:gridCol w="47629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Classifier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Decision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Tree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56.48%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Random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Forest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(simple)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57.56%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Random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Forest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MapReduce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57.24%</a:t>
                      </a:r>
                      <a:endParaRPr lang="zh-CN" altLang="en-US" dirty="0"/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Random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Forest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(Spark)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trees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57.66%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(best)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trees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57.56%</a:t>
                      </a:r>
                      <a:endParaRPr lang="zh-CN" altLang="en-US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trees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57.56%</a:t>
                      </a:r>
                      <a:endParaRPr lang="zh-CN" altLang="en-US" dirty="0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GBT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interations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56.64%</a:t>
                      </a:r>
                      <a:endParaRPr lang="zh-CN" altLang="en-US" dirty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interations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56.35%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Logistic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Regression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52.03%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Logistic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Regression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with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PCA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52.02%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36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Summary</a:t>
            </a:r>
          </a:p>
          <a:p>
            <a:pPr lvl="1"/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result:</a:t>
            </a:r>
          </a:p>
          <a:p>
            <a:pPr lvl="2"/>
            <a:r>
              <a:rPr kumimoji="1" lang="en-US" altLang="zh-CN" dirty="0" smtClean="0"/>
              <a:t>Precision: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57.66%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Recall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59.43%</a:t>
            </a:r>
          </a:p>
          <a:p>
            <a:pPr lvl="1"/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stable</a:t>
            </a:r>
            <a:r>
              <a:rPr kumimoji="1" lang="zh-CN" altLang="en-US" dirty="0" smtClean="0"/>
              <a:t>.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Reason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Compare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classifiers,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Random Forests can be less prone to </a:t>
            </a:r>
            <a:r>
              <a:rPr kumimoji="1" lang="en-US" altLang="zh-CN" dirty="0" err="1" smtClean="0"/>
              <a:t>overfitting</a:t>
            </a:r>
            <a:r>
              <a:rPr kumimoji="1" lang="en-US" altLang="zh-CN" dirty="0" smtClean="0"/>
              <a:t>.</a:t>
            </a:r>
          </a:p>
          <a:p>
            <a:pPr lvl="2"/>
            <a:r>
              <a:rPr kumimoji="1" lang="en-US" altLang="zh-CN" dirty="0"/>
              <a:t>Random Forests reduce variance by using more trees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90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selections:</a:t>
            </a:r>
          </a:p>
          <a:p>
            <a:pPr lvl="1"/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dominant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effect,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influence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more.</a:t>
            </a:r>
          </a:p>
          <a:p>
            <a:pPr lvl="1"/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independent,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redundant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information.</a:t>
            </a:r>
          </a:p>
          <a:p>
            <a:pPr lvl="1"/>
            <a:r>
              <a:rPr kumimoji="1" lang="en-US" altLang="zh-CN" dirty="0" smtClean="0"/>
              <a:t>Features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enough,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reflect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pattern.</a:t>
            </a:r>
          </a:p>
          <a:p>
            <a:pPr lvl="1"/>
            <a:r>
              <a:rPr kumimoji="1" lang="en-US" altLang="zh-CN" dirty="0" smtClean="0"/>
              <a:t>Binary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accuracy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errors.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82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factors:</a:t>
            </a:r>
          </a:p>
          <a:p>
            <a:pPr lvl="1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rapidly.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Choosing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one-hour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large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accurate.</a:t>
            </a:r>
          </a:p>
          <a:p>
            <a:pPr lvl="1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dramatic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factors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policy.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39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Actionable Information or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smaller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predict.</a:t>
            </a:r>
          </a:p>
          <a:p>
            <a:r>
              <a:rPr lang="en-US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model.</a:t>
            </a:r>
          </a:p>
          <a:p>
            <a:r>
              <a:rPr lang="en-US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state-of-the-art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techniques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jobs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parallel.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359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Utilizing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knowledge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features.</a:t>
            </a:r>
            <a:endParaRPr lang="en-US" altLang="zh-CN" dirty="0"/>
          </a:p>
          <a:p>
            <a:r>
              <a:rPr lang="en-US" dirty="0" smtClean="0"/>
              <a:t>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transformers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classifiers</a:t>
            </a:r>
          </a:p>
          <a:p>
            <a:r>
              <a:rPr lang="en-US" dirty="0" smtClean="0"/>
              <a:t>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currenc</a:t>
            </a:r>
            <a:r>
              <a:rPr lang="en-US" altLang="zh-CN" dirty="0" smtClean="0"/>
              <a:t>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pairs,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profit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gain</a:t>
            </a:r>
            <a:r>
              <a:rPr lang="zh-CN" altLang="en-US" dirty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future.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718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r>
              <a:rPr lang="en-US" dirty="0" smtClean="0"/>
              <a:t> and libraries:</a:t>
            </a:r>
            <a:endParaRPr lang="en-US" altLang="zh-CN" dirty="0"/>
          </a:p>
          <a:p>
            <a:pPr lvl="1"/>
            <a:r>
              <a:rPr lang="en-US" altLang="zh-CN" dirty="0" err="1"/>
              <a:t>Hadoop</a:t>
            </a:r>
            <a:endParaRPr lang="en-US" altLang="zh-CN" dirty="0"/>
          </a:p>
          <a:p>
            <a:pPr lvl="1"/>
            <a:r>
              <a:rPr lang="en-US" altLang="zh-CN" dirty="0"/>
              <a:t>Cassandra</a:t>
            </a:r>
          </a:p>
          <a:p>
            <a:pPr lvl="1"/>
            <a:r>
              <a:rPr lang="en-US" altLang="zh-CN" dirty="0"/>
              <a:t>Spark </a:t>
            </a:r>
            <a:r>
              <a:rPr lang="en-US" altLang="zh-CN" dirty="0" smtClean="0"/>
              <a:t>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929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</a:t>
            </a:r>
            <a:r>
              <a:rPr lang="en-US" dirty="0" smtClean="0"/>
              <a:t>roblem statement</a:t>
            </a:r>
          </a:p>
          <a:p>
            <a:pPr lvl="1"/>
            <a:r>
              <a:rPr lang="en-US" dirty="0"/>
              <a:t>The foreign exchange market </a:t>
            </a:r>
            <a:r>
              <a:rPr lang="en-US" dirty="0" smtClean="0"/>
              <a:t>(FOREX) </a:t>
            </a:r>
            <a:r>
              <a:rPr lang="en-US" dirty="0"/>
              <a:t>is a global decentralized market for the trading of currencies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rapidly.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trend.</a:t>
            </a:r>
          </a:p>
          <a:p>
            <a:pPr lvl="1"/>
            <a:r>
              <a:rPr lang="en-US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techniques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AUD/USD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FOREX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market.</a:t>
            </a:r>
            <a:endParaRPr lang="en-US" dirty="0" smtClean="0"/>
          </a:p>
          <a:p>
            <a:r>
              <a:rPr lang="en-US" dirty="0" smtClean="0"/>
              <a:t>Value proposition if solution found</a:t>
            </a:r>
          </a:p>
          <a:p>
            <a:pPr lvl="1"/>
            <a:r>
              <a:rPr lang="en-US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AUD/</a:t>
            </a:r>
            <a:r>
              <a:rPr lang="en-US" altLang="zh-CN" dirty="0" smtClean="0"/>
              <a:t>USD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</a:p>
          <a:p>
            <a:pPr lvl="1"/>
            <a:r>
              <a:rPr lang="en-US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money.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1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Description of </a:t>
            </a:r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preparation</a:t>
            </a:r>
            <a:r>
              <a:rPr lang="zh-CN" altLang="en-US" dirty="0" smtClean="0"/>
              <a:t>:</a:t>
            </a:r>
            <a:endParaRPr lang="en-US" altLang="zh-CN" dirty="0" smtClean="0"/>
          </a:p>
          <a:p>
            <a:pPr lvl="2"/>
            <a:r>
              <a:rPr lang="en-US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window:</a:t>
            </a:r>
            <a:r>
              <a:rPr lang="zh-CN" altLang="en-US" dirty="0" smtClean="0"/>
              <a:t> </a:t>
            </a:r>
            <a:r>
              <a:rPr lang="en-US" altLang="zh-CN" dirty="0" smtClean="0"/>
              <a:t>1hr</a:t>
            </a:r>
          </a:p>
          <a:p>
            <a:pPr lvl="2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2013~2015</a:t>
            </a:r>
          </a:p>
          <a:p>
            <a:pPr lvl="2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size: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</a:p>
          <a:p>
            <a:pPr lvl="3"/>
            <a:r>
              <a:rPr lang="en-US" altLang="zh-CN" dirty="0" smtClean="0"/>
              <a:t>Total : 15266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(Randomly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data)</a:t>
            </a:r>
          </a:p>
          <a:p>
            <a:pPr lvl="3"/>
            <a:r>
              <a:rPr lang="en-US" altLang="zh-CN" dirty="0" smtClean="0"/>
              <a:t>80%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/>
              <a:t>size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12212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rows</a:t>
            </a:r>
          </a:p>
          <a:p>
            <a:pPr lvl="3"/>
            <a:r>
              <a:rPr lang="en-US" altLang="zh-CN" dirty="0" smtClean="0"/>
              <a:t>20%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size:</a:t>
            </a:r>
            <a:r>
              <a:rPr lang="zh-CN" altLang="en-US" dirty="0" smtClean="0"/>
              <a:t> </a:t>
            </a:r>
            <a:r>
              <a:rPr lang="en-US" altLang="zh-CN" dirty="0" smtClean="0"/>
              <a:t>3054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rows</a:t>
            </a:r>
          </a:p>
          <a:p>
            <a:pPr marL="685800" lvl="2" indent="0">
              <a:buNone/>
            </a:pPr>
            <a:endParaRPr lang="en-US" altLang="zh-CN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08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Description of </a:t>
            </a:r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preparation</a:t>
            </a:r>
            <a:r>
              <a:rPr lang="zh-CN" altLang="en-US" dirty="0" smtClean="0"/>
              <a:t>: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used:</a:t>
            </a:r>
            <a:r>
              <a:rPr lang="zh-CN" altLang="en-US" dirty="0" smtClean="0"/>
              <a:t> </a:t>
            </a:r>
            <a:r>
              <a:rPr lang="en-US" altLang="zh-CN" dirty="0" smtClean="0"/>
              <a:t>(binary)</a:t>
            </a:r>
          </a:p>
          <a:p>
            <a:pPr lvl="2"/>
            <a:endParaRPr lang="en-US" altLang="zh-CN" dirty="0" smtClean="0"/>
          </a:p>
          <a:p>
            <a:pPr lvl="2"/>
            <a:endParaRPr 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9290"/>
              </p:ext>
            </p:extLst>
          </p:nvPr>
        </p:nvGraphicFramePr>
        <p:xfrm>
          <a:off x="1057756" y="3147602"/>
          <a:ext cx="735459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56"/>
                <a:gridCol w="4585934"/>
              </a:tblGrid>
              <a:tr h="2976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29764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bid</a:t>
                      </a:r>
                      <a:r>
                        <a:rPr lang="en-US" altLang="zh-CN" dirty="0" err="1" smtClean="0"/>
                        <a:t>Range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bidMax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bidMin</a:t>
                      </a:r>
                      <a:endParaRPr lang="zh-CN" altLang="en-US" dirty="0"/>
                    </a:p>
                  </a:txBody>
                  <a:tcPr/>
                </a:tc>
              </a:tr>
              <a:tr h="29764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bidAverage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Average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bid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a:txBody>
                  <a:tcPr/>
                </a:tc>
              </a:tr>
              <a:tr h="2976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(ask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bid)/bid</a:t>
                      </a:r>
                      <a:endParaRPr lang="zh-CN" altLang="en-US" dirty="0"/>
                    </a:p>
                  </a:txBody>
                  <a:tcPr/>
                </a:tc>
              </a:tr>
              <a:tr h="2976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self direction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AUD</a:t>
                      </a:r>
                      <a:r>
                        <a:rPr lang="en-US" altLang="zh-CN" dirty="0" smtClean="0"/>
                        <a:t>/USD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current</a:t>
                      </a:r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bid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–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previous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bid</a:t>
                      </a:r>
                      <a:endParaRPr lang="zh-CN" altLang="en-US" dirty="0"/>
                    </a:p>
                  </a:txBody>
                  <a:tcPr/>
                </a:tc>
              </a:tr>
              <a:tr h="2976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EUR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smtClean="0"/>
                        <a:t>USD direction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EUD/USD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current</a:t>
                      </a:r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bid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–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previous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bid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297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GBP/USD direction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GBP/USD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current</a:t>
                      </a:r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bid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–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previous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bid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297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Label</a:t>
                      </a:r>
                      <a:r>
                        <a:rPr lang="zh-CN" altLang="en-US" dirty="0" smtClean="0"/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AUD</a:t>
                      </a:r>
                      <a:r>
                        <a:rPr lang="zh-CN" altLang="zh-CN" dirty="0" smtClean="0"/>
                        <a:t>/</a:t>
                      </a:r>
                      <a:r>
                        <a:rPr lang="en-US" altLang="zh-CN" dirty="0" smtClean="0"/>
                        <a:t>USD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next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bid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–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current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bid</a:t>
                      </a:r>
                      <a:r>
                        <a:rPr lang="zh-CN" altLang="en-US" dirty="0" smtClean="0"/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97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Description of </a:t>
            </a:r>
            <a:r>
              <a:rPr lang="en-US" dirty="0" smtClean="0"/>
              <a:t>methodology</a:t>
            </a:r>
          </a:p>
          <a:p>
            <a:pPr lvl="1"/>
            <a:r>
              <a:rPr lang="en-US" altLang="zh-CN" dirty="0" smtClean="0"/>
              <a:t>Classifiers</a:t>
            </a:r>
            <a:r>
              <a:rPr lang="zh-CN" altLang="en-US" dirty="0" smtClean="0"/>
              <a:t>: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</a:p>
          <a:p>
            <a:pPr lvl="2"/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</a:p>
          <a:p>
            <a:pPr lvl="2"/>
            <a:r>
              <a:rPr lang="en-US" altLang="zh-CN" dirty="0"/>
              <a:t>Gradient-Boosted Trees (GBTs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Others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601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Description of </a:t>
            </a:r>
            <a:r>
              <a:rPr lang="en-US" dirty="0" smtClean="0"/>
              <a:t>methodology</a:t>
            </a:r>
          </a:p>
          <a:p>
            <a:pPr lvl="1"/>
            <a:r>
              <a:rPr lang="en-US" altLang="zh-CN" dirty="0" smtClean="0"/>
              <a:t>Classifiers</a:t>
            </a:r>
            <a:r>
              <a:rPr lang="zh-CN" altLang="en-US" dirty="0" smtClean="0"/>
              <a:t>: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dirty="0" smtClean="0"/>
          </a:p>
        </p:txBody>
      </p:sp>
      <p:pic>
        <p:nvPicPr>
          <p:cNvPr id="5" name="图片 4" descr="Screen Shot 2015-12-01 at 3.06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67" y="3021193"/>
            <a:ext cx="5948624" cy="337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5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Description of </a:t>
            </a:r>
            <a:r>
              <a:rPr lang="en-US" dirty="0" smtClean="0"/>
              <a:t>methodology</a:t>
            </a:r>
          </a:p>
          <a:p>
            <a:pPr lvl="1"/>
            <a:r>
              <a:rPr lang="en-US" altLang="zh-CN" dirty="0" smtClean="0"/>
              <a:t>Classifiers(estimators)</a:t>
            </a:r>
            <a:r>
              <a:rPr lang="zh-CN" altLang="en-US" dirty="0" smtClean="0"/>
              <a:t>: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</a:p>
          <a:p>
            <a:pPr lvl="2"/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</a:p>
          <a:p>
            <a:pPr lvl="3"/>
            <a:r>
              <a:rPr lang="en-US" altLang="zh-CN" dirty="0"/>
              <a:t>combine many decision trees in order to reduce the risk of </a:t>
            </a:r>
            <a:r>
              <a:rPr lang="en-US" altLang="zh-CN" dirty="0" err="1"/>
              <a:t>overfitting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lvl="3"/>
            <a:r>
              <a:rPr lang="en-US" altLang="zh-CN" dirty="0"/>
              <a:t>Number of the trees : N = 5;</a:t>
            </a:r>
          </a:p>
          <a:p>
            <a:pPr lvl="3"/>
            <a:r>
              <a:rPr lang="en-US" altLang="zh-CN" dirty="0"/>
              <a:t>Number of the features: </a:t>
            </a:r>
            <a:r>
              <a:rPr lang="en-US" altLang="zh-CN" dirty="0" err="1"/>
              <a:t>featureNum</a:t>
            </a:r>
            <a:r>
              <a:rPr lang="en-US" altLang="zh-CN" dirty="0"/>
              <a:t> = 3, total 6 features. I choose ceiling √6 = 3.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Gradient</a:t>
            </a:r>
            <a:r>
              <a:rPr lang="en-US" altLang="zh-CN" dirty="0"/>
              <a:t>-Boosted Trees (GBTs</a:t>
            </a:r>
            <a:r>
              <a:rPr lang="en-US" altLang="zh-CN" dirty="0" smtClean="0"/>
              <a:t>)</a:t>
            </a:r>
          </a:p>
          <a:p>
            <a:pPr lvl="3"/>
            <a:r>
              <a:rPr lang="en-US" altLang="zh-CN" dirty="0"/>
              <a:t>GBTs iteratively train decision trees in order to minimize a loss function.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Others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3"/>
            <a:r>
              <a:rPr lang="en-US" altLang="zh-CN" dirty="0"/>
              <a:t>Logistic </a:t>
            </a:r>
            <a:r>
              <a:rPr lang="en-US" altLang="zh-CN" dirty="0" smtClean="0"/>
              <a:t>Regression</a:t>
            </a:r>
            <a:r>
              <a:rPr lang="en-US" altLang="zh-CN" dirty="0" smtClean="0"/>
              <a:t>, etc.</a:t>
            </a:r>
          </a:p>
          <a:p>
            <a:pPr marL="685800" lvl="2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849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Description of </a:t>
            </a:r>
            <a:r>
              <a:rPr lang="en-US" dirty="0" smtClean="0"/>
              <a:t>methodology</a:t>
            </a:r>
          </a:p>
          <a:p>
            <a:pPr lvl="1"/>
            <a:r>
              <a:rPr lang="en-US" altLang="zh-CN" dirty="0" smtClean="0"/>
              <a:t>Transformers</a:t>
            </a:r>
            <a:r>
              <a:rPr lang="zh-CN" altLang="en-US" dirty="0" smtClean="0"/>
              <a:t>: </a:t>
            </a:r>
            <a:r>
              <a:rPr lang="en-US" altLang="zh-CN" dirty="0" smtClean="0"/>
              <a:t>(Provided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Spark)</a:t>
            </a:r>
          </a:p>
          <a:p>
            <a:pPr lvl="2"/>
            <a:r>
              <a:rPr lang="en-US" altLang="zh-CN" dirty="0" smtClean="0"/>
              <a:t>PCA:</a:t>
            </a:r>
          </a:p>
          <a:p>
            <a:pPr lvl="3"/>
            <a:r>
              <a:rPr lang="en-US" altLang="zh-CN" dirty="0"/>
              <a:t>PCA is a statistical procedure that uses an orthogonal transformation to convert a set of observations of possibly correlated variables into a set of values of linearly uncorrelated variables called principal components</a:t>
            </a:r>
            <a:r>
              <a:rPr lang="en-US" altLang="zh-CN" dirty="0" smtClean="0"/>
              <a:t>.</a:t>
            </a:r>
          </a:p>
          <a:p>
            <a:pPr lvl="3"/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6-</a:t>
            </a:r>
            <a:r>
              <a:rPr lang="en-US" altLang="zh-CN" dirty="0"/>
              <a:t>dimensional feature vectors into 3-dimensional principal </a:t>
            </a:r>
            <a:r>
              <a:rPr lang="en-US" altLang="zh-CN" dirty="0" smtClean="0"/>
              <a:t>components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940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Description of </a:t>
            </a:r>
            <a:r>
              <a:rPr lang="en-US" dirty="0" smtClean="0"/>
              <a:t>methodology</a:t>
            </a:r>
          </a:p>
          <a:p>
            <a:pPr lvl="1"/>
            <a:r>
              <a:rPr lang="en-US" altLang="zh-CN" dirty="0" smtClean="0"/>
              <a:t>Programming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techniques</a:t>
            </a:r>
            <a:r>
              <a:rPr lang="zh-CN" altLang="en-US" dirty="0" smtClean="0"/>
              <a:t>: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Hadoop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Mapreduce</a:t>
            </a:r>
            <a:r>
              <a:rPr lang="zh-CN" altLang="zh-CN" dirty="0" smtClean="0"/>
              <a:t> </a:t>
            </a:r>
            <a:r>
              <a:rPr lang="en-US" altLang="zh-CN" dirty="0" smtClean="0"/>
              <a:t>Java</a:t>
            </a:r>
          </a:p>
          <a:p>
            <a:pPr lvl="2"/>
            <a:r>
              <a:rPr lang="en-US" altLang="zh-CN" dirty="0" err="1" smtClean="0"/>
              <a:t>Scala</a:t>
            </a:r>
            <a:r>
              <a:rPr lang="zh-CN" altLang="en-US" dirty="0" smtClean="0"/>
              <a:t>, 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, 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MLLIb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Cassandra</a:t>
            </a:r>
            <a:r>
              <a:rPr lang="zh-CN" altLang="en-US" dirty="0" smtClean="0"/>
              <a:t> </a:t>
            </a:r>
            <a:r>
              <a:rPr lang="en-US" altLang="zh-CN" dirty="0" smtClean="0"/>
              <a:t>(for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storage)</a:t>
            </a:r>
          </a:p>
        </p:txBody>
      </p:sp>
    </p:spTree>
    <p:extLst>
      <p:ext uri="{BB962C8B-B14F-4D97-AF65-F5344CB8AC3E}">
        <p14:creationId xmlns:p14="http://schemas.microsoft.com/office/powerpoint/2010/main" val="2403008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中值">
  <a:themeElements>
    <a:clrScheme name="中值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值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值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中值.thmx</Template>
  <TotalTime>225</TotalTime>
  <Words>1408</Words>
  <Application>Microsoft Macintosh PowerPoint</Application>
  <PresentationFormat>全屏显示(4:3)</PresentationFormat>
  <Paragraphs>174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中值</vt:lpstr>
      <vt:lpstr>Foreign Exchange Directionality Prediction</vt:lpstr>
      <vt:lpstr>Project Purpose</vt:lpstr>
      <vt:lpstr>Analytic Approach</vt:lpstr>
      <vt:lpstr>Analytic Approach</vt:lpstr>
      <vt:lpstr>Analytic Approach</vt:lpstr>
      <vt:lpstr>Analytic Approach</vt:lpstr>
      <vt:lpstr>Analytic Approach</vt:lpstr>
      <vt:lpstr>Analytic Approach</vt:lpstr>
      <vt:lpstr>Analytic Approach</vt:lpstr>
      <vt:lpstr>Analytic Approach</vt:lpstr>
      <vt:lpstr>Results</vt:lpstr>
      <vt:lpstr>Results</vt:lpstr>
      <vt:lpstr>Error Analysis</vt:lpstr>
      <vt:lpstr>Error Analysis</vt:lpstr>
      <vt:lpstr>Actionable Information or Insights</vt:lpstr>
      <vt:lpstr>Future Work</vt:lpstr>
      <vt:lpstr>Supplemental Information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 Project Title</dc:title>
  <dc:creator>Ravi Starzl</dc:creator>
  <cp:lastModifiedBy>Helen Zhu</cp:lastModifiedBy>
  <cp:revision>75</cp:revision>
  <dcterms:created xsi:type="dcterms:W3CDTF">2015-10-13T14:29:04Z</dcterms:created>
  <dcterms:modified xsi:type="dcterms:W3CDTF">2015-12-01T22:21:51Z</dcterms:modified>
</cp:coreProperties>
</file>