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64" r:id="rId6"/>
    <p:sldId id="258" r:id="rId7"/>
    <p:sldId id="266" r:id="rId8"/>
    <p:sldId id="262" r:id="rId9"/>
    <p:sldId id="267" r:id="rId10"/>
    <p:sldId id="268" r:id="rId11"/>
    <p:sldId id="259" r:id="rId12"/>
    <p:sldId id="261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78D0-928A-634F-ABF2-D3FC94F87C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11676</a:t>
            </a:r>
            <a:r>
              <a:rPr lang="zh-CN" altLang="en-US" dirty="0" smtClean="0"/>
              <a:t>  </a:t>
            </a:r>
            <a:r>
              <a:rPr lang="en-US" dirty="0" smtClean="0"/>
              <a:t>Midterm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826" y="3886200"/>
            <a:ext cx="7086600" cy="887280"/>
          </a:xfrm>
        </p:spPr>
        <p:txBody>
          <a:bodyPr>
            <a:normAutofit fontScale="92500"/>
          </a:bodyPr>
          <a:lstStyle/>
          <a:p>
            <a:r>
              <a:rPr lang="en-US" dirty="0"/>
              <a:t>Predict ocean health, one plankton at a 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477619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Hailun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Zhu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9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of the shapes are difficult to distinguish</a:t>
            </a:r>
            <a:r>
              <a:rPr lang="en-US" dirty="0" smtClean="0"/>
              <a:t>.</a:t>
            </a:r>
          </a:p>
          <a:p>
            <a:r>
              <a:rPr lang="en-US" altLang="zh-CN" dirty="0"/>
              <a:t>2</a:t>
            </a:r>
            <a:r>
              <a:rPr lang="zh-CN" altLang="zh-CN" dirty="0" smtClean="0"/>
              <a:t>.</a:t>
            </a:r>
            <a:r>
              <a:rPr lang="en-US" altLang="zh-CN" dirty="0" smtClean="0"/>
              <a:t>Images in different class look similar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acantharia_protist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337.jpg</a:t>
            </a:r>
          </a:p>
          <a:p>
            <a:r>
              <a:rPr lang="en-US" altLang="zh-CN" dirty="0" err="1" smtClean="0"/>
              <a:t>acantharia_protist_big_center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29759.jpg</a:t>
            </a:r>
          </a:p>
          <a:p>
            <a:endParaRPr lang="en-US" dirty="0"/>
          </a:p>
        </p:txBody>
      </p:sp>
      <p:pic>
        <p:nvPicPr>
          <p:cNvPr id="4" name="图片 3" descr="3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96" y="2773477"/>
            <a:ext cx="1885516" cy="1973899"/>
          </a:xfrm>
          <a:prstGeom prst="rect">
            <a:avLst/>
          </a:prstGeom>
        </p:spPr>
      </p:pic>
      <p:pic>
        <p:nvPicPr>
          <p:cNvPr id="5" name="图片 4" descr="2975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61" y="2773477"/>
            <a:ext cx="1206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3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Actionable Information or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</a:t>
            </a:r>
            <a:r>
              <a:rPr lang="en-US" dirty="0" smtClean="0"/>
              <a:t> feature focus on target object region instead of the whole image.</a:t>
            </a:r>
          </a:p>
          <a:p>
            <a:r>
              <a:rPr lang="en-US" dirty="0" smtClean="0"/>
              <a:t>Use image feature extraction algorithm that is rotation-invariant.</a:t>
            </a:r>
          </a:p>
          <a:p>
            <a:r>
              <a:rPr lang="en-US" dirty="0" smtClean="0"/>
              <a:t>Use better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9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features that could provide information that focus on edge cases like curves and holes, so that features could cover more cases.</a:t>
            </a:r>
          </a:p>
          <a:p>
            <a:r>
              <a:rPr lang="en-US" dirty="0"/>
              <a:t>Using a more state-of-art classifier, or test with other classifier like SVM.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en-US" dirty="0" smtClean="0"/>
              <a:t> lib used: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skimage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opencv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mahatos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9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roblem statement</a:t>
            </a:r>
          </a:p>
          <a:p>
            <a:pPr lvl="1"/>
            <a:r>
              <a:rPr lang="en-US" dirty="0"/>
              <a:t>Plankton are critically important to our ecosystem. Loss of plankton populations could result in ecological upheaval as well as negative societal impacts, particularly in indigenous cultures and the developing world. </a:t>
            </a:r>
            <a:endParaRPr lang="en-US" dirty="0" smtClean="0"/>
          </a:p>
          <a:p>
            <a:pPr lvl="1"/>
            <a:r>
              <a:rPr lang="en-US" dirty="0"/>
              <a:t>Traditional </a:t>
            </a:r>
            <a:r>
              <a:rPr lang="en-US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/>
              <a:t>time consuming and cannot scale to the granularity or scope necessary for large-scale studies</a:t>
            </a:r>
            <a:r>
              <a:rPr lang="zh-CN" alt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Predict </a:t>
            </a:r>
            <a:r>
              <a:rPr lang="en-US" dirty="0"/>
              <a:t>ocean health, one plankton at a </a:t>
            </a:r>
            <a:r>
              <a:rPr lang="en-US" dirty="0" smtClean="0"/>
              <a:t>time</a:t>
            </a:r>
            <a:r>
              <a:rPr lang="zh-CN" altLang="zh-CN" dirty="0"/>
              <a:t>.</a:t>
            </a:r>
            <a:endParaRPr lang="en-US" dirty="0" smtClean="0"/>
          </a:p>
          <a:p>
            <a:r>
              <a:rPr lang="en-US" dirty="0" smtClean="0"/>
              <a:t>Value proposition if solution </a:t>
            </a:r>
            <a:r>
              <a:rPr lang="en-US" dirty="0" smtClean="0"/>
              <a:t>found</a:t>
            </a:r>
          </a:p>
          <a:p>
            <a:pPr lvl="1"/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dirty="0" smtClean="0"/>
              <a:t>measuring </a:t>
            </a:r>
            <a:r>
              <a:rPr lang="en-US" dirty="0"/>
              <a:t>and monitoring plankton </a:t>
            </a:r>
            <a:r>
              <a:rPr lang="en-US" dirty="0" smtClean="0"/>
              <a:t>populations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1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</a:p>
          <a:p>
            <a:pPr lvl="1"/>
            <a:r>
              <a:rPr lang="en-US" altLang="zh-CN" dirty="0" smtClean="0"/>
              <a:t>Rescale image</a:t>
            </a:r>
          </a:p>
          <a:p>
            <a:pPr lvl="2"/>
            <a:r>
              <a:rPr lang="zh-CN" altLang="zh-CN" dirty="0" smtClean="0"/>
              <a:t>2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25</a:t>
            </a:r>
          </a:p>
          <a:p>
            <a:pPr lvl="2"/>
            <a:r>
              <a:rPr lang="zh-CN" altLang="zh-CN" dirty="0" smtClean="0"/>
              <a:t>5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50</a:t>
            </a:r>
          </a:p>
          <a:p>
            <a:pPr lvl="1"/>
            <a:r>
              <a:rPr lang="en-US" altLang="zh-CN" dirty="0" smtClean="0"/>
              <a:t>Max </a:t>
            </a:r>
            <a:r>
              <a:rPr lang="en-US" altLang="zh-CN" dirty="0"/>
              <a:t>Region 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feature(interested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object)</a:t>
            </a:r>
          </a:p>
          <a:p>
            <a:pPr lvl="2"/>
            <a:r>
              <a:rPr lang="en-US" altLang="zh-CN" dirty="0" smtClean="0"/>
              <a:t>Ratio</a:t>
            </a:r>
          </a:p>
          <a:p>
            <a:pPr lvl="2"/>
            <a:r>
              <a:rPr lang="en-US" altLang="zh-CN" dirty="0" err="1" smtClean="0"/>
              <a:t>filled_area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/>
              <a:t>Number of pixels of filled region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Perimeter:</a:t>
            </a:r>
            <a:r>
              <a:rPr lang="zh-CN" altLang="en-US" dirty="0" smtClean="0"/>
              <a:t> </a:t>
            </a:r>
            <a:r>
              <a:rPr lang="en-US" altLang="zh-CN" dirty="0"/>
              <a:t>Perimeter of object which approximates the contour as a line through the centers of border pixels using a 4-connectivity.</a:t>
            </a:r>
            <a:endParaRPr lang="en-US" altLang="zh-CN" dirty="0" smtClean="0"/>
          </a:p>
          <a:p>
            <a:pPr lvl="2"/>
            <a:r>
              <a:rPr lang="en-US" altLang="zh-CN" dirty="0"/>
              <a:t>solidity : </a:t>
            </a:r>
            <a:r>
              <a:rPr lang="en-US" altLang="zh-CN" dirty="0" smtClean="0"/>
              <a:t>  Ratio </a:t>
            </a:r>
            <a:r>
              <a:rPr lang="en-US" altLang="zh-CN" dirty="0"/>
              <a:t>of pixels in the region to pixels of the convex hull </a:t>
            </a:r>
            <a:r>
              <a:rPr lang="en-US" altLang="zh-CN" dirty="0" smtClean="0"/>
              <a:t>image.</a:t>
            </a:r>
          </a:p>
          <a:p>
            <a:pPr lvl="1"/>
            <a:r>
              <a:rPr lang="en-US" altLang="zh-CN" dirty="0" smtClean="0"/>
              <a:t>SIFT feature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08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</a:p>
          <a:p>
            <a:pPr lvl="1"/>
            <a:r>
              <a:rPr lang="en-US" altLang="zh-CN" dirty="0" smtClean="0"/>
              <a:t>SIFT feature</a:t>
            </a:r>
          </a:p>
          <a:p>
            <a:pPr lvl="2"/>
            <a:r>
              <a:rPr lang="en-US" altLang="zh-CN" dirty="0"/>
              <a:t>Scale-invariant feature transform (or SIFT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Rotation-invariant</a:t>
            </a:r>
          </a:p>
          <a:p>
            <a:pPr lvl="2"/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</a:t>
            </a:r>
          </a:p>
          <a:p>
            <a:pPr lvl="1"/>
            <a:r>
              <a:rPr lang="en-US" altLang="zh-CN" dirty="0" err="1" smtClean="0"/>
              <a:t>Mahotas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</a:p>
          <a:p>
            <a:pPr lvl="2"/>
            <a:r>
              <a:rPr lang="en-US" altLang="zh-CN" dirty="0"/>
              <a:t> Local binary patterns (LBP</a:t>
            </a:r>
            <a:r>
              <a:rPr lang="en-US" altLang="zh-CN" dirty="0" smtClean="0"/>
              <a:t>)</a:t>
            </a:r>
            <a:r>
              <a:rPr lang="zh-CN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</a:p>
          <a:p>
            <a:pPr lvl="2"/>
            <a:r>
              <a:rPr lang="en-US" altLang="zh-CN" dirty="0"/>
              <a:t> Zernike </a:t>
            </a:r>
            <a:r>
              <a:rPr lang="en-US" altLang="zh-CN" dirty="0" smtClean="0"/>
              <a:t>moments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/>
              <a:t> shape descriptors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110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 smtClean="0"/>
              <a:t>test</a:t>
            </a:r>
          </a:p>
          <a:p>
            <a:pPr lvl="1"/>
            <a:r>
              <a:rPr lang="zh-CN" altLang="zh-CN" dirty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</a:t>
            </a:r>
            <a:endParaRPr lang="en-US" altLang="zh-CN" dirty="0"/>
          </a:p>
          <a:p>
            <a:r>
              <a:rPr lang="en-US" dirty="0"/>
              <a:t>F</a:t>
            </a:r>
            <a:r>
              <a:rPr lang="en-US" dirty="0" smtClean="0"/>
              <a:t>inal </a:t>
            </a:r>
            <a:r>
              <a:rPr lang="en-US" dirty="0" smtClean="0"/>
              <a:t>approach utilized to generate the best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vector: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2"/>
            <a:r>
              <a:rPr lang="en-US" dirty="0" err="1" smtClean="0"/>
              <a:t>rescale_image</a:t>
            </a:r>
            <a:r>
              <a:rPr lang="en-US" altLang="zh-CN" dirty="0" smtClean="0"/>
              <a:t>(50X50)</a:t>
            </a:r>
            <a:r>
              <a:rPr lang="en-US" dirty="0" smtClean="0"/>
              <a:t>, </a:t>
            </a:r>
            <a:r>
              <a:rPr lang="en-US" dirty="0"/>
              <a:t>ratio, </a:t>
            </a:r>
            <a:r>
              <a:rPr lang="en-US" dirty="0" err="1"/>
              <a:t>filled_area</a:t>
            </a:r>
            <a:r>
              <a:rPr lang="en-US" dirty="0"/>
              <a:t>, perimeter, solidity, </a:t>
            </a:r>
            <a:r>
              <a:rPr lang="en-US" dirty="0" err="1"/>
              <a:t>sift_count</a:t>
            </a:r>
            <a:r>
              <a:rPr lang="en-US" dirty="0"/>
              <a:t>, </a:t>
            </a:r>
            <a:r>
              <a:rPr lang="en-US" dirty="0" smtClean="0"/>
              <a:t>sift</a:t>
            </a:r>
          </a:p>
          <a:p>
            <a:pPr lvl="1"/>
            <a:r>
              <a:rPr lang="en-US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: </a:t>
            </a:r>
            <a:r>
              <a:rPr lang="en-US" altLang="zh-CN" dirty="0" smtClean="0"/>
              <a:t>200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6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02492"/>
              </p:ext>
            </p:extLst>
          </p:nvPr>
        </p:nvGraphicFramePr>
        <p:xfrm>
          <a:off x="457200" y="2880360"/>
          <a:ext cx="8229600" cy="3606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 of cross validation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 of the 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</a:t>
                      </a:r>
                      <a:r>
                        <a:rPr lang="en-US" altLang="zh-CN" dirty="0" smtClean="0"/>
                        <a:t>ning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rescale_image</a:t>
                      </a:r>
                      <a:r>
                        <a:rPr lang="en-US" altLang="zh-CN" dirty="0" smtClean="0"/>
                        <a:t>(25)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0.451280580405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0.460853799242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856.844261885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rescale_image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smtClean="0"/>
                        <a:t>50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en-US" altLang="zh-CN" dirty="0" smtClean="0"/>
                        <a:t>.461760744425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0.469589582999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1080.51703596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ratio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0.469759054329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0.467776495797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1097.83636689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ratio 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properties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0.480298560882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0.481457062799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1060.66653109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0.497728131152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0.501895500247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1118.52025390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SIFT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0.505686500742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0.508653370694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1150.40613484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0.497933914394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0.503543761332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1279.74228287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Zernike moments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0.500700147492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0.501521674633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1350.40613484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36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/>
              <a:t>performance</a:t>
            </a:r>
          </a:p>
          <a:p>
            <a:pPr lvl="1"/>
            <a:r>
              <a:rPr lang="en-US" altLang="zh-CN" dirty="0" smtClean="0"/>
              <a:t>Classifier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Best:</a:t>
            </a:r>
          </a:p>
          <a:p>
            <a:pPr lvl="2"/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41299"/>
              </p:ext>
            </p:extLst>
          </p:nvPr>
        </p:nvGraphicFramePr>
        <p:xfrm>
          <a:off x="457200" y="2880360"/>
          <a:ext cx="8229600" cy="13817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 of cross validation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 of the 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</a:t>
                      </a:r>
                      <a:r>
                        <a:rPr lang="en-US" altLang="zh-CN" dirty="0" smtClean="0"/>
                        <a:t>ning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0.505686500742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0.508653370694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1150.40613484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00</a:t>
                      </a:r>
                      <a:r>
                        <a:rPr lang="zh-CN" altLang="en-US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0.506615930376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0.512114718971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1750.24850917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64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features do not include all the information. Most of the features only provide the shape information of the image and only consider the rotation of the image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I do not use feature to compute holes and sharp curves in the image, which might be an important characteristic of the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2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shapes are difficult to distinguish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1. Images in same class looks not the same </a:t>
            </a:r>
          </a:p>
          <a:p>
            <a:r>
              <a:rPr lang="en-US" dirty="0" err="1" smtClean="0"/>
              <a:t>acantharia_protist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3721.jpg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3733.jpg</a:t>
            </a:r>
            <a:endParaRPr lang="en-US" dirty="0"/>
          </a:p>
        </p:txBody>
      </p:sp>
      <p:pic>
        <p:nvPicPr>
          <p:cNvPr id="4" name="图片 3" descr="37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84" y="3440902"/>
            <a:ext cx="1308100" cy="1155700"/>
          </a:xfrm>
          <a:prstGeom prst="rect">
            <a:avLst/>
          </a:prstGeom>
        </p:spPr>
      </p:pic>
      <p:pic>
        <p:nvPicPr>
          <p:cNvPr id="5" name="图片 4" descr="37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177" y="3440902"/>
            <a:ext cx="1317674" cy="10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6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549</Words>
  <Application>Microsoft Macintosh PowerPoint</Application>
  <PresentationFormat>全屏显示(4:3)</PresentationFormat>
  <Paragraphs>134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11676  Midterm Project </vt:lpstr>
      <vt:lpstr>Project Purpose</vt:lpstr>
      <vt:lpstr>Analytic Approach</vt:lpstr>
      <vt:lpstr>Analytic Approach</vt:lpstr>
      <vt:lpstr>Analytic Approach</vt:lpstr>
      <vt:lpstr>Results</vt:lpstr>
      <vt:lpstr>Results</vt:lpstr>
      <vt:lpstr>Error Analysis</vt:lpstr>
      <vt:lpstr>Error Analysis</vt:lpstr>
      <vt:lpstr>Error Analysis</vt:lpstr>
      <vt:lpstr>Actionable Information or Insights</vt:lpstr>
      <vt:lpstr>Future Work</vt:lpstr>
      <vt:lpstr>Supplemental Information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Title</dc:title>
  <dc:creator>Ravi Starzl</dc:creator>
  <cp:lastModifiedBy>Helen Zhu</cp:lastModifiedBy>
  <cp:revision>25</cp:revision>
  <dcterms:created xsi:type="dcterms:W3CDTF">2015-10-13T14:29:04Z</dcterms:created>
  <dcterms:modified xsi:type="dcterms:W3CDTF">2015-10-23T01:47:43Z</dcterms:modified>
</cp:coreProperties>
</file>