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30" r:id="rId1"/>
  </p:sldMasterIdLst>
  <p:notesMasterIdLst>
    <p:notesMasterId r:id="rId46"/>
  </p:notesMasterIdLst>
  <p:handoutMasterIdLst>
    <p:handoutMasterId r:id="rId47"/>
  </p:handoutMasterIdLst>
  <p:sldIdLst>
    <p:sldId id="256" r:id="rId2"/>
    <p:sldId id="273" r:id="rId3"/>
    <p:sldId id="257" r:id="rId4"/>
    <p:sldId id="258" r:id="rId5"/>
    <p:sldId id="276" r:id="rId6"/>
    <p:sldId id="278" r:id="rId7"/>
    <p:sldId id="259" r:id="rId8"/>
    <p:sldId id="260" r:id="rId9"/>
    <p:sldId id="261" r:id="rId10"/>
    <p:sldId id="262" r:id="rId11"/>
    <p:sldId id="279" r:id="rId12"/>
    <p:sldId id="283" r:id="rId13"/>
    <p:sldId id="263" r:id="rId14"/>
    <p:sldId id="301" r:id="rId15"/>
    <p:sldId id="306" r:id="rId16"/>
    <p:sldId id="307" r:id="rId17"/>
    <p:sldId id="308" r:id="rId18"/>
    <p:sldId id="302" r:id="rId19"/>
    <p:sldId id="285" r:id="rId20"/>
    <p:sldId id="267" r:id="rId21"/>
    <p:sldId id="268" r:id="rId22"/>
    <p:sldId id="280" r:id="rId23"/>
    <p:sldId id="264" r:id="rId24"/>
    <p:sldId id="303" r:id="rId25"/>
    <p:sldId id="286" r:id="rId26"/>
    <p:sldId id="287" r:id="rId27"/>
    <p:sldId id="265" r:id="rId28"/>
    <p:sldId id="271" r:id="rId29"/>
    <p:sldId id="281" r:id="rId30"/>
    <p:sldId id="289" r:id="rId31"/>
    <p:sldId id="290" r:id="rId32"/>
    <p:sldId id="275" r:id="rId33"/>
    <p:sldId id="291" r:id="rId34"/>
    <p:sldId id="292" r:id="rId35"/>
    <p:sldId id="293" r:id="rId36"/>
    <p:sldId id="294" r:id="rId37"/>
    <p:sldId id="295" r:id="rId38"/>
    <p:sldId id="296" r:id="rId39"/>
    <p:sldId id="297" r:id="rId40"/>
    <p:sldId id="298" r:id="rId41"/>
    <p:sldId id="299" r:id="rId42"/>
    <p:sldId id="304" r:id="rId43"/>
    <p:sldId id="305" r:id="rId44"/>
    <p:sldId id="300" r:id="rId45"/>
  </p:sldIdLst>
  <p:sldSz cx="9144000" cy="6858000" type="screen4x3"/>
  <p:notesSz cx="6858000" cy="9296400"/>
  <p:embeddedFontLst>
    <p:embeddedFont>
      <p:font typeface="Futura LT" pitchFamily="2" charset="0"/>
      <p:regular r:id="rId48"/>
      <p:bold r:id="rId49"/>
      <p:italic r:id="rId50"/>
      <p:boldItalic r:id="rId51"/>
    </p:embeddedFont>
    <p:embeddedFont>
      <p:font typeface="Wingdings 2" pitchFamily="18" charset="2"/>
      <p:regular r:id="rId52"/>
    </p:embeddedFont>
    <p:embeddedFont>
      <p:font typeface="Calibri" pitchFamily="34" charset="0"/>
      <p:regular r:id="rId53"/>
      <p:bold r:id="rId54"/>
      <p:italic r:id="rId55"/>
      <p:boldItalic r:id="rId56"/>
    </p:embeddedFont>
  </p:embeddedFontLst>
  <p:custDataLst>
    <p:tags r:id="rId5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18" autoAdjust="0"/>
  </p:normalViewPr>
  <p:slideViewPr>
    <p:cSldViewPr>
      <p:cViewPr>
        <p:scale>
          <a:sx n="73" d="100"/>
          <a:sy n="73" d="100"/>
        </p:scale>
        <p:origin x="-1086" y="-132"/>
      </p:cViewPr>
      <p:guideLst>
        <p:guide orient="horz" pos="2160"/>
        <p:guide pos="2880"/>
      </p:guideLst>
    </p:cSldViewPr>
  </p:slideViewPr>
  <p:outlineViewPr>
    <p:cViewPr>
      <p:scale>
        <a:sx n="33" d="100"/>
        <a:sy n="33" d="100"/>
      </p:scale>
      <p:origin x="0" y="8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24" y="-10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8BE3F775-C818-460B-86C2-D2FCFDBC124C}" type="datetimeFigureOut">
              <a:rPr lang="en-US" smtClean="0"/>
              <a:pPr/>
              <a:t>8/2/2010</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ECE3BAD-D5E1-47EC-8397-1D47EDFC256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3FFB664-6E19-4865-8211-9A0D78993EF9}" type="datetimeFigureOut">
              <a:rPr lang="en-US" smtClean="0"/>
              <a:pPr/>
              <a:t>8/2/2010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B9F0D30-F737-4EE0-AAC5-F59AC5981C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F0D30-F737-4EE0-AAC5-F59AC5981CB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F0D30-F737-4EE0-AAC5-F59AC5981CB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F0D30-F737-4EE0-AAC5-F59AC5981CB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F0D30-F737-4EE0-AAC5-F59AC5981CB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F0D30-F737-4EE0-AAC5-F59AC5981CB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F0D30-F737-4EE0-AAC5-F59AC5981CB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F0D30-F737-4EE0-AAC5-F59AC5981CB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F0D30-F737-4EE0-AAC5-F59AC5981CB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F0D30-F737-4EE0-AAC5-F59AC5981CB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FBA79ACB-5615-4DA6-914B-E68023E4973C}" type="datetime1">
              <a:rPr lang="en-US" smtClean="0"/>
              <a:t>8/2/2010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0BC7BD-A627-449D-A203-DAA446C4531B}" type="slidenum">
              <a:rPr lang="en-US" smtClean="0"/>
              <a:pPr>
                <a:defRPr/>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E58146D4-BD5C-494F-82E7-B32B075FAD25}" type="datetime1">
              <a:rPr lang="en-US" smtClean="0"/>
              <a:t>8/2/2010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748BAF-AA4D-4421-9BCC-9EA2C990E1CC}" type="slidenum">
              <a:rPr lang="en-US" smtClean="0"/>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978CAF2-CAFB-4DE6-B228-3498CB3282F5}" type="datetime1">
              <a:rPr lang="en-US" smtClean="0"/>
              <a:t>8/2/2010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51585B-EB4D-4945-A6D8-4A04D856521F}" type="slidenum">
              <a:rPr lang="en-US" smtClean="0"/>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fld id="{B95031AA-D559-443A-B4CE-4EDBE3337DAF}" type="datetime1">
              <a:rPr lang="en-US" smtClean="0"/>
              <a:t>8/2/2010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a:t>
            </a:fld>
            <a:r>
              <a:rPr lang="en-US" dirty="0" smtClean="0"/>
              <a:t>/42</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DCDD5C1C-B821-487A-9DCA-D7C149005598}" type="datetime1">
              <a:rPr lang="en-US" smtClean="0"/>
              <a:t>8/2/2010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4BC609-A5CC-46FC-B9B6-4C366996142C}" type="slidenum">
              <a:rPr lang="en-US" smtClean="0"/>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56728855-09BB-420E-A2A7-034EA96E3334}" type="datetime1">
              <a:rPr lang="en-US" smtClean="0"/>
              <a:t>8/2/2010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0D62EA9-48F6-4B03-B8BB-835AABDCBBAB}" type="slidenum">
              <a:rPr lang="en-US" smtClean="0"/>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BA4B24A4-E317-46E6-AA38-26399460009C}" type="datetime1">
              <a:rPr lang="en-US" smtClean="0"/>
              <a:t>8/2/2010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74D7A20-C751-4C92-A252-9406BF604E7C}" type="slidenum">
              <a:rPr lang="en-US" smtClean="0"/>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24A4AC4-6C86-4F8B-AE12-C1129548953D}" type="datetime1">
              <a:rPr lang="en-US" smtClean="0"/>
              <a:t>8/2/2010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66E273E-FD7C-48D6-9A38-7ABB445DA420}" type="slidenum">
              <a:rPr lang="en-US" smtClean="0"/>
              <a:pPr>
                <a:defRPr/>
              </a:pPr>
              <a:t>‹#›</a:t>
            </a:fld>
            <a:r>
              <a:rPr lang="en-US" dirty="0" smtClean="0"/>
              <a:t>/37</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563CE54-AA87-4BFC-9024-D44496C36AE2}" type="datetime1">
              <a:rPr lang="en-US" smtClean="0"/>
              <a:t>8/2/2010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0708DA2-AF20-440D-9E41-59F4CA8510F2}" type="slidenum">
              <a:rPr lang="en-US" smtClean="0"/>
              <a:pPr>
                <a:defRPr/>
              </a:pPr>
              <a:t>‹#›</a:t>
            </a:fld>
            <a:r>
              <a:rPr lang="en-US" dirty="0" smtClean="0"/>
              <a:t>/37</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437B878-9B53-4902-8D86-432093AA6FC4}" type="datetime1">
              <a:rPr lang="en-US" smtClean="0"/>
              <a:t>8/2/2010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3500DA9-CB02-4FB3-84D7-ED32FD331C08}" type="slidenum">
              <a:rPr lang="en-US" smtClean="0"/>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492C34D-A285-4301-B44A-0FEB342D25A6}" type="datetime1">
              <a:rPr lang="en-US" smtClean="0"/>
              <a:t>8/2/2010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0441764-1B2D-432B-885E-D51B55CD65B3}" type="slidenum">
              <a:rPr lang="en-US" smtClean="0"/>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73A2622-95AE-4FF4-B4BE-37585855223C}" type="datetime1">
              <a:rPr lang="en-US" smtClean="0"/>
              <a:t>8/2/2010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b="1">
                <a:solidFill>
                  <a:schemeClr val="tx1">
                    <a:tint val="75000"/>
                  </a:schemeClr>
                </a:solidFill>
                <a:latin typeface="+mj-lt"/>
              </a:defRPr>
            </a:lvl1pPr>
          </a:lstStyle>
          <a:p>
            <a:pPr>
              <a:defRPr/>
            </a:pPr>
            <a:fld id="{3EAC13BD-D519-4939-9CB8-4C02BD7DF293}" type="slidenum">
              <a:rPr lang="en-US" smtClean="0"/>
              <a:pPr>
                <a:defRPr/>
              </a:pPr>
              <a:t>‹#›</a:t>
            </a:fld>
            <a:r>
              <a:rPr lang="en-US" dirty="0" smtClean="0"/>
              <a:t>/42</a:t>
            </a:r>
            <a:endParaRPr lang="en-US" dirty="0"/>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ransition>
    <p:fade/>
  </p:transition>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emf"/><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SplashPage.pn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B0BC7BD-A627-449D-A203-DAA446C4531B}" type="slidenum">
              <a:rPr lang="en-US" smtClean="0"/>
              <a:pPr>
                <a:defRPr/>
              </a:pPr>
              <a:t>1</a:t>
            </a:fld>
            <a:endParaRPr lang="en-US" dirty="0"/>
          </a:p>
        </p:txBody>
      </p:sp>
      <p:sp>
        <p:nvSpPr>
          <p:cNvPr id="7" name="Rectangle 6"/>
          <p:cNvSpPr/>
          <p:nvPr/>
        </p:nvSpPr>
        <p:spPr>
          <a:xfrm>
            <a:off x="4724400" y="6457890"/>
            <a:ext cx="3754554" cy="400110"/>
          </a:xfrm>
          <a:prstGeom prst="rect">
            <a:avLst/>
          </a:prstGeom>
          <a:solidFill>
            <a:srgbClr val="92D050"/>
          </a:solidFill>
        </p:spPr>
        <p:txBody>
          <a:bodyPr wrap="none" lIns="91440" tIns="45720" rIns="91440" bIns="45720">
            <a:spAutoFit/>
          </a:bodyPr>
          <a:lstStyle/>
          <a:p>
            <a:pPr algn="ctr"/>
            <a:r>
              <a:rPr lang="en-US" sz="20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University of South Florida</a:t>
            </a:r>
            <a:endParaRPr lang="en-US" sz="20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ransition advTm="12227">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pPr fontAlgn="auto">
              <a:spcAft>
                <a:spcPts val="0"/>
              </a:spcAft>
              <a:defRPr/>
            </a:pPr>
            <a:r>
              <a:rPr lang="en-US" b="1" dirty="0" smtClean="0"/>
              <a:t>Related Work: Regular Expression Patterns</a:t>
            </a:r>
          </a:p>
        </p:txBody>
      </p:sp>
      <p:sp>
        <p:nvSpPr>
          <p:cNvPr id="12291" name="Content Placeholder 2"/>
          <p:cNvSpPr>
            <a:spLocks noGrp="1"/>
          </p:cNvSpPr>
          <p:nvPr>
            <p:ph idx="1"/>
          </p:nvPr>
        </p:nvSpPr>
        <p:spPr/>
        <p:txBody>
          <a:bodyPr/>
          <a:lstStyle/>
          <a:p>
            <a:r>
              <a:rPr lang="en-US" dirty="0" smtClean="0"/>
              <a:t>Some software algorithms, such as ESAs XFAs and BDDs, can handle regular expression rules, which are even more efficiently expressive than bitmasks</a:t>
            </a:r>
          </a:p>
          <a:p>
            <a:r>
              <a:rPr lang="en-US" dirty="0" smtClean="0"/>
              <a:t>Unfortunately, all of these algorithms suffer from worst-case exponential memory requirements and/or classification times</a:t>
            </a:r>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10</a:t>
            </a:fld>
            <a:r>
              <a:rPr lang="en-US" smtClean="0"/>
              <a:t>/42</a:t>
            </a:r>
            <a:endParaRPr lang="en-US" dirty="0"/>
          </a:p>
        </p:txBody>
      </p:sp>
    </p:spTree>
    <p:custDataLst>
      <p:tags r:id="rId1"/>
    </p:custDataLst>
  </p:cSld>
  <p:clrMapOvr>
    <a:masterClrMapping/>
  </p:clrMapOvr>
  <p:transition advTm="2475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smtClean="0"/>
              <a:t>Outline</a:t>
            </a:r>
          </a:p>
        </p:txBody>
      </p:sp>
      <p:sp>
        <p:nvSpPr>
          <p:cNvPr id="3" name="Content Placeholder 2"/>
          <p:cNvSpPr>
            <a:spLocks noGrp="1"/>
          </p:cNvSpPr>
          <p:nvPr>
            <p:ph idx="1"/>
          </p:nvPr>
        </p:nvSpPr>
        <p:spPr>
          <a:xfrm>
            <a:off x="457200" y="1905000"/>
            <a:ext cx="8229600" cy="3581400"/>
          </a:xfrm>
        </p:spPr>
        <p:txBody>
          <a:bodyPr rtlCol="0">
            <a:normAutofit/>
          </a:bodyPr>
          <a:lstStyle/>
          <a:p>
            <a:pPr marL="274320" indent="-274320" fontAlgn="auto">
              <a:spcAft>
                <a:spcPts val="0"/>
              </a:spcAft>
              <a:buClr>
                <a:schemeClr val="accent3"/>
              </a:buClr>
              <a:buFont typeface="Arial" pitchFamily="34" charset="0"/>
              <a:buChar char="•"/>
              <a:defRPr/>
            </a:pPr>
            <a:r>
              <a:rPr lang="en-US" dirty="0" smtClean="0">
                <a:latin typeface="+mj-lt"/>
              </a:rPr>
              <a:t>Introduction</a:t>
            </a:r>
          </a:p>
          <a:p>
            <a:pPr marL="274320" indent="-274320" fontAlgn="auto">
              <a:spcAft>
                <a:spcPts val="0"/>
              </a:spcAft>
              <a:buClr>
                <a:schemeClr val="accent3"/>
              </a:buClr>
              <a:buFont typeface="Arial" pitchFamily="34" charset="0"/>
              <a:buChar char="•"/>
              <a:defRPr/>
            </a:pPr>
            <a:r>
              <a:rPr lang="en-US" dirty="0" smtClean="0">
                <a:latin typeface="+mj-lt"/>
              </a:rPr>
              <a:t>Related work on packet classification</a:t>
            </a:r>
          </a:p>
          <a:p>
            <a:pPr marL="274320" indent="-274320" fontAlgn="auto">
              <a:spcAft>
                <a:spcPts val="0"/>
              </a:spcAft>
              <a:buClr>
                <a:schemeClr val="accent3"/>
              </a:buClr>
              <a:buFont typeface="Arial" pitchFamily="34" charset="0"/>
              <a:buChar char="•"/>
              <a:defRPr/>
            </a:pPr>
            <a:r>
              <a:rPr lang="en-US" dirty="0" smtClean="0">
                <a:solidFill>
                  <a:schemeClr val="tx2">
                    <a:lumMod val="60000"/>
                    <a:lumOff val="40000"/>
                  </a:schemeClr>
                </a:solidFill>
                <a:latin typeface="+mj-lt"/>
              </a:rPr>
              <a:t>Grouper</a:t>
            </a:r>
          </a:p>
          <a:p>
            <a:pPr marL="274320" indent="-274320" fontAlgn="auto">
              <a:spcAft>
                <a:spcPts val="0"/>
              </a:spcAft>
              <a:buClr>
                <a:schemeClr val="accent3"/>
              </a:buClr>
              <a:buFont typeface="Arial" pitchFamily="34" charset="0"/>
              <a:buChar char="•"/>
              <a:defRPr/>
            </a:pPr>
            <a:r>
              <a:rPr lang="en-US" dirty="0" smtClean="0">
                <a:latin typeface="+mj-lt"/>
              </a:rPr>
              <a:t>Performance Analysis</a:t>
            </a:r>
          </a:p>
          <a:p>
            <a:pPr marL="274320" indent="-274320" fontAlgn="auto">
              <a:spcAft>
                <a:spcPts val="0"/>
              </a:spcAft>
              <a:buClr>
                <a:schemeClr val="accent3"/>
              </a:buClr>
              <a:buFont typeface="Arial" pitchFamily="34" charset="0"/>
              <a:buChar char="•"/>
              <a:defRPr/>
            </a:pPr>
            <a:r>
              <a:rPr lang="en-US" dirty="0" smtClean="0">
                <a:latin typeface="+mj-lt"/>
              </a:rPr>
              <a:t>Empirical Evaluation</a:t>
            </a:r>
          </a:p>
          <a:p>
            <a:pPr marL="274320" indent="-274320" fontAlgn="auto">
              <a:spcAft>
                <a:spcPts val="0"/>
              </a:spcAft>
              <a:buClr>
                <a:schemeClr val="accent3"/>
              </a:buClr>
              <a:buFont typeface="Arial" pitchFamily="34" charset="0"/>
              <a:buChar char="•"/>
              <a:defRPr/>
            </a:pPr>
            <a:r>
              <a:rPr lang="en-US" dirty="0" smtClean="0">
                <a:latin typeface="+mj-lt"/>
              </a:rPr>
              <a:t>Conclusions &amp; Future Work</a:t>
            </a: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11</a:t>
            </a:fld>
            <a:r>
              <a:rPr lang="en-US" smtClean="0"/>
              <a:t>/42</a:t>
            </a:r>
            <a:endParaRPr lang="en-US" dirty="0"/>
          </a:p>
        </p:txBody>
      </p:sp>
    </p:spTree>
  </p:cSld>
  <p:clrMapOvr>
    <a:masterClrMapping/>
  </p:clrMapOvr>
  <p:transition advTm="1522">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How Grouper Works: Grouping</a:t>
            </a:r>
            <a:endParaRPr lang="en-US" b="1" dirty="0"/>
          </a:p>
        </p:txBody>
      </p:sp>
      <p:sp>
        <p:nvSpPr>
          <p:cNvPr id="3" name="Content Placeholder 2"/>
          <p:cNvSpPr>
            <a:spLocks noGrp="1"/>
          </p:cNvSpPr>
          <p:nvPr>
            <p:ph idx="1"/>
          </p:nvPr>
        </p:nvSpPr>
        <p:spPr>
          <a:xfrm>
            <a:off x="457200" y="1600201"/>
            <a:ext cx="8229600" cy="2666999"/>
          </a:xfrm>
        </p:spPr>
        <p:txBody>
          <a:bodyPr rtlCol="0">
            <a:normAutofit/>
          </a:bodyPr>
          <a:lstStyle/>
          <a:p>
            <a:pPr marL="274320" indent="-274320" fontAlgn="auto">
              <a:spcAft>
                <a:spcPts val="0"/>
              </a:spcAft>
              <a:buClr>
                <a:schemeClr val="accent3"/>
              </a:buClr>
              <a:buFont typeface="Arial" pitchFamily="34" charset="0"/>
              <a:buChar char="•"/>
              <a:defRPr/>
            </a:pPr>
            <a:r>
              <a:rPr lang="en-US" dirty="0" smtClean="0"/>
              <a:t>Grouper is a software</a:t>
            </a:r>
            <a:r>
              <a:rPr lang="en-US" i="1" dirty="0" smtClean="0"/>
              <a:t> </a:t>
            </a:r>
            <a:r>
              <a:rPr lang="en-US" dirty="0" smtClean="0"/>
              <a:t>algorithm that handles bitmask rules</a:t>
            </a:r>
          </a:p>
          <a:p>
            <a:pPr marL="274320" indent="-274320">
              <a:buClr>
                <a:schemeClr val="accent3"/>
              </a:buClr>
              <a:defRPr/>
            </a:pPr>
            <a:r>
              <a:rPr lang="en-US" dirty="0" smtClean="0"/>
              <a:t>It works by partitioning the </a:t>
            </a:r>
            <a:r>
              <a:rPr lang="en-US" i="1" dirty="0" smtClean="0"/>
              <a:t>b </a:t>
            </a:r>
            <a:r>
              <a:rPr lang="en-US" dirty="0" smtClean="0"/>
              <a:t>packet bits our classifier cares about into approximately equal sized groups </a:t>
            </a:r>
          </a:p>
        </p:txBody>
      </p:sp>
      <p:grpSp>
        <p:nvGrpSpPr>
          <p:cNvPr id="46" name="Group 45"/>
          <p:cNvGrpSpPr/>
          <p:nvPr/>
        </p:nvGrpSpPr>
        <p:grpSpPr>
          <a:xfrm>
            <a:off x="1219200" y="4495800"/>
            <a:ext cx="6172200" cy="1893332"/>
            <a:chOff x="1219200" y="4495800"/>
            <a:chExt cx="6172200" cy="1893332"/>
          </a:xfrm>
        </p:grpSpPr>
        <p:grpSp>
          <p:nvGrpSpPr>
            <p:cNvPr id="21" name="Group 20"/>
            <p:cNvGrpSpPr/>
            <p:nvPr/>
          </p:nvGrpSpPr>
          <p:grpSpPr>
            <a:xfrm>
              <a:off x="1219200" y="5410200"/>
              <a:ext cx="6172200" cy="381000"/>
              <a:chOff x="762000" y="4572000"/>
              <a:chExt cx="6172200" cy="381000"/>
            </a:xfrm>
            <a:solidFill>
              <a:schemeClr val="bg1"/>
            </a:solidFill>
            <a:effectLst>
              <a:outerShdw blurRad="50800" dist="38100" dir="8100000" algn="tr" rotWithShape="0">
                <a:prstClr val="black">
                  <a:alpha val="40000"/>
                </a:prstClr>
              </a:outerShdw>
            </a:effectLst>
          </p:grpSpPr>
          <p:grpSp>
            <p:nvGrpSpPr>
              <p:cNvPr id="11" name="Group 10"/>
              <p:cNvGrpSpPr/>
              <p:nvPr/>
            </p:nvGrpSpPr>
            <p:grpSpPr>
              <a:xfrm>
                <a:off x="2362200" y="4572000"/>
                <a:ext cx="1371600" cy="381000"/>
                <a:chOff x="762000" y="5029200"/>
                <a:chExt cx="1371600" cy="381000"/>
              </a:xfrm>
              <a:grpFill/>
            </p:grpSpPr>
            <p:sp>
              <p:nvSpPr>
                <p:cNvPr id="6" name="Rectangle 5"/>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762000" y="4572000"/>
                <a:ext cx="1371600" cy="381000"/>
                <a:chOff x="762000" y="5029200"/>
                <a:chExt cx="1371600" cy="381000"/>
              </a:xfrm>
              <a:grpFill/>
            </p:grpSpPr>
            <p:sp>
              <p:nvSpPr>
                <p:cNvPr id="13" name="Rectangle 12"/>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962400" y="4572000"/>
                <a:ext cx="1371600" cy="381000"/>
                <a:chOff x="762000" y="5029200"/>
                <a:chExt cx="1371600" cy="381000"/>
              </a:xfrm>
              <a:grpFill/>
            </p:grpSpPr>
            <p:sp>
              <p:nvSpPr>
                <p:cNvPr id="16" name="Rectangle 15"/>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562600" y="4572000"/>
                <a:ext cx="1371600" cy="381000"/>
                <a:chOff x="762000" y="5029200"/>
                <a:chExt cx="1371600" cy="381000"/>
              </a:xfrm>
              <a:grpFill/>
            </p:grpSpPr>
            <p:sp>
              <p:nvSpPr>
                <p:cNvPr id="19" name="Rectangle 18"/>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 name="Group 24"/>
            <p:cNvGrpSpPr/>
            <p:nvPr/>
          </p:nvGrpSpPr>
          <p:grpSpPr>
            <a:xfrm>
              <a:off x="1219200" y="4495800"/>
              <a:ext cx="6096000" cy="838200"/>
              <a:chOff x="1371600" y="4114800"/>
              <a:chExt cx="6096000" cy="838200"/>
            </a:xfrm>
          </p:grpSpPr>
          <p:sp>
            <p:nvSpPr>
              <p:cNvPr id="22" name="Right Brace 21"/>
              <p:cNvSpPr/>
              <p:nvPr/>
            </p:nvSpPr>
            <p:spPr>
              <a:xfrm rot="16200000">
                <a:off x="4229100" y="1714500"/>
                <a:ext cx="381000" cy="6096000"/>
              </a:xfrm>
              <a:prstGeom prst="rightBrace">
                <a:avLst>
                  <a:gd name="adj1" fmla="val 68333"/>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962400" y="4114800"/>
                <a:ext cx="1295400" cy="461665"/>
              </a:xfrm>
              <a:prstGeom prst="rect">
                <a:avLst/>
              </a:prstGeom>
              <a:noFill/>
            </p:spPr>
            <p:txBody>
              <a:bodyPr wrap="square" rtlCol="0">
                <a:spAutoFit/>
              </a:bodyPr>
              <a:lstStyle/>
              <a:p>
                <a:r>
                  <a:rPr lang="en-US" sz="2400" dirty="0" smtClean="0">
                    <a:latin typeface="+mj-lt"/>
                  </a:rPr>
                  <a:t>b = 12</a:t>
                </a:r>
                <a:endParaRPr lang="en-US" sz="2400" dirty="0">
                  <a:latin typeface="+mj-lt"/>
                </a:endParaRPr>
              </a:p>
            </p:txBody>
          </p:sp>
        </p:grpSp>
        <p:grpSp>
          <p:nvGrpSpPr>
            <p:cNvPr id="31" name="Group 30"/>
            <p:cNvGrpSpPr/>
            <p:nvPr/>
          </p:nvGrpSpPr>
          <p:grpSpPr>
            <a:xfrm>
              <a:off x="1371600" y="6019800"/>
              <a:ext cx="5895027" cy="369332"/>
              <a:chOff x="1524000" y="6172200"/>
              <a:chExt cx="5895027" cy="369332"/>
            </a:xfrm>
          </p:grpSpPr>
          <p:sp>
            <p:nvSpPr>
              <p:cNvPr id="27" name="TextBox 26"/>
              <p:cNvSpPr txBox="1"/>
              <p:nvPr/>
            </p:nvSpPr>
            <p:spPr>
              <a:xfrm>
                <a:off x="1524000" y="6172200"/>
                <a:ext cx="1018227" cy="369332"/>
              </a:xfrm>
              <a:prstGeom prst="rect">
                <a:avLst/>
              </a:prstGeom>
              <a:noFill/>
            </p:spPr>
            <p:txBody>
              <a:bodyPr wrap="none" rtlCol="0">
                <a:spAutoFit/>
              </a:bodyPr>
              <a:lstStyle/>
              <a:p>
                <a:r>
                  <a:rPr lang="en-US" dirty="0" smtClean="0"/>
                  <a:t>Group 0</a:t>
                </a:r>
                <a:endParaRPr lang="en-US" dirty="0"/>
              </a:p>
            </p:txBody>
          </p:sp>
          <p:sp>
            <p:nvSpPr>
              <p:cNvPr id="28" name="TextBox 27"/>
              <p:cNvSpPr txBox="1"/>
              <p:nvPr/>
            </p:nvSpPr>
            <p:spPr>
              <a:xfrm>
                <a:off x="3124200" y="6172200"/>
                <a:ext cx="1018227" cy="369332"/>
              </a:xfrm>
              <a:prstGeom prst="rect">
                <a:avLst/>
              </a:prstGeom>
              <a:noFill/>
            </p:spPr>
            <p:txBody>
              <a:bodyPr wrap="none" rtlCol="0">
                <a:spAutoFit/>
              </a:bodyPr>
              <a:lstStyle/>
              <a:p>
                <a:r>
                  <a:rPr lang="en-US" dirty="0" smtClean="0"/>
                  <a:t>Group 1</a:t>
                </a:r>
                <a:endParaRPr lang="en-US" dirty="0"/>
              </a:p>
            </p:txBody>
          </p:sp>
          <p:sp>
            <p:nvSpPr>
              <p:cNvPr id="29" name="TextBox 28"/>
              <p:cNvSpPr txBox="1"/>
              <p:nvPr/>
            </p:nvSpPr>
            <p:spPr>
              <a:xfrm>
                <a:off x="4724400" y="6172200"/>
                <a:ext cx="1018227" cy="369332"/>
              </a:xfrm>
              <a:prstGeom prst="rect">
                <a:avLst/>
              </a:prstGeom>
              <a:noFill/>
            </p:spPr>
            <p:txBody>
              <a:bodyPr wrap="none" rtlCol="0">
                <a:spAutoFit/>
              </a:bodyPr>
              <a:lstStyle/>
              <a:p>
                <a:r>
                  <a:rPr lang="en-US" dirty="0" smtClean="0"/>
                  <a:t>Group 2</a:t>
                </a:r>
                <a:endParaRPr lang="en-US" dirty="0"/>
              </a:p>
            </p:txBody>
          </p:sp>
          <p:sp>
            <p:nvSpPr>
              <p:cNvPr id="30" name="TextBox 29"/>
              <p:cNvSpPr txBox="1"/>
              <p:nvPr/>
            </p:nvSpPr>
            <p:spPr>
              <a:xfrm>
                <a:off x="6400800" y="6172200"/>
                <a:ext cx="1018227" cy="369332"/>
              </a:xfrm>
              <a:prstGeom prst="rect">
                <a:avLst/>
              </a:prstGeom>
              <a:noFill/>
            </p:spPr>
            <p:txBody>
              <a:bodyPr wrap="none" rtlCol="0">
                <a:spAutoFit/>
              </a:bodyPr>
              <a:lstStyle/>
              <a:p>
                <a:r>
                  <a:rPr lang="en-US" dirty="0" smtClean="0"/>
                  <a:t>Group 3</a:t>
                </a:r>
                <a:endParaRPr lang="en-US" dirty="0"/>
              </a:p>
            </p:txBody>
          </p:sp>
        </p:grpSp>
        <p:grpSp>
          <p:nvGrpSpPr>
            <p:cNvPr id="45" name="Group 44"/>
            <p:cNvGrpSpPr/>
            <p:nvPr/>
          </p:nvGrpSpPr>
          <p:grpSpPr>
            <a:xfrm>
              <a:off x="1295400" y="5410200"/>
              <a:ext cx="6058364" cy="369332"/>
              <a:chOff x="1295400" y="5410200"/>
              <a:chExt cx="6058364" cy="369332"/>
            </a:xfrm>
          </p:grpSpPr>
          <p:sp>
            <p:nvSpPr>
              <p:cNvPr id="33" name="TextBox 32"/>
              <p:cNvSpPr txBox="1"/>
              <p:nvPr/>
            </p:nvSpPr>
            <p:spPr>
              <a:xfrm>
                <a:off x="38100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34" name="TextBox 33"/>
              <p:cNvSpPr txBox="1"/>
              <p:nvPr/>
            </p:nvSpPr>
            <p:spPr>
              <a:xfrm>
                <a:off x="28956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35" name="TextBox 34"/>
              <p:cNvSpPr txBox="1"/>
              <p:nvPr/>
            </p:nvSpPr>
            <p:spPr>
              <a:xfrm>
                <a:off x="17526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36" name="TextBox 35"/>
              <p:cNvSpPr txBox="1"/>
              <p:nvPr/>
            </p:nvSpPr>
            <p:spPr>
              <a:xfrm>
                <a:off x="54102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37" name="TextBox 36"/>
              <p:cNvSpPr txBox="1"/>
              <p:nvPr/>
            </p:nvSpPr>
            <p:spPr>
              <a:xfrm>
                <a:off x="49530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38" name="TextBox 37"/>
              <p:cNvSpPr txBox="1"/>
              <p:nvPr/>
            </p:nvSpPr>
            <p:spPr>
              <a:xfrm>
                <a:off x="70104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39" name="TextBox 38"/>
              <p:cNvSpPr txBox="1"/>
              <p:nvPr/>
            </p:nvSpPr>
            <p:spPr>
              <a:xfrm>
                <a:off x="60960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40" name="TextBox 39"/>
              <p:cNvSpPr txBox="1"/>
              <p:nvPr/>
            </p:nvSpPr>
            <p:spPr>
              <a:xfrm>
                <a:off x="12954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41" name="TextBox 40"/>
              <p:cNvSpPr txBox="1"/>
              <p:nvPr/>
            </p:nvSpPr>
            <p:spPr>
              <a:xfrm>
                <a:off x="22098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42" name="TextBox 41"/>
              <p:cNvSpPr txBox="1"/>
              <p:nvPr/>
            </p:nvSpPr>
            <p:spPr>
              <a:xfrm>
                <a:off x="33528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43" name="TextBox 42"/>
              <p:cNvSpPr txBox="1"/>
              <p:nvPr/>
            </p:nvSpPr>
            <p:spPr>
              <a:xfrm>
                <a:off x="44958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44" name="TextBox 43"/>
              <p:cNvSpPr txBox="1"/>
              <p:nvPr/>
            </p:nvSpPr>
            <p:spPr>
              <a:xfrm>
                <a:off x="65532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sp>
        <p:nvSpPr>
          <p:cNvPr id="48" name="Slide Number Placeholder 47"/>
          <p:cNvSpPr>
            <a:spLocks noGrp="1"/>
          </p:cNvSpPr>
          <p:nvPr>
            <p:ph type="sldNum" sz="quarter" idx="12"/>
          </p:nvPr>
        </p:nvSpPr>
        <p:spPr/>
        <p:txBody>
          <a:bodyPr/>
          <a:lstStyle/>
          <a:p>
            <a:pPr>
              <a:defRPr/>
            </a:pPr>
            <a:fld id="{E03BD01E-0726-4DE6-B222-EE842B5766D2}" type="slidenum">
              <a:rPr lang="en-US" smtClean="0"/>
              <a:pPr>
                <a:defRPr/>
              </a:pPr>
              <a:t>12</a:t>
            </a:fld>
            <a:r>
              <a:rPr lang="en-US" smtClean="0"/>
              <a:t>/42</a:t>
            </a:r>
            <a:endParaRPr lang="en-US" dirty="0"/>
          </a:p>
        </p:txBody>
      </p:sp>
    </p:spTree>
  </p:cSld>
  <p:clrMapOvr>
    <a:masterClrMapping/>
  </p:clrMapOvr>
  <p:transition advTm="21992">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fontScale="90000"/>
          </a:bodyPr>
          <a:lstStyle/>
          <a:p>
            <a:pPr fontAlgn="auto">
              <a:spcAft>
                <a:spcPts val="0"/>
              </a:spcAft>
              <a:defRPr/>
            </a:pPr>
            <a:r>
              <a:rPr lang="en-US" b="1" dirty="0" smtClean="0"/>
              <a:t>How Grouper Works: Lookup</a:t>
            </a:r>
            <a:endParaRPr lang="en-US" b="1" dirty="0"/>
          </a:p>
        </p:txBody>
      </p:sp>
      <p:sp>
        <p:nvSpPr>
          <p:cNvPr id="3" name="Content Placeholder 2"/>
          <p:cNvSpPr>
            <a:spLocks noGrp="1"/>
          </p:cNvSpPr>
          <p:nvPr>
            <p:ph idx="1"/>
          </p:nvPr>
        </p:nvSpPr>
        <p:spPr>
          <a:xfrm>
            <a:off x="457200" y="1066800"/>
            <a:ext cx="8229600" cy="1600200"/>
          </a:xfrm>
        </p:spPr>
        <p:txBody>
          <a:bodyPr rtlCol="0">
            <a:normAutofit fontScale="92500"/>
          </a:bodyPr>
          <a:lstStyle/>
          <a:p>
            <a:pPr marL="274320" indent="-274320" fontAlgn="auto">
              <a:spcAft>
                <a:spcPts val="0"/>
              </a:spcAft>
              <a:buClr>
                <a:schemeClr val="accent3"/>
              </a:buClr>
              <a:buFont typeface="Arial" pitchFamily="34" charset="0"/>
              <a:buChar char="•"/>
              <a:defRPr/>
            </a:pPr>
            <a:r>
              <a:rPr lang="en-US" dirty="0" smtClean="0"/>
              <a:t>Grouper uses the value of each of these groups to look up the set (expressed as a bitmap) of classes that match that group of bits</a:t>
            </a:r>
          </a:p>
          <a:p>
            <a:pPr marL="274320" indent="-274320" fontAlgn="auto">
              <a:spcAft>
                <a:spcPts val="0"/>
              </a:spcAft>
              <a:buClr>
                <a:schemeClr val="accent3"/>
              </a:buClr>
              <a:buNone/>
              <a:defRPr/>
            </a:pPr>
            <a:endParaRPr lang="en-US" dirty="0" smtClean="0"/>
          </a:p>
        </p:txBody>
      </p:sp>
      <p:grpSp>
        <p:nvGrpSpPr>
          <p:cNvPr id="40" name="Group 39"/>
          <p:cNvGrpSpPr/>
          <p:nvPr/>
        </p:nvGrpSpPr>
        <p:grpSpPr>
          <a:xfrm>
            <a:off x="685800" y="2667000"/>
            <a:ext cx="6172200" cy="1893332"/>
            <a:chOff x="685800" y="2667000"/>
            <a:chExt cx="6172200" cy="1893332"/>
          </a:xfrm>
        </p:grpSpPr>
        <p:grpSp>
          <p:nvGrpSpPr>
            <p:cNvPr id="42" name="Group 20"/>
            <p:cNvGrpSpPr/>
            <p:nvPr/>
          </p:nvGrpSpPr>
          <p:grpSpPr>
            <a:xfrm>
              <a:off x="685800" y="3581400"/>
              <a:ext cx="6172200" cy="381000"/>
              <a:chOff x="762000" y="4572000"/>
              <a:chExt cx="6172200" cy="381000"/>
            </a:xfrm>
            <a:solidFill>
              <a:schemeClr val="bg1"/>
            </a:solidFill>
            <a:effectLst>
              <a:outerShdw blurRad="50800" dist="38100" dir="8100000" algn="tr" rotWithShape="0">
                <a:prstClr val="black">
                  <a:alpha val="40000"/>
                </a:prstClr>
              </a:outerShdw>
            </a:effectLst>
          </p:grpSpPr>
          <p:grpSp>
            <p:nvGrpSpPr>
              <p:cNvPr id="64" name="Group 10"/>
              <p:cNvGrpSpPr/>
              <p:nvPr/>
            </p:nvGrpSpPr>
            <p:grpSpPr>
              <a:xfrm>
                <a:off x="2362200" y="4572000"/>
                <a:ext cx="1371600" cy="381000"/>
                <a:chOff x="762000" y="5029200"/>
                <a:chExt cx="1371600" cy="381000"/>
              </a:xfrm>
              <a:grpFill/>
            </p:grpSpPr>
            <p:sp>
              <p:nvSpPr>
                <p:cNvPr id="74" name="Rectangle 5"/>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11"/>
              <p:cNvGrpSpPr/>
              <p:nvPr/>
            </p:nvGrpSpPr>
            <p:grpSpPr>
              <a:xfrm>
                <a:off x="762000" y="4572000"/>
                <a:ext cx="1371600" cy="381000"/>
                <a:chOff x="762000" y="5029200"/>
                <a:chExt cx="1371600" cy="381000"/>
              </a:xfrm>
              <a:grpFill/>
            </p:grpSpPr>
            <p:sp>
              <p:nvSpPr>
                <p:cNvPr id="72" name="Rectangle 71"/>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14"/>
              <p:cNvGrpSpPr/>
              <p:nvPr/>
            </p:nvGrpSpPr>
            <p:grpSpPr>
              <a:xfrm>
                <a:off x="3962400" y="4572000"/>
                <a:ext cx="1371600" cy="381000"/>
                <a:chOff x="762000" y="5029200"/>
                <a:chExt cx="1371600" cy="381000"/>
              </a:xfrm>
              <a:grpFill/>
            </p:grpSpPr>
            <p:sp>
              <p:nvSpPr>
                <p:cNvPr id="70" name="Rectangle 69"/>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17"/>
              <p:cNvGrpSpPr/>
              <p:nvPr/>
            </p:nvGrpSpPr>
            <p:grpSpPr>
              <a:xfrm>
                <a:off x="5562600" y="4572000"/>
                <a:ext cx="1371600" cy="381000"/>
                <a:chOff x="762000" y="5029200"/>
                <a:chExt cx="1371600" cy="381000"/>
              </a:xfrm>
              <a:grpFill/>
            </p:grpSpPr>
            <p:sp>
              <p:nvSpPr>
                <p:cNvPr id="68" name="Rectangle 67"/>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 name="Group 24"/>
            <p:cNvGrpSpPr/>
            <p:nvPr/>
          </p:nvGrpSpPr>
          <p:grpSpPr>
            <a:xfrm>
              <a:off x="685800" y="2667000"/>
              <a:ext cx="6096000" cy="838200"/>
              <a:chOff x="1371600" y="4114800"/>
              <a:chExt cx="6096000" cy="838200"/>
            </a:xfrm>
          </p:grpSpPr>
          <p:sp>
            <p:nvSpPr>
              <p:cNvPr id="62" name="Right Brace 61"/>
              <p:cNvSpPr/>
              <p:nvPr/>
            </p:nvSpPr>
            <p:spPr>
              <a:xfrm rot="16200000">
                <a:off x="4229100" y="1714500"/>
                <a:ext cx="381000" cy="6096000"/>
              </a:xfrm>
              <a:prstGeom prst="rightBrace">
                <a:avLst>
                  <a:gd name="adj1" fmla="val 68333"/>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p:cNvSpPr txBox="1"/>
              <p:nvPr/>
            </p:nvSpPr>
            <p:spPr>
              <a:xfrm>
                <a:off x="3962400" y="4114800"/>
                <a:ext cx="1295400" cy="461665"/>
              </a:xfrm>
              <a:prstGeom prst="rect">
                <a:avLst/>
              </a:prstGeom>
              <a:noFill/>
            </p:spPr>
            <p:txBody>
              <a:bodyPr wrap="square" rtlCol="0">
                <a:spAutoFit/>
              </a:bodyPr>
              <a:lstStyle/>
              <a:p>
                <a:r>
                  <a:rPr lang="en-US" sz="2400" dirty="0" smtClean="0">
                    <a:latin typeface="+mj-lt"/>
                  </a:rPr>
                  <a:t>b = 12</a:t>
                </a:r>
                <a:endParaRPr lang="en-US" sz="2400" dirty="0">
                  <a:latin typeface="+mj-lt"/>
                </a:endParaRPr>
              </a:p>
            </p:txBody>
          </p:sp>
        </p:grpSp>
        <p:grpSp>
          <p:nvGrpSpPr>
            <p:cNvPr id="44" name="Group 30"/>
            <p:cNvGrpSpPr/>
            <p:nvPr/>
          </p:nvGrpSpPr>
          <p:grpSpPr>
            <a:xfrm>
              <a:off x="838200" y="4191000"/>
              <a:ext cx="5895027" cy="369332"/>
              <a:chOff x="1524000" y="6172200"/>
              <a:chExt cx="5895027" cy="369332"/>
            </a:xfrm>
          </p:grpSpPr>
          <p:sp>
            <p:nvSpPr>
              <p:cNvPr id="58" name="TextBox 57"/>
              <p:cNvSpPr txBox="1"/>
              <p:nvPr/>
            </p:nvSpPr>
            <p:spPr>
              <a:xfrm>
                <a:off x="15240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0</a:t>
                </a:r>
                <a:endParaRPr lang="en-US" dirty="0">
                  <a:solidFill>
                    <a:schemeClr val="tx1">
                      <a:lumMod val="50000"/>
                      <a:lumOff val="50000"/>
                    </a:schemeClr>
                  </a:solidFill>
                  <a:latin typeface="+mj-lt"/>
                </a:endParaRPr>
              </a:p>
            </p:txBody>
          </p:sp>
          <p:sp>
            <p:nvSpPr>
              <p:cNvPr id="59" name="TextBox 58"/>
              <p:cNvSpPr txBox="1"/>
              <p:nvPr/>
            </p:nvSpPr>
            <p:spPr>
              <a:xfrm>
                <a:off x="31242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1</a:t>
                </a:r>
                <a:endParaRPr lang="en-US" dirty="0">
                  <a:solidFill>
                    <a:schemeClr val="tx1">
                      <a:lumMod val="50000"/>
                      <a:lumOff val="50000"/>
                    </a:schemeClr>
                  </a:solidFill>
                  <a:latin typeface="+mj-lt"/>
                </a:endParaRPr>
              </a:p>
            </p:txBody>
          </p:sp>
          <p:sp>
            <p:nvSpPr>
              <p:cNvPr id="60" name="TextBox 59"/>
              <p:cNvSpPr txBox="1"/>
              <p:nvPr/>
            </p:nvSpPr>
            <p:spPr>
              <a:xfrm>
                <a:off x="47244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2</a:t>
                </a:r>
                <a:endParaRPr lang="en-US" dirty="0">
                  <a:solidFill>
                    <a:schemeClr val="tx1">
                      <a:lumMod val="50000"/>
                      <a:lumOff val="50000"/>
                    </a:schemeClr>
                  </a:solidFill>
                  <a:latin typeface="+mj-lt"/>
                </a:endParaRPr>
              </a:p>
            </p:txBody>
          </p:sp>
          <p:sp>
            <p:nvSpPr>
              <p:cNvPr id="61" name="TextBox 60"/>
              <p:cNvSpPr txBox="1"/>
              <p:nvPr/>
            </p:nvSpPr>
            <p:spPr>
              <a:xfrm>
                <a:off x="64008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3</a:t>
                </a:r>
                <a:endParaRPr lang="en-US" dirty="0">
                  <a:solidFill>
                    <a:schemeClr val="tx1">
                      <a:lumMod val="50000"/>
                      <a:lumOff val="50000"/>
                    </a:schemeClr>
                  </a:solidFill>
                  <a:latin typeface="+mj-lt"/>
                </a:endParaRPr>
              </a:p>
            </p:txBody>
          </p:sp>
        </p:grpSp>
        <p:grpSp>
          <p:nvGrpSpPr>
            <p:cNvPr id="45" name="Group 44"/>
            <p:cNvGrpSpPr/>
            <p:nvPr/>
          </p:nvGrpSpPr>
          <p:grpSpPr>
            <a:xfrm>
              <a:off x="762000" y="3581400"/>
              <a:ext cx="6058364" cy="369332"/>
              <a:chOff x="1295400" y="5410200"/>
              <a:chExt cx="6058364" cy="369332"/>
            </a:xfrm>
          </p:grpSpPr>
          <p:sp>
            <p:nvSpPr>
              <p:cNvPr id="46" name="TextBox 45"/>
              <p:cNvSpPr txBox="1"/>
              <p:nvPr/>
            </p:nvSpPr>
            <p:spPr>
              <a:xfrm>
                <a:off x="38100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47" name="TextBox 46"/>
              <p:cNvSpPr txBox="1"/>
              <p:nvPr/>
            </p:nvSpPr>
            <p:spPr>
              <a:xfrm>
                <a:off x="28956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48" name="TextBox 47"/>
              <p:cNvSpPr txBox="1"/>
              <p:nvPr/>
            </p:nvSpPr>
            <p:spPr>
              <a:xfrm>
                <a:off x="17526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49" name="TextBox 48"/>
              <p:cNvSpPr txBox="1"/>
              <p:nvPr/>
            </p:nvSpPr>
            <p:spPr>
              <a:xfrm>
                <a:off x="54102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50" name="TextBox 49"/>
              <p:cNvSpPr txBox="1"/>
              <p:nvPr/>
            </p:nvSpPr>
            <p:spPr>
              <a:xfrm>
                <a:off x="49530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51" name="TextBox 50"/>
              <p:cNvSpPr txBox="1"/>
              <p:nvPr/>
            </p:nvSpPr>
            <p:spPr>
              <a:xfrm>
                <a:off x="7010400" y="54102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52" name="TextBox 51"/>
              <p:cNvSpPr txBox="1"/>
              <p:nvPr/>
            </p:nvSpPr>
            <p:spPr>
              <a:xfrm>
                <a:off x="60960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53" name="TextBox 52"/>
              <p:cNvSpPr txBox="1"/>
              <p:nvPr/>
            </p:nvSpPr>
            <p:spPr>
              <a:xfrm>
                <a:off x="12954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54" name="TextBox 53"/>
              <p:cNvSpPr txBox="1"/>
              <p:nvPr/>
            </p:nvSpPr>
            <p:spPr>
              <a:xfrm>
                <a:off x="22098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55" name="TextBox 54"/>
              <p:cNvSpPr txBox="1"/>
              <p:nvPr/>
            </p:nvSpPr>
            <p:spPr>
              <a:xfrm>
                <a:off x="33528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56" name="TextBox 55"/>
              <p:cNvSpPr txBox="1"/>
              <p:nvPr/>
            </p:nvSpPr>
            <p:spPr>
              <a:xfrm>
                <a:off x="44958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57" name="TextBox 56"/>
              <p:cNvSpPr txBox="1"/>
              <p:nvPr/>
            </p:nvSpPr>
            <p:spPr>
              <a:xfrm>
                <a:off x="6553200" y="54102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sp>
        <p:nvSpPr>
          <p:cNvPr id="76" name="Slide Number Placeholder 75"/>
          <p:cNvSpPr>
            <a:spLocks noGrp="1"/>
          </p:cNvSpPr>
          <p:nvPr>
            <p:ph type="sldNum" sz="quarter" idx="12"/>
          </p:nvPr>
        </p:nvSpPr>
        <p:spPr/>
        <p:txBody>
          <a:bodyPr/>
          <a:lstStyle/>
          <a:p>
            <a:pPr>
              <a:defRPr/>
            </a:pPr>
            <a:fld id="{E03BD01E-0726-4DE6-B222-EE842B5766D2}" type="slidenum">
              <a:rPr lang="en-US" smtClean="0"/>
              <a:pPr>
                <a:defRPr/>
              </a:pPr>
              <a:t>13</a:t>
            </a:fld>
            <a:r>
              <a:rPr lang="en-US" smtClean="0"/>
              <a:t>/42</a:t>
            </a:r>
            <a:endParaRPr lang="en-US" dirty="0"/>
          </a:p>
        </p:txBody>
      </p:sp>
    </p:spTree>
  </p:cSld>
  <p:clrMapOvr>
    <a:masterClrMapping/>
  </p:clrMapOvr>
  <p:transition advTm="11998">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fontScale="90000"/>
          </a:bodyPr>
          <a:lstStyle/>
          <a:p>
            <a:pPr fontAlgn="auto">
              <a:spcAft>
                <a:spcPts val="0"/>
              </a:spcAft>
              <a:defRPr/>
            </a:pPr>
            <a:r>
              <a:rPr lang="en-US" b="1" dirty="0" smtClean="0"/>
              <a:t>How Grouper Works: Lookup</a:t>
            </a:r>
            <a:endParaRPr lang="en-US" b="1" dirty="0"/>
          </a:p>
        </p:txBody>
      </p:sp>
      <p:sp>
        <p:nvSpPr>
          <p:cNvPr id="3" name="Content Placeholder 2"/>
          <p:cNvSpPr>
            <a:spLocks noGrp="1"/>
          </p:cNvSpPr>
          <p:nvPr>
            <p:ph idx="1"/>
          </p:nvPr>
        </p:nvSpPr>
        <p:spPr>
          <a:xfrm>
            <a:off x="457200" y="1066800"/>
            <a:ext cx="8229600" cy="1600200"/>
          </a:xfrm>
        </p:spPr>
        <p:txBody>
          <a:bodyPr rtlCol="0">
            <a:normAutofit fontScale="92500"/>
          </a:bodyPr>
          <a:lstStyle/>
          <a:p>
            <a:pPr marL="274320" indent="-274320" fontAlgn="auto">
              <a:spcAft>
                <a:spcPts val="0"/>
              </a:spcAft>
              <a:buClr>
                <a:schemeClr val="accent3"/>
              </a:buClr>
              <a:buFont typeface="Arial" pitchFamily="34" charset="0"/>
              <a:buChar char="•"/>
              <a:defRPr/>
            </a:pPr>
            <a:r>
              <a:rPr lang="en-US" dirty="0" smtClean="0"/>
              <a:t>Grouper uses the value of each of these groups to look up the set (expressed as a bitmap) of classes that match that group of bits</a:t>
            </a:r>
          </a:p>
          <a:p>
            <a:pPr marL="274320" indent="-274320" fontAlgn="auto">
              <a:spcAft>
                <a:spcPts val="0"/>
              </a:spcAft>
              <a:buClr>
                <a:schemeClr val="accent3"/>
              </a:buClr>
              <a:buNone/>
              <a:defRPr/>
            </a:pPr>
            <a:endParaRPr lang="en-US" dirty="0" smtClean="0"/>
          </a:p>
        </p:txBody>
      </p:sp>
      <p:grpSp>
        <p:nvGrpSpPr>
          <p:cNvPr id="14" name="Group 111"/>
          <p:cNvGrpSpPr/>
          <p:nvPr/>
        </p:nvGrpSpPr>
        <p:grpSpPr>
          <a:xfrm>
            <a:off x="685800" y="3581400"/>
            <a:ext cx="1371600" cy="381000"/>
            <a:chOff x="762000" y="5334000"/>
            <a:chExt cx="1371600" cy="381000"/>
          </a:xfrm>
        </p:grpSpPr>
        <p:grpSp>
          <p:nvGrpSpPr>
            <p:cNvPr id="15" name="Group 11"/>
            <p:cNvGrpSpPr/>
            <p:nvPr/>
          </p:nvGrpSpPr>
          <p:grpSpPr>
            <a:xfrm>
              <a:off x="762000" y="5334000"/>
              <a:ext cx="1371600" cy="381000"/>
              <a:chOff x="762000" y="5029200"/>
              <a:chExt cx="1371600" cy="381000"/>
            </a:xfrm>
            <a:solidFill>
              <a:schemeClr val="bg1"/>
            </a:solidFill>
            <a:effectLst>
              <a:outerShdw blurRad="50800" dist="38100" dir="8100000" algn="tr" rotWithShape="0">
                <a:prstClr val="black">
                  <a:alpha val="40000"/>
                </a:prstClr>
              </a:outerShdw>
            </a:effectLst>
          </p:grpSpPr>
          <p:sp>
            <p:nvSpPr>
              <p:cNvPr id="107" name="Rectangle 106"/>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10"/>
            <p:cNvGrpSpPr/>
            <p:nvPr/>
          </p:nvGrpSpPr>
          <p:grpSpPr>
            <a:xfrm>
              <a:off x="838200" y="5334000"/>
              <a:ext cx="1257764" cy="369332"/>
              <a:chOff x="838200" y="5334000"/>
              <a:chExt cx="1257764" cy="369332"/>
            </a:xfrm>
          </p:grpSpPr>
          <p:sp>
            <p:nvSpPr>
              <p:cNvPr id="83" name="TextBox 82"/>
              <p:cNvSpPr txBox="1"/>
              <p:nvPr/>
            </p:nvSpPr>
            <p:spPr>
              <a:xfrm>
                <a:off x="1295400" y="53340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88" name="TextBox 87"/>
              <p:cNvSpPr txBox="1"/>
              <p:nvPr/>
            </p:nvSpPr>
            <p:spPr>
              <a:xfrm>
                <a:off x="838200" y="53340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89" name="TextBox 88"/>
              <p:cNvSpPr txBox="1"/>
              <p:nvPr/>
            </p:nvSpPr>
            <p:spPr>
              <a:xfrm>
                <a:off x="1752600" y="53340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sp>
        <p:nvSpPr>
          <p:cNvPr id="64" name="TextBox 63"/>
          <p:cNvSpPr txBox="1"/>
          <p:nvPr/>
        </p:nvSpPr>
        <p:spPr>
          <a:xfrm>
            <a:off x="2133600" y="3505200"/>
            <a:ext cx="756938" cy="492443"/>
          </a:xfrm>
          <a:prstGeom prst="rect">
            <a:avLst/>
          </a:prstGeom>
          <a:noFill/>
        </p:spPr>
        <p:txBody>
          <a:bodyPr wrap="none" rtlCol="0">
            <a:spAutoFit/>
          </a:bodyPr>
          <a:lstStyle/>
          <a:p>
            <a:r>
              <a:rPr lang="en-US" sz="2600" b="1" dirty="0" smtClean="0">
                <a:latin typeface="+mj-lt"/>
              </a:rPr>
              <a:t>= </a:t>
            </a:r>
            <a:r>
              <a:rPr lang="en-US" sz="2600" b="1" dirty="0" smtClean="0">
                <a:solidFill>
                  <a:srgbClr val="C00000"/>
                </a:solidFill>
                <a:latin typeface="+mj-lt"/>
              </a:rPr>
              <a:t>2</a:t>
            </a:r>
            <a:endParaRPr lang="en-US" sz="2600" b="1" dirty="0">
              <a:solidFill>
                <a:srgbClr val="C00000"/>
              </a:solidFill>
              <a:latin typeface="+mj-lt"/>
            </a:endParaRPr>
          </a:p>
        </p:txBody>
      </p:sp>
      <p:grpSp>
        <p:nvGrpSpPr>
          <p:cNvPr id="134" name="Group 133"/>
          <p:cNvGrpSpPr/>
          <p:nvPr/>
        </p:nvGrpSpPr>
        <p:grpSpPr>
          <a:xfrm>
            <a:off x="4114800" y="3048000"/>
            <a:ext cx="2133600" cy="3658394"/>
            <a:chOff x="4114800" y="3048000"/>
            <a:chExt cx="2133600" cy="3658394"/>
          </a:xfrm>
        </p:grpSpPr>
        <p:grpSp>
          <p:nvGrpSpPr>
            <p:cNvPr id="115" name="Group 114"/>
            <p:cNvGrpSpPr/>
            <p:nvPr/>
          </p:nvGrpSpPr>
          <p:grpSpPr>
            <a:xfrm>
              <a:off x="4114800" y="3048000"/>
              <a:ext cx="2133600" cy="3658394"/>
              <a:chOff x="6400800" y="2971800"/>
              <a:chExt cx="2133600" cy="3658394"/>
            </a:xfrm>
          </p:grpSpPr>
          <p:sp>
            <p:nvSpPr>
              <p:cNvPr id="67" name="Rectangle 66"/>
              <p:cNvSpPr/>
              <p:nvPr/>
            </p:nvSpPr>
            <p:spPr>
              <a:xfrm>
                <a:off x="6400800" y="2971800"/>
                <a:ext cx="2133600" cy="36576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934200" y="2971800"/>
                <a:ext cx="1066800" cy="36576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6" idx="0"/>
                <a:endCxn id="76" idx="2"/>
              </p:cNvCxnSpPr>
              <p:nvPr/>
            </p:nvCxnSpPr>
            <p:spPr>
              <a:xfrm rot="16200000" flipH="1">
                <a:off x="5638800" y="4800600"/>
                <a:ext cx="3657600" cy="158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400800" y="3429000"/>
                <a:ext cx="2133600" cy="27432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00800" y="3886200"/>
                <a:ext cx="2133600" cy="18288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00800" y="4343400"/>
                <a:ext cx="2133600" cy="9144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1" idx="1"/>
                <a:endCxn id="81" idx="3"/>
              </p:cNvCxnSpPr>
              <p:nvPr/>
            </p:nvCxnSpPr>
            <p:spPr>
              <a:xfrm rot="10800000" flipH="1">
                <a:off x="6400800" y="4800600"/>
                <a:ext cx="2133600" cy="158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41910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3" name="TextBox 92"/>
            <p:cNvSpPr txBox="1"/>
            <p:nvPr/>
          </p:nvSpPr>
          <p:spPr>
            <a:xfrm>
              <a:off x="52578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4" name="TextBox 93"/>
            <p:cNvSpPr txBox="1"/>
            <p:nvPr/>
          </p:nvSpPr>
          <p:spPr>
            <a:xfrm>
              <a:off x="47244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5" name="TextBox 94"/>
            <p:cNvSpPr txBox="1"/>
            <p:nvPr/>
          </p:nvSpPr>
          <p:spPr>
            <a:xfrm>
              <a:off x="57912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6" name="TextBox 95"/>
            <p:cNvSpPr txBox="1"/>
            <p:nvPr/>
          </p:nvSpPr>
          <p:spPr>
            <a:xfrm>
              <a:off x="47244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7" name="TextBox 96"/>
            <p:cNvSpPr txBox="1"/>
            <p:nvPr/>
          </p:nvSpPr>
          <p:spPr>
            <a:xfrm>
              <a:off x="41910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8" name="TextBox 97"/>
            <p:cNvSpPr txBox="1"/>
            <p:nvPr/>
          </p:nvSpPr>
          <p:spPr>
            <a:xfrm>
              <a:off x="52578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2" name="TextBox 101"/>
            <p:cNvSpPr txBox="1"/>
            <p:nvPr/>
          </p:nvSpPr>
          <p:spPr>
            <a:xfrm>
              <a:off x="47244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3" name="TextBox 102"/>
            <p:cNvSpPr txBox="1"/>
            <p:nvPr/>
          </p:nvSpPr>
          <p:spPr>
            <a:xfrm>
              <a:off x="57912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4" name="TextBox 103"/>
            <p:cNvSpPr txBox="1"/>
            <p:nvPr/>
          </p:nvSpPr>
          <p:spPr>
            <a:xfrm>
              <a:off x="57912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5" name="TextBox 104"/>
            <p:cNvSpPr txBox="1"/>
            <p:nvPr/>
          </p:nvSpPr>
          <p:spPr>
            <a:xfrm>
              <a:off x="57912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6" name="TextBox 105"/>
            <p:cNvSpPr txBox="1"/>
            <p:nvPr/>
          </p:nvSpPr>
          <p:spPr>
            <a:xfrm>
              <a:off x="57912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9" name="TextBox 108"/>
            <p:cNvSpPr txBox="1"/>
            <p:nvPr/>
          </p:nvSpPr>
          <p:spPr>
            <a:xfrm>
              <a:off x="41910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2" name="TextBox 111"/>
            <p:cNvSpPr txBox="1"/>
            <p:nvPr/>
          </p:nvSpPr>
          <p:spPr>
            <a:xfrm>
              <a:off x="57912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3" name="TextBox 112"/>
            <p:cNvSpPr txBox="1"/>
            <p:nvPr/>
          </p:nvSpPr>
          <p:spPr>
            <a:xfrm>
              <a:off x="47244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6" name="TextBox 115"/>
            <p:cNvSpPr txBox="1"/>
            <p:nvPr/>
          </p:nvSpPr>
          <p:spPr>
            <a:xfrm>
              <a:off x="41910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7" name="TextBox 116"/>
            <p:cNvSpPr txBox="1"/>
            <p:nvPr/>
          </p:nvSpPr>
          <p:spPr>
            <a:xfrm>
              <a:off x="52578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8" name="TextBox 117"/>
            <p:cNvSpPr txBox="1"/>
            <p:nvPr/>
          </p:nvSpPr>
          <p:spPr>
            <a:xfrm>
              <a:off x="57912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9" name="TextBox 118"/>
            <p:cNvSpPr txBox="1"/>
            <p:nvPr/>
          </p:nvSpPr>
          <p:spPr>
            <a:xfrm>
              <a:off x="57912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20" name="TextBox 119"/>
            <p:cNvSpPr txBox="1"/>
            <p:nvPr/>
          </p:nvSpPr>
          <p:spPr>
            <a:xfrm>
              <a:off x="47244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2" name="TextBox 121"/>
            <p:cNvSpPr txBox="1"/>
            <p:nvPr/>
          </p:nvSpPr>
          <p:spPr>
            <a:xfrm>
              <a:off x="52578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3" name="TextBox 122"/>
            <p:cNvSpPr txBox="1"/>
            <p:nvPr/>
          </p:nvSpPr>
          <p:spPr>
            <a:xfrm>
              <a:off x="41910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4" name="TextBox 123"/>
            <p:cNvSpPr txBox="1"/>
            <p:nvPr/>
          </p:nvSpPr>
          <p:spPr>
            <a:xfrm>
              <a:off x="52578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5" name="TextBox 124"/>
            <p:cNvSpPr txBox="1"/>
            <p:nvPr/>
          </p:nvSpPr>
          <p:spPr>
            <a:xfrm>
              <a:off x="41910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6" name="TextBox 125"/>
            <p:cNvSpPr txBox="1"/>
            <p:nvPr/>
          </p:nvSpPr>
          <p:spPr>
            <a:xfrm>
              <a:off x="47244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7" name="TextBox 126"/>
            <p:cNvSpPr txBox="1"/>
            <p:nvPr/>
          </p:nvSpPr>
          <p:spPr>
            <a:xfrm>
              <a:off x="52578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8" name="TextBox 127"/>
            <p:cNvSpPr txBox="1"/>
            <p:nvPr/>
          </p:nvSpPr>
          <p:spPr>
            <a:xfrm>
              <a:off x="41910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9" name="TextBox 128"/>
            <p:cNvSpPr txBox="1"/>
            <p:nvPr/>
          </p:nvSpPr>
          <p:spPr>
            <a:xfrm>
              <a:off x="52578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0" name="TextBox 129"/>
            <p:cNvSpPr txBox="1"/>
            <p:nvPr/>
          </p:nvSpPr>
          <p:spPr>
            <a:xfrm>
              <a:off x="41910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1" name="TextBox 130"/>
            <p:cNvSpPr txBox="1"/>
            <p:nvPr/>
          </p:nvSpPr>
          <p:spPr>
            <a:xfrm>
              <a:off x="47244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2" name="TextBox 131"/>
            <p:cNvSpPr txBox="1"/>
            <p:nvPr/>
          </p:nvSpPr>
          <p:spPr>
            <a:xfrm>
              <a:off x="52578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3" name="TextBox 132"/>
            <p:cNvSpPr txBox="1"/>
            <p:nvPr/>
          </p:nvSpPr>
          <p:spPr>
            <a:xfrm>
              <a:off x="47244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grpSp>
      <p:grpSp>
        <p:nvGrpSpPr>
          <p:cNvPr id="150" name="Group 149"/>
          <p:cNvGrpSpPr/>
          <p:nvPr/>
        </p:nvGrpSpPr>
        <p:grpSpPr>
          <a:xfrm>
            <a:off x="4038600" y="3886200"/>
            <a:ext cx="2286000" cy="610394"/>
            <a:chOff x="4038600" y="3886200"/>
            <a:chExt cx="2286000" cy="610394"/>
          </a:xfrm>
        </p:grpSpPr>
        <p:grpSp>
          <p:nvGrpSpPr>
            <p:cNvPr id="141" name="Group 140"/>
            <p:cNvGrpSpPr/>
            <p:nvPr/>
          </p:nvGrpSpPr>
          <p:grpSpPr>
            <a:xfrm>
              <a:off x="4038600" y="3886200"/>
              <a:ext cx="2286000" cy="610394"/>
              <a:chOff x="4038600" y="3886200"/>
              <a:chExt cx="2286000" cy="610394"/>
            </a:xfrm>
          </p:grpSpPr>
          <p:sp>
            <p:nvSpPr>
              <p:cNvPr id="135" name="Rectangle 134"/>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a:stCxn id="136" idx="0"/>
                <a:endCxn id="136"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2" name="TextBox 141"/>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45" name="TextBox 144"/>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46" name="TextBox 145"/>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147" name="TextBox 146"/>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grpSp>
      <p:cxnSp>
        <p:nvCxnSpPr>
          <p:cNvPr id="149" name="Elbow Connector 148"/>
          <p:cNvCxnSpPr/>
          <p:nvPr/>
        </p:nvCxnSpPr>
        <p:spPr>
          <a:xfrm>
            <a:off x="2971800" y="3733800"/>
            <a:ext cx="914400" cy="457200"/>
          </a:xfrm>
          <a:prstGeom prst="bentConnector3">
            <a:avLst>
              <a:gd name="adj1" fmla="val 50000"/>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191000" y="2590800"/>
            <a:ext cx="1967270" cy="369332"/>
          </a:xfrm>
          <a:prstGeom prst="rect">
            <a:avLst/>
          </a:prstGeom>
          <a:noFill/>
        </p:spPr>
        <p:txBody>
          <a:bodyPr wrap="none" rtlCol="0">
            <a:spAutoFit/>
          </a:bodyPr>
          <a:lstStyle/>
          <a:p>
            <a:r>
              <a:rPr lang="en-US" dirty="0" smtClean="0">
                <a:solidFill>
                  <a:schemeClr val="bg1">
                    <a:lumMod val="75000"/>
                  </a:schemeClr>
                </a:solidFill>
                <a:latin typeface="+mj-lt"/>
              </a:rPr>
              <a:t>Table for Group 0</a:t>
            </a:r>
            <a:endParaRPr lang="en-US" dirty="0">
              <a:solidFill>
                <a:schemeClr val="bg1">
                  <a:lumMod val="75000"/>
                </a:schemeClr>
              </a:solidFill>
              <a:latin typeface="+mj-lt"/>
            </a:endParaRPr>
          </a:p>
        </p:txBody>
      </p:sp>
      <p:sp>
        <p:nvSpPr>
          <p:cNvPr id="69" name="Slide Number Placeholder 68"/>
          <p:cNvSpPr>
            <a:spLocks noGrp="1"/>
          </p:cNvSpPr>
          <p:nvPr>
            <p:ph type="sldNum" sz="quarter" idx="12"/>
          </p:nvPr>
        </p:nvSpPr>
        <p:spPr/>
        <p:txBody>
          <a:bodyPr/>
          <a:lstStyle/>
          <a:p>
            <a:pPr>
              <a:defRPr/>
            </a:pPr>
            <a:fld id="{E03BD01E-0726-4DE6-B222-EE842B5766D2}" type="slidenum">
              <a:rPr lang="en-US" smtClean="0"/>
              <a:pPr>
                <a:defRPr/>
              </a:pPr>
              <a:t>14</a:t>
            </a:fld>
            <a:r>
              <a:rPr lang="en-US" smtClean="0"/>
              <a:t>/42</a:t>
            </a:r>
            <a:endParaRPr lang="en-US" dirty="0"/>
          </a:p>
        </p:txBody>
      </p:sp>
    </p:spTree>
    <p:custDataLst>
      <p:tags r:id="rId1"/>
    </p:custDataLst>
  </p:cSld>
  <p:clrMapOvr>
    <a:masterClrMapping/>
  </p:clrMapOvr>
  <p:transition advTm="979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par>
                          <p:cTn id="11" fill="hold">
                            <p:stCondLst>
                              <p:cond delay="500"/>
                            </p:stCondLst>
                            <p:childTnLst>
                              <p:par>
                                <p:cTn id="12" presetID="55" presetClass="entr" presetSubtype="0" fill="hold" nodeType="afterEffect">
                                  <p:stCondLst>
                                    <p:cond delay="0"/>
                                  </p:stCondLst>
                                  <p:childTnLst>
                                    <p:set>
                                      <p:cBhvr>
                                        <p:cTn id="13" dur="1" fill="hold">
                                          <p:stCondLst>
                                            <p:cond delay="0"/>
                                          </p:stCondLst>
                                        </p:cTn>
                                        <p:tgtEl>
                                          <p:spTgt spid="150"/>
                                        </p:tgtEl>
                                        <p:attrNameLst>
                                          <p:attrName>style.visibility</p:attrName>
                                        </p:attrNameLst>
                                      </p:cBhvr>
                                      <p:to>
                                        <p:strVal val="visible"/>
                                      </p:to>
                                    </p:set>
                                    <p:anim calcmode="lin" valueType="num">
                                      <p:cBhvr>
                                        <p:cTn id="14" dur="500" fill="hold"/>
                                        <p:tgtEl>
                                          <p:spTgt spid="150"/>
                                        </p:tgtEl>
                                        <p:attrNameLst>
                                          <p:attrName>ppt_w</p:attrName>
                                        </p:attrNameLst>
                                      </p:cBhvr>
                                      <p:tavLst>
                                        <p:tav tm="0">
                                          <p:val>
                                            <p:strVal val="#ppt_w*0.70"/>
                                          </p:val>
                                        </p:tav>
                                        <p:tav tm="100000">
                                          <p:val>
                                            <p:strVal val="#ppt_w"/>
                                          </p:val>
                                        </p:tav>
                                      </p:tavLst>
                                    </p:anim>
                                    <p:anim calcmode="lin" valueType="num">
                                      <p:cBhvr>
                                        <p:cTn id="15" dur="500" fill="hold"/>
                                        <p:tgtEl>
                                          <p:spTgt spid="150"/>
                                        </p:tgtEl>
                                        <p:attrNameLst>
                                          <p:attrName>ppt_h</p:attrName>
                                        </p:attrNameLst>
                                      </p:cBhvr>
                                      <p:tavLst>
                                        <p:tav tm="0">
                                          <p:val>
                                            <p:strVal val="#ppt_h"/>
                                          </p:val>
                                        </p:tav>
                                        <p:tav tm="100000">
                                          <p:val>
                                            <p:strVal val="#ppt_h"/>
                                          </p:val>
                                        </p:tav>
                                      </p:tavLst>
                                    </p:anim>
                                    <p:animEffect transition="in" filter="fade">
                                      <p:cBhvr>
                                        <p:cTn id="16" dur="500"/>
                                        <p:tgtEl>
                                          <p:spTgt spid="150"/>
                                        </p:tgtEl>
                                      </p:cBhvr>
                                    </p:animEffect>
                                  </p:childTnLst>
                                </p:cTn>
                              </p:par>
                              <p:par>
                                <p:cTn id="17" presetID="10" presetClass="entr" presetSubtype="0" fill="hold" nodeType="withEffect">
                                  <p:stCondLst>
                                    <p:cond delay="0"/>
                                  </p:stCondLst>
                                  <p:childTnLst>
                                    <p:set>
                                      <p:cBhvr>
                                        <p:cTn id="18" dur="1" fill="hold">
                                          <p:stCondLst>
                                            <p:cond delay="0"/>
                                          </p:stCondLst>
                                        </p:cTn>
                                        <p:tgtEl>
                                          <p:spTgt spid="149"/>
                                        </p:tgtEl>
                                        <p:attrNameLst>
                                          <p:attrName>style.visibility</p:attrName>
                                        </p:attrNameLst>
                                      </p:cBhvr>
                                      <p:to>
                                        <p:strVal val="visible"/>
                                      </p:to>
                                    </p:set>
                                    <p:animEffect transition="in" filter="fade">
                                      <p:cBhvr>
                                        <p:cTn id="19" dur="500"/>
                                        <p:tgtEl>
                                          <p:spTgt spid="1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3.33333E-6 -1.11111E-6 L 0.28333 -0.2 " pathEditMode="relative" ptsTypes="AA">
                                      <p:cBhvr>
                                        <p:cTn id="26" dur="500" fill="hold"/>
                                        <p:tgtEl>
                                          <p:spTgt spid="150"/>
                                        </p:tgtEl>
                                        <p:attrNameLst>
                                          <p:attrName>ppt_x</p:attrName>
                                          <p:attrName>ppt_y</p:attrName>
                                        </p:attrNameLst>
                                      </p:cBhvr>
                                    </p:animMotion>
                                  </p:childTnLst>
                                </p:cTn>
                              </p:par>
                              <p:par>
                                <p:cTn id="27" presetID="10" presetClass="exit" presetSubtype="0" fill="hold" nodeType="withEffect">
                                  <p:stCondLst>
                                    <p:cond delay="0"/>
                                  </p:stCondLst>
                                  <p:childTnLst>
                                    <p:animEffect transition="out" filter="fade">
                                      <p:cBhvr>
                                        <p:cTn id="28" dur="500"/>
                                        <p:tgtEl>
                                          <p:spTgt spid="134"/>
                                        </p:tgtEl>
                                      </p:cBhvr>
                                    </p:animEffect>
                                    <p:set>
                                      <p:cBhvr>
                                        <p:cTn id="29" dur="1" fill="hold">
                                          <p:stCondLst>
                                            <p:cond delay="499"/>
                                          </p:stCondLst>
                                        </p:cTn>
                                        <p:tgtEl>
                                          <p:spTgt spid="13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64"/>
                                        </p:tgtEl>
                                      </p:cBhvr>
                                    </p:animEffect>
                                    <p:set>
                                      <p:cBhvr>
                                        <p:cTn id="32" dur="1" fill="hold">
                                          <p:stCondLst>
                                            <p:cond delay="499"/>
                                          </p:stCondLst>
                                        </p:cTn>
                                        <p:tgtEl>
                                          <p:spTgt spid="6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9"/>
                                        </p:tgtEl>
                                      </p:cBhvr>
                                    </p:animEffect>
                                    <p:set>
                                      <p:cBhvr>
                                        <p:cTn id="35" dur="1" fill="hold">
                                          <p:stCondLst>
                                            <p:cond delay="499"/>
                                          </p:stCondLst>
                                        </p:cTn>
                                        <p:tgtEl>
                                          <p:spTgt spid="14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8"/>
                                        </p:tgtEl>
                                      </p:cBhvr>
                                    </p:animEffect>
                                    <p:set>
                                      <p:cBhvr>
                                        <p:cTn id="38"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68" grpId="0"/>
      <p:bldP spid="6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rtlCol="0">
            <a:normAutofit fontScale="90000"/>
          </a:bodyPr>
          <a:lstStyle/>
          <a:p>
            <a:pPr fontAlgn="auto">
              <a:spcAft>
                <a:spcPts val="0"/>
              </a:spcAft>
              <a:defRPr/>
            </a:pPr>
            <a:r>
              <a:rPr lang="en-US" b="1" dirty="0" smtClean="0"/>
              <a:t>How Grouper Works: Lookup</a:t>
            </a:r>
            <a:endParaRPr lang="en-US" b="1" dirty="0"/>
          </a:p>
        </p:txBody>
      </p:sp>
      <p:sp>
        <p:nvSpPr>
          <p:cNvPr id="3" name="Content Placeholder 2"/>
          <p:cNvSpPr>
            <a:spLocks noGrp="1"/>
          </p:cNvSpPr>
          <p:nvPr>
            <p:ph idx="1"/>
          </p:nvPr>
        </p:nvSpPr>
        <p:spPr>
          <a:xfrm>
            <a:off x="457200" y="1066800"/>
            <a:ext cx="8229600" cy="1600200"/>
          </a:xfrm>
        </p:spPr>
        <p:txBody>
          <a:bodyPr rtlCol="0">
            <a:normAutofit fontScale="92500"/>
          </a:bodyPr>
          <a:lstStyle/>
          <a:p>
            <a:pPr marL="274320" indent="-274320" fontAlgn="auto">
              <a:spcAft>
                <a:spcPts val="0"/>
              </a:spcAft>
              <a:buClr>
                <a:schemeClr val="accent3"/>
              </a:buClr>
              <a:buFont typeface="Arial" pitchFamily="34" charset="0"/>
              <a:buChar char="•"/>
              <a:defRPr/>
            </a:pPr>
            <a:r>
              <a:rPr lang="en-US" dirty="0" smtClean="0"/>
              <a:t>Grouper uses the value of each of these groups to look up the set (expressed as a bitmap) of classes that match that group of bits</a:t>
            </a:r>
          </a:p>
          <a:p>
            <a:pPr marL="274320" indent="-274320" fontAlgn="auto">
              <a:spcAft>
                <a:spcPts val="0"/>
              </a:spcAft>
              <a:buClr>
                <a:schemeClr val="accent3"/>
              </a:buClr>
              <a:buNone/>
              <a:defRPr/>
            </a:pPr>
            <a:endParaRPr lang="en-US" dirty="0" smtClean="0"/>
          </a:p>
        </p:txBody>
      </p:sp>
      <p:grpSp>
        <p:nvGrpSpPr>
          <p:cNvPr id="7" name="Group 133"/>
          <p:cNvGrpSpPr/>
          <p:nvPr/>
        </p:nvGrpSpPr>
        <p:grpSpPr>
          <a:xfrm>
            <a:off x="4114800" y="3048000"/>
            <a:ext cx="2133600" cy="3658394"/>
            <a:chOff x="4114800" y="3048000"/>
            <a:chExt cx="2133600" cy="3658394"/>
          </a:xfrm>
        </p:grpSpPr>
        <p:grpSp>
          <p:nvGrpSpPr>
            <p:cNvPr id="8" name="Group 114"/>
            <p:cNvGrpSpPr/>
            <p:nvPr/>
          </p:nvGrpSpPr>
          <p:grpSpPr>
            <a:xfrm>
              <a:off x="4114800" y="3048000"/>
              <a:ext cx="2133600" cy="3658394"/>
              <a:chOff x="6400800" y="2971800"/>
              <a:chExt cx="2133600" cy="3658394"/>
            </a:xfrm>
          </p:grpSpPr>
          <p:sp>
            <p:nvSpPr>
              <p:cNvPr id="67" name="Rectangle 66"/>
              <p:cNvSpPr/>
              <p:nvPr/>
            </p:nvSpPr>
            <p:spPr>
              <a:xfrm>
                <a:off x="6400800" y="2971800"/>
                <a:ext cx="2133600" cy="36576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934200" y="2971800"/>
                <a:ext cx="1066800" cy="36576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6" idx="0"/>
                <a:endCxn id="76" idx="2"/>
              </p:cNvCxnSpPr>
              <p:nvPr/>
            </p:nvCxnSpPr>
            <p:spPr>
              <a:xfrm rot="16200000" flipH="1">
                <a:off x="5638800" y="4800600"/>
                <a:ext cx="3657600" cy="158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400800" y="3429000"/>
                <a:ext cx="2133600" cy="27432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00800" y="3886200"/>
                <a:ext cx="2133600" cy="18288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00800" y="4343400"/>
                <a:ext cx="2133600" cy="9144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1" idx="1"/>
                <a:endCxn id="81" idx="3"/>
              </p:cNvCxnSpPr>
              <p:nvPr/>
            </p:nvCxnSpPr>
            <p:spPr>
              <a:xfrm rot="10800000" flipH="1">
                <a:off x="6400800" y="4800600"/>
                <a:ext cx="2133600" cy="158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41910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3" name="TextBox 92"/>
            <p:cNvSpPr txBox="1"/>
            <p:nvPr/>
          </p:nvSpPr>
          <p:spPr>
            <a:xfrm>
              <a:off x="52578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4" name="TextBox 93"/>
            <p:cNvSpPr txBox="1"/>
            <p:nvPr/>
          </p:nvSpPr>
          <p:spPr>
            <a:xfrm>
              <a:off x="47244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5" name="TextBox 94"/>
            <p:cNvSpPr txBox="1"/>
            <p:nvPr/>
          </p:nvSpPr>
          <p:spPr>
            <a:xfrm>
              <a:off x="57912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6" name="TextBox 95"/>
            <p:cNvSpPr txBox="1"/>
            <p:nvPr/>
          </p:nvSpPr>
          <p:spPr>
            <a:xfrm>
              <a:off x="47244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7" name="TextBox 96"/>
            <p:cNvSpPr txBox="1"/>
            <p:nvPr/>
          </p:nvSpPr>
          <p:spPr>
            <a:xfrm>
              <a:off x="41910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98" name="TextBox 97"/>
            <p:cNvSpPr txBox="1"/>
            <p:nvPr/>
          </p:nvSpPr>
          <p:spPr>
            <a:xfrm>
              <a:off x="52578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2" name="TextBox 101"/>
            <p:cNvSpPr txBox="1"/>
            <p:nvPr/>
          </p:nvSpPr>
          <p:spPr>
            <a:xfrm>
              <a:off x="47244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3" name="TextBox 102"/>
            <p:cNvSpPr txBox="1"/>
            <p:nvPr/>
          </p:nvSpPr>
          <p:spPr>
            <a:xfrm>
              <a:off x="57912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4" name="TextBox 103"/>
            <p:cNvSpPr txBox="1"/>
            <p:nvPr/>
          </p:nvSpPr>
          <p:spPr>
            <a:xfrm>
              <a:off x="57912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5" name="TextBox 104"/>
            <p:cNvSpPr txBox="1"/>
            <p:nvPr/>
          </p:nvSpPr>
          <p:spPr>
            <a:xfrm>
              <a:off x="57912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6" name="TextBox 105"/>
            <p:cNvSpPr txBox="1"/>
            <p:nvPr/>
          </p:nvSpPr>
          <p:spPr>
            <a:xfrm>
              <a:off x="57912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09" name="TextBox 108"/>
            <p:cNvSpPr txBox="1"/>
            <p:nvPr/>
          </p:nvSpPr>
          <p:spPr>
            <a:xfrm>
              <a:off x="41910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2" name="TextBox 111"/>
            <p:cNvSpPr txBox="1"/>
            <p:nvPr/>
          </p:nvSpPr>
          <p:spPr>
            <a:xfrm>
              <a:off x="57912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3" name="TextBox 112"/>
            <p:cNvSpPr txBox="1"/>
            <p:nvPr/>
          </p:nvSpPr>
          <p:spPr>
            <a:xfrm>
              <a:off x="47244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6" name="TextBox 115"/>
            <p:cNvSpPr txBox="1"/>
            <p:nvPr/>
          </p:nvSpPr>
          <p:spPr>
            <a:xfrm>
              <a:off x="41910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7" name="TextBox 116"/>
            <p:cNvSpPr txBox="1"/>
            <p:nvPr/>
          </p:nvSpPr>
          <p:spPr>
            <a:xfrm>
              <a:off x="52578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8" name="TextBox 117"/>
            <p:cNvSpPr txBox="1"/>
            <p:nvPr/>
          </p:nvSpPr>
          <p:spPr>
            <a:xfrm>
              <a:off x="57912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9" name="TextBox 118"/>
            <p:cNvSpPr txBox="1"/>
            <p:nvPr/>
          </p:nvSpPr>
          <p:spPr>
            <a:xfrm>
              <a:off x="57912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20" name="TextBox 119"/>
            <p:cNvSpPr txBox="1"/>
            <p:nvPr/>
          </p:nvSpPr>
          <p:spPr>
            <a:xfrm>
              <a:off x="47244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2" name="TextBox 121"/>
            <p:cNvSpPr txBox="1"/>
            <p:nvPr/>
          </p:nvSpPr>
          <p:spPr>
            <a:xfrm>
              <a:off x="52578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3" name="TextBox 122"/>
            <p:cNvSpPr txBox="1"/>
            <p:nvPr/>
          </p:nvSpPr>
          <p:spPr>
            <a:xfrm>
              <a:off x="41910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4" name="TextBox 123"/>
            <p:cNvSpPr txBox="1"/>
            <p:nvPr/>
          </p:nvSpPr>
          <p:spPr>
            <a:xfrm>
              <a:off x="52578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25" name="TextBox 124"/>
            <p:cNvSpPr txBox="1"/>
            <p:nvPr/>
          </p:nvSpPr>
          <p:spPr>
            <a:xfrm>
              <a:off x="41910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6" name="TextBox 125"/>
            <p:cNvSpPr txBox="1"/>
            <p:nvPr/>
          </p:nvSpPr>
          <p:spPr>
            <a:xfrm>
              <a:off x="47244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7" name="TextBox 126"/>
            <p:cNvSpPr txBox="1"/>
            <p:nvPr/>
          </p:nvSpPr>
          <p:spPr>
            <a:xfrm>
              <a:off x="52578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8" name="TextBox 127"/>
            <p:cNvSpPr txBox="1"/>
            <p:nvPr/>
          </p:nvSpPr>
          <p:spPr>
            <a:xfrm>
              <a:off x="41910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9" name="TextBox 128"/>
            <p:cNvSpPr txBox="1"/>
            <p:nvPr/>
          </p:nvSpPr>
          <p:spPr>
            <a:xfrm>
              <a:off x="52578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30" name="TextBox 129"/>
            <p:cNvSpPr txBox="1"/>
            <p:nvPr/>
          </p:nvSpPr>
          <p:spPr>
            <a:xfrm>
              <a:off x="41910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31" name="TextBox 130"/>
            <p:cNvSpPr txBox="1"/>
            <p:nvPr/>
          </p:nvSpPr>
          <p:spPr>
            <a:xfrm>
              <a:off x="47244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2" name="TextBox 131"/>
            <p:cNvSpPr txBox="1"/>
            <p:nvPr/>
          </p:nvSpPr>
          <p:spPr>
            <a:xfrm>
              <a:off x="52578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3" name="TextBox 132"/>
            <p:cNvSpPr txBox="1"/>
            <p:nvPr/>
          </p:nvSpPr>
          <p:spPr>
            <a:xfrm>
              <a:off x="47244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grpSp>
      <p:grpSp>
        <p:nvGrpSpPr>
          <p:cNvPr id="65" name="Group 64"/>
          <p:cNvGrpSpPr/>
          <p:nvPr/>
        </p:nvGrpSpPr>
        <p:grpSpPr>
          <a:xfrm>
            <a:off x="6629400" y="2514600"/>
            <a:ext cx="2286000" cy="610394"/>
            <a:chOff x="4038600" y="3886200"/>
            <a:chExt cx="2286000" cy="610394"/>
          </a:xfrm>
        </p:grpSpPr>
        <p:grpSp>
          <p:nvGrpSpPr>
            <p:cNvPr id="66" name="Group 140"/>
            <p:cNvGrpSpPr/>
            <p:nvPr/>
          </p:nvGrpSpPr>
          <p:grpSpPr>
            <a:xfrm>
              <a:off x="4038600" y="3886200"/>
              <a:ext cx="2286000" cy="610394"/>
              <a:chOff x="4038600" y="3886200"/>
              <a:chExt cx="2286000" cy="610394"/>
            </a:xfrm>
          </p:grpSpPr>
          <p:sp>
            <p:nvSpPr>
              <p:cNvPr id="72" name="Rectangle 71"/>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a:stCxn id="73" idx="0"/>
                <a:endCxn id="73"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69" name="TextBox 68"/>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70" name="TextBox 69"/>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71" name="TextBox 70"/>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grpSp>
      <p:grpSp>
        <p:nvGrpSpPr>
          <p:cNvPr id="170" name="Group 169"/>
          <p:cNvGrpSpPr/>
          <p:nvPr/>
        </p:nvGrpSpPr>
        <p:grpSpPr>
          <a:xfrm>
            <a:off x="2286000" y="3581400"/>
            <a:ext cx="1371600" cy="381000"/>
            <a:chOff x="2286000" y="3581400"/>
            <a:chExt cx="1371600" cy="381000"/>
          </a:xfrm>
          <a:effectLst>
            <a:outerShdw blurRad="50800" dist="38100" dir="8100000" algn="tr" rotWithShape="0">
              <a:prstClr val="black">
                <a:alpha val="40000"/>
              </a:prstClr>
            </a:outerShdw>
          </a:effectLst>
        </p:grpSpPr>
        <p:grpSp>
          <p:nvGrpSpPr>
            <p:cNvPr id="148" name="Group 10"/>
            <p:cNvGrpSpPr/>
            <p:nvPr/>
          </p:nvGrpSpPr>
          <p:grpSpPr>
            <a:xfrm>
              <a:off x="2286000" y="3581400"/>
              <a:ext cx="1371600" cy="381000"/>
              <a:chOff x="762000" y="5029200"/>
              <a:chExt cx="1371600" cy="381000"/>
            </a:xfrm>
            <a:solidFill>
              <a:schemeClr val="bg1"/>
            </a:solidFill>
          </p:grpSpPr>
          <p:sp>
            <p:nvSpPr>
              <p:cNvPr id="160" name="Rectangle 5"/>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p:cNvSpPr txBox="1"/>
            <p:nvPr/>
          </p:nvSpPr>
          <p:spPr>
            <a:xfrm>
              <a:off x="32766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90" name="TextBox 89"/>
            <p:cNvSpPr txBox="1"/>
            <p:nvPr/>
          </p:nvSpPr>
          <p:spPr>
            <a:xfrm>
              <a:off x="23622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15" name="TextBox 114"/>
            <p:cNvSpPr txBox="1"/>
            <p:nvPr/>
          </p:nvSpPr>
          <p:spPr>
            <a:xfrm>
              <a:off x="28194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71" name="Group 170"/>
          <p:cNvGrpSpPr/>
          <p:nvPr/>
        </p:nvGrpSpPr>
        <p:grpSpPr>
          <a:xfrm>
            <a:off x="3886200" y="3581400"/>
            <a:ext cx="1371600" cy="381000"/>
            <a:chOff x="3886200" y="3581400"/>
            <a:chExt cx="1371600" cy="381000"/>
          </a:xfrm>
          <a:effectLst>
            <a:outerShdw blurRad="50800" dist="38100" dir="8100000" algn="tr" rotWithShape="0">
              <a:prstClr val="black">
                <a:alpha val="40000"/>
              </a:prstClr>
            </a:outerShdw>
          </a:effectLst>
        </p:grpSpPr>
        <p:grpSp>
          <p:nvGrpSpPr>
            <p:cNvPr id="151" name="Group 14"/>
            <p:cNvGrpSpPr/>
            <p:nvPr/>
          </p:nvGrpSpPr>
          <p:grpSpPr>
            <a:xfrm>
              <a:off x="3886200" y="3581400"/>
              <a:ext cx="1371600" cy="381000"/>
              <a:chOff x="762000" y="5029200"/>
              <a:chExt cx="1371600" cy="381000"/>
            </a:xfrm>
            <a:solidFill>
              <a:schemeClr val="bg1"/>
            </a:solidFill>
          </p:grpSpPr>
          <p:sp>
            <p:nvSpPr>
              <p:cNvPr id="156" name="Rectangle 155"/>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48768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00" name="TextBox 99"/>
            <p:cNvSpPr txBox="1"/>
            <p:nvPr/>
          </p:nvSpPr>
          <p:spPr>
            <a:xfrm>
              <a:off x="44196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21" name="TextBox 120"/>
            <p:cNvSpPr txBox="1"/>
            <p:nvPr/>
          </p:nvSpPr>
          <p:spPr>
            <a:xfrm>
              <a:off x="39624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73" name="Group 172"/>
          <p:cNvGrpSpPr/>
          <p:nvPr/>
        </p:nvGrpSpPr>
        <p:grpSpPr>
          <a:xfrm>
            <a:off x="5486400" y="3581400"/>
            <a:ext cx="1371600" cy="381000"/>
            <a:chOff x="5486400" y="3581400"/>
            <a:chExt cx="1371600" cy="381000"/>
          </a:xfrm>
          <a:effectLst>
            <a:outerShdw blurRad="50800" dist="38100" dir="8100000" algn="tr" rotWithShape="0">
              <a:prstClr val="black">
                <a:alpha val="40000"/>
              </a:prstClr>
            </a:outerShdw>
          </a:effectLst>
        </p:grpSpPr>
        <p:grpSp>
          <p:nvGrpSpPr>
            <p:cNvPr id="153" name="Group 17"/>
            <p:cNvGrpSpPr/>
            <p:nvPr/>
          </p:nvGrpSpPr>
          <p:grpSpPr>
            <a:xfrm>
              <a:off x="5486400" y="3581400"/>
              <a:ext cx="1371600" cy="381000"/>
              <a:chOff x="762000" y="5029200"/>
              <a:chExt cx="1371600" cy="381000"/>
            </a:xfrm>
            <a:solidFill>
              <a:schemeClr val="bg1"/>
            </a:solidFill>
          </p:grpSpPr>
          <p:sp>
            <p:nvSpPr>
              <p:cNvPr id="154" name="Rectangle 153"/>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p:cNvSpPr txBox="1"/>
            <p:nvPr/>
          </p:nvSpPr>
          <p:spPr>
            <a:xfrm>
              <a:off x="64770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10" name="TextBox 109"/>
            <p:cNvSpPr txBox="1"/>
            <p:nvPr/>
          </p:nvSpPr>
          <p:spPr>
            <a:xfrm>
              <a:off x="55626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134" name="TextBox 133"/>
            <p:cNvSpPr txBox="1"/>
            <p:nvPr/>
          </p:nvSpPr>
          <p:spPr>
            <a:xfrm>
              <a:off x="60198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62" name="Group 111"/>
          <p:cNvGrpSpPr/>
          <p:nvPr/>
        </p:nvGrpSpPr>
        <p:grpSpPr>
          <a:xfrm>
            <a:off x="685800" y="3581400"/>
            <a:ext cx="1371600" cy="381000"/>
            <a:chOff x="762000" y="5334000"/>
            <a:chExt cx="1371600" cy="381000"/>
          </a:xfrm>
        </p:grpSpPr>
        <p:grpSp>
          <p:nvGrpSpPr>
            <p:cNvPr id="163" name="Group 11"/>
            <p:cNvGrpSpPr/>
            <p:nvPr/>
          </p:nvGrpSpPr>
          <p:grpSpPr>
            <a:xfrm>
              <a:off x="762000" y="5334000"/>
              <a:ext cx="1371600" cy="381000"/>
              <a:chOff x="762000" y="5029200"/>
              <a:chExt cx="1371600" cy="381000"/>
            </a:xfrm>
            <a:solidFill>
              <a:schemeClr val="bg1"/>
            </a:solidFill>
            <a:effectLst>
              <a:outerShdw blurRad="50800" dist="38100" dir="8100000" algn="tr" rotWithShape="0">
                <a:prstClr val="black">
                  <a:alpha val="40000"/>
                </a:prstClr>
              </a:outerShdw>
            </a:effectLst>
          </p:grpSpPr>
          <p:sp>
            <p:nvSpPr>
              <p:cNvPr id="168" name="Rectangle 167"/>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10"/>
            <p:cNvGrpSpPr/>
            <p:nvPr/>
          </p:nvGrpSpPr>
          <p:grpSpPr>
            <a:xfrm>
              <a:off x="838200" y="5334000"/>
              <a:ext cx="1257764" cy="369332"/>
              <a:chOff x="838200" y="5334000"/>
              <a:chExt cx="1257764" cy="369332"/>
            </a:xfrm>
          </p:grpSpPr>
          <p:sp>
            <p:nvSpPr>
              <p:cNvPr id="165" name="TextBox 164"/>
              <p:cNvSpPr txBox="1"/>
              <p:nvPr/>
            </p:nvSpPr>
            <p:spPr>
              <a:xfrm>
                <a:off x="1295400" y="53340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66" name="TextBox 165"/>
              <p:cNvSpPr txBox="1"/>
              <p:nvPr/>
            </p:nvSpPr>
            <p:spPr>
              <a:xfrm>
                <a:off x="838200" y="53340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167" name="TextBox 166"/>
              <p:cNvSpPr txBox="1"/>
              <p:nvPr/>
            </p:nvSpPr>
            <p:spPr>
              <a:xfrm>
                <a:off x="1752600" y="53340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grpSp>
        <p:nvGrpSpPr>
          <p:cNvPr id="174" name="Group 30"/>
          <p:cNvGrpSpPr/>
          <p:nvPr/>
        </p:nvGrpSpPr>
        <p:grpSpPr>
          <a:xfrm>
            <a:off x="838200" y="3124200"/>
            <a:ext cx="5895027" cy="369332"/>
            <a:chOff x="1524000" y="6172200"/>
            <a:chExt cx="5895027" cy="369332"/>
          </a:xfrm>
        </p:grpSpPr>
        <p:sp>
          <p:nvSpPr>
            <p:cNvPr id="175" name="TextBox 174"/>
            <p:cNvSpPr txBox="1"/>
            <p:nvPr/>
          </p:nvSpPr>
          <p:spPr>
            <a:xfrm>
              <a:off x="15240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0</a:t>
              </a:r>
              <a:endParaRPr lang="en-US" dirty="0">
                <a:solidFill>
                  <a:schemeClr val="tx1">
                    <a:lumMod val="50000"/>
                    <a:lumOff val="50000"/>
                  </a:schemeClr>
                </a:solidFill>
                <a:latin typeface="+mj-lt"/>
              </a:endParaRPr>
            </a:p>
          </p:txBody>
        </p:sp>
        <p:sp>
          <p:nvSpPr>
            <p:cNvPr id="176" name="TextBox 175"/>
            <p:cNvSpPr txBox="1"/>
            <p:nvPr/>
          </p:nvSpPr>
          <p:spPr>
            <a:xfrm>
              <a:off x="31242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1</a:t>
              </a:r>
              <a:endParaRPr lang="en-US" dirty="0">
                <a:solidFill>
                  <a:schemeClr val="tx1">
                    <a:lumMod val="50000"/>
                    <a:lumOff val="50000"/>
                  </a:schemeClr>
                </a:solidFill>
                <a:latin typeface="+mj-lt"/>
              </a:endParaRPr>
            </a:p>
          </p:txBody>
        </p:sp>
        <p:sp>
          <p:nvSpPr>
            <p:cNvPr id="177" name="TextBox 176"/>
            <p:cNvSpPr txBox="1"/>
            <p:nvPr/>
          </p:nvSpPr>
          <p:spPr>
            <a:xfrm>
              <a:off x="47244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2</a:t>
              </a:r>
              <a:endParaRPr lang="en-US" dirty="0">
                <a:solidFill>
                  <a:schemeClr val="tx1">
                    <a:lumMod val="50000"/>
                    <a:lumOff val="50000"/>
                  </a:schemeClr>
                </a:solidFill>
                <a:latin typeface="+mj-lt"/>
              </a:endParaRPr>
            </a:p>
          </p:txBody>
        </p:sp>
        <p:sp>
          <p:nvSpPr>
            <p:cNvPr id="178" name="TextBox 177"/>
            <p:cNvSpPr txBox="1"/>
            <p:nvPr/>
          </p:nvSpPr>
          <p:spPr>
            <a:xfrm>
              <a:off x="64008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3</a:t>
              </a:r>
              <a:endParaRPr lang="en-US" dirty="0">
                <a:solidFill>
                  <a:schemeClr val="tx1">
                    <a:lumMod val="50000"/>
                    <a:lumOff val="50000"/>
                  </a:schemeClr>
                </a:solidFill>
                <a:latin typeface="+mj-lt"/>
              </a:endParaRPr>
            </a:p>
          </p:txBody>
        </p:sp>
      </p:grpSp>
      <p:grpSp>
        <p:nvGrpSpPr>
          <p:cNvPr id="179" name="Group 149"/>
          <p:cNvGrpSpPr/>
          <p:nvPr/>
        </p:nvGrpSpPr>
        <p:grpSpPr>
          <a:xfrm>
            <a:off x="4038600" y="5257800"/>
            <a:ext cx="2286000" cy="610394"/>
            <a:chOff x="4038600" y="3886200"/>
            <a:chExt cx="2286000" cy="610394"/>
          </a:xfrm>
        </p:grpSpPr>
        <p:grpSp>
          <p:nvGrpSpPr>
            <p:cNvPr id="180" name="Group 140"/>
            <p:cNvGrpSpPr/>
            <p:nvPr/>
          </p:nvGrpSpPr>
          <p:grpSpPr>
            <a:xfrm>
              <a:off x="4038600" y="3886200"/>
              <a:ext cx="2286000" cy="610394"/>
              <a:chOff x="4038600" y="3886200"/>
              <a:chExt cx="2286000" cy="610394"/>
            </a:xfrm>
          </p:grpSpPr>
          <p:sp>
            <p:nvSpPr>
              <p:cNvPr id="185" name="Rectangle 184"/>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a:stCxn id="186" idx="0"/>
                <a:endCxn id="186"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1" name="TextBox 180"/>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82" name="TextBox 181"/>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83" name="TextBox 182"/>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184" name="TextBox 183"/>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grpSp>
      <p:grpSp>
        <p:nvGrpSpPr>
          <p:cNvPr id="200" name="Group 199"/>
          <p:cNvGrpSpPr/>
          <p:nvPr/>
        </p:nvGrpSpPr>
        <p:grpSpPr>
          <a:xfrm>
            <a:off x="2894806" y="3962400"/>
            <a:ext cx="991394" cy="1601788"/>
            <a:chOff x="2894806" y="4115594"/>
            <a:chExt cx="991394" cy="1448594"/>
          </a:xfrm>
        </p:grpSpPr>
        <p:cxnSp>
          <p:nvCxnSpPr>
            <p:cNvPr id="197" name="Straight Connector 196"/>
            <p:cNvCxnSpPr/>
            <p:nvPr/>
          </p:nvCxnSpPr>
          <p:spPr>
            <a:xfrm rot="5400000">
              <a:off x="2171700" y="4838700"/>
              <a:ext cx="1447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2895600" y="5562600"/>
              <a:ext cx="990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01" name="TextBox 200"/>
          <p:cNvSpPr txBox="1"/>
          <p:nvPr/>
        </p:nvSpPr>
        <p:spPr>
          <a:xfrm>
            <a:off x="4191000" y="2590800"/>
            <a:ext cx="1967270" cy="369332"/>
          </a:xfrm>
          <a:prstGeom prst="rect">
            <a:avLst/>
          </a:prstGeom>
          <a:noFill/>
        </p:spPr>
        <p:txBody>
          <a:bodyPr wrap="none" rtlCol="0">
            <a:spAutoFit/>
          </a:bodyPr>
          <a:lstStyle/>
          <a:p>
            <a:r>
              <a:rPr lang="en-US" dirty="0" smtClean="0">
                <a:solidFill>
                  <a:schemeClr val="bg1">
                    <a:lumMod val="75000"/>
                  </a:schemeClr>
                </a:solidFill>
                <a:latin typeface="+mj-lt"/>
              </a:rPr>
              <a:t>Table for Group 1</a:t>
            </a:r>
            <a:endParaRPr lang="en-US" dirty="0">
              <a:solidFill>
                <a:schemeClr val="bg1">
                  <a:lumMod val="75000"/>
                </a:schemeClr>
              </a:solidFill>
              <a:latin typeface="+mj-lt"/>
            </a:endParaRPr>
          </a:p>
        </p:txBody>
      </p:sp>
      <p:sp>
        <p:nvSpPr>
          <p:cNvPr id="108" name="Slide Number Placeholder 107"/>
          <p:cNvSpPr>
            <a:spLocks noGrp="1"/>
          </p:cNvSpPr>
          <p:nvPr>
            <p:ph type="sldNum" sz="quarter" idx="12"/>
          </p:nvPr>
        </p:nvSpPr>
        <p:spPr/>
        <p:txBody>
          <a:bodyPr/>
          <a:lstStyle/>
          <a:p>
            <a:pPr>
              <a:defRPr/>
            </a:pPr>
            <a:fld id="{E03BD01E-0726-4DE6-B222-EE842B5766D2}" type="slidenum">
              <a:rPr lang="en-US" smtClean="0"/>
              <a:pPr>
                <a:defRPr/>
              </a:pPr>
              <a:t>15</a:t>
            </a:fld>
            <a:r>
              <a:rPr lang="en-US" smtClean="0"/>
              <a:t>/42</a:t>
            </a:r>
            <a:endParaRPr lang="en-US" dirty="0"/>
          </a:p>
        </p:txBody>
      </p:sp>
    </p:spTree>
    <p:custDataLst>
      <p:tags r:id="rId1"/>
    </p:custDataLst>
  </p:cSld>
  <p:clrMapOvr>
    <a:masterClrMapping/>
  </p:clrMapOvr>
  <p:transition advTm="459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nodeType="withEffect">
                                  <p:stCondLst>
                                    <p:cond delay="0"/>
                                  </p:stCondLst>
                                  <p:childTnLst>
                                    <p:animEffect transition="out" filter="fade">
                                      <p:cBhvr>
                                        <p:cTn id="9" dur="500"/>
                                        <p:tgtEl>
                                          <p:spTgt spid="162"/>
                                        </p:tgtEl>
                                      </p:cBhvr>
                                    </p:animEffect>
                                    <p:set>
                                      <p:cBhvr>
                                        <p:cTn id="10" dur="1" fill="hold">
                                          <p:stCondLst>
                                            <p:cond delay="499"/>
                                          </p:stCondLst>
                                        </p:cTn>
                                        <p:tgtEl>
                                          <p:spTgt spid="16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71"/>
                                        </p:tgtEl>
                                      </p:cBhvr>
                                    </p:animEffect>
                                    <p:set>
                                      <p:cBhvr>
                                        <p:cTn id="13" dur="1" fill="hold">
                                          <p:stCondLst>
                                            <p:cond delay="499"/>
                                          </p:stCondLst>
                                        </p:cTn>
                                        <p:tgtEl>
                                          <p:spTgt spid="17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73"/>
                                        </p:tgtEl>
                                      </p:cBhvr>
                                    </p:animEffect>
                                    <p:set>
                                      <p:cBhvr>
                                        <p:cTn id="16" dur="1" fill="hold">
                                          <p:stCondLst>
                                            <p:cond delay="499"/>
                                          </p:stCondLst>
                                        </p:cTn>
                                        <p:tgtEl>
                                          <p:spTgt spid="17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4"/>
                                        </p:tgtEl>
                                      </p:cBhvr>
                                    </p:animEffect>
                                    <p:set>
                                      <p:cBhvr>
                                        <p:cTn id="19" dur="1" fill="hold">
                                          <p:stCondLst>
                                            <p:cond delay="499"/>
                                          </p:stCondLst>
                                        </p:cTn>
                                        <p:tgtEl>
                                          <p:spTgt spid="174"/>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fade">
                                      <p:cBhvr>
                                        <p:cTn id="22" dur="500"/>
                                        <p:tgtEl>
                                          <p:spTgt spid="200"/>
                                        </p:tgtEl>
                                      </p:cBhvr>
                                    </p:animEffect>
                                  </p:childTnLst>
                                </p:cTn>
                              </p:par>
                              <p:par>
                                <p:cTn id="23" presetID="55" presetClass="entr" presetSubtype="0" fill="hold" nodeType="withEffect">
                                  <p:stCondLst>
                                    <p:cond delay="0"/>
                                  </p:stCondLst>
                                  <p:childTnLst>
                                    <p:set>
                                      <p:cBhvr>
                                        <p:cTn id="24" dur="1" fill="hold">
                                          <p:stCondLst>
                                            <p:cond delay="0"/>
                                          </p:stCondLst>
                                        </p:cTn>
                                        <p:tgtEl>
                                          <p:spTgt spid="179"/>
                                        </p:tgtEl>
                                        <p:attrNameLst>
                                          <p:attrName>style.visibility</p:attrName>
                                        </p:attrNameLst>
                                      </p:cBhvr>
                                      <p:to>
                                        <p:strVal val="visible"/>
                                      </p:to>
                                    </p:set>
                                    <p:anim calcmode="lin" valueType="num">
                                      <p:cBhvr>
                                        <p:cTn id="25" dur="1000" fill="hold"/>
                                        <p:tgtEl>
                                          <p:spTgt spid="179"/>
                                        </p:tgtEl>
                                        <p:attrNameLst>
                                          <p:attrName>ppt_w</p:attrName>
                                        </p:attrNameLst>
                                      </p:cBhvr>
                                      <p:tavLst>
                                        <p:tav tm="0">
                                          <p:val>
                                            <p:strVal val="#ppt_w*0.70"/>
                                          </p:val>
                                        </p:tav>
                                        <p:tav tm="100000">
                                          <p:val>
                                            <p:strVal val="#ppt_w"/>
                                          </p:val>
                                        </p:tav>
                                      </p:tavLst>
                                    </p:anim>
                                    <p:anim calcmode="lin" valueType="num">
                                      <p:cBhvr>
                                        <p:cTn id="26" dur="1000" fill="hold"/>
                                        <p:tgtEl>
                                          <p:spTgt spid="179"/>
                                        </p:tgtEl>
                                        <p:attrNameLst>
                                          <p:attrName>ppt_h</p:attrName>
                                        </p:attrNameLst>
                                      </p:cBhvr>
                                      <p:tavLst>
                                        <p:tav tm="0">
                                          <p:val>
                                            <p:strVal val="#ppt_h"/>
                                          </p:val>
                                        </p:tav>
                                        <p:tav tm="100000">
                                          <p:val>
                                            <p:strVal val="#ppt_h"/>
                                          </p:val>
                                        </p:tav>
                                      </p:tavLst>
                                    </p:anim>
                                    <p:animEffect transition="in" filter="fade">
                                      <p:cBhvr>
                                        <p:cTn id="27" dur="1000"/>
                                        <p:tgtEl>
                                          <p:spTgt spid="17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1"/>
                                        </p:tgtEl>
                                        <p:attrNameLst>
                                          <p:attrName>style.visibility</p:attrName>
                                        </p:attrNameLst>
                                      </p:cBhvr>
                                      <p:to>
                                        <p:strVal val="visible"/>
                                      </p:to>
                                    </p:set>
                                    <p:animEffect transition="in" filter="fade">
                                      <p:cBhvr>
                                        <p:cTn id="30" dur="500"/>
                                        <p:tgtEl>
                                          <p:spTgt spid="201"/>
                                        </p:tgtEl>
                                      </p:cBhvr>
                                    </p:animEffec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3.33333E-6 -1.11111E-6 L 0.28333 -0.25555 " pathEditMode="relative" rAng="0" ptsTypes="AA">
                                      <p:cBhvr>
                                        <p:cTn id="34" dur="500" fill="hold"/>
                                        <p:tgtEl>
                                          <p:spTgt spid="179"/>
                                        </p:tgtEl>
                                        <p:attrNameLst>
                                          <p:attrName>ppt_x</p:attrName>
                                          <p:attrName>ppt_y</p:attrName>
                                        </p:attrNameLst>
                                      </p:cBhvr>
                                      <p:rCtr x="142" y="-128"/>
                                    </p:animMotion>
                                  </p:childTnLst>
                                </p:cTn>
                              </p:par>
                              <p:par>
                                <p:cTn id="35" presetID="10" presetClass="exit" presetSubtype="0" fill="hold" nodeType="withEffect">
                                  <p:stCondLst>
                                    <p:cond delay="0"/>
                                  </p:stCondLst>
                                  <p:childTnLst>
                                    <p:animEffect transition="out" filter="fade">
                                      <p:cBhvr>
                                        <p:cTn id="36" dur="500"/>
                                        <p:tgtEl>
                                          <p:spTgt spid="200"/>
                                        </p:tgtEl>
                                      </p:cBhvr>
                                    </p:animEffect>
                                    <p:set>
                                      <p:cBhvr>
                                        <p:cTn id="37" dur="1" fill="hold">
                                          <p:stCondLst>
                                            <p:cond delay="499"/>
                                          </p:stCondLst>
                                        </p:cTn>
                                        <p:tgtEl>
                                          <p:spTgt spid="20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70"/>
                                        </p:tgtEl>
                                      </p:cBhvr>
                                    </p:animEffect>
                                    <p:set>
                                      <p:cBhvr>
                                        <p:cTn id="40" dur="1" fill="hold">
                                          <p:stCondLst>
                                            <p:cond delay="499"/>
                                          </p:stCondLst>
                                        </p:cTn>
                                        <p:tgtEl>
                                          <p:spTgt spid="170"/>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01"/>
                                        </p:tgtEl>
                                      </p:cBhvr>
                                    </p:animEffect>
                                    <p:set>
                                      <p:cBhvr>
                                        <p:cTn id="46" dur="1" fill="hold">
                                          <p:stCondLst>
                                            <p:cond delay="499"/>
                                          </p:stCondLst>
                                        </p:cTn>
                                        <p:tgtEl>
                                          <p:spTgt spid="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20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9"/>
          <p:cNvGrpSpPr/>
          <p:nvPr/>
        </p:nvGrpSpPr>
        <p:grpSpPr>
          <a:xfrm flipH="1">
            <a:off x="3048001" y="3352800"/>
            <a:ext cx="1066802" cy="1219201"/>
            <a:chOff x="2894804" y="3210226"/>
            <a:chExt cx="991396" cy="2353962"/>
          </a:xfrm>
        </p:grpSpPr>
        <p:cxnSp>
          <p:nvCxnSpPr>
            <p:cNvPr id="197" name="Straight Connector 196"/>
            <p:cNvCxnSpPr/>
            <p:nvPr/>
          </p:nvCxnSpPr>
          <p:spPr>
            <a:xfrm rot="16200000" flipH="1">
              <a:off x="1718220" y="4386810"/>
              <a:ext cx="2353169" cy="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2895600" y="5562600"/>
              <a:ext cx="990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685800" y="2514600"/>
            <a:ext cx="2133600" cy="4115594"/>
            <a:chOff x="4114800" y="2590800"/>
            <a:chExt cx="2133600" cy="4115594"/>
          </a:xfrm>
        </p:grpSpPr>
        <p:grpSp>
          <p:nvGrpSpPr>
            <p:cNvPr id="4" name="Group 133"/>
            <p:cNvGrpSpPr/>
            <p:nvPr/>
          </p:nvGrpSpPr>
          <p:grpSpPr>
            <a:xfrm>
              <a:off x="4114800" y="3048000"/>
              <a:ext cx="2133600" cy="3658394"/>
              <a:chOff x="4114800" y="3048000"/>
              <a:chExt cx="2133600" cy="3658394"/>
            </a:xfrm>
          </p:grpSpPr>
          <p:grpSp>
            <p:nvGrpSpPr>
              <p:cNvPr id="5" name="Group 114"/>
              <p:cNvGrpSpPr/>
              <p:nvPr/>
            </p:nvGrpSpPr>
            <p:grpSpPr>
              <a:xfrm>
                <a:off x="4114800" y="3048000"/>
                <a:ext cx="2133600" cy="3658394"/>
                <a:chOff x="6400800" y="2971800"/>
                <a:chExt cx="2133600" cy="3658394"/>
              </a:xfrm>
            </p:grpSpPr>
            <p:sp>
              <p:nvSpPr>
                <p:cNvPr id="67" name="Rectangle 66"/>
                <p:cNvSpPr/>
                <p:nvPr/>
              </p:nvSpPr>
              <p:spPr>
                <a:xfrm>
                  <a:off x="6400800" y="2971800"/>
                  <a:ext cx="2133600" cy="36576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934200" y="2971800"/>
                  <a:ext cx="1066800" cy="36576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6" idx="0"/>
                  <a:endCxn id="76" idx="2"/>
                </p:cNvCxnSpPr>
                <p:nvPr/>
              </p:nvCxnSpPr>
              <p:spPr>
                <a:xfrm rot="16200000" flipH="1">
                  <a:off x="5638800" y="4800600"/>
                  <a:ext cx="3657600" cy="158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400800" y="3429000"/>
                  <a:ext cx="2133600" cy="27432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00800" y="3886200"/>
                  <a:ext cx="2133600" cy="18288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00800" y="4343400"/>
                  <a:ext cx="2133600" cy="9144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1" idx="1"/>
                  <a:endCxn id="81" idx="3"/>
                </p:cNvCxnSpPr>
                <p:nvPr/>
              </p:nvCxnSpPr>
              <p:spPr>
                <a:xfrm rot="10800000" flipH="1">
                  <a:off x="6400800" y="4800600"/>
                  <a:ext cx="2133600" cy="158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41910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3" name="TextBox 92"/>
              <p:cNvSpPr txBox="1"/>
              <p:nvPr/>
            </p:nvSpPr>
            <p:spPr>
              <a:xfrm>
                <a:off x="52578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4" name="TextBox 93"/>
              <p:cNvSpPr txBox="1"/>
              <p:nvPr/>
            </p:nvSpPr>
            <p:spPr>
              <a:xfrm>
                <a:off x="47244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95" name="TextBox 94"/>
              <p:cNvSpPr txBox="1"/>
              <p:nvPr/>
            </p:nvSpPr>
            <p:spPr>
              <a:xfrm>
                <a:off x="57912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96" name="TextBox 95"/>
              <p:cNvSpPr txBox="1"/>
              <p:nvPr/>
            </p:nvSpPr>
            <p:spPr>
              <a:xfrm>
                <a:off x="47244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7" name="TextBox 96"/>
              <p:cNvSpPr txBox="1"/>
              <p:nvPr/>
            </p:nvSpPr>
            <p:spPr>
              <a:xfrm>
                <a:off x="41910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8" name="TextBox 97"/>
              <p:cNvSpPr txBox="1"/>
              <p:nvPr/>
            </p:nvSpPr>
            <p:spPr>
              <a:xfrm>
                <a:off x="52578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2" name="TextBox 101"/>
              <p:cNvSpPr txBox="1"/>
              <p:nvPr/>
            </p:nvSpPr>
            <p:spPr>
              <a:xfrm>
                <a:off x="47244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3" name="TextBox 102"/>
              <p:cNvSpPr txBox="1"/>
              <p:nvPr/>
            </p:nvSpPr>
            <p:spPr>
              <a:xfrm>
                <a:off x="57912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4" name="TextBox 103"/>
              <p:cNvSpPr txBox="1"/>
              <p:nvPr/>
            </p:nvSpPr>
            <p:spPr>
              <a:xfrm>
                <a:off x="57912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5" name="TextBox 104"/>
              <p:cNvSpPr txBox="1"/>
              <p:nvPr/>
            </p:nvSpPr>
            <p:spPr>
              <a:xfrm>
                <a:off x="57912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6" name="TextBox 105"/>
              <p:cNvSpPr txBox="1"/>
              <p:nvPr/>
            </p:nvSpPr>
            <p:spPr>
              <a:xfrm>
                <a:off x="57912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09" name="TextBox 108"/>
              <p:cNvSpPr txBox="1"/>
              <p:nvPr/>
            </p:nvSpPr>
            <p:spPr>
              <a:xfrm>
                <a:off x="41910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12" name="TextBox 111"/>
              <p:cNvSpPr txBox="1"/>
              <p:nvPr/>
            </p:nvSpPr>
            <p:spPr>
              <a:xfrm>
                <a:off x="57912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3" name="TextBox 112"/>
              <p:cNvSpPr txBox="1"/>
              <p:nvPr/>
            </p:nvSpPr>
            <p:spPr>
              <a:xfrm>
                <a:off x="47244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6" name="TextBox 115"/>
              <p:cNvSpPr txBox="1"/>
              <p:nvPr/>
            </p:nvSpPr>
            <p:spPr>
              <a:xfrm>
                <a:off x="41910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7" name="TextBox 116"/>
              <p:cNvSpPr txBox="1"/>
              <p:nvPr/>
            </p:nvSpPr>
            <p:spPr>
              <a:xfrm>
                <a:off x="52578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18" name="TextBox 117"/>
              <p:cNvSpPr txBox="1"/>
              <p:nvPr/>
            </p:nvSpPr>
            <p:spPr>
              <a:xfrm>
                <a:off x="57912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9" name="TextBox 118"/>
              <p:cNvSpPr txBox="1"/>
              <p:nvPr/>
            </p:nvSpPr>
            <p:spPr>
              <a:xfrm>
                <a:off x="57912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0" name="TextBox 119"/>
              <p:cNvSpPr txBox="1"/>
              <p:nvPr/>
            </p:nvSpPr>
            <p:spPr>
              <a:xfrm>
                <a:off x="47244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2" name="TextBox 121"/>
              <p:cNvSpPr txBox="1"/>
              <p:nvPr/>
            </p:nvSpPr>
            <p:spPr>
              <a:xfrm>
                <a:off x="52578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3" name="TextBox 122"/>
              <p:cNvSpPr txBox="1"/>
              <p:nvPr/>
            </p:nvSpPr>
            <p:spPr>
              <a:xfrm>
                <a:off x="41910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4" name="TextBox 123"/>
              <p:cNvSpPr txBox="1"/>
              <p:nvPr/>
            </p:nvSpPr>
            <p:spPr>
              <a:xfrm>
                <a:off x="52578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25" name="TextBox 124"/>
              <p:cNvSpPr txBox="1"/>
              <p:nvPr/>
            </p:nvSpPr>
            <p:spPr>
              <a:xfrm>
                <a:off x="41910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6" name="TextBox 125"/>
              <p:cNvSpPr txBox="1"/>
              <p:nvPr/>
            </p:nvSpPr>
            <p:spPr>
              <a:xfrm>
                <a:off x="47244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27" name="TextBox 126"/>
              <p:cNvSpPr txBox="1"/>
              <p:nvPr/>
            </p:nvSpPr>
            <p:spPr>
              <a:xfrm>
                <a:off x="52578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8" name="TextBox 127"/>
              <p:cNvSpPr txBox="1"/>
              <p:nvPr/>
            </p:nvSpPr>
            <p:spPr>
              <a:xfrm>
                <a:off x="41910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9" name="TextBox 128"/>
              <p:cNvSpPr txBox="1"/>
              <p:nvPr/>
            </p:nvSpPr>
            <p:spPr>
              <a:xfrm>
                <a:off x="52578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30" name="TextBox 129"/>
              <p:cNvSpPr txBox="1"/>
              <p:nvPr/>
            </p:nvSpPr>
            <p:spPr>
              <a:xfrm>
                <a:off x="41910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1" name="TextBox 130"/>
              <p:cNvSpPr txBox="1"/>
              <p:nvPr/>
            </p:nvSpPr>
            <p:spPr>
              <a:xfrm>
                <a:off x="47244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32" name="TextBox 131"/>
              <p:cNvSpPr txBox="1"/>
              <p:nvPr/>
            </p:nvSpPr>
            <p:spPr>
              <a:xfrm>
                <a:off x="52578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3" name="TextBox 132"/>
              <p:cNvSpPr txBox="1"/>
              <p:nvPr/>
            </p:nvSpPr>
            <p:spPr>
              <a:xfrm>
                <a:off x="47244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grpSp>
        <p:sp>
          <p:nvSpPr>
            <p:cNvPr id="201" name="TextBox 200"/>
            <p:cNvSpPr txBox="1"/>
            <p:nvPr/>
          </p:nvSpPr>
          <p:spPr>
            <a:xfrm>
              <a:off x="4191000" y="2590800"/>
              <a:ext cx="1949573" cy="369332"/>
            </a:xfrm>
            <a:prstGeom prst="rect">
              <a:avLst/>
            </a:prstGeom>
            <a:noFill/>
          </p:spPr>
          <p:txBody>
            <a:bodyPr wrap="none" rtlCol="0">
              <a:spAutoFit/>
            </a:bodyPr>
            <a:lstStyle/>
            <a:p>
              <a:r>
                <a:rPr lang="en-US" dirty="0" smtClean="0">
                  <a:solidFill>
                    <a:schemeClr val="bg1">
                      <a:lumMod val="75000"/>
                    </a:schemeClr>
                  </a:solidFill>
                  <a:latin typeface="+mj-lt"/>
                </a:rPr>
                <a:t>Table for Group 2</a:t>
              </a:r>
              <a:endParaRPr lang="en-US" dirty="0">
                <a:solidFill>
                  <a:schemeClr val="bg1">
                    <a:lumMod val="75000"/>
                  </a:schemeClr>
                </a:solidFill>
                <a:latin typeface="+mj-lt"/>
              </a:endParaRPr>
            </a:p>
          </p:txBody>
        </p:sp>
      </p:grpSp>
      <p:sp>
        <p:nvSpPr>
          <p:cNvPr id="2" name="Title 1"/>
          <p:cNvSpPr>
            <a:spLocks noGrp="1"/>
          </p:cNvSpPr>
          <p:nvPr>
            <p:ph type="title"/>
          </p:nvPr>
        </p:nvSpPr>
        <p:spPr>
          <a:xfrm>
            <a:off x="457200" y="-76200"/>
            <a:ext cx="8229600" cy="1143000"/>
          </a:xfrm>
        </p:spPr>
        <p:txBody>
          <a:bodyPr rtlCol="0">
            <a:normAutofit fontScale="90000"/>
          </a:bodyPr>
          <a:lstStyle/>
          <a:p>
            <a:pPr fontAlgn="auto">
              <a:spcAft>
                <a:spcPts val="0"/>
              </a:spcAft>
              <a:defRPr/>
            </a:pPr>
            <a:r>
              <a:rPr lang="en-US" b="1" dirty="0" smtClean="0"/>
              <a:t>How Grouper Works: Lookup</a:t>
            </a:r>
            <a:endParaRPr lang="en-US" b="1" dirty="0"/>
          </a:p>
        </p:txBody>
      </p:sp>
      <p:sp>
        <p:nvSpPr>
          <p:cNvPr id="3" name="Content Placeholder 2"/>
          <p:cNvSpPr>
            <a:spLocks noGrp="1"/>
          </p:cNvSpPr>
          <p:nvPr>
            <p:ph idx="1"/>
          </p:nvPr>
        </p:nvSpPr>
        <p:spPr>
          <a:xfrm>
            <a:off x="457200" y="1066800"/>
            <a:ext cx="8229600" cy="1600200"/>
          </a:xfrm>
        </p:spPr>
        <p:txBody>
          <a:bodyPr rtlCol="0">
            <a:normAutofit fontScale="92500"/>
          </a:bodyPr>
          <a:lstStyle/>
          <a:p>
            <a:pPr marL="274320" indent="-274320" fontAlgn="auto">
              <a:spcAft>
                <a:spcPts val="0"/>
              </a:spcAft>
              <a:buClr>
                <a:schemeClr val="accent3"/>
              </a:buClr>
              <a:buFont typeface="Arial" pitchFamily="34" charset="0"/>
              <a:buChar char="•"/>
              <a:defRPr/>
            </a:pPr>
            <a:r>
              <a:rPr lang="en-US" dirty="0" smtClean="0"/>
              <a:t>Grouper uses the value of each of these groups to look up the set (expressed as a bitmap) of classes that match that group of bits</a:t>
            </a:r>
          </a:p>
          <a:p>
            <a:pPr marL="274320" indent="-274320" fontAlgn="auto">
              <a:spcAft>
                <a:spcPts val="0"/>
              </a:spcAft>
              <a:buClr>
                <a:schemeClr val="accent3"/>
              </a:buClr>
              <a:buNone/>
              <a:defRPr/>
            </a:pPr>
            <a:endParaRPr lang="en-US" dirty="0" smtClean="0"/>
          </a:p>
        </p:txBody>
      </p:sp>
      <p:grpSp>
        <p:nvGrpSpPr>
          <p:cNvPr id="6" name="Group 64"/>
          <p:cNvGrpSpPr/>
          <p:nvPr/>
        </p:nvGrpSpPr>
        <p:grpSpPr>
          <a:xfrm>
            <a:off x="6629400" y="2514600"/>
            <a:ext cx="2286000" cy="610394"/>
            <a:chOff x="4038600" y="3886200"/>
            <a:chExt cx="2286000" cy="610394"/>
          </a:xfrm>
        </p:grpSpPr>
        <p:grpSp>
          <p:nvGrpSpPr>
            <p:cNvPr id="7" name="Group 140"/>
            <p:cNvGrpSpPr/>
            <p:nvPr/>
          </p:nvGrpSpPr>
          <p:grpSpPr>
            <a:xfrm>
              <a:off x="4038600" y="3886200"/>
              <a:ext cx="2286000" cy="610394"/>
              <a:chOff x="4038600" y="3886200"/>
              <a:chExt cx="2286000" cy="610394"/>
            </a:xfrm>
          </p:grpSpPr>
          <p:sp>
            <p:nvSpPr>
              <p:cNvPr id="72" name="Rectangle 71"/>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a:stCxn id="73" idx="0"/>
                <a:endCxn id="73"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69" name="TextBox 68"/>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70" name="TextBox 69"/>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71" name="TextBox 70"/>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grpSp>
      <p:grpSp>
        <p:nvGrpSpPr>
          <p:cNvPr id="8" name="Group 169"/>
          <p:cNvGrpSpPr/>
          <p:nvPr/>
        </p:nvGrpSpPr>
        <p:grpSpPr>
          <a:xfrm>
            <a:off x="1828800" y="3048000"/>
            <a:ext cx="1371600" cy="381000"/>
            <a:chOff x="2286000" y="3581400"/>
            <a:chExt cx="1371600" cy="381000"/>
          </a:xfrm>
          <a:effectLst>
            <a:outerShdw blurRad="50800" dist="38100" dir="8100000" algn="tr" rotWithShape="0">
              <a:prstClr val="black">
                <a:alpha val="40000"/>
              </a:prstClr>
            </a:outerShdw>
          </a:effectLst>
        </p:grpSpPr>
        <p:grpSp>
          <p:nvGrpSpPr>
            <p:cNvPr id="9" name="Group 10"/>
            <p:cNvGrpSpPr/>
            <p:nvPr/>
          </p:nvGrpSpPr>
          <p:grpSpPr>
            <a:xfrm>
              <a:off x="2286000" y="3581400"/>
              <a:ext cx="1371600" cy="381000"/>
              <a:chOff x="762000" y="5029200"/>
              <a:chExt cx="1371600" cy="381000"/>
            </a:xfrm>
            <a:solidFill>
              <a:schemeClr val="bg1"/>
            </a:solidFill>
          </p:grpSpPr>
          <p:sp>
            <p:nvSpPr>
              <p:cNvPr id="160" name="Rectangle 5"/>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p:cNvSpPr txBox="1"/>
            <p:nvPr/>
          </p:nvSpPr>
          <p:spPr>
            <a:xfrm>
              <a:off x="32766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90" name="TextBox 89"/>
            <p:cNvSpPr txBox="1"/>
            <p:nvPr/>
          </p:nvSpPr>
          <p:spPr>
            <a:xfrm>
              <a:off x="23622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15" name="TextBox 114"/>
            <p:cNvSpPr txBox="1"/>
            <p:nvPr/>
          </p:nvSpPr>
          <p:spPr>
            <a:xfrm>
              <a:off x="28194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0" name="Group 170"/>
          <p:cNvGrpSpPr/>
          <p:nvPr/>
        </p:nvGrpSpPr>
        <p:grpSpPr>
          <a:xfrm>
            <a:off x="3429000" y="3048000"/>
            <a:ext cx="1371600" cy="381000"/>
            <a:chOff x="3886200" y="3581400"/>
            <a:chExt cx="1371600" cy="381000"/>
          </a:xfrm>
          <a:effectLst>
            <a:outerShdw blurRad="50800" dist="38100" dir="8100000" algn="tr" rotWithShape="0">
              <a:prstClr val="black">
                <a:alpha val="40000"/>
              </a:prstClr>
            </a:outerShdw>
          </a:effectLst>
        </p:grpSpPr>
        <p:grpSp>
          <p:nvGrpSpPr>
            <p:cNvPr id="11" name="Group 14"/>
            <p:cNvGrpSpPr/>
            <p:nvPr/>
          </p:nvGrpSpPr>
          <p:grpSpPr>
            <a:xfrm>
              <a:off x="3886200" y="3581400"/>
              <a:ext cx="1371600" cy="381000"/>
              <a:chOff x="762000" y="5029200"/>
              <a:chExt cx="1371600" cy="381000"/>
            </a:xfrm>
            <a:solidFill>
              <a:schemeClr val="bg1"/>
            </a:solidFill>
          </p:grpSpPr>
          <p:sp>
            <p:nvSpPr>
              <p:cNvPr id="156" name="Rectangle 155"/>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48768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00" name="TextBox 99"/>
            <p:cNvSpPr txBox="1"/>
            <p:nvPr/>
          </p:nvSpPr>
          <p:spPr>
            <a:xfrm>
              <a:off x="44196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21" name="TextBox 120"/>
            <p:cNvSpPr txBox="1"/>
            <p:nvPr/>
          </p:nvSpPr>
          <p:spPr>
            <a:xfrm>
              <a:off x="39624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2" name="Group 172"/>
          <p:cNvGrpSpPr/>
          <p:nvPr/>
        </p:nvGrpSpPr>
        <p:grpSpPr>
          <a:xfrm>
            <a:off x="5029200" y="3048000"/>
            <a:ext cx="1371600" cy="381000"/>
            <a:chOff x="5486400" y="3581400"/>
            <a:chExt cx="1371600" cy="381000"/>
          </a:xfrm>
          <a:effectLst>
            <a:outerShdw blurRad="50800" dist="38100" dir="8100000" algn="tr" rotWithShape="0">
              <a:prstClr val="black">
                <a:alpha val="40000"/>
              </a:prstClr>
            </a:outerShdw>
          </a:effectLst>
        </p:grpSpPr>
        <p:grpSp>
          <p:nvGrpSpPr>
            <p:cNvPr id="13" name="Group 17"/>
            <p:cNvGrpSpPr/>
            <p:nvPr/>
          </p:nvGrpSpPr>
          <p:grpSpPr>
            <a:xfrm>
              <a:off x="5486400" y="3581400"/>
              <a:ext cx="1371600" cy="381000"/>
              <a:chOff x="762000" y="5029200"/>
              <a:chExt cx="1371600" cy="381000"/>
            </a:xfrm>
            <a:solidFill>
              <a:schemeClr val="bg1"/>
            </a:solidFill>
          </p:grpSpPr>
          <p:sp>
            <p:nvSpPr>
              <p:cNvPr id="154" name="Rectangle 153"/>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p:cNvSpPr txBox="1"/>
            <p:nvPr/>
          </p:nvSpPr>
          <p:spPr>
            <a:xfrm>
              <a:off x="64770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10" name="TextBox 109"/>
            <p:cNvSpPr txBox="1"/>
            <p:nvPr/>
          </p:nvSpPr>
          <p:spPr>
            <a:xfrm>
              <a:off x="55626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134" name="TextBox 133"/>
            <p:cNvSpPr txBox="1"/>
            <p:nvPr/>
          </p:nvSpPr>
          <p:spPr>
            <a:xfrm>
              <a:off x="60198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4" name="Group 111"/>
          <p:cNvGrpSpPr/>
          <p:nvPr/>
        </p:nvGrpSpPr>
        <p:grpSpPr>
          <a:xfrm>
            <a:off x="228600" y="3048000"/>
            <a:ext cx="1371600" cy="381000"/>
            <a:chOff x="762000" y="5334000"/>
            <a:chExt cx="1371600" cy="381000"/>
          </a:xfrm>
        </p:grpSpPr>
        <p:grpSp>
          <p:nvGrpSpPr>
            <p:cNvPr id="15" name="Group 11"/>
            <p:cNvGrpSpPr/>
            <p:nvPr/>
          </p:nvGrpSpPr>
          <p:grpSpPr>
            <a:xfrm>
              <a:off x="762000" y="5334000"/>
              <a:ext cx="1371600" cy="381000"/>
              <a:chOff x="762000" y="5029200"/>
              <a:chExt cx="1371600" cy="381000"/>
            </a:xfrm>
            <a:solidFill>
              <a:schemeClr val="bg1"/>
            </a:solidFill>
            <a:effectLst>
              <a:outerShdw blurRad="50800" dist="38100" dir="8100000" algn="tr" rotWithShape="0">
                <a:prstClr val="black">
                  <a:alpha val="40000"/>
                </a:prstClr>
              </a:outerShdw>
            </a:effectLst>
          </p:grpSpPr>
          <p:sp>
            <p:nvSpPr>
              <p:cNvPr id="168" name="Rectangle 167"/>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10"/>
            <p:cNvGrpSpPr/>
            <p:nvPr/>
          </p:nvGrpSpPr>
          <p:grpSpPr>
            <a:xfrm>
              <a:off x="838200" y="5334000"/>
              <a:ext cx="1257764" cy="369332"/>
              <a:chOff x="838200" y="5334000"/>
              <a:chExt cx="1257764" cy="369332"/>
            </a:xfrm>
          </p:grpSpPr>
          <p:sp>
            <p:nvSpPr>
              <p:cNvPr id="165" name="TextBox 164"/>
              <p:cNvSpPr txBox="1"/>
              <p:nvPr/>
            </p:nvSpPr>
            <p:spPr>
              <a:xfrm>
                <a:off x="1295400" y="53340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66" name="TextBox 165"/>
              <p:cNvSpPr txBox="1"/>
              <p:nvPr/>
            </p:nvSpPr>
            <p:spPr>
              <a:xfrm>
                <a:off x="838200" y="53340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167" name="TextBox 166"/>
              <p:cNvSpPr txBox="1"/>
              <p:nvPr/>
            </p:nvSpPr>
            <p:spPr>
              <a:xfrm>
                <a:off x="1752600" y="53340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grpSp>
        <p:nvGrpSpPr>
          <p:cNvPr id="17" name="Group 30"/>
          <p:cNvGrpSpPr/>
          <p:nvPr/>
        </p:nvGrpSpPr>
        <p:grpSpPr>
          <a:xfrm>
            <a:off x="381000" y="2590800"/>
            <a:ext cx="5895027" cy="369332"/>
            <a:chOff x="1524000" y="6172200"/>
            <a:chExt cx="5895027" cy="369332"/>
          </a:xfrm>
        </p:grpSpPr>
        <p:sp>
          <p:nvSpPr>
            <p:cNvPr id="175" name="TextBox 174"/>
            <p:cNvSpPr txBox="1"/>
            <p:nvPr/>
          </p:nvSpPr>
          <p:spPr>
            <a:xfrm>
              <a:off x="15240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0</a:t>
              </a:r>
              <a:endParaRPr lang="en-US" dirty="0">
                <a:solidFill>
                  <a:schemeClr val="tx1">
                    <a:lumMod val="50000"/>
                    <a:lumOff val="50000"/>
                  </a:schemeClr>
                </a:solidFill>
                <a:latin typeface="+mj-lt"/>
              </a:endParaRPr>
            </a:p>
          </p:txBody>
        </p:sp>
        <p:sp>
          <p:nvSpPr>
            <p:cNvPr id="176" name="TextBox 175"/>
            <p:cNvSpPr txBox="1"/>
            <p:nvPr/>
          </p:nvSpPr>
          <p:spPr>
            <a:xfrm>
              <a:off x="31242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1</a:t>
              </a:r>
              <a:endParaRPr lang="en-US" dirty="0">
                <a:solidFill>
                  <a:schemeClr val="tx1">
                    <a:lumMod val="50000"/>
                    <a:lumOff val="50000"/>
                  </a:schemeClr>
                </a:solidFill>
                <a:latin typeface="+mj-lt"/>
              </a:endParaRPr>
            </a:p>
          </p:txBody>
        </p:sp>
        <p:sp>
          <p:nvSpPr>
            <p:cNvPr id="177" name="TextBox 176"/>
            <p:cNvSpPr txBox="1"/>
            <p:nvPr/>
          </p:nvSpPr>
          <p:spPr>
            <a:xfrm>
              <a:off x="47244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2</a:t>
              </a:r>
              <a:endParaRPr lang="en-US" dirty="0">
                <a:solidFill>
                  <a:schemeClr val="tx1">
                    <a:lumMod val="50000"/>
                    <a:lumOff val="50000"/>
                  </a:schemeClr>
                </a:solidFill>
                <a:latin typeface="+mj-lt"/>
              </a:endParaRPr>
            </a:p>
          </p:txBody>
        </p:sp>
        <p:sp>
          <p:nvSpPr>
            <p:cNvPr id="178" name="TextBox 177"/>
            <p:cNvSpPr txBox="1"/>
            <p:nvPr/>
          </p:nvSpPr>
          <p:spPr>
            <a:xfrm>
              <a:off x="64008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3</a:t>
              </a:r>
              <a:endParaRPr lang="en-US" dirty="0">
                <a:solidFill>
                  <a:schemeClr val="tx1">
                    <a:lumMod val="50000"/>
                    <a:lumOff val="50000"/>
                  </a:schemeClr>
                </a:solidFill>
                <a:latin typeface="+mj-lt"/>
              </a:endParaRPr>
            </a:p>
          </p:txBody>
        </p:sp>
      </p:grpSp>
      <p:grpSp>
        <p:nvGrpSpPr>
          <p:cNvPr id="107" name="Group 149"/>
          <p:cNvGrpSpPr/>
          <p:nvPr/>
        </p:nvGrpSpPr>
        <p:grpSpPr>
          <a:xfrm>
            <a:off x="6629400" y="3505200"/>
            <a:ext cx="2286000" cy="610394"/>
            <a:chOff x="4038600" y="3886200"/>
            <a:chExt cx="2286000" cy="610394"/>
          </a:xfrm>
        </p:grpSpPr>
        <p:grpSp>
          <p:nvGrpSpPr>
            <p:cNvPr id="108" name="Group 140"/>
            <p:cNvGrpSpPr/>
            <p:nvPr/>
          </p:nvGrpSpPr>
          <p:grpSpPr>
            <a:xfrm>
              <a:off x="4038600" y="3886200"/>
              <a:ext cx="2286000" cy="610394"/>
              <a:chOff x="4038600" y="3886200"/>
              <a:chExt cx="2286000" cy="610394"/>
            </a:xfrm>
          </p:grpSpPr>
          <p:sp>
            <p:nvSpPr>
              <p:cNvPr id="137" name="Rectangle 136"/>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a:stCxn id="138" idx="0"/>
                <a:endCxn id="138"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14" name="TextBox 113"/>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35" name="TextBox 134"/>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136" name="TextBox 135"/>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grpSp>
      <p:grpSp>
        <p:nvGrpSpPr>
          <p:cNvPr id="142" name="Group 149"/>
          <p:cNvGrpSpPr/>
          <p:nvPr/>
        </p:nvGrpSpPr>
        <p:grpSpPr>
          <a:xfrm>
            <a:off x="609600" y="4267200"/>
            <a:ext cx="2286000" cy="610394"/>
            <a:chOff x="4038600" y="3886200"/>
            <a:chExt cx="2286000" cy="610394"/>
          </a:xfrm>
        </p:grpSpPr>
        <p:grpSp>
          <p:nvGrpSpPr>
            <p:cNvPr id="143" name="Group 140"/>
            <p:cNvGrpSpPr/>
            <p:nvPr/>
          </p:nvGrpSpPr>
          <p:grpSpPr>
            <a:xfrm>
              <a:off x="4038600" y="3886200"/>
              <a:ext cx="2286000" cy="610394"/>
              <a:chOff x="4038600" y="3886200"/>
              <a:chExt cx="2286000" cy="610394"/>
            </a:xfrm>
          </p:grpSpPr>
          <p:sp>
            <p:nvSpPr>
              <p:cNvPr id="148" name="Rectangle 147"/>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a:stCxn id="149" idx="0"/>
                <a:endCxn id="149"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4" name="TextBox 143"/>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45" name="TextBox 144"/>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46" name="TextBox 145"/>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47" name="TextBox 146"/>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grpSp>
      <p:sp>
        <p:nvSpPr>
          <p:cNvPr id="151" name="Slide Number Placeholder 150"/>
          <p:cNvSpPr>
            <a:spLocks noGrp="1"/>
          </p:cNvSpPr>
          <p:nvPr>
            <p:ph type="sldNum" sz="quarter" idx="12"/>
          </p:nvPr>
        </p:nvSpPr>
        <p:spPr/>
        <p:txBody>
          <a:bodyPr/>
          <a:lstStyle/>
          <a:p>
            <a:pPr>
              <a:defRPr/>
            </a:pPr>
            <a:fld id="{E03BD01E-0726-4DE6-B222-EE842B5766D2}" type="slidenum">
              <a:rPr lang="en-US" smtClean="0"/>
              <a:pPr>
                <a:defRPr/>
              </a:pPr>
              <a:t>16</a:t>
            </a:fld>
            <a:r>
              <a:rPr lang="en-US" smtClean="0"/>
              <a:t>/42</a:t>
            </a:r>
            <a:endParaRPr lang="en-US" dirty="0"/>
          </a:p>
        </p:txBody>
      </p:sp>
    </p:spTree>
    <p:custDataLst>
      <p:tags r:id="rId1"/>
    </p:custDataLst>
  </p:cSld>
  <p:clrMapOvr>
    <a:masterClrMapping/>
  </p:clrMapOvr>
  <p:transition advTm="538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animEffect transition="in" filter="fade">
                                      <p:cBhvr>
                                        <p:cTn id="19" dur="500"/>
                                        <p:tgtEl>
                                          <p:spTgt spid="140"/>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55" presetClass="entr" presetSubtype="0" fill="hold" nodeType="withEffect">
                                  <p:stCondLst>
                                    <p:cond delay="0"/>
                                  </p:stCondLst>
                                  <p:childTnLst>
                                    <p:set>
                                      <p:cBhvr>
                                        <p:cTn id="25" dur="1" fill="hold">
                                          <p:stCondLst>
                                            <p:cond delay="0"/>
                                          </p:stCondLst>
                                        </p:cTn>
                                        <p:tgtEl>
                                          <p:spTgt spid="142"/>
                                        </p:tgtEl>
                                        <p:attrNameLst>
                                          <p:attrName>style.visibility</p:attrName>
                                        </p:attrNameLst>
                                      </p:cBhvr>
                                      <p:to>
                                        <p:strVal val="visible"/>
                                      </p:to>
                                    </p:set>
                                    <p:anim calcmode="lin" valueType="num">
                                      <p:cBhvr>
                                        <p:cTn id="26" dur="500" fill="hold"/>
                                        <p:tgtEl>
                                          <p:spTgt spid="142"/>
                                        </p:tgtEl>
                                        <p:attrNameLst>
                                          <p:attrName>ppt_w</p:attrName>
                                        </p:attrNameLst>
                                      </p:cBhvr>
                                      <p:tavLst>
                                        <p:tav tm="0">
                                          <p:val>
                                            <p:strVal val="#ppt_w*0.70"/>
                                          </p:val>
                                        </p:tav>
                                        <p:tav tm="100000">
                                          <p:val>
                                            <p:strVal val="#ppt_w"/>
                                          </p:val>
                                        </p:tav>
                                      </p:tavLst>
                                    </p:anim>
                                    <p:anim calcmode="lin" valueType="num">
                                      <p:cBhvr>
                                        <p:cTn id="27" dur="500" fill="hold"/>
                                        <p:tgtEl>
                                          <p:spTgt spid="142"/>
                                        </p:tgtEl>
                                        <p:attrNameLst>
                                          <p:attrName>ppt_h</p:attrName>
                                        </p:attrNameLst>
                                      </p:cBhvr>
                                      <p:tavLst>
                                        <p:tav tm="0">
                                          <p:val>
                                            <p:strVal val="#ppt_h"/>
                                          </p:val>
                                        </p:tav>
                                        <p:tav tm="100000">
                                          <p:val>
                                            <p:strVal val="#ppt_h"/>
                                          </p:val>
                                        </p:tav>
                                      </p:tavLst>
                                    </p:anim>
                                    <p:animEffect transition="in" filter="fade">
                                      <p:cBhvr>
                                        <p:cTn id="28" dur="500"/>
                                        <p:tgtEl>
                                          <p:spTgt spid="142"/>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3.33333E-6 3.33333E-6 L 0.65833 0.04444 " pathEditMode="relative" rAng="0" ptsTypes="AA">
                                      <p:cBhvr>
                                        <p:cTn id="32" dur="500" fill="hold"/>
                                        <p:tgtEl>
                                          <p:spTgt spid="142"/>
                                        </p:tgtEl>
                                        <p:attrNameLst>
                                          <p:attrName>ppt_x</p:attrName>
                                          <p:attrName>ppt_y</p:attrName>
                                        </p:attrNameLst>
                                      </p:cBhvr>
                                      <p:rCtr x="329" y="22"/>
                                    </p:animMotion>
                                  </p:childTnLst>
                                </p:cTn>
                              </p:par>
                              <p:par>
                                <p:cTn id="33" presetID="10" presetClass="exit" presetSubtype="0" fill="hold" nodeType="withEffect">
                                  <p:stCondLst>
                                    <p:cond delay="0"/>
                                  </p:stCondLst>
                                  <p:childTnLst>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40"/>
                                        </p:tgtEl>
                                      </p:cBhvr>
                                    </p:animEffect>
                                    <p:set>
                                      <p:cBhvr>
                                        <p:cTn id="38" dur="1" fill="hold">
                                          <p:stCondLst>
                                            <p:cond delay="499"/>
                                          </p:stCondLst>
                                        </p:cTn>
                                        <p:tgtEl>
                                          <p:spTgt spid="140"/>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9"/>
          <p:cNvGrpSpPr/>
          <p:nvPr/>
        </p:nvGrpSpPr>
        <p:grpSpPr>
          <a:xfrm>
            <a:off x="685800" y="2514600"/>
            <a:ext cx="2133600" cy="4115594"/>
            <a:chOff x="4114800" y="2590800"/>
            <a:chExt cx="2133600" cy="4115594"/>
          </a:xfrm>
        </p:grpSpPr>
        <p:grpSp>
          <p:nvGrpSpPr>
            <p:cNvPr id="5" name="Group 133"/>
            <p:cNvGrpSpPr/>
            <p:nvPr/>
          </p:nvGrpSpPr>
          <p:grpSpPr>
            <a:xfrm>
              <a:off x="4114800" y="3048000"/>
              <a:ext cx="2133600" cy="3658394"/>
              <a:chOff x="4114800" y="3048000"/>
              <a:chExt cx="2133600" cy="3658394"/>
            </a:xfrm>
          </p:grpSpPr>
          <p:grpSp>
            <p:nvGrpSpPr>
              <p:cNvPr id="6" name="Group 114"/>
              <p:cNvGrpSpPr/>
              <p:nvPr/>
            </p:nvGrpSpPr>
            <p:grpSpPr>
              <a:xfrm>
                <a:off x="4114800" y="3048000"/>
                <a:ext cx="2133600" cy="3658394"/>
                <a:chOff x="6400800" y="2971800"/>
                <a:chExt cx="2133600" cy="3658394"/>
              </a:xfrm>
            </p:grpSpPr>
            <p:sp>
              <p:nvSpPr>
                <p:cNvPr id="67" name="Rectangle 66"/>
                <p:cNvSpPr/>
                <p:nvPr/>
              </p:nvSpPr>
              <p:spPr>
                <a:xfrm>
                  <a:off x="6400800" y="2971800"/>
                  <a:ext cx="2133600" cy="36576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934200" y="2971800"/>
                  <a:ext cx="1066800" cy="36576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6" idx="0"/>
                  <a:endCxn id="76" idx="2"/>
                </p:cNvCxnSpPr>
                <p:nvPr/>
              </p:nvCxnSpPr>
              <p:spPr>
                <a:xfrm rot="16200000" flipH="1">
                  <a:off x="5638800" y="4800600"/>
                  <a:ext cx="3657600" cy="158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400800" y="3429000"/>
                  <a:ext cx="2133600" cy="27432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00800" y="3886200"/>
                  <a:ext cx="2133600" cy="18288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00800" y="4343400"/>
                  <a:ext cx="2133600" cy="9144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1" idx="1"/>
                  <a:endCxn id="81" idx="3"/>
                </p:cNvCxnSpPr>
                <p:nvPr/>
              </p:nvCxnSpPr>
              <p:spPr>
                <a:xfrm rot="10800000" flipH="1">
                  <a:off x="6400800" y="4800600"/>
                  <a:ext cx="2133600" cy="158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41910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3" name="TextBox 92"/>
              <p:cNvSpPr txBox="1"/>
              <p:nvPr/>
            </p:nvSpPr>
            <p:spPr>
              <a:xfrm>
                <a:off x="52578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4" name="TextBox 93"/>
              <p:cNvSpPr txBox="1"/>
              <p:nvPr/>
            </p:nvSpPr>
            <p:spPr>
              <a:xfrm>
                <a:off x="47244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5" name="TextBox 94"/>
              <p:cNvSpPr txBox="1"/>
              <p:nvPr/>
            </p:nvSpPr>
            <p:spPr>
              <a:xfrm>
                <a:off x="57912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96" name="TextBox 95"/>
              <p:cNvSpPr txBox="1"/>
              <p:nvPr/>
            </p:nvSpPr>
            <p:spPr>
              <a:xfrm>
                <a:off x="47244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97" name="TextBox 96"/>
              <p:cNvSpPr txBox="1"/>
              <p:nvPr/>
            </p:nvSpPr>
            <p:spPr>
              <a:xfrm>
                <a:off x="41910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98" name="TextBox 97"/>
              <p:cNvSpPr txBox="1"/>
              <p:nvPr/>
            </p:nvSpPr>
            <p:spPr>
              <a:xfrm>
                <a:off x="52578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2" name="TextBox 101"/>
              <p:cNvSpPr txBox="1"/>
              <p:nvPr/>
            </p:nvSpPr>
            <p:spPr>
              <a:xfrm>
                <a:off x="47244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3" name="TextBox 102"/>
              <p:cNvSpPr txBox="1"/>
              <p:nvPr/>
            </p:nvSpPr>
            <p:spPr>
              <a:xfrm>
                <a:off x="57912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04" name="TextBox 103"/>
              <p:cNvSpPr txBox="1"/>
              <p:nvPr/>
            </p:nvSpPr>
            <p:spPr>
              <a:xfrm>
                <a:off x="57912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5" name="TextBox 104"/>
              <p:cNvSpPr txBox="1"/>
              <p:nvPr/>
            </p:nvSpPr>
            <p:spPr>
              <a:xfrm>
                <a:off x="57912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6" name="TextBox 105"/>
              <p:cNvSpPr txBox="1"/>
              <p:nvPr/>
            </p:nvSpPr>
            <p:spPr>
              <a:xfrm>
                <a:off x="57912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09" name="TextBox 108"/>
              <p:cNvSpPr txBox="1"/>
              <p:nvPr/>
            </p:nvSpPr>
            <p:spPr>
              <a:xfrm>
                <a:off x="41910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2" name="TextBox 111"/>
              <p:cNvSpPr txBox="1"/>
              <p:nvPr/>
            </p:nvSpPr>
            <p:spPr>
              <a:xfrm>
                <a:off x="57912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3" name="TextBox 112"/>
              <p:cNvSpPr txBox="1"/>
              <p:nvPr/>
            </p:nvSpPr>
            <p:spPr>
              <a:xfrm>
                <a:off x="47244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6" name="TextBox 115"/>
              <p:cNvSpPr txBox="1"/>
              <p:nvPr/>
            </p:nvSpPr>
            <p:spPr>
              <a:xfrm>
                <a:off x="41910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7" name="TextBox 116"/>
              <p:cNvSpPr txBox="1"/>
              <p:nvPr/>
            </p:nvSpPr>
            <p:spPr>
              <a:xfrm>
                <a:off x="52578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8" name="TextBox 117"/>
              <p:cNvSpPr txBox="1"/>
              <p:nvPr/>
            </p:nvSpPr>
            <p:spPr>
              <a:xfrm>
                <a:off x="57912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19" name="TextBox 118"/>
              <p:cNvSpPr txBox="1"/>
              <p:nvPr/>
            </p:nvSpPr>
            <p:spPr>
              <a:xfrm>
                <a:off x="57912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0" name="TextBox 119"/>
              <p:cNvSpPr txBox="1"/>
              <p:nvPr/>
            </p:nvSpPr>
            <p:spPr>
              <a:xfrm>
                <a:off x="4724400" y="3048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2" name="TextBox 121"/>
              <p:cNvSpPr txBox="1"/>
              <p:nvPr/>
            </p:nvSpPr>
            <p:spPr>
              <a:xfrm>
                <a:off x="52578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3" name="TextBox 122"/>
              <p:cNvSpPr txBox="1"/>
              <p:nvPr/>
            </p:nvSpPr>
            <p:spPr>
              <a:xfrm>
                <a:off x="4191000" y="3505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24" name="TextBox 123"/>
              <p:cNvSpPr txBox="1"/>
              <p:nvPr/>
            </p:nvSpPr>
            <p:spPr>
              <a:xfrm>
                <a:off x="52578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25" name="TextBox 124"/>
              <p:cNvSpPr txBox="1"/>
              <p:nvPr/>
            </p:nvSpPr>
            <p:spPr>
              <a:xfrm>
                <a:off x="4191000" y="3962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6" name="TextBox 125"/>
              <p:cNvSpPr txBox="1"/>
              <p:nvPr/>
            </p:nvSpPr>
            <p:spPr>
              <a:xfrm>
                <a:off x="4724400" y="44196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27" name="TextBox 126"/>
              <p:cNvSpPr txBox="1"/>
              <p:nvPr/>
            </p:nvSpPr>
            <p:spPr>
              <a:xfrm>
                <a:off x="5257800" y="48768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28" name="TextBox 127"/>
              <p:cNvSpPr txBox="1"/>
              <p:nvPr/>
            </p:nvSpPr>
            <p:spPr>
              <a:xfrm>
                <a:off x="41910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29" name="TextBox 128"/>
              <p:cNvSpPr txBox="1"/>
              <p:nvPr/>
            </p:nvSpPr>
            <p:spPr>
              <a:xfrm>
                <a:off x="5257800" y="53340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0" name="TextBox 129"/>
              <p:cNvSpPr txBox="1"/>
              <p:nvPr/>
            </p:nvSpPr>
            <p:spPr>
              <a:xfrm>
                <a:off x="41910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1" name="TextBox 130"/>
              <p:cNvSpPr txBox="1"/>
              <p:nvPr/>
            </p:nvSpPr>
            <p:spPr>
              <a:xfrm>
                <a:off x="47244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1</a:t>
                </a:r>
                <a:endParaRPr lang="en-US" b="1" dirty="0">
                  <a:solidFill>
                    <a:schemeClr val="bg1">
                      <a:lumMod val="75000"/>
                    </a:schemeClr>
                  </a:solidFill>
                  <a:latin typeface="+mj-lt"/>
                </a:endParaRPr>
              </a:p>
            </p:txBody>
          </p:sp>
          <p:sp>
            <p:nvSpPr>
              <p:cNvPr id="132" name="TextBox 131"/>
              <p:cNvSpPr txBox="1"/>
              <p:nvPr/>
            </p:nvSpPr>
            <p:spPr>
              <a:xfrm>
                <a:off x="5257800" y="57912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sp>
            <p:nvSpPr>
              <p:cNvPr id="133" name="TextBox 132"/>
              <p:cNvSpPr txBox="1"/>
              <p:nvPr/>
            </p:nvSpPr>
            <p:spPr>
              <a:xfrm>
                <a:off x="4724400" y="6248400"/>
                <a:ext cx="343364" cy="369332"/>
              </a:xfrm>
              <a:prstGeom prst="rect">
                <a:avLst/>
              </a:prstGeom>
              <a:noFill/>
            </p:spPr>
            <p:txBody>
              <a:bodyPr wrap="none" rtlCol="0">
                <a:spAutoFit/>
              </a:bodyPr>
              <a:lstStyle/>
              <a:p>
                <a:r>
                  <a:rPr lang="en-US" b="1" dirty="0" smtClean="0">
                    <a:solidFill>
                      <a:schemeClr val="bg1">
                        <a:lumMod val="75000"/>
                      </a:schemeClr>
                    </a:solidFill>
                    <a:latin typeface="+mj-lt"/>
                  </a:rPr>
                  <a:t>0</a:t>
                </a:r>
                <a:endParaRPr lang="en-US" b="1" dirty="0">
                  <a:solidFill>
                    <a:schemeClr val="bg1">
                      <a:lumMod val="75000"/>
                    </a:schemeClr>
                  </a:solidFill>
                  <a:latin typeface="+mj-lt"/>
                </a:endParaRPr>
              </a:p>
            </p:txBody>
          </p:sp>
        </p:grpSp>
        <p:sp>
          <p:nvSpPr>
            <p:cNvPr id="201" name="TextBox 200"/>
            <p:cNvSpPr txBox="1"/>
            <p:nvPr/>
          </p:nvSpPr>
          <p:spPr>
            <a:xfrm>
              <a:off x="4191000" y="2590800"/>
              <a:ext cx="1949573" cy="369332"/>
            </a:xfrm>
            <a:prstGeom prst="rect">
              <a:avLst/>
            </a:prstGeom>
            <a:noFill/>
          </p:spPr>
          <p:txBody>
            <a:bodyPr wrap="none" rtlCol="0">
              <a:spAutoFit/>
            </a:bodyPr>
            <a:lstStyle/>
            <a:p>
              <a:r>
                <a:rPr lang="en-US" dirty="0" smtClean="0">
                  <a:solidFill>
                    <a:schemeClr val="bg1">
                      <a:lumMod val="75000"/>
                    </a:schemeClr>
                  </a:solidFill>
                  <a:latin typeface="+mj-lt"/>
                </a:rPr>
                <a:t>Table for Group 3</a:t>
              </a:r>
              <a:endParaRPr lang="en-US" dirty="0">
                <a:solidFill>
                  <a:schemeClr val="bg1">
                    <a:lumMod val="75000"/>
                  </a:schemeClr>
                </a:solidFill>
                <a:latin typeface="+mj-lt"/>
              </a:endParaRPr>
            </a:p>
          </p:txBody>
        </p:sp>
      </p:grpSp>
      <p:sp>
        <p:nvSpPr>
          <p:cNvPr id="2" name="Title 1"/>
          <p:cNvSpPr>
            <a:spLocks noGrp="1"/>
          </p:cNvSpPr>
          <p:nvPr>
            <p:ph type="title"/>
          </p:nvPr>
        </p:nvSpPr>
        <p:spPr>
          <a:xfrm>
            <a:off x="457200" y="-76200"/>
            <a:ext cx="8229600" cy="1143000"/>
          </a:xfrm>
        </p:spPr>
        <p:txBody>
          <a:bodyPr rtlCol="0">
            <a:normAutofit fontScale="90000"/>
          </a:bodyPr>
          <a:lstStyle/>
          <a:p>
            <a:pPr fontAlgn="auto">
              <a:spcAft>
                <a:spcPts val="0"/>
              </a:spcAft>
              <a:defRPr/>
            </a:pPr>
            <a:r>
              <a:rPr lang="en-US" b="1" dirty="0" smtClean="0"/>
              <a:t>How Grouper Works: Lookup</a:t>
            </a:r>
            <a:endParaRPr lang="en-US" b="1" dirty="0"/>
          </a:p>
        </p:txBody>
      </p:sp>
      <p:sp>
        <p:nvSpPr>
          <p:cNvPr id="3" name="Content Placeholder 2"/>
          <p:cNvSpPr>
            <a:spLocks noGrp="1"/>
          </p:cNvSpPr>
          <p:nvPr>
            <p:ph idx="1"/>
          </p:nvPr>
        </p:nvSpPr>
        <p:spPr>
          <a:xfrm>
            <a:off x="457200" y="1066800"/>
            <a:ext cx="8229600" cy="1600200"/>
          </a:xfrm>
        </p:spPr>
        <p:txBody>
          <a:bodyPr rtlCol="0">
            <a:normAutofit fontScale="92500"/>
          </a:bodyPr>
          <a:lstStyle/>
          <a:p>
            <a:pPr marL="274320" indent="-274320" fontAlgn="auto">
              <a:spcAft>
                <a:spcPts val="0"/>
              </a:spcAft>
              <a:buClr>
                <a:schemeClr val="accent3"/>
              </a:buClr>
              <a:buFont typeface="Arial" pitchFamily="34" charset="0"/>
              <a:buChar char="•"/>
              <a:defRPr/>
            </a:pPr>
            <a:r>
              <a:rPr lang="en-US" dirty="0" smtClean="0"/>
              <a:t>Grouper uses the value of each of these groups to look up the set (expressed as a bitmap) of classes that match that group of bits</a:t>
            </a:r>
          </a:p>
          <a:p>
            <a:pPr marL="274320" indent="-274320" fontAlgn="auto">
              <a:spcAft>
                <a:spcPts val="0"/>
              </a:spcAft>
              <a:buClr>
                <a:schemeClr val="accent3"/>
              </a:buClr>
              <a:buNone/>
              <a:defRPr/>
            </a:pPr>
            <a:endParaRPr lang="en-US" dirty="0" smtClean="0"/>
          </a:p>
        </p:txBody>
      </p:sp>
      <p:grpSp>
        <p:nvGrpSpPr>
          <p:cNvPr id="7" name="Group 64"/>
          <p:cNvGrpSpPr/>
          <p:nvPr/>
        </p:nvGrpSpPr>
        <p:grpSpPr>
          <a:xfrm>
            <a:off x="6629400" y="2514600"/>
            <a:ext cx="2286000" cy="610394"/>
            <a:chOff x="4038600" y="3886200"/>
            <a:chExt cx="2286000" cy="610394"/>
          </a:xfrm>
        </p:grpSpPr>
        <p:grpSp>
          <p:nvGrpSpPr>
            <p:cNvPr id="8" name="Group 140"/>
            <p:cNvGrpSpPr/>
            <p:nvPr/>
          </p:nvGrpSpPr>
          <p:grpSpPr>
            <a:xfrm>
              <a:off x="4038600" y="3886200"/>
              <a:ext cx="2286000" cy="610394"/>
              <a:chOff x="4038600" y="3886200"/>
              <a:chExt cx="2286000" cy="610394"/>
            </a:xfrm>
          </p:grpSpPr>
          <p:sp>
            <p:nvSpPr>
              <p:cNvPr id="72" name="Rectangle 71"/>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a:stCxn id="73" idx="0"/>
                <a:endCxn id="73"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69" name="TextBox 68"/>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70" name="TextBox 69"/>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71" name="TextBox 70"/>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grpSp>
      <p:grpSp>
        <p:nvGrpSpPr>
          <p:cNvPr id="9" name="Group 169"/>
          <p:cNvGrpSpPr/>
          <p:nvPr/>
        </p:nvGrpSpPr>
        <p:grpSpPr>
          <a:xfrm>
            <a:off x="1828800" y="3048000"/>
            <a:ext cx="1371600" cy="381000"/>
            <a:chOff x="2286000" y="3581400"/>
            <a:chExt cx="1371600" cy="381000"/>
          </a:xfrm>
          <a:effectLst>
            <a:outerShdw blurRad="50800" dist="38100" dir="8100000" algn="tr" rotWithShape="0">
              <a:prstClr val="black">
                <a:alpha val="40000"/>
              </a:prstClr>
            </a:outerShdw>
          </a:effectLst>
        </p:grpSpPr>
        <p:grpSp>
          <p:nvGrpSpPr>
            <p:cNvPr id="10" name="Group 10"/>
            <p:cNvGrpSpPr/>
            <p:nvPr/>
          </p:nvGrpSpPr>
          <p:grpSpPr>
            <a:xfrm>
              <a:off x="2286000" y="3581400"/>
              <a:ext cx="1371600" cy="381000"/>
              <a:chOff x="762000" y="5029200"/>
              <a:chExt cx="1371600" cy="381000"/>
            </a:xfrm>
            <a:solidFill>
              <a:schemeClr val="bg1"/>
            </a:solidFill>
          </p:grpSpPr>
          <p:sp>
            <p:nvSpPr>
              <p:cNvPr id="160" name="Rectangle 5"/>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p:cNvSpPr txBox="1"/>
            <p:nvPr/>
          </p:nvSpPr>
          <p:spPr>
            <a:xfrm>
              <a:off x="32766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90" name="TextBox 89"/>
            <p:cNvSpPr txBox="1"/>
            <p:nvPr/>
          </p:nvSpPr>
          <p:spPr>
            <a:xfrm>
              <a:off x="23622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15" name="TextBox 114"/>
            <p:cNvSpPr txBox="1"/>
            <p:nvPr/>
          </p:nvSpPr>
          <p:spPr>
            <a:xfrm>
              <a:off x="28194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1" name="Group 170"/>
          <p:cNvGrpSpPr/>
          <p:nvPr/>
        </p:nvGrpSpPr>
        <p:grpSpPr>
          <a:xfrm>
            <a:off x="3429000" y="3048000"/>
            <a:ext cx="1371600" cy="381000"/>
            <a:chOff x="3886200" y="3581400"/>
            <a:chExt cx="1371600" cy="381000"/>
          </a:xfrm>
          <a:effectLst>
            <a:outerShdw blurRad="50800" dist="38100" dir="8100000" algn="tr" rotWithShape="0">
              <a:prstClr val="black">
                <a:alpha val="40000"/>
              </a:prstClr>
            </a:outerShdw>
          </a:effectLst>
        </p:grpSpPr>
        <p:grpSp>
          <p:nvGrpSpPr>
            <p:cNvPr id="12" name="Group 14"/>
            <p:cNvGrpSpPr/>
            <p:nvPr/>
          </p:nvGrpSpPr>
          <p:grpSpPr>
            <a:xfrm>
              <a:off x="3886200" y="3581400"/>
              <a:ext cx="1371600" cy="381000"/>
              <a:chOff x="762000" y="5029200"/>
              <a:chExt cx="1371600" cy="381000"/>
            </a:xfrm>
            <a:solidFill>
              <a:schemeClr val="bg1"/>
            </a:solidFill>
          </p:grpSpPr>
          <p:sp>
            <p:nvSpPr>
              <p:cNvPr id="156" name="Rectangle 155"/>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48768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00" name="TextBox 99"/>
            <p:cNvSpPr txBox="1"/>
            <p:nvPr/>
          </p:nvSpPr>
          <p:spPr>
            <a:xfrm>
              <a:off x="44196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21" name="TextBox 120"/>
            <p:cNvSpPr txBox="1"/>
            <p:nvPr/>
          </p:nvSpPr>
          <p:spPr>
            <a:xfrm>
              <a:off x="39624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3" name="Group 172"/>
          <p:cNvGrpSpPr/>
          <p:nvPr/>
        </p:nvGrpSpPr>
        <p:grpSpPr>
          <a:xfrm>
            <a:off x="5029200" y="3048000"/>
            <a:ext cx="1371600" cy="381000"/>
            <a:chOff x="5486400" y="3581400"/>
            <a:chExt cx="1371600" cy="381000"/>
          </a:xfrm>
          <a:effectLst>
            <a:outerShdw blurRad="50800" dist="38100" dir="8100000" algn="tr" rotWithShape="0">
              <a:prstClr val="black">
                <a:alpha val="40000"/>
              </a:prstClr>
            </a:outerShdw>
          </a:effectLst>
        </p:grpSpPr>
        <p:grpSp>
          <p:nvGrpSpPr>
            <p:cNvPr id="14" name="Group 17"/>
            <p:cNvGrpSpPr/>
            <p:nvPr/>
          </p:nvGrpSpPr>
          <p:grpSpPr>
            <a:xfrm>
              <a:off x="5486400" y="3581400"/>
              <a:ext cx="1371600" cy="381000"/>
              <a:chOff x="762000" y="5029200"/>
              <a:chExt cx="1371600" cy="381000"/>
            </a:xfrm>
            <a:solidFill>
              <a:schemeClr val="bg1"/>
            </a:solidFill>
          </p:grpSpPr>
          <p:sp>
            <p:nvSpPr>
              <p:cNvPr id="154" name="Rectangle 153"/>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p:cNvSpPr txBox="1"/>
            <p:nvPr/>
          </p:nvSpPr>
          <p:spPr>
            <a:xfrm>
              <a:off x="6477000" y="35814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10" name="TextBox 109"/>
            <p:cNvSpPr txBox="1"/>
            <p:nvPr/>
          </p:nvSpPr>
          <p:spPr>
            <a:xfrm>
              <a:off x="55626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134" name="TextBox 133"/>
            <p:cNvSpPr txBox="1"/>
            <p:nvPr/>
          </p:nvSpPr>
          <p:spPr>
            <a:xfrm>
              <a:off x="6019800" y="35814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5" name="Group 111"/>
          <p:cNvGrpSpPr/>
          <p:nvPr/>
        </p:nvGrpSpPr>
        <p:grpSpPr>
          <a:xfrm>
            <a:off x="228600" y="3048000"/>
            <a:ext cx="1371600" cy="381000"/>
            <a:chOff x="762000" y="5334000"/>
            <a:chExt cx="1371600" cy="381000"/>
          </a:xfrm>
        </p:grpSpPr>
        <p:grpSp>
          <p:nvGrpSpPr>
            <p:cNvPr id="16" name="Group 11"/>
            <p:cNvGrpSpPr/>
            <p:nvPr/>
          </p:nvGrpSpPr>
          <p:grpSpPr>
            <a:xfrm>
              <a:off x="762000" y="5334000"/>
              <a:ext cx="1371600" cy="381000"/>
              <a:chOff x="762000" y="5029200"/>
              <a:chExt cx="1371600" cy="381000"/>
            </a:xfrm>
            <a:solidFill>
              <a:schemeClr val="bg1"/>
            </a:solidFill>
            <a:effectLst>
              <a:outerShdw blurRad="50800" dist="38100" dir="8100000" algn="tr" rotWithShape="0">
                <a:prstClr val="black">
                  <a:alpha val="40000"/>
                </a:prstClr>
              </a:outerShdw>
            </a:effectLst>
          </p:grpSpPr>
          <p:sp>
            <p:nvSpPr>
              <p:cNvPr id="168" name="Rectangle 167"/>
              <p:cNvSpPr/>
              <p:nvPr/>
            </p:nvSpPr>
            <p:spPr>
              <a:xfrm>
                <a:off x="762000" y="5029200"/>
                <a:ext cx="13716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1219200" y="5029200"/>
                <a:ext cx="457200" cy="381000"/>
              </a:xfrm>
              <a:prstGeom prst="rect">
                <a:avLst/>
              </a:prstGeom>
              <a:grp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10"/>
            <p:cNvGrpSpPr/>
            <p:nvPr/>
          </p:nvGrpSpPr>
          <p:grpSpPr>
            <a:xfrm>
              <a:off x="838200" y="5334000"/>
              <a:ext cx="1257764" cy="369332"/>
              <a:chOff x="838200" y="5334000"/>
              <a:chExt cx="1257764" cy="369332"/>
            </a:xfrm>
          </p:grpSpPr>
          <p:sp>
            <p:nvSpPr>
              <p:cNvPr id="165" name="TextBox 164"/>
              <p:cNvSpPr txBox="1"/>
              <p:nvPr/>
            </p:nvSpPr>
            <p:spPr>
              <a:xfrm>
                <a:off x="1295400" y="53340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sp>
            <p:nvSpPr>
              <p:cNvPr id="166" name="TextBox 165"/>
              <p:cNvSpPr txBox="1"/>
              <p:nvPr/>
            </p:nvSpPr>
            <p:spPr>
              <a:xfrm>
                <a:off x="838200" y="53340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sp>
            <p:nvSpPr>
              <p:cNvPr id="167" name="TextBox 166"/>
              <p:cNvSpPr txBox="1"/>
              <p:nvPr/>
            </p:nvSpPr>
            <p:spPr>
              <a:xfrm>
                <a:off x="1752600" y="53340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grpSp>
        <p:nvGrpSpPr>
          <p:cNvPr id="18" name="Group 30"/>
          <p:cNvGrpSpPr/>
          <p:nvPr/>
        </p:nvGrpSpPr>
        <p:grpSpPr>
          <a:xfrm>
            <a:off x="381000" y="2590800"/>
            <a:ext cx="5895027" cy="369332"/>
            <a:chOff x="1524000" y="6172200"/>
            <a:chExt cx="5895027" cy="369332"/>
          </a:xfrm>
        </p:grpSpPr>
        <p:sp>
          <p:nvSpPr>
            <p:cNvPr id="175" name="TextBox 174"/>
            <p:cNvSpPr txBox="1"/>
            <p:nvPr/>
          </p:nvSpPr>
          <p:spPr>
            <a:xfrm>
              <a:off x="15240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0</a:t>
              </a:r>
              <a:endParaRPr lang="en-US" dirty="0">
                <a:solidFill>
                  <a:schemeClr val="tx1">
                    <a:lumMod val="50000"/>
                    <a:lumOff val="50000"/>
                  </a:schemeClr>
                </a:solidFill>
                <a:latin typeface="+mj-lt"/>
              </a:endParaRPr>
            </a:p>
          </p:txBody>
        </p:sp>
        <p:sp>
          <p:nvSpPr>
            <p:cNvPr id="176" name="TextBox 175"/>
            <p:cNvSpPr txBox="1"/>
            <p:nvPr/>
          </p:nvSpPr>
          <p:spPr>
            <a:xfrm>
              <a:off x="31242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1</a:t>
              </a:r>
              <a:endParaRPr lang="en-US" dirty="0">
                <a:solidFill>
                  <a:schemeClr val="tx1">
                    <a:lumMod val="50000"/>
                    <a:lumOff val="50000"/>
                  </a:schemeClr>
                </a:solidFill>
                <a:latin typeface="+mj-lt"/>
              </a:endParaRPr>
            </a:p>
          </p:txBody>
        </p:sp>
        <p:sp>
          <p:nvSpPr>
            <p:cNvPr id="177" name="TextBox 176"/>
            <p:cNvSpPr txBox="1"/>
            <p:nvPr/>
          </p:nvSpPr>
          <p:spPr>
            <a:xfrm>
              <a:off x="47244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2</a:t>
              </a:r>
              <a:endParaRPr lang="en-US" dirty="0">
                <a:solidFill>
                  <a:schemeClr val="tx1">
                    <a:lumMod val="50000"/>
                    <a:lumOff val="50000"/>
                  </a:schemeClr>
                </a:solidFill>
                <a:latin typeface="+mj-lt"/>
              </a:endParaRPr>
            </a:p>
          </p:txBody>
        </p:sp>
        <p:sp>
          <p:nvSpPr>
            <p:cNvPr id="178" name="TextBox 177"/>
            <p:cNvSpPr txBox="1"/>
            <p:nvPr/>
          </p:nvSpPr>
          <p:spPr>
            <a:xfrm>
              <a:off x="6400800" y="6172200"/>
              <a:ext cx="1018227" cy="369332"/>
            </a:xfrm>
            <a:prstGeom prst="rect">
              <a:avLst/>
            </a:prstGeom>
            <a:noFill/>
          </p:spPr>
          <p:txBody>
            <a:bodyPr wrap="none" rtlCol="0">
              <a:spAutoFit/>
            </a:bodyPr>
            <a:lstStyle/>
            <a:p>
              <a:r>
                <a:rPr lang="en-US" dirty="0" smtClean="0">
                  <a:solidFill>
                    <a:schemeClr val="tx1">
                      <a:lumMod val="50000"/>
                      <a:lumOff val="50000"/>
                    </a:schemeClr>
                  </a:solidFill>
                  <a:latin typeface="+mj-lt"/>
                </a:rPr>
                <a:t>Group 3</a:t>
              </a:r>
              <a:endParaRPr lang="en-US" dirty="0">
                <a:solidFill>
                  <a:schemeClr val="tx1">
                    <a:lumMod val="50000"/>
                    <a:lumOff val="50000"/>
                  </a:schemeClr>
                </a:solidFill>
                <a:latin typeface="+mj-lt"/>
              </a:endParaRPr>
            </a:p>
          </p:txBody>
        </p:sp>
      </p:grpSp>
      <p:grpSp>
        <p:nvGrpSpPr>
          <p:cNvPr id="19" name="Group 199"/>
          <p:cNvGrpSpPr/>
          <p:nvPr/>
        </p:nvGrpSpPr>
        <p:grpSpPr>
          <a:xfrm flipH="1">
            <a:off x="3047998" y="3429000"/>
            <a:ext cx="2667001" cy="304801"/>
            <a:chOff x="2894804" y="3210226"/>
            <a:chExt cx="991396" cy="2353962"/>
          </a:xfrm>
        </p:grpSpPr>
        <p:cxnSp>
          <p:nvCxnSpPr>
            <p:cNvPr id="197" name="Straight Connector 196"/>
            <p:cNvCxnSpPr/>
            <p:nvPr/>
          </p:nvCxnSpPr>
          <p:spPr>
            <a:xfrm rot="16200000" flipH="1">
              <a:off x="1718220" y="4386810"/>
              <a:ext cx="2353169" cy="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2895600" y="5562600"/>
              <a:ext cx="990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0" name="Group 149"/>
          <p:cNvGrpSpPr/>
          <p:nvPr/>
        </p:nvGrpSpPr>
        <p:grpSpPr>
          <a:xfrm>
            <a:off x="6629400" y="3505200"/>
            <a:ext cx="2286000" cy="610394"/>
            <a:chOff x="4038600" y="3886200"/>
            <a:chExt cx="2286000" cy="610394"/>
          </a:xfrm>
        </p:grpSpPr>
        <p:grpSp>
          <p:nvGrpSpPr>
            <p:cNvPr id="21" name="Group 140"/>
            <p:cNvGrpSpPr/>
            <p:nvPr/>
          </p:nvGrpSpPr>
          <p:grpSpPr>
            <a:xfrm>
              <a:off x="4038600" y="3886200"/>
              <a:ext cx="2286000" cy="610394"/>
              <a:chOff x="4038600" y="3886200"/>
              <a:chExt cx="2286000" cy="610394"/>
            </a:xfrm>
          </p:grpSpPr>
          <p:sp>
            <p:nvSpPr>
              <p:cNvPr id="137" name="Rectangle 136"/>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a:stCxn id="138" idx="0"/>
                <a:endCxn id="138"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14" name="TextBox 113"/>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35" name="TextBox 134"/>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136" name="TextBox 135"/>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grpSp>
      <p:grpSp>
        <p:nvGrpSpPr>
          <p:cNvPr id="140" name="Group 149"/>
          <p:cNvGrpSpPr/>
          <p:nvPr/>
        </p:nvGrpSpPr>
        <p:grpSpPr>
          <a:xfrm>
            <a:off x="6629400" y="4572000"/>
            <a:ext cx="2286000" cy="610394"/>
            <a:chOff x="4038600" y="3886200"/>
            <a:chExt cx="2286000" cy="610394"/>
          </a:xfrm>
        </p:grpSpPr>
        <p:grpSp>
          <p:nvGrpSpPr>
            <p:cNvPr id="141" name="Group 140"/>
            <p:cNvGrpSpPr/>
            <p:nvPr/>
          </p:nvGrpSpPr>
          <p:grpSpPr>
            <a:xfrm>
              <a:off x="4038600" y="3886200"/>
              <a:ext cx="2286000" cy="610394"/>
              <a:chOff x="4038600" y="3886200"/>
              <a:chExt cx="2286000" cy="610394"/>
            </a:xfrm>
          </p:grpSpPr>
          <p:sp>
            <p:nvSpPr>
              <p:cNvPr id="158" name="Rectangle 157"/>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p:cNvCxnSpPr>
                <a:stCxn id="159" idx="0"/>
                <a:endCxn id="159"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2" name="TextBox 141"/>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43" name="TextBox 142"/>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51" name="TextBox 150"/>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53" name="TextBox 152"/>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grpSp>
      <p:grpSp>
        <p:nvGrpSpPr>
          <p:cNvPr id="163" name="Group 149"/>
          <p:cNvGrpSpPr/>
          <p:nvPr/>
        </p:nvGrpSpPr>
        <p:grpSpPr>
          <a:xfrm>
            <a:off x="609600" y="3352800"/>
            <a:ext cx="2286000" cy="610394"/>
            <a:chOff x="4038600" y="3886200"/>
            <a:chExt cx="2286000" cy="610394"/>
          </a:xfrm>
        </p:grpSpPr>
        <p:grpSp>
          <p:nvGrpSpPr>
            <p:cNvPr id="164" name="Group 140"/>
            <p:cNvGrpSpPr/>
            <p:nvPr/>
          </p:nvGrpSpPr>
          <p:grpSpPr>
            <a:xfrm>
              <a:off x="4038600" y="3886200"/>
              <a:ext cx="2286000" cy="610394"/>
              <a:chOff x="4038600" y="3886200"/>
              <a:chExt cx="2286000" cy="610394"/>
            </a:xfrm>
          </p:grpSpPr>
          <p:sp>
            <p:nvSpPr>
              <p:cNvPr id="174" name="Rectangle 173"/>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p:cNvCxnSpPr>
                <a:stCxn id="179" idx="0"/>
                <a:endCxn id="179"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0" name="TextBox 169"/>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71" name="TextBox 170"/>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72" name="TextBox 171"/>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73" name="TextBox 172"/>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grpSp>
      <p:sp>
        <p:nvSpPr>
          <p:cNvPr id="145" name="Slide Number Placeholder 144"/>
          <p:cNvSpPr>
            <a:spLocks noGrp="1"/>
          </p:cNvSpPr>
          <p:nvPr>
            <p:ph type="sldNum" sz="quarter" idx="12"/>
          </p:nvPr>
        </p:nvSpPr>
        <p:spPr/>
        <p:txBody>
          <a:bodyPr/>
          <a:lstStyle/>
          <a:p>
            <a:pPr>
              <a:defRPr/>
            </a:pPr>
            <a:fld id="{E03BD01E-0726-4DE6-B222-EE842B5766D2}" type="slidenum">
              <a:rPr lang="en-US" smtClean="0"/>
              <a:pPr>
                <a:defRPr/>
              </a:pPr>
              <a:t>17</a:t>
            </a:fld>
            <a:r>
              <a:rPr lang="en-US" smtClean="0"/>
              <a:t>/42</a:t>
            </a:r>
            <a:endParaRPr lang="en-US" dirty="0"/>
          </a:p>
        </p:txBody>
      </p:sp>
    </p:spTree>
    <p:custDataLst>
      <p:tags r:id="rId1"/>
    </p:custDataLst>
  </p:cSld>
  <p:clrMapOvr>
    <a:masterClrMapping/>
  </p:clrMapOvr>
  <p:transition advTm="653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55" presetClass="entr" presetSubtype="0" fill="hold" nodeType="withEffect">
                                  <p:stCondLst>
                                    <p:cond delay="0"/>
                                  </p:stCondLst>
                                  <p:childTnLst>
                                    <p:set>
                                      <p:cBhvr>
                                        <p:cTn id="24" dur="1" fill="hold">
                                          <p:stCondLst>
                                            <p:cond delay="0"/>
                                          </p:stCondLst>
                                        </p:cTn>
                                        <p:tgtEl>
                                          <p:spTgt spid="163"/>
                                        </p:tgtEl>
                                        <p:attrNameLst>
                                          <p:attrName>style.visibility</p:attrName>
                                        </p:attrNameLst>
                                      </p:cBhvr>
                                      <p:to>
                                        <p:strVal val="visible"/>
                                      </p:to>
                                    </p:set>
                                    <p:anim calcmode="lin" valueType="num">
                                      <p:cBhvr>
                                        <p:cTn id="25" dur="500" fill="hold"/>
                                        <p:tgtEl>
                                          <p:spTgt spid="163"/>
                                        </p:tgtEl>
                                        <p:attrNameLst>
                                          <p:attrName>ppt_w</p:attrName>
                                        </p:attrNameLst>
                                      </p:cBhvr>
                                      <p:tavLst>
                                        <p:tav tm="0">
                                          <p:val>
                                            <p:strVal val="#ppt_w*0.70"/>
                                          </p:val>
                                        </p:tav>
                                        <p:tav tm="100000">
                                          <p:val>
                                            <p:strVal val="#ppt_w"/>
                                          </p:val>
                                        </p:tav>
                                      </p:tavLst>
                                    </p:anim>
                                    <p:anim calcmode="lin" valueType="num">
                                      <p:cBhvr>
                                        <p:cTn id="26" dur="500" fill="hold"/>
                                        <p:tgtEl>
                                          <p:spTgt spid="163"/>
                                        </p:tgtEl>
                                        <p:attrNameLst>
                                          <p:attrName>ppt_h</p:attrName>
                                        </p:attrNameLst>
                                      </p:cBhvr>
                                      <p:tavLst>
                                        <p:tav tm="0">
                                          <p:val>
                                            <p:strVal val="#ppt_h"/>
                                          </p:val>
                                        </p:tav>
                                        <p:tav tm="100000">
                                          <p:val>
                                            <p:strVal val="#ppt_h"/>
                                          </p:val>
                                        </p:tav>
                                      </p:tavLst>
                                    </p:anim>
                                    <p:animEffect transition="in" filter="fade">
                                      <p:cBhvr>
                                        <p:cTn id="27" dur="500"/>
                                        <p:tgtEl>
                                          <p:spTgt spid="163"/>
                                        </p:tgtEl>
                                      </p:cBhvr>
                                    </p:animEffec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3.33333E-6 -3.33333E-6 L 0.65833 0.33334 " pathEditMode="relative" ptsTypes="AA">
                                      <p:cBhvr>
                                        <p:cTn id="31" dur="500" fill="hold"/>
                                        <p:tgtEl>
                                          <p:spTgt spid="163"/>
                                        </p:tgtEl>
                                        <p:attrNameLst>
                                          <p:attrName>ppt_x</p:attrName>
                                          <p:attrName>ppt_y</p:attrName>
                                        </p:attrNameLst>
                                      </p:cBhvr>
                                    </p:animMotion>
                                  </p:childTnLst>
                                </p:cTn>
                              </p:par>
                              <p:par>
                                <p:cTn id="32" presetID="10" presetClass="exit" presetSubtype="0" fill="hold"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rtlCol="0">
            <a:normAutofit fontScale="90000"/>
          </a:bodyPr>
          <a:lstStyle/>
          <a:p>
            <a:pPr fontAlgn="auto">
              <a:spcAft>
                <a:spcPts val="0"/>
              </a:spcAft>
              <a:defRPr/>
            </a:pPr>
            <a:r>
              <a:rPr lang="en-US" b="1" dirty="0" smtClean="0"/>
              <a:t>How Grouper Works: Intersection</a:t>
            </a:r>
            <a:endParaRPr lang="en-US" b="1" dirty="0"/>
          </a:p>
        </p:txBody>
      </p:sp>
      <p:sp>
        <p:nvSpPr>
          <p:cNvPr id="3" name="Content Placeholder 2"/>
          <p:cNvSpPr>
            <a:spLocks noGrp="1"/>
          </p:cNvSpPr>
          <p:nvPr>
            <p:ph idx="1"/>
          </p:nvPr>
        </p:nvSpPr>
        <p:spPr>
          <a:xfrm>
            <a:off x="457200" y="1143000"/>
            <a:ext cx="8229600" cy="1600200"/>
          </a:xfrm>
        </p:spPr>
        <p:txBody>
          <a:bodyPr rtlCol="0">
            <a:normAutofit/>
          </a:bodyPr>
          <a:lstStyle/>
          <a:p>
            <a:pPr marL="274320" indent="-274320" fontAlgn="auto">
              <a:spcAft>
                <a:spcPts val="0"/>
              </a:spcAft>
              <a:buClr>
                <a:schemeClr val="accent3"/>
              </a:buClr>
              <a:buFont typeface="Arial" pitchFamily="34" charset="0"/>
              <a:buChar char="•"/>
              <a:defRPr/>
            </a:pPr>
            <a:r>
              <a:rPr lang="en-US" dirty="0" smtClean="0"/>
              <a:t>Then it takes the intersection (bitwise-AND) of all matching sets of rules to obtain the final matching class</a:t>
            </a:r>
          </a:p>
        </p:txBody>
      </p:sp>
      <p:sp>
        <p:nvSpPr>
          <p:cNvPr id="44" name="TextBox 43"/>
          <p:cNvSpPr txBox="1"/>
          <p:nvPr/>
        </p:nvSpPr>
        <p:spPr>
          <a:xfrm>
            <a:off x="7543800" y="5181600"/>
            <a:ext cx="445956" cy="461665"/>
          </a:xfrm>
          <a:prstGeom prst="rect">
            <a:avLst/>
          </a:prstGeom>
          <a:noFill/>
        </p:spPr>
        <p:txBody>
          <a:bodyPr wrap="none" rtlCol="0">
            <a:spAutoFit/>
          </a:bodyPr>
          <a:lstStyle/>
          <a:p>
            <a:r>
              <a:rPr lang="en-US" sz="2400" b="1" dirty="0" smtClean="0">
                <a:latin typeface="+mj-lt"/>
              </a:rPr>
              <a:t>&amp;</a:t>
            </a:r>
            <a:endParaRPr lang="en-US" sz="2400" b="1" dirty="0">
              <a:latin typeface="+mj-lt"/>
            </a:endParaRPr>
          </a:p>
        </p:txBody>
      </p:sp>
      <p:sp>
        <p:nvSpPr>
          <p:cNvPr id="45" name="TextBox 44"/>
          <p:cNvSpPr txBox="1"/>
          <p:nvPr/>
        </p:nvSpPr>
        <p:spPr>
          <a:xfrm>
            <a:off x="7543800" y="3119735"/>
            <a:ext cx="445956" cy="461665"/>
          </a:xfrm>
          <a:prstGeom prst="rect">
            <a:avLst/>
          </a:prstGeom>
          <a:noFill/>
        </p:spPr>
        <p:txBody>
          <a:bodyPr wrap="none" rtlCol="0">
            <a:spAutoFit/>
          </a:bodyPr>
          <a:lstStyle/>
          <a:p>
            <a:r>
              <a:rPr lang="en-US" sz="2400" b="1" dirty="0" smtClean="0">
                <a:latin typeface="+mj-lt"/>
              </a:rPr>
              <a:t>&amp;</a:t>
            </a:r>
            <a:endParaRPr lang="en-US" sz="2400" b="1" dirty="0">
              <a:latin typeface="+mj-lt"/>
            </a:endParaRPr>
          </a:p>
        </p:txBody>
      </p:sp>
      <p:sp>
        <p:nvSpPr>
          <p:cNvPr id="46" name="TextBox 45"/>
          <p:cNvSpPr txBox="1"/>
          <p:nvPr/>
        </p:nvSpPr>
        <p:spPr>
          <a:xfrm>
            <a:off x="7543800" y="4110335"/>
            <a:ext cx="445956" cy="461665"/>
          </a:xfrm>
          <a:prstGeom prst="rect">
            <a:avLst/>
          </a:prstGeom>
          <a:noFill/>
        </p:spPr>
        <p:txBody>
          <a:bodyPr wrap="none" rtlCol="0">
            <a:spAutoFit/>
          </a:bodyPr>
          <a:lstStyle/>
          <a:p>
            <a:r>
              <a:rPr lang="en-US" sz="2400" b="1" dirty="0" smtClean="0">
                <a:latin typeface="+mj-lt"/>
              </a:rPr>
              <a:t>&amp;</a:t>
            </a:r>
            <a:endParaRPr lang="en-US" sz="2400" b="1" dirty="0">
              <a:latin typeface="+mj-lt"/>
            </a:endParaRPr>
          </a:p>
        </p:txBody>
      </p:sp>
      <p:grpSp>
        <p:nvGrpSpPr>
          <p:cNvPr id="72" name="Group 149"/>
          <p:cNvGrpSpPr/>
          <p:nvPr/>
        </p:nvGrpSpPr>
        <p:grpSpPr>
          <a:xfrm>
            <a:off x="6629400" y="3505200"/>
            <a:ext cx="2286000" cy="610394"/>
            <a:chOff x="4038600" y="3886200"/>
            <a:chExt cx="2286000" cy="610394"/>
          </a:xfrm>
        </p:grpSpPr>
        <p:grpSp>
          <p:nvGrpSpPr>
            <p:cNvPr id="73" name="Group 140"/>
            <p:cNvGrpSpPr/>
            <p:nvPr/>
          </p:nvGrpSpPr>
          <p:grpSpPr>
            <a:xfrm>
              <a:off x="4038600" y="3886200"/>
              <a:ext cx="2286000" cy="610394"/>
              <a:chOff x="4038600" y="3886200"/>
              <a:chExt cx="2286000" cy="610394"/>
            </a:xfrm>
          </p:grpSpPr>
          <p:sp>
            <p:nvSpPr>
              <p:cNvPr id="78" name="Rectangle 77"/>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0"/>
                <a:endCxn id="79"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75" name="TextBox 74"/>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76" name="TextBox 75"/>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77" name="TextBox 76"/>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grpSp>
      <p:grpSp>
        <p:nvGrpSpPr>
          <p:cNvPr id="81" name="Group 149"/>
          <p:cNvGrpSpPr/>
          <p:nvPr/>
        </p:nvGrpSpPr>
        <p:grpSpPr>
          <a:xfrm>
            <a:off x="6629400" y="4572000"/>
            <a:ext cx="2286000" cy="610394"/>
            <a:chOff x="4038600" y="3886200"/>
            <a:chExt cx="2286000" cy="610394"/>
          </a:xfrm>
        </p:grpSpPr>
        <p:grpSp>
          <p:nvGrpSpPr>
            <p:cNvPr id="82" name="Group 140"/>
            <p:cNvGrpSpPr/>
            <p:nvPr/>
          </p:nvGrpSpPr>
          <p:grpSpPr>
            <a:xfrm>
              <a:off x="4038600" y="3886200"/>
              <a:ext cx="2286000" cy="610394"/>
              <a:chOff x="4038600" y="3886200"/>
              <a:chExt cx="2286000" cy="610394"/>
            </a:xfrm>
          </p:grpSpPr>
          <p:sp>
            <p:nvSpPr>
              <p:cNvPr id="87" name="Rectangle 86"/>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stCxn id="88" idx="0"/>
                <a:endCxn id="88"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84" name="TextBox 83"/>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85" name="TextBox 84"/>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86" name="TextBox 85"/>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grpSp>
      <p:grpSp>
        <p:nvGrpSpPr>
          <p:cNvPr id="99" name="Group 149"/>
          <p:cNvGrpSpPr/>
          <p:nvPr/>
        </p:nvGrpSpPr>
        <p:grpSpPr>
          <a:xfrm>
            <a:off x="6629400" y="5638800"/>
            <a:ext cx="2286000" cy="610394"/>
            <a:chOff x="4038600" y="3886200"/>
            <a:chExt cx="2286000" cy="610394"/>
          </a:xfrm>
        </p:grpSpPr>
        <p:grpSp>
          <p:nvGrpSpPr>
            <p:cNvPr id="100" name="Group 140"/>
            <p:cNvGrpSpPr/>
            <p:nvPr/>
          </p:nvGrpSpPr>
          <p:grpSpPr>
            <a:xfrm>
              <a:off x="4038600" y="3886200"/>
              <a:ext cx="2286000" cy="610394"/>
              <a:chOff x="4038600" y="3886200"/>
              <a:chExt cx="2286000" cy="610394"/>
            </a:xfrm>
          </p:grpSpPr>
          <p:sp>
            <p:nvSpPr>
              <p:cNvPr id="105" name="Rectangle 104"/>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a:stCxn id="106" idx="0"/>
                <a:endCxn id="106"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TextBox 100"/>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02" name="TextBox 101"/>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03" name="TextBox 102"/>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04" name="TextBox 103"/>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grpSp>
      <p:grpSp>
        <p:nvGrpSpPr>
          <p:cNvPr id="63" name="Group 64"/>
          <p:cNvGrpSpPr/>
          <p:nvPr/>
        </p:nvGrpSpPr>
        <p:grpSpPr>
          <a:xfrm>
            <a:off x="6629400" y="2514600"/>
            <a:ext cx="2286000" cy="610394"/>
            <a:chOff x="4038600" y="3886200"/>
            <a:chExt cx="2286000" cy="610394"/>
          </a:xfrm>
        </p:grpSpPr>
        <p:grpSp>
          <p:nvGrpSpPr>
            <p:cNvPr id="64" name="Group 140"/>
            <p:cNvGrpSpPr/>
            <p:nvPr/>
          </p:nvGrpSpPr>
          <p:grpSpPr>
            <a:xfrm>
              <a:off x="4038600" y="3886200"/>
              <a:ext cx="2286000" cy="610394"/>
              <a:chOff x="4038600" y="3886200"/>
              <a:chExt cx="2286000" cy="610394"/>
            </a:xfrm>
          </p:grpSpPr>
          <p:sp>
            <p:nvSpPr>
              <p:cNvPr id="69" name="Rectangle 68"/>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66" name="TextBox 65"/>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67" name="TextBox 66"/>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68" name="TextBox 67"/>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grpSp>
      <p:sp>
        <p:nvSpPr>
          <p:cNvPr id="48" name="Slide Number Placeholder 47"/>
          <p:cNvSpPr>
            <a:spLocks noGrp="1"/>
          </p:cNvSpPr>
          <p:nvPr>
            <p:ph type="sldNum" sz="quarter" idx="12"/>
          </p:nvPr>
        </p:nvSpPr>
        <p:spPr/>
        <p:txBody>
          <a:bodyPr/>
          <a:lstStyle/>
          <a:p>
            <a:pPr>
              <a:defRPr/>
            </a:pPr>
            <a:fld id="{E03BD01E-0726-4DE6-B222-EE842B5766D2}" type="slidenum">
              <a:rPr lang="en-US" smtClean="0"/>
              <a:pPr>
                <a:defRPr/>
              </a:pPr>
              <a:t>18</a:t>
            </a:fld>
            <a:r>
              <a:rPr lang="en-US" smtClean="0"/>
              <a:t>/42</a:t>
            </a:r>
            <a:endParaRPr lang="en-US" dirty="0"/>
          </a:p>
        </p:txBody>
      </p:sp>
    </p:spTree>
    <p:custDataLst>
      <p:tags r:id="rId1"/>
    </p:custDataLst>
  </p:cSld>
  <p:clrMapOvr>
    <a:masterClrMapping/>
  </p:clrMapOvr>
  <p:transition advTm="769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1022E-16 -1.11111E-6 L 1.11022E-16 0.14445 " pathEditMode="relative" ptsTypes="AA">
                                      <p:cBhvr>
                                        <p:cTn id="6" dur="500" fill="hold"/>
                                        <p:tgtEl>
                                          <p:spTgt spid="63"/>
                                        </p:tgtEl>
                                        <p:attrNameLst>
                                          <p:attrName>ppt_x</p:attrName>
                                          <p:attrName>ppt_y</p:attrName>
                                        </p:attrNameLst>
                                      </p:cBhvr>
                                    </p:animMotion>
                                  </p:childTnLst>
                                </p:cTn>
                              </p:par>
                              <p:par>
                                <p:cTn id="7" presetID="10" presetClass="exit" presetSubtype="0" fill="hold" grpId="0" nodeType="withEffect">
                                  <p:stCondLst>
                                    <p:cond delay="0"/>
                                  </p:stCondLst>
                                  <p:childTnLst>
                                    <p:animEffect transition="out" filter="fade">
                                      <p:cBhvr>
                                        <p:cTn id="8" dur="500"/>
                                        <p:tgtEl>
                                          <p:spTgt spid="45"/>
                                        </p:tgtEl>
                                      </p:cBhvr>
                                    </p:animEffect>
                                    <p:set>
                                      <p:cBhvr>
                                        <p:cTn id="9" dur="1" fill="hold">
                                          <p:stCondLst>
                                            <p:cond delay="499"/>
                                          </p:stCondLst>
                                        </p:cTn>
                                        <p:tgtEl>
                                          <p:spTgt spid="45"/>
                                        </p:tgtEl>
                                        <p:attrNameLst>
                                          <p:attrName>style.visibility</p:attrName>
                                        </p:attrNameLst>
                                      </p:cBhvr>
                                      <p:to>
                                        <p:strVal val="hidden"/>
                                      </p:to>
                                    </p:set>
                                  </p:childTnLst>
                                </p:cTn>
                              </p:par>
                            </p:childTnLst>
                          </p:cTn>
                        </p:par>
                        <p:par>
                          <p:cTn id="10" fill="hold">
                            <p:stCondLst>
                              <p:cond delay="500"/>
                            </p:stCondLst>
                            <p:childTnLst>
                              <p:par>
                                <p:cTn id="11" presetID="0" presetClass="path" presetSubtype="0" accel="50000" decel="50000" fill="hold" nodeType="afterEffect">
                                  <p:stCondLst>
                                    <p:cond delay="0"/>
                                  </p:stCondLst>
                                  <p:childTnLst>
                                    <p:animMotion origin="layout" path="M 1.11022E-16 0.14445 L 1.11022E-16 0.3 " pathEditMode="relative" rAng="0" ptsTypes="AA">
                                      <p:cBhvr>
                                        <p:cTn id="12" dur="500" fill="hold"/>
                                        <p:tgtEl>
                                          <p:spTgt spid="63"/>
                                        </p:tgtEl>
                                        <p:attrNameLst>
                                          <p:attrName>ppt_x</p:attrName>
                                          <p:attrName>ppt_y</p:attrName>
                                        </p:attrNameLst>
                                      </p:cBhvr>
                                      <p:rCtr x="0" y="78"/>
                                    </p:animMotion>
                                  </p:childTnLst>
                                </p:cTn>
                              </p:par>
                              <p:par>
                                <p:cTn id="13" presetID="10" presetClass="exit" presetSubtype="0" fill="hold" grpId="0"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72"/>
                                        </p:tgtEl>
                                        <p:attrNameLst>
                                          <p:attrName>style.visibility</p:attrName>
                                        </p:attrNameLst>
                                      </p:cBhvr>
                                      <p:to>
                                        <p:strVal val="hidden"/>
                                      </p:to>
                                    </p:set>
                                  </p:childTnLst>
                                </p:cTn>
                              </p:par>
                            </p:childTnLst>
                          </p:cTn>
                        </p:par>
                        <p:par>
                          <p:cTn id="18" fill="hold">
                            <p:stCondLst>
                              <p:cond delay="1000"/>
                            </p:stCondLst>
                            <p:childTnLst>
                              <p:par>
                                <p:cTn id="19" presetID="0" presetClass="path" presetSubtype="0" accel="50000" decel="50000" fill="hold" nodeType="afterEffect">
                                  <p:stCondLst>
                                    <p:cond delay="0"/>
                                  </p:stCondLst>
                                  <p:childTnLst>
                                    <p:animMotion origin="layout" path="M 1.11022E-16 0.3 L 1.11022E-16 0.45556 " pathEditMode="relative" ptsTypes="AA">
                                      <p:cBhvr>
                                        <p:cTn id="20" dur="500" fill="hold"/>
                                        <p:tgtEl>
                                          <p:spTgt spid="63"/>
                                        </p:tgtEl>
                                        <p:attrNameLst>
                                          <p:attrName>ppt_x</p:attrName>
                                          <p:attrName>ppt_y</p:attrName>
                                        </p:attrNameLst>
                                      </p:cBhvr>
                                    </p:animMotion>
                                  </p:childTnLst>
                                </p:cTn>
                              </p:par>
                              <p:par>
                                <p:cTn id="21" presetID="10" presetClass="exit" presetSubtype="0" fill="hold" grpId="0" nodeType="withEffect">
                                  <p:stCondLst>
                                    <p:cond delay="0"/>
                                  </p:stCondLst>
                                  <p:childTnLst>
                                    <p:animEffect transition="out" filter="fade">
                                      <p:cBhvr>
                                        <p:cTn id="22" dur="500"/>
                                        <p:tgtEl>
                                          <p:spTgt spid="44"/>
                                        </p:tgtEl>
                                      </p:cBhvr>
                                    </p:animEffect>
                                    <p:set>
                                      <p:cBhvr>
                                        <p:cTn id="23" dur="1" fill="hold">
                                          <p:stCondLst>
                                            <p:cond delay="499"/>
                                          </p:stCondLst>
                                        </p:cTn>
                                        <p:tgtEl>
                                          <p:spTgt spid="44"/>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81"/>
                                        </p:tgtEl>
                                        <p:attrNameLst>
                                          <p:attrName>style.visibility</p:attrName>
                                        </p:attrNameLst>
                                      </p:cBhvr>
                                      <p:to>
                                        <p:strVal val="hidden"/>
                                      </p:to>
                                    </p:set>
                                  </p:childTnLst>
                                </p:cTn>
                              </p:par>
                            </p:childTnLst>
                          </p:cTn>
                        </p:par>
                        <p:par>
                          <p:cTn id="26" fill="hold">
                            <p:stCondLst>
                              <p:cond delay="1500"/>
                            </p:stCondLst>
                            <p:childTnLst>
                              <p:par>
                                <p:cTn id="27" presetID="0" presetClass="path" presetSubtype="0" accel="50000" decel="50000" fill="hold" nodeType="afterEffect">
                                  <p:stCondLst>
                                    <p:cond delay="0"/>
                                  </p:stCondLst>
                                  <p:childTnLst>
                                    <p:animMotion origin="layout" path="M 1.11022E-16 0.45556 L -0.53333 0.36667 " pathEditMode="relative" rAng="0" ptsTypes="AA">
                                      <p:cBhvr>
                                        <p:cTn id="28" dur="500" fill="hold"/>
                                        <p:tgtEl>
                                          <p:spTgt spid="63"/>
                                        </p:tgtEl>
                                        <p:attrNameLst>
                                          <p:attrName>ppt_x</p:attrName>
                                          <p:attrName>ppt_y</p:attrName>
                                        </p:attrNameLst>
                                      </p:cBhvr>
                                      <p:rCtr x="-267" y="-44"/>
                                    </p:animMotion>
                                  </p:childTnLst>
                                </p:cTn>
                              </p:par>
                              <p:par>
                                <p:cTn id="29" presetID="1" presetClass="exit" presetSubtype="0" fill="hold" nodeType="withEffect">
                                  <p:stCondLst>
                                    <p:cond delay="0"/>
                                  </p:stCondLst>
                                  <p:childTnLst>
                                    <p:set>
                                      <p:cBhvr>
                                        <p:cTn id="30"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How Grouper Works: Results</a:t>
            </a:r>
            <a:endParaRPr lang="en-US" b="1" dirty="0"/>
          </a:p>
        </p:txBody>
      </p:sp>
      <p:sp>
        <p:nvSpPr>
          <p:cNvPr id="3" name="Content Placeholder 2"/>
          <p:cNvSpPr>
            <a:spLocks noGrp="1"/>
          </p:cNvSpPr>
          <p:nvPr>
            <p:ph idx="1"/>
          </p:nvPr>
        </p:nvSpPr>
        <p:spPr>
          <a:xfrm>
            <a:off x="457200" y="1600201"/>
            <a:ext cx="8229600" cy="3048000"/>
          </a:xfrm>
        </p:spPr>
        <p:txBody>
          <a:bodyPr rtlCol="0">
            <a:normAutofit/>
          </a:bodyPr>
          <a:lstStyle/>
          <a:p>
            <a:pPr marL="274320" indent="-274320" fontAlgn="auto">
              <a:spcAft>
                <a:spcPts val="0"/>
              </a:spcAft>
              <a:buClr>
                <a:schemeClr val="accent3"/>
              </a:buClr>
              <a:buFont typeface="Arial" pitchFamily="34" charset="0"/>
              <a:buChar char="•"/>
              <a:defRPr/>
            </a:pPr>
            <a:r>
              <a:rPr lang="en-US" dirty="0" smtClean="0"/>
              <a:t>The final result is an </a:t>
            </a:r>
            <a:r>
              <a:rPr lang="en-US" i="1" dirty="0" smtClean="0"/>
              <a:t>n</a:t>
            </a:r>
            <a:r>
              <a:rPr lang="en-US" dirty="0" smtClean="0"/>
              <a:t>-length bitmap representing the set of all classes the input packet belongs to. We can either return the highest priority class that matches, or all matching classes. (Our implementation does the former).</a:t>
            </a:r>
          </a:p>
        </p:txBody>
      </p:sp>
      <p:grpSp>
        <p:nvGrpSpPr>
          <p:cNvPr id="15" name="Group 149"/>
          <p:cNvGrpSpPr/>
          <p:nvPr/>
        </p:nvGrpSpPr>
        <p:grpSpPr>
          <a:xfrm>
            <a:off x="1744382" y="5029200"/>
            <a:ext cx="2286000" cy="610394"/>
            <a:chOff x="4038600" y="3886200"/>
            <a:chExt cx="2286000" cy="610394"/>
          </a:xfrm>
        </p:grpSpPr>
        <p:grpSp>
          <p:nvGrpSpPr>
            <p:cNvPr id="16" name="Group 140"/>
            <p:cNvGrpSpPr/>
            <p:nvPr/>
          </p:nvGrpSpPr>
          <p:grpSpPr>
            <a:xfrm>
              <a:off x="4038600" y="3886200"/>
              <a:ext cx="2286000" cy="610394"/>
              <a:chOff x="4038600" y="3886200"/>
              <a:chExt cx="2286000" cy="610394"/>
            </a:xfrm>
          </p:grpSpPr>
          <p:sp>
            <p:nvSpPr>
              <p:cNvPr id="21" name="Rectangle 20"/>
              <p:cNvSpPr/>
              <p:nvPr/>
            </p:nvSpPr>
            <p:spPr>
              <a:xfrm>
                <a:off x="4038600" y="3886200"/>
                <a:ext cx="2286000" cy="60960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2000" y="3886200"/>
                <a:ext cx="1219200" cy="6096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2" idx="0"/>
                <a:endCxn id="22" idx="2"/>
              </p:cNvCxnSpPr>
              <p:nvPr/>
            </p:nvCxnSpPr>
            <p:spPr>
              <a:xfrm rot="16200000" flipH="1">
                <a:off x="4876800" y="419100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6482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8" name="TextBox 17"/>
            <p:cNvSpPr txBox="1"/>
            <p:nvPr/>
          </p:nvSpPr>
          <p:spPr>
            <a:xfrm>
              <a:off x="5867400" y="3962400"/>
              <a:ext cx="396262" cy="461665"/>
            </a:xfrm>
            <a:prstGeom prst="rect">
              <a:avLst/>
            </a:prstGeom>
            <a:noFill/>
          </p:spPr>
          <p:txBody>
            <a:bodyPr wrap="none" rtlCol="0">
              <a:spAutoFit/>
            </a:bodyPr>
            <a:lstStyle/>
            <a:p>
              <a:r>
                <a:rPr lang="en-US" sz="2400" b="1" dirty="0" smtClean="0">
                  <a:latin typeface="+mj-lt"/>
                </a:rPr>
                <a:t>1</a:t>
              </a:r>
              <a:endParaRPr lang="en-US" sz="2400" b="1" dirty="0">
                <a:latin typeface="+mj-lt"/>
              </a:endParaRPr>
            </a:p>
          </p:txBody>
        </p:sp>
        <p:sp>
          <p:nvSpPr>
            <p:cNvPr id="19" name="TextBox 18"/>
            <p:cNvSpPr txBox="1"/>
            <p:nvPr/>
          </p:nvSpPr>
          <p:spPr>
            <a:xfrm>
              <a:off x="4114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sp>
          <p:nvSpPr>
            <p:cNvPr id="20" name="TextBox 19"/>
            <p:cNvSpPr txBox="1"/>
            <p:nvPr/>
          </p:nvSpPr>
          <p:spPr>
            <a:xfrm>
              <a:off x="5257800" y="3962400"/>
              <a:ext cx="396262" cy="461665"/>
            </a:xfrm>
            <a:prstGeom prst="rect">
              <a:avLst/>
            </a:prstGeom>
            <a:noFill/>
          </p:spPr>
          <p:txBody>
            <a:bodyPr wrap="none" rtlCol="0">
              <a:spAutoFit/>
            </a:bodyPr>
            <a:lstStyle/>
            <a:p>
              <a:r>
                <a:rPr lang="en-US" sz="2400" b="1" dirty="0" smtClean="0">
                  <a:latin typeface="+mj-lt"/>
                </a:rPr>
                <a:t>0</a:t>
              </a:r>
              <a:endParaRPr lang="en-US" sz="2400" b="1" dirty="0">
                <a:latin typeface="+mj-lt"/>
              </a:endParaRPr>
            </a:p>
          </p:txBody>
        </p:sp>
      </p:grpSp>
      <p:sp>
        <p:nvSpPr>
          <p:cNvPr id="24" name="Chevron 23"/>
          <p:cNvSpPr/>
          <p:nvPr/>
        </p:nvSpPr>
        <p:spPr>
          <a:xfrm>
            <a:off x="4411382" y="5105400"/>
            <a:ext cx="457200" cy="457200"/>
          </a:xfrm>
          <a:prstGeom prst="chevron">
            <a:avLst/>
          </a:prstGeom>
          <a:solidFill>
            <a:schemeClr val="accent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5325782" y="5105400"/>
            <a:ext cx="2441694" cy="492443"/>
          </a:xfrm>
          <a:prstGeom prst="rect">
            <a:avLst/>
          </a:prstGeom>
          <a:noFill/>
        </p:spPr>
        <p:txBody>
          <a:bodyPr wrap="none" rtlCol="0">
            <a:spAutoFit/>
          </a:bodyPr>
          <a:lstStyle/>
          <a:p>
            <a:r>
              <a:rPr lang="en-US" sz="2600" dirty="0" smtClean="0">
                <a:latin typeface="+mj-lt"/>
              </a:rPr>
              <a:t>Class 1 matches</a:t>
            </a:r>
            <a:endParaRPr lang="en-US" sz="2600" dirty="0">
              <a:latin typeface="+mj-lt"/>
            </a:endParaRPr>
          </a:p>
        </p:txBody>
      </p:sp>
      <p:sp>
        <p:nvSpPr>
          <p:cNvPr id="26" name="Chevron 25"/>
          <p:cNvSpPr/>
          <p:nvPr/>
        </p:nvSpPr>
        <p:spPr>
          <a:xfrm>
            <a:off x="4716182" y="5105400"/>
            <a:ext cx="457200" cy="457200"/>
          </a:xfrm>
          <a:prstGeom prst="chevron">
            <a:avLst/>
          </a:prstGeom>
          <a:solidFill>
            <a:schemeClr val="accent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562737" y="5715000"/>
            <a:ext cx="3475863" cy="369332"/>
          </a:xfrm>
          <a:prstGeom prst="rect">
            <a:avLst/>
          </a:prstGeom>
          <a:noFill/>
        </p:spPr>
        <p:txBody>
          <a:bodyPr wrap="square" rtlCol="0">
            <a:spAutoFit/>
          </a:bodyPr>
          <a:lstStyle/>
          <a:p>
            <a:r>
              <a:rPr lang="en-US" b="1" dirty="0" smtClean="0">
                <a:solidFill>
                  <a:schemeClr val="bg1">
                    <a:lumMod val="65000"/>
                  </a:schemeClr>
                </a:solidFill>
                <a:latin typeface="+mj-lt"/>
              </a:rPr>
              <a:t>Class #      0     1      2     3</a:t>
            </a:r>
            <a:endParaRPr lang="en-US" b="1" dirty="0">
              <a:solidFill>
                <a:schemeClr val="bg1">
                  <a:lumMod val="65000"/>
                </a:schemeClr>
              </a:solidFill>
              <a:latin typeface="+mj-lt"/>
            </a:endParaRPr>
          </a:p>
        </p:txBody>
      </p:sp>
      <p:sp>
        <p:nvSpPr>
          <p:cNvPr id="29" name="Slide Number Placeholder 28"/>
          <p:cNvSpPr>
            <a:spLocks noGrp="1"/>
          </p:cNvSpPr>
          <p:nvPr>
            <p:ph type="sldNum" sz="quarter" idx="12"/>
          </p:nvPr>
        </p:nvSpPr>
        <p:spPr/>
        <p:txBody>
          <a:bodyPr/>
          <a:lstStyle/>
          <a:p>
            <a:pPr>
              <a:defRPr/>
            </a:pPr>
            <a:fld id="{E03BD01E-0726-4DE6-B222-EE842B5766D2}" type="slidenum">
              <a:rPr lang="en-US" smtClean="0"/>
              <a:pPr>
                <a:defRPr/>
              </a:pPr>
              <a:t>19</a:t>
            </a:fld>
            <a:r>
              <a:rPr lang="en-US" smtClean="0"/>
              <a:t>/42</a:t>
            </a:r>
            <a:endParaRPr lang="en-US" dirty="0"/>
          </a:p>
        </p:txBody>
      </p:sp>
    </p:spTree>
    <p:custDataLst>
      <p:tags r:id="rId1"/>
    </p:custDataLst>
  </p:cSld>
  <p:clrMapOvr>
    <a:masterClrMapping/>
  </p:clrMapOvr>
  <p:transition advTm="1900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smtClean="0"/>
              <a:t>Outline</a:t>
            </a:r>
          </a:p>
        </p:txBody>
      </p:sp>
      <p:sp>
        <p:nvSpPr>
          <p:cNvPr id="3" name="Content Placeholder 2"/>
          <p:cNvSpPr>
            <a:spLocks noGrp="1"/>
          </p:cNvSpPr>
          <p:nvPr>
            <p:ph idx="1"/>
          </p:nvPr>
        </p:nvSpPr>
        <p:spPr>
          <a:xfrm>
            <a:off x="457200" y="1905000"/>
            <a:ext cx="8229600" cy="3581400"/>
          </a:xfrm>
        </p:spPr>
        <p:txBody>
          <a:bodyPr rtlCol="0">
            <a:normAutofit/>
          </a:bodyPr>
          <a:lstStyle/>
          <a:p>
            <a:pPr marL="274320" indent="-274320" fontAlgn="auto">
              <a:spcAft>
                <a:spcPts val="0"/>
              </a:spcAft>
              <a:buClr>
                <a:schemeClr val="accent3"/>
              </a:buClr>
              <a:buFont typeface="Arial" pitchFamily="34" charset="0"/>
              <a:buChar char="•"/>
              <a:defRPr/>
            </a:pPr>
            <a:r>
              <a:rPr lang="en-US" dirty="0" smtClean="0">
                <a:solidFill>
                  <a:schemeClr val="accent5"/>
                </a:solidFill>
                <a:latin typeface="+mj-lt"/>
              </a:rPr>
              <a:t>Introduction</a:t>
            </a:r>
          </a:p>
          <a:p>
            <a:pPr marL="274320" indent="-274320" fontAlgn="auto">
              <a:spcAft>
                <a:spcPts val="0"/>
              </a:spcAft>
              <a:buClr>
                <a:schemeClr val="accent3"/>
              </a:buClr>
              <a:buFont typeface="Arial" pitchFamily="34" charset="0"/>
              <a:buChar char="•"/>
              <a:defRPr/>
            </a:pPr>
            <a:r>
              <a:rPr lang="en-US" dirty="0" smtClean="0">
                <a:latin typeface="+mj-lt"/>
              </a:rPr>
              <a:t>Related work on packet classification</a:t>
            </a:r>
          </a:p>
          <a:p>
            <a:pPr marL="274320" indent="-274320" fontAlgn="auto">
              <a:spcAft>
                <a:spcPts val="0"/>
              </a:spcAft>
              <a:buClr>
                <a:schemeClr val="accent3"/>
              </a:buClr>
              <a:buFont typeface="Arial" pitchFamily="34" charset="0"/>
              <a:buChar char="•"/>
              <a:defRPr/>
            </a:pPr>
            <a:r>
              <a:rPr lang="en-US" dirty="0" smtClean="0">
                <a:latin typeface="+mj-lt"/>
              </a:rPr>
              <a:t>Grouper</a:t>
            </a:r>
          </a:p>
          <a:p>
            <a:pPr marL="274320" indent="-274320" fontAlgn="auto">
              <a:spcAft>
                <a:spcPts val="0"/>
              </a:spcAft>
              <a:buClr>
                <a:schemeClr val="accent3"/>
              </a:buClr>
              <a:buFont typeface="Arial" pitchFamily="34" charset="0"/>
              <a:buChar char="•"/>
              <a:defRPr/>
            </a:pPr>
            <a:r>
              <a:rPr lang="en-US" dirty="0" smtClean="0">
                <a:latin typeface="+mj-lt"/>
              </a:rPr>
              <a:t>Performance Analysis</a:t>
            </a:r>
          </a:p>
          <a:p>
            <a:pPr marL="274320" indent="-274320" fontAlgn="auto">
              <a:spcAft>
                <a:spcPts val="0"/>
              </a:spcAft>
              <a:buClr>
                <a:schemeClr val="accent3"/>
              </a:buClr>
              <a:buFont typeface="Arial" pitchFamily="34" charset="0"/>
              <a:buChar char="•"/>
              <a:defRPr/>
            </a:pPr>
            <a:r>
              <a:rPr lang="en-US" dirty="0" smtClean="0">
                <a:latin typeface="+mj-lt"/>
              </a:rPr>
              <a:t>Empirical Evaluation</a:t>
            </a:r>
          </a:p>
          <a:p>
            <a:pPr marL="274320" indent="-274320" fontAlgn="auto">
              <a:spcAft>
                <a:spcPts val="0"/>
              </a:spcAft>
              <a:buClr>
                <a:schemeClr val="accent3"/>
              </a:buClr>
              <a:buFont typeface="Arial" pitchFamily="34" charset="0"/>
              <a:buChar char="•"/>
              <a:defRPr/>
            </a:pPr>
            <a:r>
              <a:rPr lang="en-US" dirty="0" smtClean="0">
                <a:latin typeface="+mj-lt"/>
              </a:rPr>
              <a:t>Conclusions</a:t>
            </a: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2</a:t>
            </a:fld>
            <a:r>
              <a:rPr lang="en-US" smtClean="0"/>
              <a:t>/42</a:t>
            </a:r>
            <a:endParaRPr lang="en-US" dirty="0"/>
          </a:p>
        </p:txBody>
      </p:sp>
    </p:spTree>
  </p:cSld>
  <p:clrMapOvr>
    <a:masterClrMapping/>
  </p:clrMapOvr>
  <p:transition advTm="1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fontAlgn="auto">
              <a:spcAft>
                <a:spcPts val="0"/>
              </a:spcAft>
              <a:defRPr/>
            </a:pPr>
            <a:r>
              <a:rPr lang="en-US" b="1" dirty="0" smtClean="0"/>
              <a:t>Observation 1: </a:t>
            </a:r>
            <a:br>
              <a:rPr lang="en-US" b="1" dirty="0" smtClean="0"/>
            </a:br>
            <a:r>
              <a:rPr lang="en-US" b="1" dirty="0" smtClean="0"/>
              <a:t>Dimension Independence</a:t>
            </a:r>
          </a:p>
        </p:txBody>
      </p:sp>
      <p:sp>
        <p:nvSpPr>
          <p:cNvPr id="14339" name="Content Placeholder 2"/>
          <p:cNvSpPr>
            <a:spLocks noGrp="1"/>
          </p:cNvSpPr>
          <p:nvPr>
            <p:ph idx="1"/>
          </p:nvPr>
        </p:nvSpPr>
        <p:spPr/>
        <p:txBody>
          <a:bodyPr>
            <a:normAutofit fontScale="92500" lnSpcReduction="10000"/>
          </a:bodyPr>
          <a:lstStyle/>
          <a:p>
            <a:pPr>
              <a:buFont typeface="Arial" charset="0"/>
              <a:buChar char="•"/>
            </a:pPr>
            <a:r>
              <a:rPr lang="en-US" dirty="0" smtClean="0"/>
              <a:t>Note that </a:t>
            </a:r>
            <a:r>
              <a:rPr lang="en-US" dirty="0" smtClean="0"/>
              <a:t>Grouper </a:t>
            </a:r>
            <a:r>
              <a:rPr lang="en-US" dirty="0" smtClean="0"/>
              <a:t>is “blind” to packet fields/dimensions </a:t>
            </a:r>
          </a:p>
          <a:p>
            <a:pPr lvl="1">
              <a:buFont typeface="Arial" charset="0"/>
              <a:buChar char="•"/>
            </a:pPr>
            <a:r>
              <a:rPr lang="en-US" dirty="0" smtClean="0"/>
              <a:t>As far as Grouper is concerned, every packet is simply an array of bits</a:t>
            </a:r>
          </a:p>
          <a:p>
            <a:pPr lvl="1">
              <a:buFont typeface="Arial" charset="0"/>
              <a:buChar char="•"/>
            </a:pPr>
            <a:r>
              <a:rPr lang="en-US" dirty="0" smtClean="0"/>
              <a:t>Groups do not necessarily correspond to packet fields.</a:t>
            </a:r>
          </a:p>
          <a:p>
            <a:pPr>
              <a:buNone/>
            </a:pPr>
            <a:r>
              <a:rPr lang="en-US" dirty="0" smtClean="0"/>
              <a:t>   Grouper doesn’t suffer from problems of other classification algorithms (e.g., geometric algorithms) whose performance is exponential in number of dimensions</a:t>
            </a:r>
          </a:p>
          <a:p>
            <a:pPr>
              <a:buFont typeface="Arial" charset="0"/>
              <a:buChar char="•"/>
            </a:pPr>
            <a:endParaRPr lang="en-US" dirty="0" smtClean="0"/>
          </a:p>
        </p:txBody>
      </p:sp>
      <p:sp>
        <p:nvSpPr>
          <p:cNvPr id="9" name="Chevron 8"/>
          <p:cNvSpPr/>
          <p:nvPr/>
        </p:nvSpPr>
        <p:spPr>
          <a:xfrm>
            <a:off x="533400" y="4191000"/>
            <a:ext cx="228600" cy="304800"/>
          </a:xfrm>
          <a:prstGeom prst="chevron">
            <a:avLst/>
          </a:prstGeom>
          <a:solidFill>
            <a:schemeClr val="accent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7"/>
          <p:cNvSpPr>
            <a:spLocks noGrp="1"/>
          </p:cNvSpPr>
          <p:nvPr>
            <p:ph type="sldNum" sz="quarter" idx="12"/>
          </p:nvPr>
        </p:nvSpPr>
        <p:spPr/>
        <p:txBody>
          <a:bodyPr/>
          <a:lstStyle/>
          <a:p>
            <a:pPr>
              <a:defRPr/>
            </a:pPr>
            <a:fld id="{E03BD01E-0726-4DE6-B222-EE842B5766D2}" type="slidenum">
              <a:rPr lang="en-US" smtClean="0"/>
              <a:pPr>
                <a:defRPr/>
              </a:pPr>
              <a:t>20</a:t>
            </a:fld>
            <a:r>
              <a:rPr lang="en-US" smtClean="0"/>
              <a:t>/42</a:t>
            </a:r>
            <a:endParaRPr lang="en-US" dirty="0"/>
          </a:p>
        </p:txBody>
      </p:sp>
    </p:spTree>
    <p:custDataLst>
      <p:tags r:id="rId1"/>
    </p:custDataLst>
  </p:cSld>
  <p:clrMapOvr>
    <a:masterClrMapping/>
  </p:clrMapOvr>
  <p:transition advTm="4186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b="1" dirty="0" smtClean="0"/>
              <a:t>Observation 2: </a:t>
            </a:r>
            <a:br>
              <a:rPr lang="en-US" b="1" dirty="0" smtClean="0"/>
            </a:br>
            <a:r>
              <a:rPr lang="en-US" b="1" dirty="0" smtClean="0"/>
              <a:t>Efficiency via Uniformity</a:t>
            </a:r>
          </a:p>
        </p:txBody>
      </p:sp>
      <p:sp>
        <p:nvSpPr>
          <p:cNvPr id="15363" name="Content Placeholder 2"/>
          <p:cNvSpPr>
            <a:spLocks noGrp="1"/>
          </p:cNvSpPr>
          <p:nvPr>
            <p:ph idx="1"/>
          </p:nvPr>
        </p:nvSpPr>
        <p:spPr>
          <a:xfrm>
            <a:off x="457200" y="1600201"/>
            <a:ext cx="8229600" cy="2590799"/>
          </a:xfrm>
        </p:spPr>
        <p:txBody>
          <a:bodyPr>
            <a:normAutofit lnSpcReduction="10000"/>
          </a:bodyPr>
          <a:lstStyle/>
          <a:p>
            <a:r>
              <a:rPr lang="en-US" dirty="0" smtClean="0"/>
              <a:t>Grouper guarantees that all groups will be roughly equal in size. </a:t>
            </a:r>
          </a:p>
          <a:p>
            <a:r>
              <a:rPr lang="en-US" dirty="0" smtClean="0"/>
              <a:t>This uniformity prevents memory inefficiency from disproportionately large tables or time inefficiency from small tables.</a:t>
            </a:r>
          </a:p>
        </p:txBody>
      </p:sp>
      <p:grpSp>
        <p:nvGrpSpPr>
          <p:cNvPr id="27" name="Group 26"/>
          <p:cNvGrpSpPr/>
          <p:nvPr/>
        </p:nvGrpSpPr>
        <p:grpSpPr>
          <a:xfrm>
            <a:off x="533400" y="4038600"/>
            <a:ext cx="2590800" cy="2667000"/>
            <a:chOff x="228600" y="4038600"/>
            <a:chExt cx="2590800" cy="2667000"/>
          </a:xfrm>
        </p:grpSpPr>
        <p:grpSp>
          <p:nvGrpSpPr>
            <p:cNvPr id="16" name="Group 15"/>
            <p:cNvGrpSpPr/>
            <p:nvPr/>
          </p:nvGrpSpPr>
          <p:grpSpPr>
            <a:xfrm>
              <a:off x="228600" y="4419600"/>
              <a:ext cx="2590800" cy="2286000"/>
              <a:chOff x="228600" y="4419600"/>
              <a:chExt cx="2590800" cy="2286000"/>
            </a:xfrm>
            <a:solidFill>
              <a:schemeClr val="accent6">
                <a:lumMod val="75000"/>
              </a:schemeClr>
            </a:solidFill>
          </p:grpSpPr>
          <p:sp>
            <p:nvSpPr>
              <p:cNvPr id="5" name="Rectangle 4"/>
              <p:cNvSpPr/>
              <p:nvPr/>
            </p:nvSpPr>
            <p:spPr>
              <a:xfrm>
                <a:off x="228600" y="4419600"/>
                <a:ext cx="457200" cy="2286000"/>
              </a:xfrm>
              <a:prstGeom prst="rect">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4419600"/>
                <a:ext cx="457200" cy="152400"/>
              </a:xfrm>
              <a:prstGeom prst="rect">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95400" y="4419600"/>
                <a:ext cx="457200" cy="152400"/>
              </a:xfrm>
              <a:prstGeom prst="rect">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800" y="4419600"/>
                <a:ext cx="457200" cy="152400"/>
              </a:xfrm>
              <a:prstGeom prst="rect">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362200" y="4419600"/>
                <a:ext cx="457200" cy="152400"/>
              </a:xfrm>
              <a:prstGeom prst="rect">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92164" y="4038600"/>
              <a:ext cx="1770036" cy="369332"/>
            </a:xfrm>
            <a:prstGeom prst="rect">
              <a:avLst/>
            </a:prstGeom>
            <a:noFill/>
          </p:spPr>
          <p:txBody>
            <a:bodyPr wrap="none" rtlCol="0">
              <a:spAutoFit/>
            </a:bodyPr>
            <a:lstStyle/>
            <a:p>
              <a:r>
                <a:rPr lang="en-US" dirty="0" smtClean="0">
                  <a:solidFill>
                    <a:schemeClr val="bg1">
                      <a:lumMod val="50000"/>
                    </a:schemeClr>
                  </a:solidFill>
                  <a:latin typeface="+mj-lt"/>
                </a:rPr>
                <a:t>Space Inefficient</a:t>
              </a:r>
              <a:endParaRPr lang="en-US" dirty="0">
                <a:solidFill>
                  <a:schemeClr val="bg1">
                    <a:lumMod val="50000"/>
                  </a:schemeClr>
                </a:solidFill>
                <a:latin typeface="+mj-lt"/>
              </a:endParaRPr>
            </a:p>
          </p:txBody>
        </p:sp>
      </p:grpSp>
      <p:grpSp>
        <p:nvGrpSpPr>
          <p:cNvPr id="28" name="Group 27"/>
          <p:cNvGrpSpPr/>
          <p:nvPr/>
        </p:nvGrpSpPr>
        <p:grpSpPr>
          <a:xfrm>
            <a:off x="3886200" y="4038600"/>
            <a:ext cx="1628972" cy="1981200"/>
            <a:chOff x="3505200" y="4038600"/>
            <a:chExt cx="1628972" cy="1981200"/>
          </a:xfrm>
        </p:grpSpPr>
        <p:grpSp>
          <p:nvGrpSpPr>
            <p:cNvPr id="15" name="Group 14"/>
            <p:cNvGrpSpPr/>
            <p:nvPr/>
          </p:nvGrpSpPr>
          <p:grpSpPr>
            <a:xfrm>
              <a:off x="3581400" y="4419600"/>
              <a:ext cx="1524000" cy="1600200"/>
              <a:chOff x="3352800" y="4419600"/>
              <a:chExt cx="1524000" cy="1280160"/>
            </a:xfrm>
            <a:solidFill>
              <a:schemeClr val="accent4">
                <a:lumMod val="75000"/>
              </a:schemeClr>
            </a:solidFill>
          </p:grpSpPr>
          <p:sp>
            <p:nvSpPr>
              <p:cNvPr id="10" name="Rectangle 9"/>
              <p:cNvSpPr/>
              <p:nvPr/>
            </p:nvSpPr>
            <p:spPr>
              <a:xfrm>
                <a:off x="3352800" y="4419600"/>
                <a:ext cx="457200" cy="128016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86200" y="4419600"/>
                <a:ext cx="457200" cy="128016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19600" y="4419600"/>
                <a:ext cx="457200" cy="762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3505200" y="4038600"/>
              <a:ext cx="1628972" cy="369332"/>
            </a:xfrm>
            <a:prstGeom prst="rect">
              <a:avLst/>
            </a:prstGeom>
            <a:noFill/>
          </p:spPr>
          <p:txBody>
            <a:bodyPr wrap="none" rtlCol="0">
              <a:spAutoFit/>
            </a:bodyPr>
            <a:lstStyle/>
            <a:p>
              <a:r>
                <a:rPr lang="en-US" dirty="0" smtClean="0">
                  <a:solidFill>
                    <a:schemeClr val="bg1">
                      <a:lumMod val="50000"/>
                    </a:schemeClr>
                  </a:solidFill>
                  <a:latin typeface="+mj-lt"/>
                </a:rPr>
                <a:t>Time Inefficient</a:t>
              </a:r>
              <a:endParaRPr lang="en-US" dirty="0">
                <a:solidFill>
                  <a:schemeClr val="bg1">
                    <a:lumMod val="50000"/>
                  </a:schemeClr>
                </a:solidFill>
                <a:latin typeface="+mj-lt"/>
              </a:endParaRPr>
            </a:p>
          </p:txBody>
        </p:sp>
      </p:grpSp>
      <p:grpSp>
        <p:nvGrpSpPr>
          <p:cNvPr id="26" name="Group 25"/>
          <p:cNvGrpSpPr/>
          <p:nvPr/>
        </p:nvGrpSpPr>
        <p:grpSpPr>
          <a:xfrm>
            <a:off x="6477000" y="4038600"/>
            <a:ext cx="1524000" cy="1295400"/>
            <a:chOff x="6324600" y="3962400"/>
            <a:chExt cx="1524000" cy="1295400"/>
          </a:xfrm>
        </p:grpSpPr>
        <p:grpSp>
          <p:nvGrpSpPr>
            <p:cNvPr id="25" name="Group 24"/>
            <p:cNvGrpSpPr/>
            <p:nvPr/>
          </p:nvGrpSpPr>
          <p:grpSpPr>
            <a:xfrm>
              <a:off x="6324600" y="4343400"/>
              <a:ext cx="1524000" cy="914400"/>
              <a:chOff x="6324600" y="4343400"/>
              <a:chExt cx="1524000" cy="914400"/>
            </a:xfrm>
          </p:grpSpPr>
          <p:sp>
            <p:nvSpPr>
              <p:cNvPr id="19" name="Rectangle 18"/>
              <p:cNvSpPr/>
              <p:nvPr/>
            </p:nvSpPr>
            <p:spPr>
              <a:xfrm>
                <a:off x="6324600" y="43434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858000" y="43434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391400" y="43434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p:cNvSpPr txBox="1"/>
            <p:nvPr/>
          </p:nvSpPr>
          <p:spPr>
            <a:xfrm>
              <a:off x="6324600" y="3962400"/>
              <a:ext cx="1398140" cy="369332"/>
            </a:xfrm>
            <a:prstGeom prst="rect">
              <a:avLst/>
            </a:prstGeom>
            <a:noFill/>
          </p:spPr>
          <p:txBody>
            <a:bodyPr wrap="none" rtlCol="0">
              <a:spAutoFit/>
            </a:bodyPr>
            <a:lstStyle/>
            <a:p>
              <a:r>
                <a:rPr lang="en-US" dirty="0" smtClean="0">
                  <a:solidFill>
                    <a:schemeClr val="bg1">
                      <a:lumMod val="50000"/>
                    </a:schemeClr>
                  </a:solidFill>
                  <a:latin typeface="+mj-lt"/>
                </a:rPr>
                <a:t>Best Balance</a:t>
              </a:r>
              <a:endParaRPr lang="en-US" dirty="0">
                <a:solidFill>
                  <a:schemeClr val="bg1">
                    <a:lumMod val="50000"/>
                  </a:schemeClr>
                </a:solidFill>
                <a:latin typeface="+mj-lt"/>
              </a:endParaRPr>
            </a:p>
          </p:txBody>
        </p:sp>
      </p:grpSp>
      <p:sp>
        <p:nvSpPr>
          <p:cNvPr id="31" name="Slide Number Placeholder 30"/>
          <p:cNvSpPr>
            <a:spLocks noGrp="1"/>
          </p:cNvSpPr>
          <p:nvPr>
            <p:ph type="sldNum" sz="quarter" idx="12"/>
          </p:nvPr>
        </p:nvSpPr>
        <p:spPr/>
        <p:txBody>
          <a:bodyPr/>
          <a:lstStyle/>
          <a:p>
            <a:pPr>
              <a:defRPr/>
            </a:pPr>
            <a:fld id="{E03BD01E-0726-4DE6-B222-EE842B5766D2}" type="slidenum">
              <a:rPr lang="en-US" smtClean="0"/>
              <a:pPr>
                <a:defRPr/>
              </a:pPr>
              <a:t>21</a:t>
            </a:fld>
            <a:r>
              <a:rPr lang="en-US" smtClean="0"/>
              <a:t>/42</a:t>
            </a:r>
            <a:endParaRPr lang="en-US" dirty="0"/>
          </a:p>
        </p:txBody>
      </p:sp>
    </p:spTree>
  </p:cSld>
  <p:clrMapOvr>
    <a:masterClrMapping/>
  </p:clrMapOvr>
  <p:transition advTm="3481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smtClean="0"/>
              <a:t>Outline</a:t>
            </a:r>
          </a:p>
        </p:txBody>
      </p:sp>
      <p:sp>
        <p:nvSpPr>
          <p:cNvPr id="3" name="Content Placeholder 2"/>
          <p:cNvSpPr>
            <a:spLocks noGrp="1"/>
          </p:cNvSpPr>
          <p:nvPr>
            <p:ph idx="1"/>
          </p:nvPr>
        </p:nvSpPr>
        <p:spPr>
          <a:xfrm>
            <a:off x="457200" y="1905000"/>
            <a:ext cx="8229600" cy="3581400"/>
          </a:xfrm>
        </p:spPr>
        <p:txBody>
          <a:bodyPr rtlCol="0">
            <a:normAutofit/>
          </a:bodyPr>
          <a:lstStyle/>
          <a:p>
            <a:pPr marL="274320" indent="-274320" fontAlgn="auto">
              <a:spcAft>
                <a:spcPts val="0"/>
              </a:spcAft>
              <a:buClr>
                <a:schemeClr val="accent3"/>
              </a:buClr>
              <a:buFont typeface="Arial" pitchFamily="34" charset="0"/>
              <a:buChar char="•"/>
              <a:defRPr/>
            </a:pPr>
            <a:r>
              <a:rPr lang="en-US" dirty="0" smtClean="0">
                <a:latin typeface="+mj-lt"/>
              </a:rPr>
              <a:t>Introduction</a:t>
            </a:r>
          </a:p>
          <a:p>
            <a:pPr marL="274320" indent="-274320" fontAlgn="auto">
              <a:spcAft>
                <a:spcPts val="0"/>
              </a:spcAft>
              <a:buClr>
                <a:schemeClr val="accent3"/>
              </a:buClr>
              <a:buFont typeface="Arial" pitchFamily="34" charset="0"/>
              <a:buChar char="•"/>
              <a:defRPr/>
            </a:pPr>
            <a:r>
              <a:rPr lang="en-US" dirty="0" smtClean="0">
                <a:latin typeface="+mj-lt"/>
              </a:rPr>
              <a:t>Related work on packet classification</a:t>
            </a:r>
          </a:p>
          <a:p>
            <a:pPr marL="274320" indent="-274320" fontAlgn="auto">
              <a:spcAft>
                <a:spcPts val="0"/>
              </a:spcAft>
              <a:buClr>
                <a:schemeClr val="accent3"/>
              </a:buClr>
              <a:buFont typeface="Arial" pitchFamily="34" charset="0"/>
              <a:buChar char="•"/>
              <a:defRPr/>
            </a:pPr>
            <a:r>
              <a:rPr lang="en-US" dirty="0" smtClean="0">
                <a:latin typeface="+mj-lt"/>
              </a:rPr>
              <a:t>Grouper</a:t>
            </a:r>
          </a:p>
          <a:p>
            <a:pPr marL="274320" indent="-274320" fontAlgn="auto">
              <a:spcAft>
                <a:spcPts val="0"/>
              </a:spcAft>
              <a:buClr>
                <a:schemeClr val="accent3"/>
              </a:buClr>
              <a:buFont typeface="Arial" pitchFamily="34" charset="0"/>
              <a:buChar char="•"/>
              <a:defRPr/>
            </a:pPr>
            <a:r>
              <a:rPr lang="en-US" dirty="0" smtClean="0">
                <a:solidFill>
                  <a:schemeClr val="tx2">
                    <a:lumMod val="60000"/>
                    <a:lumOff val="40000"/>
                  </a:schemeClr>
                </a:solidFill>
                <a:latin typeface="+mj-lt"/>
              </a:rPr>
              <a:t>Performance Analysis</a:t>
            </a:r>
          </a:p>
          <a:p>
            <a:pPr marL="274320" indent="-274320" fontAlgn="auto">
              <a:spcAft>
                <a:spcPts val="0"/>
              </a:spcAft>
              <a:buClr>
                <a:schemeClr val="accent3"/>
              </a:buClr>
              <a:buFont typeface="Arial" pitchFamily="34" charset="0"/>
              <a:buChar char="•"/>
              <a:defRPr/>
            </a:pPr>
            <a:r>
              <a:rPr lang="en-US" dirty="0" smtClean="0">
                <a:latin typeface="+mj-lt"/>
              </a:rPr>
              <a:t>Empirical Evaluation</a:t>
            </a:r>
          </a:p>
          <a:p>
            <a:pPr marL="274320" indent="-274320" fontAlgn="auto">
              <a:spcAft>
                <a:spcPts val="0"/>
              </a:spcAft>
              <a:buClr>
                <a:schemeClr val="accent3"/>
              </a:buClr>
              <a:buFont typeface="Arial" pitchFamily="34" charset="0"/>
              <a:buChar char="•"/>
              <a:defRPr/>
            </a:pPr>
            <a:r>
              <a:rPr lang="en-US" dirty="0" smtClean="0">
                <a:latin typeface="+mj-lt"/>
              </a:rPr>
              <a:t>Conclusions &amp; Future Work</a:t>
            </a: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22</a:t>
            </a:fld>
            <a:r>
              <a:rPr lang="en-US" smtClean="0"/>
              <a:t>/42</a:t>
            </a:r>
            <a:endParaRPr lang="en-US" dirty="0"/>
          </a:p>
        </p:txBody>
      </p:sp>
    </p:spTree>
  </p:cSld>
  <p:clrMapOvr>
    <a:masterClrMapping/>
  </p:clrMapOvr>
  <p:transition advTm="3645">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Performance at the Extremes of Group Sizes</a:t>
            </a:r>
            <a:endParaRPr lang="en-US" b="1" dirty="0"/>
          </a:p>
        </p:txBody>
      </p:sp>
      <p:sp>
        <p:nvSpPr>
          <p:cNvPr id="17411" name="Content Placeholder 2"/>
          <p:cNvSpPr>
            <a:spLocks noGrp="1"/>
          </p:cNvSpPr>
          <p:nvPr>
            <p:ph idx="1"/>
          </p:nvPr>
        </p:nvSpPr>
        <p:spPr>
          <a:xfrm>
            <a:off x="457200" y="1600200"/>
            <a:ext cx="8229600" cy="1142999"/>
          </a:xfrm>
        </p:spPr>
        <p:txBody>
          <a:bodyPr/>
          <a:lstStyle/>
          <a:p>
            <a:r>
              <a:rPr lang="en-US" sz="2400" dirty="0" smtClean="0"/>
              <a:t>By controlling the size of the bit groupings, Grouper can trade memory for classification speed</a:t>
            </a:r>
          </a:p>
        </p:txBody>
      </p:sp>
      <p:grpSp>
        <p:nvGrpSpPr>
          <p:cNvPr id="44" name="Group 43"/>
          <p:cNvGrpSpPr/>
          <p:nvPr/>
        </p:nvGrpSpPr>
        <p:grpSpPr>
          <a:xfrm>
            <a:off x="762000" y="2819400"/>
            <a:ext cx="457200" cy="381000"/>
            <a:chOff x="914400" y="4419600"/>
            <a:chExt cx="457200" cy="381000"/>
          </a:xfrm>
          <a:effectLst>
            <a:outerShdw blurRad="50800" dist="38100" dir="8100000" algn="tr" rotWithShape="0">
              <a:prstClr val="black">
                <a:alpha val="40000"/>
              </a:prstClr>
            </a:outerShdw>
          </a:effectLst>
        </p:grpSpPr>
        <p:sp>
          <p:nvSpPr>
            <p:cNvPr id="39" name="Rectangle 38"/>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45" name="Group 44"/>
          <p:cNvGrpSpPr/>
          <p:nvPr/>
        </p:nvGrpSpPr>
        <p:grpSpPr>
          <a:xfrm>
            <a:off x="1219200" y="2819400"/>
            <a:ext cx="457200" cy="381000"/>
            <a:chOff x="914400" y="4419600"/>
            <a:chExt cx="457200" cy="381000"/>
          </a:xfrm>
          <a:effectLst>
            <a:outerShdw blurRad="50800" dist="38100" dir="8100000" algn="tr" rotWithShape="0">
              <a:prstClr val="black">
                <a:alpha val="40000"/>
              </a:prstClr>
            </a:outerShdw>
          </a:effectLst>
        </p:grpSpPr>
        <p:sp>
          <p:nvSpPr>
            <p:cNvPr id="46" name="Rectangle 45"/>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48" name="Group 47"/>
          <p:cNvGrpSpPr/>
          <p:nvPr/>
        </p:nvGrpSpPr>
        <p:grpSpPr>
          <a:xfrm>
            <a:off x="1676400" y="2819400"/>
            <a:ext cx="457200" cy="381000"/>
            <a:chOff x="914400" y="4419600"/>
            <a:chExt cx="457200" cy="381000"/>
          </a:xfrm>
          <a:effectLst>
            <a:outerShdw blurRad="50800" dist="38100" dir="8100000" algn="tr" rotWithShape="0">
              <a:prstClr val="black">
                <a:alpha val="40000"/>
              </a:prstClr>
            </a:outerShdw>
          </a:effectLst>
        </p:grpSpPr>
        <p:sp>
          <p:nvSpPr>
            <p:cNvPr id="49" name="Rectangle 48"/>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51" name="Group 50"/>
          <p:cNvGrpSpPr/>
          <p:nvPr/>
        </p:nvGrpSpPr>
        <p:grpSpPr>
          <a:xfrm>
            <a:off x="2133600" y="2819400"/>
            <a:ext cx="457200" cy="381000"/>
            <a:chOff x="914400" y="4419600"/>
            <a:chExt cx="457200" cy="381000"/>
          </a:xfrm>
          <a:effectLst>
            <a:outerShdw blurRad="50800" dist="38100" dir="8100000" algn="tr" rotWithShape="0">
              <a:prstClr val="black">
                <a:alpha val="40000"/>
              </a:prstClr>
            </a:outerShdw>
          </a:effectLst>
        </p:grpSpPr>
        <p:sp>
          <p:nvSpPr>
            <p:cNvPr id="52" name="Rectangle 51"/>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54" name="Group 53"/>
          <p:cNvGrpSpPr/>
          <p:nvPr/>
        </p:nvGrpSpPr>
        <p:grpSpPr>
          <a:xfrm>
            <a:off x="2590800" y="2819400"/>
            <a:ext cx="457200" cy="381000"/>
            <a:chOff x="914400" y="4419600"/>
            <a:chExt cx="457200" cy="381000"/>
          </a:xfrm>
          <a:effectLst>
            <a:outerShdw blurRad="50800" dist="38100" dir="8100000" algn="tr" rotWithShape="0">
              <a:prstClr val="black">
                <a:alpha val="40000"/>
              </a:prstClr>
            </a:outerShdw>
          </a:effectLst>
        </p:grpSpPr>
        <p:sp>
          <p:nvSpPr>
            <p:cNvPr id="55" name="Rectangle 54"/>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57" name="Group 56"/>
          <p:cNvGrpSpPr/>
          <p:nvPr/>
        </p:nvGrpSpPr>
        <p:grpSpPr>
          <a:xfrm>
            <a:off x="3048000" y="2819400"/>
            <a:ext cx="457200" cy="381000"/>
            <a:chOff x="914400" y="4419600"/>
            <a:chExt cx="457200" cy="381000"/>
          </a:xfrm>
          <a:effectLst>
            <a:outerShdw blurRad="50800" dist="38100" dir="8100000" algn="tr" rotWithShape="0">
              <a:prstClr val="black">
                <a:alpha val="40000"/>
              </a:prstClr>
            </a:outerShdw>
          </a:effectLst>
        </p:grpSpPr>
        <p:sp>
          <p:nvSpPr>
            <p:cNvPr id="58" name="Rectangle 57"/>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60" name="Group 59"/>
          <p:cNvGrpSpPr/>
          <p:nvPr/>
        </p:nvGrpSpPr>
        <p:grpSpPr>
          <a:xfrm>
            <a:off x="3505200" y="2819400"/>
            <a:ext cx="457200" cy="381000"/>
            <a:chOff x="914400" y="4419600"/>
            <a:chExt cx="457200" cy="381000"/>
          </a:xfrm>
          <a:effectLst>
            <a:outerShdw blurRad="50800" dist="38100" dir="8100000" algn="tr" rotWithShape="0">
              <a:prstClr val="black">
                <a:alpha val="40000"/>
              </a:prstClr>
            </a:outerShdw>
          </a:effectLst>
        </p:grpSpPr>
        <p:sp>
          <p:nvSpPr>
            <p:cNvPr id="61" name="Rectangle 60"/>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63" name="Group 62"/>
          <p:cNvGrpSpPr/>
          <p:nvPr/>
        </p:nvGrpSpPr>
        <p:grpSpPr>
          <a:xfrm>
            <a:off x="3962400" y="2819400"/>
            <a:ext cx="457200" cy="381000"/>
            <a:chOff x="914400" y="4419600"/>
            <a:chExt cx="457200" cy="381000"/>
          </a:xfrm>
          <a:effectLst>
            <a:outerShdw blurRad="50800" dist="38100" dir="8100000" algn="tr" rotWithShape="0">
              <a:prstClr val="black">
                <a:alpha val="40000"/>
              </a:prstClr>
            </a:outerShdw>
          </a:effectLst>
        </p:grpSpPr>
        <p:sp>
          <p:nvSpPr>
            <p:cNvPr id="64" name="Rectangle 63"/>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119" name="Group 118"/>
          <p:cNvGrpSpPr/>
          <p:nvPr/>
        </p:nvGrpSpPr>
        <p:grpSpPr>
          <a:xfrm>
            <a:off x="1219200" y="3581400"/>
            <a:ext cx="762000" cy="3048000"/>
            <a:chOff x="1219200" y="3581400"/>
            <a:chExt cx="762000" cy="3048000"/>
          </a:xfrm>
        </p:grpSpPr>
        <p:sp>
          <p:nvSpPr>
            <p:cNvPr id="70" name="Rectangle 69"/>
            <p:cNvSpPr/>
            <p:nvPr/>
          </p:nvSpPr>
          <p:spPr>
            <a:xfrm>
              <a:off x="12192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6002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2192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6002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2192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6002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2192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6002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219200" y="5105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600200" y="5105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219200" y="5486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1600200" y="5486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219200" y="5867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600200" y="5867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219200" y="6248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600200" y="6248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2971800" y="3581400"/>
            <a:ext cx="762000" cy="3048000"/>
            <a:chOff x="2971800" y="3581400"/>
            <a:chExt cx="762000" cy="3048000"/>
          </a:xfrm>
        </p:grpSpPr>
        <p:sp>
          <p:nvSpPr>
            <p:cNvPr id="87" name="Rectangle 86"/>
            <p:cNvSpPr/>
            <p:nvPr/>
          </p:nvSpPr>
          <p:spPr>
            <a:xfrm>
              <a:off x="29718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3528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9718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3528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9718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3528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29718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3528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2971800" y="5105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352800" y="5105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2971800" y="5486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352800" y="5486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971800" y="5867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352800" y="5867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2971800" y="6248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352800" y="6248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4724400" y="3581400"/>
            <a:ext cx="762000" cy="1524000"/>
            <a:chOff x="4724400" y="3581400"/>
            <a:chExt cx="762000" cy="1524000"/>
          </a:xfrm>
        </p:grpSpPr>
        <p:sp>
          <p:nvSpPr>
            <p:cNvPr id="103" name="Rectangle 102"/>
            <p:cNvSpPr/>
            <p:nvPr/>
          </p:nvSpPr>
          <p:spPr>
            <a:xfrm>
              <a:off x="4724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105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724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5105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724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5105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724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5105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761206" y="3353594"/>
            <a:ext cx="305594" cy="1143794"/>
            <a:chOff x="761206" y="3353594"/>
            <a:chExt cx="305594" cy="1143794"/>
          </a:xfrm>
        </p:grpSpPr>
        <p:cxnSp>
          <p:nvCxnSpPr>
            <p:cNvPr id="125" name="Straight Connector 124"/>
            <p:cNvCxnSpPr/>
            <p:nvPr/>
          </p:nvCxnSpPr>
          <p:spPr>
            <a:xfrm rot="5400000">
              <a:off x="190500" y="3924300"/>
              <a:ext cx="1143000" cy="1588"/>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762000" y="4495800"/>
              <a:ext cx="304800" cy="1588"/>
            </a:xfrm>
            <a:prstGeom prst="straightConnector1">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2514600" y="3353594"/>
            <a:ext cx="304800" cy="1905794"/>
            <a:chOff x="2514600" y="3353594"/>
            <a:chExt cx="304800" cy="1905794"/>
          </a:xfrm>
        </p:grpSpPr>
        <p:cxnSp>
          <p:nvCxnSpPr>
            <p:cNvPr id="130" name="Straight Connector 129"/>
            <p:cNvCxnSpPr/>
            <p:nvPr/>
          </p:nvCxnSpPr>
          <p:spPr>
            <a:xfrm rot="5400000">
              <a:off x="1562894" y="4305300"/>
              <a:ext cx="1904206" cy="794"/>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514600" y="5257800"/>
              <a:ext cx="304800" cy="1588"/>
            </a:xfrm>
            <a:prstGeom prst="straightConnector1">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4266406" y="3352800"/>
            <a:ext cx="305594" cy="1524794"/>
            <a:chOff x="4266406" y="3352800"/>
            <a:chExt cx="305594" cy="1524794"/>
          </a:xfrm>
        </p:grpSpPr>
        <p:cxnSp>
          <p:nvCxnSpPr>
            <p:cNvPr id="137" name="Straight Connector 136"/>
            <p:cNvCxnSpPr/>
            <p:nvPr/>
          </p:nvCxnSpPr>
          <p:spPr>
            <a:xfrm rot="5400000">
              <a:off x="3504803" y="4114403"/>
              <a:ext cx="1524000" cy="794"/>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4267200" y="4876006"/>
              <a:ext cx="304800" cy="1588"/>
            </a:xfrm>
            <a:prstGeom prst="straightConnector1">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flipH="1">
            <a:off x="6248398" y="3657600"/>
            <a:ext cx="2743201" cy="892552"/>
          </a:xfrm>
          <a:prstGeom prst="rect">
            <a:avLst/>
          </a:prstGeom>
          <a:noFill/>
        </p:spPr>
        <p:txBody>
          <a:bodyPr wrap="square" rtlCol="0">
            <a:spAutoFit/>
          </a:bodyPr>
          <a:lstStyle/>
          <a:p>
            <a:r>
              <a:rPr lang="en-US" sz="2600" b="1" dirty="0" smtClean="0">
                <a:latin typeface="+mj-lt"/>
              </a:rPr>
              <a:t>Tables = 3</a:t>
            </a:r>
          </a:p>
          <a:p>
            <a:r>
              <a:rPr lang="en-US" sz="2600" b="1" dirty="0" err="1" smtClean="0">
                <a:latin typeface="+mj-lt"/>
              </a:rPr>
              <a:t>Mem</a:t>
            </a:r>
            <a:r>
              <a:rPr lang="en-US" sz="2600" b="1" dirty="0" smtClean="0">
                <a:latin typeface="+mj-lt"/>
              </a:rPr>
              <a:t> = 40 bits</a:t>
            </a:r>
            <a:endParaRPr lang="en-US" sz="2600" b="1" dirty="0">
              <a:latin typeface="+mj-lt"/>
            </a:endParaRPr>
          </a:p>
        </p:txBody>
      </p:sp>
      <p:sp>
        <p:nvSpPr>
          <p:cNvPr id="113" name="Slide Number Placeholder 112"/>
          <p:cNvSpPr>
            <a:spLocks noGrp="1"/>
          </p:cNvSpPr>
          <p:nvPr>
            <p:ph type="sldNum" sz="quarter" idx="12"/>
          </p:nvPr>
        </p:nvSpPr>
        <p:spPr/>
        <p:txBody>
          <a:bodyPr/>
          <a:lstStyle/>
          <a:p>
            <a:pPr>
              <a:defRPr/>
            </a:pPr>
            <a:fld id="{E03BD01E-0726-4DE6-B222-EE842B5766D2}" type="slidenum">
              <a:rPr lang="en-US" smtClean="0"/>
              <a:pPr>
                <a:defRPr/>
              </a:pPr>
              <a:t>23</a:t>
            </a:fld>
            <a:r>
              <a:rPr lang="en-US" smtClean="0"/>
              <a:t>/42</a:t>
            </a:r>
            <a:endParaRPr lang="en-US" dirty="0"/>
          </a:p>
        </p:txBody>
      </p:sp>
    </p:spTree>
    <p:custDataLst>
      <p:tags r:id="rId1"/>
    </p:custDataLst>
  </p:cSld>
  <p:clrMapOvr>
    <a:masterClrMapping/>
  </p:clrMapOvr>
  <p:transition advTm="1918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1667 0 " pathEditMode="relative" ptsTypes="AA">
                                      <p:cBhvr>
                                        <p:cTn id="6" dur="500" fill="hold"/>
                                        <p:tgtEl>
                                          <p:spTgt spid="5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1667 0 " pathEditMode="relative" ptsTypes="AA">
                                      <p:cBhvr>
                                        <p:cTn id="8" dur="500" fill="hold"/>
                                        <p:tgtEl>
                                          <p:spTgt spid="54"/>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1667 0 " pathEditMode="relative" ptsTypes="AA">
                                      <p:cBhvr>
                                        <p:cTn id="10" dur="500" fill="hold"/>
                                        <p:tgtEl>
                                          <p:spTgt spid="5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3334 0 " pathEditMode="relative" ptsTypes="AA">
                                      <p:cBhvr>
                                        <p:cTn id="12" dur="500" fill="hold"/>
                                        <p:tgtEl>
                                          <p:spTgt spid="60"/>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3334 0 " pathEditMode="relative" ptsTypes="AA">
                                      <p:cBhvr>
                                        <p:cTn id="14" dur="500" fill="hold"/>
                                        <p:tgtEl>
                                          <p:spTgt spid="63"/>
                                        </p:tgtEl>
                                        <p:attrNameLst>
                                          <p:attrName>ppt_x</p:attrName>
                                          <p:attrName>ppt_y</p:attrName>
                                        </p:attrNameLst>
                                      </p:cBhvr>
                                    </p:animMotion>
                                  </p:childTnLst>
                                </p:cTn>
                              </p:par>
                              <p:par>
                                <p:cTn id="15" presetID="10" presetClass="entr"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visible"/>
                                      </p:to>
                                    </p:set>
                                    <p:animEffect transition="in" filter="fade">
                                      <p:cBhvr>
                                        <p:cTn id="17" dur="500"/>
                                        <p:tgtEl>
                                          <p:spTgt spid="143"/>
                                        </p:tgtEl>
                                      </p:cBhvr>
                                    </p:animEffect>
                                  </p:childTnLst>
                                </p:cTn>
                              </p:par>
                              <p:par>
                                <p:cTn id="18" presetID="10" presetClass="entr" presetSubtype="0" fill="hold" nodeType="with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fade">
                                      <p:cBhvr>
                                        <p:cTn id="20" dur="500"/>
                                        <p:tgtEl>
                                          <p:spTgt spid="121"/>
                                        </p:tgtEl>
                                      </p:cBhvr>
                                    </p:animEffect>
                                  </p:childTnLst>
                                </p:cTn>
                              </p:par>
                              <p:par>
                                <p:cTn id="21" presetID="10" presetClass="entr" presetSubtype="0" fill="hold" nodeType="withEffect">
                                  <p:stCondLst>
                                    <p:cond delay="0"/>
                                  </p:stCondLst>
                                  <p:childTnLst>
                                    <p:set>
                                      <p:cBhvr>
                                        <p:cTn id="22" dur="1" fill="hold">
                                          <p:stCondLst>
                                            <p:cond delay="0"/>
                                          </p:stCondLst>
                                        </p:cTn>
                                        <p:tgtEl>
                                          <p:spTgt spid="142"/>
                                        </p:tgtEl>
                                        <p:attrNameLst>
                                          <p:attrName>style.visibility</p:attrName>
                                        </p:attrNameLst>
                                      </p:cBhvr>
                                      <p:to>
                                        <p:strVal val="visible"/>
                                      </p:to>
                                    </p:set>
                                    <p:animEffect transition="in" filter="fade">
                                      <p:cBhvr>
                                        <p:cTn id="23" dur="500"/>
                                        <p:tgtEl>
                                          <p:spTgt spid="142"/>
                                        </p:tgtEl>
                                      </p:cBhvr>
                                    </p:animEffect>
                                  </p:childTnLst>
                                </p:cTn>
                              </p:par>
                              <p:par>
                                <p:cTn id="24" presetID="10" presetClass="entr" presetSubtype="0" fill="hold" nodeType="withEffect">
                                  <p:stCondLst>
                                    <p:cond delay="0"/>
                                  </p:stCondLst>
                                  <p:childTnLst>
                                    <p:set>
                                      <p:cBhvr>
                                        <p:cTn id="25" dur="1" fill="hold">
                                          <p:stCondLst>
                                            <p:cond delay="0"/>
                                          </p:stCondLst>
                                        </p:cTn>
                                        <p:tgtEl>
                                          <p:spTgt spid="120"/>
                                        </p:tgtEl>
                                        <p:attrNameLst>
                                          <p:attrName>style.visibility</p:attrName>
                                        </p:attrNameLst>
                                      </p:cBhvr>
                                      <p:to>
                                        <p:strVal val="visible"/>
                                      </p:to>
                                    </p:set>
                                    <p:animEffect transition="in" filter="fade">
                                      <p:cBhvr>
                                        <p:cTn id="26" dur="500"/>
                                        <p:tgtEl>
                                          <p:spTgt spid="120"/>
                                        </p:tgtEl>
                                      </p:cBhvr>
                                    </p:animEffect>
                                  </p:childTnLst>
                                </p:cTn>
                              </p:par>
                              <p:par>
                                <p:cTn id="27" presetID="10"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animEffect transition="in" filter="fade">
                                      <p:cBhvr>
                                        <p:cTn id="29" dur="500"/>
                                        <p:tgtEl>
                                          <p:spTgt spid="135"/>
                                        </p:tgtEl>
                                      </p:cBhvr>
                                    </p:animEffect>
                                  </p:childTnLst>
                                </p:cTn>
                              </p:par>
                              <p:par>
                                <p:cTn id="30" presetID="10" presetClass="entr" presetSubtype="0" fill="hold" nodeType="with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childTnLst>
                                </p:cTn>
                              </p:par>
                              <p:par>
                                <p:cTn id="33" presetID="10" presetClass="entr" presetSubtype="0"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fade">
                                      <p:cBhvr>
                                        <p:cTn id="3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Performance at the Extremes of Group Sizes</a:t>
            </a:r>
            <a:endParaRPr lang="en-US" b="1" dirty="0"/>
          </a:p>
        </p:txBody>
      </p:sp>
      <p:sp>
        <p:nvSpPr>
          <p:cNvPr id="17411" name="Content Placeholder 2"/>
          <p:cNvSpPr>
            <a:spLocks noGrp="1"/>
          </p:cNvSpPr>
          <p:nvPr>
            <p:ph idx="1"/>
          </p:nvPr>
        </p:nvSpPr>
        <p:spPr>
          <a:xfrm>
            <a:off x="457200" y="1600200"/>
            <a:ext cx="8229600" cy="1142999"/>
          </a:xfrm>
        </p:spPr>
        <p:txBody>
          <a:bodyPr/>
          <a:lstStyle/>
          <a:p>
            <a:r>
              <a:rPr lang="en-US" sz="2400" dirty="0" smtClean="0"/>
              <a:t>By controlling the size of the bit groupings, Grouper can trade memory for classification speed</a:t>
            </a:r>
          </a:p>
        </p:txBody>
      </p:sp>
      <p:grpSp>
        <p:nvGrpSpPr>
          <p:cNvPr id="3" name="Group 43"/>
          <p:cNvGrpSpPr/>
          <p:nvPr/>
        </p:nvGrpSpPr>
        <p:grpSpPr>
          <a:xfrm>
            <a:off x="762000" y="2819400"/>
            <a:ext cx="457200" cy="381000"/>
            <a:chOff x="914400" y="4419600"/>
            <a:chExt cx="457200" cy="381000"/>
          </a:xfrm>
          <a:effectLst>
            <a:outerShdw blurRad="50800" dist="38100" dir="8100000" algn="tr" rotWithShape="0">
              <a:prstClr val="black">
                <a:alpha val="40000"/>
              </a:prstClr>
            </a:outerShdw>
          </a:effectLst>
        </p:grpSpPr>
        <p:sp>
          <p:nvSpPr>
            <p:cNvPr id="39" name="Rectangle 38"/>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4" name="Group 44"/>
          <p:cNvGrpSpPr/>
          <p:nvPr/>
        </p:nvGrpSpPr>
        <p:grpSpPr>
          <a:xfrm>
            <a:off x="1219200" y="2819400"/>
            <a:ext cx="457200" cy="381000"/>
            <a:chOff x="914400" y="4419600"/>
            <a:chExt cx="457200" cy="381000"/>
          </a:xfrm>
          <a:effectLst>
            <a:outerShdw blurRad="50800" dist="38100" dir="8100000" algn="tr" rotWithShape="0">
              <a:prstClr val="black">
                <a:alpha val="40000"/>
              </a:prstClr>
            </a:outerShdw>
          </a:effectLst>
        </p:grpSpPr>
        <p:sp>
          <p:nvSpPr>
            <p:cNvPr id="46" name="Rectangle 45"/>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5" name="Group 47"/>
          <p:cNvGrpSpPr/>
          <p:nvPr/>
        </p:nvGrpSpPr>
        <p:grpSpPr>
          <a:xfrm>
            <a:off x="1676400" y="2819400"/>
            <a:ext cx="457200" cy="381000"/>
            <a:chOff x="914400" y="4419600"/>
            <a:chExt cx="457200" cy="381000"/>
          </a:xfrm>
          <a:effectLst>
            <a:outerShdw blurRad="50800" dist="38100" dir="8100000" algn="tr" rotWithShape="0">
              <a:prstClr val="black">
                <a:alpha val="40000"/>
              </a:prstClr>
            </a:outerShdw>
          </a:effectLst>
        </p:grpSpPr>
        <p:sp>
          <p:nvSpPr>
            <p:cNvPr id="49" name="Rectangle 48"/>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7" name="Group 50"/>
          <p:cNvGrpSpPr/>
          <p:nvPr/>
        </p:nvGrpSpPr>
        <p:grpSpPr>
          <a:xfrm>
            <a:off x="2133600" y="2819400"/>
            <a:ext cx="457200" cy="381000"/>
            <a:chOff x="914400" y="4419600"/>
            <a:chExt cx="457200" cy="381000"/>
          </a:xfrm>
          <a:effectLst>
            <a:outerShdw blurRad="50800" dist="38100" dir="8100000" algn="tr" rotWithShape="0">
              <a:prstClr val="black">
                <a:alpha val="40000"/>
              </a:prstClr>
            </a:outerShdw>
          </a:effectLst>
        </p:grpSpPr>
        <p:sp>
          <p:nvSpPr>
            <p:cNvPr id="52" name="Rectangle 51"/>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8" name="Group 53"/>
          <p:cNvGrpSpPr/>
          <p:nvPr/>
        </p:nvGrpSpPr>
        <p:grpSpPr>
          <a:xfrm>
            <a:off x="2590800" y="2819400"/>
            <a:ext cx="457200" cy="381000"/>
            <a:chOff x="914400" y="4419600"/>
            <a:chExt cx="457200" cy="381000"/>
          </a:xfrm>
          <a:effectLst>
            <a:outerShdw blurRad="50800" dist="38100" dir="8100000" algn="tr" rotWithShape="0">
              <a:prstClr val="black">
                <a:alpha val="40000"/>
              </a:prstClr>
            </a:outerShdw>
          </a:effectLst>
        </p:grpSpPr>
        <p:sp>
          <p:nvSpPr>
            <p:cNvPr id="55" name="Rectangle 54"/>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9" name="Group 56"/>
          <p:cNvGrpSpPr/>
          <p:nvPr/>
        </p:nvGrpSpPr>
        <p:grpSpPr>
          <a:xfrm>
            <a:off x="3048000" y="2819400"/>
            <a:ext cx="457200" cy="381000"/>
            <a:chOff x="914400" y="4419600"/>
            <a:chExt cx="457200" cy="381000"/>
          </a:xfrm>
          <a:effectLst>
            <a:outerShdw blurRad="50800" dist="38100" dir="8100000" algn="tr" rotWithShape="0">
              <a:prstClr val="black">
                <a:alpha val="40000"/>
              </a:prstClr>
            </a:outerShdw>
          </a:effectLst>
        </p:grpSpPr>
        <p:sp>
          <p:nvSpPr>
            <p:cNvPr id="58" name="Rectangle 57"/>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0" name="Group 59"/>
          <p:cNvGrpSpPr/>
          <p:nvPr/>
        </p:nvGrpSpPr>
        <p:grpSpPr>
          <a:xfrm>
            <a:off x="3505200" y="2819400"/>
            <a:ext cx="457200" cy="381000"/>
            <a:chOff x="914400" y="4419600"/>
            <a:chExt cx="457200" cy="381000"/>
          </a:xfrm>
          <a:effectLst>
            <a:outerShdw blurRad="50800" dist="38100" dir="8100000" algn="tr" rotWithShape="0">
              <a:prstClr val="black">
                <a:alpha val="40000"/>
              </a:prstClr>
            </a:outerShdw>
          </a:effectLst>
        </p:grpSpPr>
        <p:sp>
          <p:nvSpPr>
            <p:cNvPr id="61" name="Rectangle 60"/>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11" name="Group 62"/>
          <p:cNvGrpSpPr/>
          <p:nvPr/>
        </p:nvGrpSpPr>
        <p:grpSpPr>
          <a:xfrm>
            <a:off x="3962400" y="2819400"/>
            <a:ext cx="457200" cy="381000"/>
            <a:chOff x="914400" y="4419600"/>
            <a:chExt cx="457200" cy="381000"/>
          </a:xfrm>
          <a:effectLst>
            <a:outerShdw blurRad="50800" dist="38100" dir="8100000" algn="tr" rotWithShape="0">
              <a:prstClr val="black">
                <a:alpha val="40000"/>
              </a:prstClr>
            </a:outerShdw>
          </a:effectLst>
        </p:grpSpPr>
        <p:sp>
          <p:nvSpPr>
            <p:cNvPr id="64" name="Rectangle 63"/>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14" name="Group 120"/>
          <p:cNvGrpSpPr/>
          <p:nvPr/>
        </p:nvGrpSpPr>
        <p:grpSpPr>
          <a:xfrm>
            <a:off x="4876800" y="3733800"/>
            <a:ext cx="762000" cy="1524000"/>
            <a:chOff x="4724400" y="3581400"/>
            <a:chExt cx="762000" cy="1524000"/>
          </a:xfrm>
        </p:grpSpPr>
        <p:sp>
          <p:nvSpPr>
            <p:cNvPr id="103" name="Rectangle 102"/>
            <p:cNvSpPr/>
            <p:nvPr/>
          </p:nvSpPr>
          <p:spPr>
            <a:xfrm>
              <a:off x="4724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105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724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5105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724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5105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724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5105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27"/>
          <p:cNvGrpSpPr/>
          <p:nvPr/>
        </p:nvGrpSpPr>
        <p:grpSpPr>
          <a:xfrm>
            <a:off x="762000" y="3353594"/>
            <a:ext cx="304800" cy="915194"/>
            <a:chOff x="762000" y="3353594"/>
            <a:chExt cx="304800" cy="915194"/>
          </a:xfrm>
        </p:grpSpPr>
        <p:cxnSp>
          <p:nvCxnSpPr>
            <p:cNvPr id="125" name="Straight Connector 124"/>
            <p:cNvCxnSpPr/>
            <p:nvPr/>
          </p:nvCxnSpPr>
          <p:spPr>
            <a:xfrm rot="5400000">
              <a:off x="305594" y="3810000"/>
              <a:ext cx="913606" cy="794"/>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762000" y="4267200"/>
              <a:ext cx="304800" cy="1588"/>
            </a:xfrm>
            <a:prstGeom prst="straightConnector1">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flipH="1">
            <a:off x="6248399" y="3657600"/>
            <a:ext cx="2895600" cy="892552"/>
          </a:xfrm>
          <a:prstGeom prst="rect">
            <a:avLst/>
          </a:prstGeom>
          <a:noFill/>
        </p:spPr>
        <p:txBody>
          <a:bodyPr wrap="square" rtlCol="0">
            <a:spAutoFit/>
          </a:bodyPr>
          <a:lstStyle/>
          <a:p>
            <a:r>
              <a:rPr lang="en-US" sz="2600" b="1" dirty="0" smtClean="0">
                <a:latin typeface="+mj-lt"/>
              </a:rPr>
              <a:t>Tables  = 4</a:t>
            </a:r>
          </a:p>
          <a:p>
            <a:r>
              <a:rPr lang="en-US" sz="2600" b="1" dirty="0" err="1" smtClean="0">
                <a:latin typeface="+mj-lt"/>
              </a:rPr>
              <a:t>Mem</a:t>
            </a:r>
            <a:r>
              <a:rPr lang="en-US" sz="2600" b="1" dirty="0" smtClean="0">
                <a:latin typeface="+mj-lt"/>
              </a:rPr>
              <a:t> = 32 bits</a:t>
            </a:r>
            <a:endParaRPr lang="en-US" sz="2600" b="1" dirty="0">
              <a:latin typeface="+mj-lt"/>
            </a:endParaRPr>
          </a:p>
        </p:txBody>
      </p:sp>
      <p:grpSp>
        <p:nvGrpSpPr>
          <p:cNvPr id="111" name="Group 120"/>
          <p:cNvGrpSpPr/>
          <p:nvPr/>
        </p:nvGrpSpPr>
        <p:grpSpPr>
          <a:xfrm>
            <a:off x="1143000" y="3733800"/>
            <a:ext cx="762000" cy="1524000"/>
            <a:chOff x="4724400" y="3581400"/>
            <a:chExt cx="762000" cy="1524000"/>
          </a:xfrm>
        </p:grpSpPr>
        <p:sp>
          <p:nvSpPr>
            <p:cNvPr id="112" name="Rectangle 111"/>
            <p:cNvSpPr/>
            <p:nvPr/>
          </p:nvSpPr>
          <p:spPr>
            <a:xfrm>
              <a:off x="4724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105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4724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105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724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105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724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5105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20"/>
          <p:cNvGrpSpPr/>
          <p:nvPr/>
        </p:nvGrpSpPr>
        <p:grpSpPr>
          <a:xfrm>
            <a:off x="2438400" y="3733800"/>
            <a:ext cx="762000" cy="1524000"/>
            <a:chOff x="4724400" y="3581400"/>
            <a:chExt cx="762000" cy="1524000"/>
          </a:xfrm>
        </p:grpSpPr>
        <p:sp>
          <p:nvSpPr>
            <p:cNvPr id="121" name="Rectangle 120"/>
            <p:cNvSpPr/>
            <p:nvPr/>
          </p:nvSpPr>
          <p:spPr>
            <a:xfrm>
              <a:off x="4724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105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724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105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724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5105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4724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5105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20"/>
          <p:cNvGrpSpPr/>
          <p:nvPr/>
        </p:nvGrpSpPr>
        <p:grpSpPr>
          <a:xfrm>
            <a:off x="3657600" y="3733800"/>
            <a:ext cx="762000" cy="1524000"/>
            <a:chOff x="4724400" y="3581400"/>
            <a:chExt cx="762000" cy="1524000"/>
          </a:xfrm>
        </p:grpSpPr>
        <p:sp>
          <p:nvSpPr>
            <p:cNvPr id="134" name="Rectangle 133"/>
            <p:cNvSpPr/>
            <p:nvPr/>
          </p:nvSpPr>
          <p:spPr>
            <a:xfrm>
              <a:off x="4724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105400" y="3581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4724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105400" y="3962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724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5105400" y="4343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724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105400" y="47244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27"/>
          <p:cNvGrpSpPr/>
          <p:nvPr/>
        </p:nvGrpSpPr>
        <p:grpSpPr>
          <a:xfrm>
            <a:off x="2057400" y="3352800"/>
            <a:ext cx="304800" cy="915194"/>
            <a:chOff x="762000" y="3353594"/>
            <a:chExt cx="304800" cy="915194"/>
          </a:xfrm>
        </p:grpSpPr>
        <p:cxnSp>
          <p:nvCxnSpPr>
            <p:cNvPr id="157" name="Straight Connector 156"/>
            <p:cNvCxnSpPr/>
            <p:nvPr/>
          </p:nvCxnSpPr>
          <p:spPr>
            <a:xfrm rot="5400000">
              <a:off x="305594" y="3810000"/>
              <a:ext cx="913606" cy="794"/>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762000" y="4267200"/>
              <a:ext cx="304800" cy="1588"/>
            </a:xfrm>
            <a:prstGeom prst="straightConnector1">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59" name="Group 127"/>
          <p:cNvGrpSpPr/>
          <p:nvPr/>
        </p:nvGrpSpPr>
        <p:grpSpPr>
          <a:xfrm>
            <a:off x="3275806" y="3353594"/>
            <a:ext cx="306388" cy="609600"/>
            <a:chOff x="760412" y="3278982"/>
            <a:chExt cx="306388" cy="609600"/>
          </a:xfrm>
        </p:grpSpPr>
        <p:cxnSp>
          <p:nvCxnSpPr>
            <p:cNvPr id="160" name="Straight Connector 159"/>
            <p:cNvCxnSpPr/>
            <p:nvPr/>
          </p:nvCxnSpPr>
          <p:spPr>
            <a:xfrm rot="5400000">
              <a:off x="456803" y="3582591"/>
              <a:ext cx="608806" cy="1588"/>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762000" y="3886994"/>
              <a:ext cx="304800" cy="1588"/>
            </a:xfrm>
            <a:prstGeom prst="straightConnector1">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64" name="Group 127"/>
          <p:cNvGrpSpPr/>
          <p:nvPr/>
        </p:nvGrpSpPr>
        <p:grpSpPr>
          <a:xfrm>
            <a:off x="4495006" y="3353594"/>
            <a:ext cx="307182" cy="1675606"/>
            <a:chOff x="759618" y="2212976"/>
            <a:chExt cx="307182" cy="1675606"/>
          </a:xfrm>
        </p:grpSpPr>
        <p:cxnSp>
          <p:nvCxnSpPr>
            <p:cNvPr id="165" name="Straight Connector 164"/>
            <p:cNvCxnSpPr/>
            <p:nvPr/>
          </p:nvCxnSpPr>
          <p:spPr>
            <a:xfrm rot="5400000">
              <a:off x="-77391" y="3049985"/>
              <a:ext cx="1675606" cy="1588"/>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762000" y="3886994"/>
              <a:ext cx="304800" cy="1588"/>
            </a:xfrm>
            <a:prstGeom prst="straightConnector1">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80" name="Slide Number Placeholder 79"/>
          <p:cNvSpPr>
            <a:spLocks noGrp="1"/>
          </p:cNvSpPr>
          <p:nvPr>
            <p:ph type="sldNum" sz="quarter" idx="12"/>
          </p:nvPr>
        </p:nvSpPr>
        <p:spPr/>
        <p:txBody>
          <a:bodyPr/>
          <a:lstStyle/>
          <a:p>
            <a:pPr>
              <a:defRPr/>
            </a:pPr>
            <a:fld id="{E03BD01E-0726-4DE6-B222-EE842B5766D2}" type="slidenum">
              <a:rPr lang="en-US" smtClean="0"/>
              <a:pPr>
                <a:defRPr/>
              </a:pPr>
              <a:t>24</a:t>
            </a:fld>
            <a:r>
              <a:rPr lang="en-US" smtClean="0"/>
              <a:t>/42</a:t>
            </a:r>
            <a:endParaRPr lang="en-US" dirty="0"/>
          </a:p>
        </p:txBody>
      </p:sp>
    </p:spTree>
    <p:custDataLst>
      <p:tags r:id="rId1"/>
    </p:custDataLst>
  </p:cSld>
  <p:clrMapOvr>
    <a:masterClrMapping/>
  </p:clrMapOvr>
  <p:transition advTm="846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1667 0 " pathEditMode="relative" ptsTypes="AA">
                                      <p:cBhvr>
                                        <p:cTn id="6" dur="500" fill="hold"/>
                                        <p:tgtEl>
                                          <p:spTgt spid="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1667 0 " pathEditMode="relative" ptsTypes="AA">
                                      <p:cBhvr>
                                        <p:cTn id="8" dur="500" fill="hold"/>
                                        <p:tgtEl>
                                          <p:spTgt spid="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3334 0 " pathEditMode="relative" ptsTypes="AA">
                                      <p:cBhvr>
                                        <p:cTn id="10" dur="500" fill="hold"/>
                                        <p:tgtEl>
                                          <p:spTgt spid="8"/>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3334 0 " pathEditMode="relative" ptsTypes="AA">
                                      <p:cBhvr>
                                        <p:cTn id="12" dur="500" fill="hold"/>
                                        <p:tgtEl>
                                          <p:spTgt spid="9"/>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5834 0 " pathEditMode="relative" ptsTypes="AA">
                                      <p:cBhvr>
                                        <p:cTn id="14" dur="500" fill="hold"/>
                                        <p:tgtEl>
                                          <p:spTgt spid="1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5834 0 " pathEditMode="relative" ptsTypes="AA">
                                      <p:cBhvr>
                                        <p:cTn id="16" dur="500" fill="hold"/>
                                        <p:tgtEl>
                                          <p:spTgt spid="11"/>
                                        </p:tgtEl>
                                        <p:attrNameLst>
                                          <p:attrName>ppt_x</p:attrName>
                                          <p:attrName>ppt_y</p:attrName>
                                        </p:attrNameLst>
                                      </p:cBhvr>
                                    </p:animMotion>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nodeType="withEffect">
                                  <p:stCondLst>
                                    <p:cond delay="0"/>
                                  </p:stCondLst>
                                  <p:childTnLst>
                                    <p:set>
                                      <p:cBhvr>
                                        <p:cTn id="24" dur="1" fill="hold">
                                          <p:stCondLst>
                                            <p:cond delay="0"/>
                                          </p:stCondLst>
                                        </p:cTn>
                                        <p:tgtEl>
                                          <p:spTgt spid="156"/>
                                        </p:tgtEl>
                                        <p:attrNameLst>
                                          <p:attrName>style.visibility</p:attrName>
                                        </p:attrNameLst>
                                      </p:cBhvr>
                                      <p:to>
                                        <p:strVal val="visible"/>
                                      </p:to>
                                    </p:set>
                                    <p:animEffect transition="in" filter="fade">
                                      <p:cBhvr>
                                        <p:cTn id="25" dur="500"/>
                                        <p:tgtEl>
                                          <p:spTgt spid="156"/>
                                        </p:tgtEl>
                                      </p:cBhvr>
                                    </p:animEffect>
                                  </p:childTnLst>
                                </p:cTn>
                              </p:par>
                              <p:par>
                                <p:cTn id="26" presetID="10" presetClass="entr" presetSubtype="0" fill="hold" nodeType="with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childTnLst>
                                </p:cTn>
                              </p:par>
                              <p:par>
                                <p:cTn id="29" presetID="10" presetClass="entr" presetSubtype="0" fill="hold" nodeType="withEffect">
                                  <p:stCondLst>
                                    <p:cond delay="0"/>
                                  </p:stCondLst>
                                  <p:childTnLst>
                                    <p:set>
                                      <p:cBhvr>
                                        <p:cTn id="30" dur="1" fill="hold">
                                          <p:stCondLst>
                                            <p:cond delay="0"/>
                                          </p:stCondLst>
                                        </p:cTn>
                                        <p:tgtEl>
                                          <p:spTgt spid="159"/>
                                        </p:tgtEl>
                                        <p:attrNameLst>
                                          <p:attrName>style.visibility</p:attrName>
                                        </p:attrNameLst>
                                      </p:cBhvr>
                                      <p:to>
                                        <p:strVal val="visible"/>
                                      </p:to>
                                    </p:set>
                                    <p:animEffect transition="in" filter="fade">
                                      <p:cBhvr>
                                        <p:cTn id="31" dur="500"/>
                                        <p:tgtEl>
                                          <p:spTgt spid="159"/>
                                        </p:tgtEl>
                                      </p:cBhvr>
                                    </p:animEffect>
                                  </p:childTnLst>
                                </p:cTn>
                              </p:par>
                              <p:par>
                                <p:cTn id="32" presetID="10" presetClass="entr" presetSubtype="0" fill="hold" nodeType="withEffect">
                                  <p:stCondLst>
                                    <p:cond delay="0"/>
                                  </p:stCondLst>
                                  <p:childTnLst>
                                    <p:set>
                                      <p:cBhvr>
                                        <p:cTn id="33" dur="1" fill="hold">
                                          <p:stCondLst>
                                            <p:cond delay="0"/>
                                          </p:stCondLst>
                                        </p:cTn>
                                        <p:tgtEl>
                                          <p:spTgt spid="133"/>
                                        </p:tgtEl>
                                        <p:attrNameLst>
                                          <p:attrName>style.visibility</p:attrName>
                                        </p:attrNameLst>
                                      </p:cBhvr>
                                      <p:to>
                                        <p:strVal val="visible"/>
                                      </p:to>
                                    </p:set>
                                    <p:animEffect transition="in" filter="fade">
                                      <p:cBhvr>
                                        <p:cTn id="34" dur="500"/>
                                        <p:tgtEl>
                                          <p:spTgt spid="133"/>
                                        </p:tgtEl>
                                      </p:cBhvr>
                                    </p:animEffect>
                                  </p:childTnLst>
                                </p:cTn>
                              </p:par>
                              <p:par>
                                <p:cTn id="35" presetID="10" presetClass="entr" presetSubtype="0" fill="hold" nodeType="with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fade">
                                      <p:cBhvr>
                                        <p:cTn id="37" dur="500"/>
                                        <p:tgtEl>
                                          <p:spTgt spid="164"/>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3"/>
                                        </p:tgtEl>
                                        <p:attrNameLst>
                                          <p:attrName>style.visibility</p:attrName>
                                        </p:attrNameLst>
                                      </p:cBhvr>
                                      <p:to>
                                        <p:strVal val="visible"/>
                                      </p:to>
                                    </p:set>
                                    <p:animEffect transition="in" filter="fade">
                                      <p:cBhvr>
                                        <p:cTn id="43"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Performance With All </a:t>
            </a:r>
            <a:br>
              <a:rPr lang="en-US" b="1" dirty="0" smtClean="0"/>
            </a:br>
            <a:r>
              <a:rPr lang="en-US" b="1" dirty="0" smtClean="0"/>
              <a:t>Bits in a Single Group</a:t>
            </a:r>
            <a:endParaRPr lang="en-US" b="1" dirty="0"/>
          </a:p>
        </p:txBody>
      </p:sp>
      <p:sp>
        <p:nvSpPr>
          <p:cNvPr id="17411" name="Content Placeholder 2"/>
          <p:cNvSpPr>
            <a:spLocks noGrp="1"/>
          </p:cNvSpPr>
          <p:nvPr>
            <p:ph idx="1"/>
          </p:nvPr>
        </p:nvSpPr>
        <p:spPr>
          <a:xfrm>
            <a:off x="457200" y="1600200"/>
            <a:ext cx="8229600" cy="1676399"/>
          </a:xfrm>
        </p:spPr>
        <p:txBody>
          <a:bodyPr>
            <a:normAutofit/>
          </a:bodyPr>
          <a:lstStyle/>
          <a:p>
            <a:r>
              <a:rPr lang="en-US" sz="2400" dirty="0" smtClean="0"/>
              <a:t>Having more bits per group implies larger lookup tables but less table lookups and less intersections: this is one extreme of the classification algorithm, using a single lookup table—large memory requirements but fast lookup time</a:t>
            </a:r>
          </a:p>
        </p:txBody>
      </p:sp>
      <p:grpSp>
        <p:nvGrpSpPr>
          <p:cNvPr id="7" name="Group 43"/>
          <p:cNvGrpSpPr/>
          <p:nvPr/>
        </p:nvGrpSpPr>
        <p:grpSpPr>
          <a:xfrm>
            <a:off x="762000" y="2819400"/>
            <a:ext cx="457200" cy="381000"/>
            <a:chOff x="914400" y="4419600"/>
            <a:chExt cx="457200" cy="381000"/>
          </a:xfrm>
          <a:effectLst>
            <a:outerShdw blurRad="50800" dist="38100" dir="8100000" algn="tr" rotWithShape="0">
              <a:prstClr val="black">
                <a:alpha val="40000"/>
              </a:prstClr>
            </a:outerShdw>
          </a:effectLst>
        </p:grpSpPr>
        <p:sp>
          <p:nvSpPr>
            <p:cNvPr id="8" name="Rectangle 7"/>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0" name="Group 44"/>
          <p:cNvGrpSpPr/>
          <p:nvPr/>
        </p:nvGrpSpPr>
        <p:grpSpPr>
          <a:xfrm>
            <a:off x="1219200" y="2819400"/>
            <a:ext cx="457200" cy="381000"/>
            <a:chOff x="914400" y="4419600"/>
            <a:chExt cx="457200" cy="381000"/>
          </a:xfrm>
          <a:effectLst>
            <a:outerShdw blurRad="50800" dist="38100" dir="8100000" algn="tr" rotWithShape="0">
              <a:prstClr val="black">
                <a:alpha val="40000"/>
              </a:prstClr>
            </a:outerShdw>
          </a:effectLst>
        </p:grpSpPr>
        <p:sp>
          <p:nvSpPr>
            <p:cNvPr id="11" name="Rectangle 10"/>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13" name="Group 47"/>
          <p:cNvGrpSpPr/>
          <p:nvPr/>
        </p:nvGrpSpPr>
        <p:grpSpPr>
          <a:xfrm>
            <a:off x="1676400" y="2819400"/>
            <a:ext cx="457200" cy="381000"/>
            <a:chOff x="914400" y="4419600"/>
            <a:chExt cx="457200" cy="381000"/>
          </a:xfrm>
          <a:effectLst>
            <a:outerShdw blurRad="50800" dist="38100" dir="8100000" algn="tr" rotWithShape="0">
              <a:prstClr val="black">
                <a:alpha val="40000"/>
              </a:prstClr>
            </a:outerShdw>
          </a:effectLst>
        </p:grpSpPr>
        <p:sp>
          <p:nvSpPr>
            <p:cNvPr id="14" name="Rectangle 13"/>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6" name="Group 50"/>
          <p:cNvGrpSpPr/>
          <p:nvPr/>
        </p:nvGrpSpPr>
        <p:grpSpPr>
          <a:xfrm>
            <a:off x="2133600" y="2819400"/>
            <a:ext cx="457200" cy="381000"/>
            <a:chOff x="914400" y="4419600"/>
            <a:chExt cx="457200" cy="381000"/>
          </a:xfrm>
          <a:effectLst>
            <a:outerShdw blurRad="50800" dist="38100" dir="8100000" algn="tr" rotWithShape="0">
              <a:prstClr val="black">
                <a:alpha val="40000"/>
              </a:prstClr>
            </a:outerShdw>
          </a:effectLst>
        </p:grpSpPr>
        <p:sp>
          <p:nvSpPr>
            <p:cNvPr id="17" name="Rectangle 16"/>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19" name="Group 53"/>
          <p:cNvGrpSpPr/>
          <p:nvPr/>
        </p:nvGrpSpPr>
        <p:grpSpPr>
          <a:xfrm>
            <a:off x="2590800" y="2819400"/>
            <a:ext cx="457200" cy="381000"/>
            <a:chOff x="914400" y="4419600"/>
            <a:chExt cx="457200" cy="381000"/>
          </a:xfrm>
          <a:effectLst>
            <a:outerShdw blurRad="50800" dist="38100" dir="8100000" algn="tr" rotWithShape="0">
              <a:prstClr val="black">
                <a:alpha val="40000"/>
              </a:prstClr>
            </a:outerShdw>
          </a:effectLst>
        </p:grpSpPr>
        <p:sp>
          <p:nvSpPr>
            <p:cNvPr id="20" name="Rectangle 19"/>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22" name="Group 56"/>
          <p:cNvGrpSpPr/>
          <p:nvPr/>
        </p:nvGrpSpPr>
        <p:grpSpPr>
          <a:xfrm>
            <a:off x="3048000" y="2819400"/>
            <a:ext cx="457200" cy="381000"/>
            <a:chOff x="914400" y="4419600"/>
            <a:chExt cx="457200" cy="381000"/>
          </a:xfrm>
          <a:effectLst>
            <a:outerShdw blurRad="50800" dist="38100" dir="8100000" algn="tr" rotWithShape="0">
              <a:prstClr val="black">
                <a:alpha val="40000"/>
              </a:prstClr>
            </a:outerShdw>
          </a:effectLst>
        </p:grpSpPr>
        <p:sp>
          <p:nvSpPr>
            <p:cNvPr id="23" name="Rectangle 22"/>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25" name="Group 59"/>
          <p:cNvGrpSpPr/>
          <p:nvPr/>
        </p:nvGrpSpPr>
        <p:grpSpPr>
          <a:xfrm>
            <a:off x="3505200" y="2819400"/>
            <a:ext cx="457200" cy="381000"/>
            <a:chOff x="914400" y="4419600"/>
            <a:chExt cx="457200" cy="381000"/>
          </a:xfrm>
          <a:effectLst>
            <a:outerShdw blurRad="50800" dist="38100" dir="8100000" algn="tr" rotWithShape="0">
              <a:prstClr val="black">
                <a:alpha val="40000"/>
              </a:prstClr>
            </a:outerShdw>
          </a:effectLst>
        </p:grpSpPr>
        <p:sp>
          <p:nvSpPr>
            <p:cNvPr id="26" name="Rectangle 25"/>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28" name="Group 62"/>
          <p:cNvGrpSpPr/>
          <p:nvPr/>
        </p:nvGrpSpPr>
        <p:grpSpPr>
          <a:xfrm>
            <a:off x="3962400" y="2819400"/>
            <a:ext cx="457200" cy="381000"/>
            <a:chOff x="914400" y="4419600"/>
            <a:chExt cx="457200" cy="381000"/>
          </a:xfrm>
          <a:effectLst>
            <a:outerShdw blurRad="50800" dist="38100" dir="8100000" algn="tr" rotWithShape="0">
              <a:prstClr val="black">
                <a:alpha val="40000"/>
              </a:prstClr>
            </a:outerShdw>
          </a:effectLst>
        </p:grpSpPr>
        <p:sp>
          <p:nvSpPr>
            <p:cNvPr id="29" name="Rectangle 28"/>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91" name="Group 90"/>
          <p:cNvGrpSpPr/>
          <p:nvPr/>
        </p:nvGrpSpPr>
        <p:grpSpPr>
          <a:xfrm>
            <a:off x="5257800" y="3429000"/>
            <a:ext cx="1371600" cy="3124200"/>
            <a:chOff x="5257800" y="3429000"/>
            <a:chExt cx="1371600" cy="3124200"/>
          </a:xfrm>
        </p:grpSpPr>
        <p:sp>
          <p:nvSpPr>
            <p:cNvPr id="32" name="Rectangle 31"/>
            <p:cNvSpPr/>
            <p:nvPr/>
          </p:nvSpPr>
          <p:spPr>
            <a:xfrm>
              <a:off x="5257800" y="35052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257800" y="35814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257800" y="36576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257800" y="37338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257800" y="38100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257800" y="38862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257800" y="39624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57800" y="40386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257800" y="41148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257800" y="41910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257800" y="42672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257800" y="43434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257800" y="44196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257800" y="44958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257800" y="45720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257800" y="46482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257800" y="47244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257800" y="48006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257800" y="48768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257800" y="49530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57800" y="50292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57800" y="51054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57800" y="51816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57800" y="52578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257800" y="53340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257800" y="54102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257800" y="54864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257800" y="55626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257800" y="56388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257800" y="57150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257800" y="57912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257800" y="58674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257800" y="59436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257800" y="60198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257800" y="60960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257800" y="61722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257800" y="62484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257800" y="63246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257800" y="64008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257800" y="6477000"/>
              <a:ext cx="1371600" cy="45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257800" y="3429000"/>
              <a:ext cx="1371600" cy="3124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p:cNvCxnSpPr/>
          <p:nvPr/>
        </p:nvCxnSpPr>
        <p:spPr>
          <a:xfrm rot="5400000">
            <a:off x="1714500" y="4152900"/>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905000" y="4343400"/>
            <a:ext cx="3276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9" name="Right Brace 88"/>
          <p:cNvSpPr/>
          <p:nvPr/>
        </p:nvSpPr>
        <p:spPr>
          <a:xfrm>
            <a:off x="6858000" y="3429000"/>
            <a:ext cx="457200" cy="3124200"/>
          </a:xfrm>
          <a:prstGeom prst="rightBrace">
            <a:avLst>
              <a:gd name="adj1" fmla="val 46904"/>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TextBox 89"/>
          <p:cNvSpPr txBox="1"/>
          <p:nvPr/>
        </p:nvSpPr>
        <p:spPr>
          <a:xfrm>
            <a:off x="7391400" y="4800600"/>
            <a:ext cx="1524000" cy="369332"/>
          </a:xfrm>
          <a:prstGeom prst="rect">
            <a:avLst/>
          </a:prstGeom>
          <a:noFill/>
        </p:spPr>
        <p:txBody>
          <a:bodyPr wrap="square" rtlCol="0">
            <a:spAutoFit/>
          </a:bodyPr>
          <a:lstStyle/>
          <a:p>
            <a:r>
              <a:rPr lang="en-US" dirty="0" smtClean="0"/>
              <a:t>256 entries</a:t>
            </a:r>
            <a:endParaRPr lang="en-US" dirty="0"/>
          </a:p>
        </p:txBody>
      </p:sp>
      <p:sp>
        <p:nvSpPr>
          <p:cNvPr id="78" name="Slide Number Placeholder 77"/>
          <p:cNvSpPr>
            <a:spLocks noGrp="1"/>
          </p:cNvSpPr>
          <p:nvPr>
            <p:ph type="sldNum" sz="quarter" idx="12"/>
          </p:nvPr>
        </p:nvSpPr>
        <p:spPr/>
        <p:txBody>
          <a:bodyPr/>
          <a:lstStyle/>
          <a:p>
            <a:pPr>
              <a:defRPr/>
            </a:pPr>
            <a:fld id="{E03BD01E-0726-4DE6-B222-EE842B5766D2}" type="slidenum">
              <a:rPr lang="en-US" smtClean="0"/>
              <a:pPr>
                <a:defRPr/>
              </a:pPr>
              <a:t>25</a:t>
            </a:fld>
            <a:r>
              <a:rPr lang="en-US" smtClean="0"/>
              <a:t>/42</a:t>
            </a:r>
            <a:endParaRPr lang="en-US" dirty="0"/>
          </a:p>
        </p:txBody>
      </p:sp>
    </p:spTree>
    <p:custDataLst>
      <p:tags r:id="rId1"/>
    </p:custDataLst>
  </p:cSld>
  <p:clrMapOvr>
    <a:masterClrMapping/>
  </p:clrMapOvr>
  <p:transition advTm="375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0 L 0 0.06666 " pathEditMode="relative" ptsTypes="AA">
                                      <p:cBhvr>
                                        <p:cTn id="6" dur="500" fill="hold"/>
                                        <p:tgtEl>
                                          <p:spTgt spid="7"/>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 0.06666 " pathEditMode="relative" ptsTypes="AA">
                                      <p:cBhvr>
                                        <p:cTn id="8" dur="500" fill="hold"/>
                                        <p:tgtEl>
                                          <p:spTgt spid="10"/>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 0.06666 " pathEditMode="relative" ptsTypes="AA">
                                      <p:cBhvr>
                                        <p:cTn id="10" dur="500" fill="hold"/>
                                        <p:tgtEl>
                                          <p:spTgt spid="13"/>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 0.06666 " pathEditMode="relative" ptsTypes="AA">
                                      <p:cBhvr>
                                        <p:cTn id="12" dur="500" fill="hold"/>
                                        <p:tgtEl>
                                          <p:spTgt spid="16"/>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 0.06666 " pathEditMode="relative" ptsTypes="AA">
                                      <p:cBhvr>
                                        <p:cTn id="14" dur="500" fill="hold"/>
                                        <p:tgtEl>
                                          <p:spTgt spid="19"/>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 0.06666 " pathEditMode="relative" ptsTypes="AA">
                                      <p:cBhvr>
                                        <p:cTn id="16" dur="500" fill="hold"/>
                                        <p:tgtEl>
                                          <p:spTgt spid="22"/>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0 0 L 0 0.06666 " pathEditMode="relative" ptsTypes="AA">
                                      <p:cBhvr>
                                        <p:cTn id="18" dur="500" fill="hold"/>
                                        <p:tgtEl>
                                          <p:spTgt spid="25"/>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 0 L 0 0.06666 " pathEditMode="relative" ptsTypes="AA">
                                      <p:cBhvr>
                                        <p:cTn id="20" dur="500" fill="hold"/>
                                        <p:tgtEl>
                                          <p:spTgt spid="28"/>
                                        </p:tgtEl>
                                        <p:attrNameLst>
                                          <p:attrName>ppt_x</p:attrName>
                                          <p:attrName>ppt_y</p:attrName>
                                        </p:attrNameLst>
                                      </p:cBhvr>
                                    </p:animMotion>
                                  </p:childTnLst>
                                </p:cTn>
                              </p:par>
                              <p:par>
                                <p:cTn id="21" presetID="10" presetClass="entr" presetSubtype="0" fill="hold" nodeType="withEffect">
                                  <p:stCondLst>
                                    <p:cond delay="0"/>
                                  </p:stCondLst>
                                  <p:childTnLst>
                                    <p:set>
                                      <p:cBhvr>
                                        <p:cTn id="22" dur="1" fill="hold">
                                          <p:stCondLst>
                                            <p:cond delay="0"/>
                                          </p:stCondLst>
                                        </p:cTn>
                                        <p:tgtEl>
                                          <p:spTgt spid="17411">
                                            <p:txEl>
                                              <p:pRg st="0" end="0"/>
                                            </p:txEl>
                                          </p:spTgt>
                                        </p:tgtEl>
                                        <p:attrNameLst>
                                          <p:attrName>style.visibility</p:attrName>
                                        </p:attrNameLst>
                                      </p:cBhvr>
                                      <p:to>
                                        <p:strVal val="visible"/>
                                      </p:to>
                                    </p:set>
                                    <p:animEffect transition="in" filter="fade">
                                      <p:cBhvr>
                                        <p:cTn id="23" dur="500"/>
                                        <p:tgtEl>
                                          <p:spTgt spid="174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par>
                                <p:cTn id="32" presetID="10" presetClass="entr" presetSubtype="0" fill="hold"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par>
                                <p:cTn id="35" presetID="10"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500"/>
                                        <p:tgtEl>
                                          <p:spTgt spid="77"/>
                                        </p:tgtEl>
                                      </p:cBhvr>
                                    </p:animEffect>
                                  </p:childTnLst>
                                </p:cTn>
                              </p:par>
                              <p:par>
                                <p:cTn id="38" presetID="10" presetClass="entr" presetSubtype="0" fill="hold"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Performance with Each </a:t>
            </a:r>
            <a:br>
              <a:rPr lang="en-US" b="1" dirty="0" smtClean="0"/>
            </a:br>
            <a:r>
              <a:rPr lang="en-US" b="1" dirty="0" smtClean="0"/>
              <a:t>Bit in its Own Group</a:t>
            </a:r>
            <a:endParaRPr lang="en-US" b="1" dirty="0"/>
          </a:p>
        </p:txBody>
      </p:sp>
      <p:sp>
        <p:nvSpPr>
          <p:cNvPr id="17411" name="Content Placeholder 2"/>
          <p:cNvSpPr>
            <a:spLocks noGrp="1"/>
          </p:cNvSpPr>
          <p:nvPr>
            <p:ph idx="1"/>
          </p:nvPr>
        </p:nvSpPr>
        <p:spPr>
          <a:xfrm>
            <a:off x="457200" y="1600200"/>
            <a:ext cx="8229600" cy="1447799"/>
          </a:xfrm>
        </p:spPr>
        <p:txBody>
          <a:bodyPr>
            <a:normAutofit lnSpcReduction="10000"/>
          </a:bodyPr>
          <a:lstStyle/>
          <a:p>
            <a:r>
              <a:rPr lang="en-US" sz="2400" dirty="0" smtClean="0"/>
              <a:t>A single bit per group corresponds to the other extreme of the classification algorithm: linear search (analogous to walking through every combination of packet bits and rule/class numbers)</a:t>
            </a:r>
          </a:p>
          <a:p>
            <a:endParaRPr lang="en-US" sz="2400" dirty="0" smtClean="0"/>
          </a:p>
        </p:txBody>
      </p:sp>
      <p:grpSp>
        <p:nvGrpSpPr>
          <p:cNvPr id="57" name="Group 56"/>
          <p:cNvGrpSpPr/>
          <p:nvPr/>
        </p:nvGrpSpPr>
        <p:grpSpPr>
          <a:xfrm>
            <a:off x="762000" y="3276600"/>
            <a:ext cx="3657600" cy="381000"/>
            <a:chOff x="762000" y="3276600"/>
            <a:chExt cx="3657600" cy="381000"/>
          </a:xfrm>
        </p:grpSpPr>
        <p:grpSp>
          <p:nvGrpSpPr>
            <p:cNvPr id="7" name="Group 43"/>
            <p:cNvGrpSpPr/>
            <p:nvPr/>
          </p:nvGrpSpPr>
          <p:grpSpPr>
            <a:xfrm>
              <a:off x="762000" y="3276600"/>
              <a:ext cx="457200" cy="381000"/>
              <a:chOff x="914400" y="4419600"/>
              <a:chExt cx="457200" cy="381000"/>
            </a:xfrm>
            <a:effectLst>
              <a:outerShdw blurRad="50800" dist="38100" dir="8100000" algn="tr" rotWithShape="0">
                <a:prstClr val="black">
                  <a:alpha val="40000"/>
                </a:prstClr>
              </a:outerShdw>
            </a:effectLst>
          </p:grpSpPr>
          <p:sp>
            <p:nvSpPr>
              <p:cNvPr id="8" name="Rectangle 7"/>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0" name="Group 44"/>
            <p:cNvGrpSpPr/>
            <p:nvPr/>
          </p:nvGrpSpPr>
          <p:grpSpPr>
            <a:xfrm>
              <a:off x="1219200" y="3276600"/>
              <a:ext cx="457200" cy="381000"/>
              <a:chOff x="914400" y="4419600"/>
              <a:chExt cx="457200" cy="381000"/>
            </a:xfrm>
            <a:effectLst>
              <a:outerShdw blurRad="50800" dist="38100" dir="8100000" algn="tr" rotWithShape="0">
                <a:prstClr val="black">
                  <a:alpha val="40000"/>
                </a:prstClr>
              </a:outerShdw>
            </a:effectLst>
          </p:grpSpPr>
          <p:sp>
            <p:nvSpPr>
              <p:cNvPr id="11" name="Rectangle 10"/>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13" name="Group 47"/>
            <p:cNvGrpSpPr/>
            <p:nvPr/>
          </p:nvGrpSpPr>
          <p:grpSpPr>
            <a:xfrm>
              <a:off x="1676400" y="3276600"/>
              <a:ext cx="457200" cy="381000"/>
              <a:chOff x="914400" y="4419600"/>
              <a:chExt cx="457200" cy="381000"/>
            </a:xfrm>
            <a:effectLst>
              <a:outerShdw blurRad="50800" dist="38100" dir="8100000" algn="tr" rotWithShape="0">
                <a:prstClr val="black">
                  <a:alpha val="40000"/>
                </a:prstClr>
              </a:outerShdw>
            </a:effectLst>
          </p:grpSpPr>
          <p:sp>
            <p:nvSpPr>
              <p:cNvPr id="14" name="Rectangle 13"/>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16" name="Group 50"/>
            <p:cNvGrpSpPr/>
            <p:nvPr/>
          </p:nvGrpSpPr>
          <p:grpSpPr>
            <a:xfrm>
              <a:off x="2133600" y="3276600"/>
              <a:ext cx="457200" cy="381000"/>
              <a:chOff x="914400" y="4419600"/>
              <a:chExt cx="457200" cy="381000"/>
            </a:xfrm>
            <a:effectLst>
              <a:outerShdw blurRad="50800" dist="38100" dir="8100000" algn="tr" rotWithShape="0">
                <a:prstClr val="black">
                  <a:alpha val="40000"/>
                </a:prstClr>
              </a:outerShdw>
            </a:effectLst>
          </p:grpSpPr>
          <p:sp>
            <p:nvSpPr>
              <p:cNvPr id="17" name="Rectangle 16"/>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19" name="Group 53"/>
            <p:cNvGrpSpPr/>
            <p:nvPr/>
          </p:nvGrpSpPr>
          <p:grpSpPr>
            <a:xfrm>
              <a:off x="2590800" y="3276600"/>
              <a:ext cx="457200" cy="381000"/>
              <a:chOff x="914400" y="4419600"/>
              <a:chExt cx="457200" cy="381000"/>
            </a:xfrm>
            <a:effectLst>
              <a:outerShdw blurRad="50800" dist="38100" dir="8100000" algn="tr" rotWithShape="0">
                <a:prstClr val="black">
                  <a:alpha val="40000"/>
                </a:prstClr>
              </a:outerShdw>
            </a:effectLst>
          </p:grpSpPr>
          <p:sp>
            <p:nvSpPr>
              <p:cNvPr id="20" name="Rectangle 19"/>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22" name="Group 56"/>
            <p:cNvGrpSpPr/>
            <p:nvPr/>
          </p:nvGrpSpPr>
          <p:grpSpPr>
            <a:xfrm>
              <a:off x="3048000" y="3276600"/>
              <a:ext cx="457200" cy="381000"/>
              <a:chOff x="914400" y="4419600"/>
              <a:chExt cx="457200" cy="381000"/>
            </a:xfrm>
            <a:effectLst>
              <a:outerShdw blurRad="50800" dist="38100" dir="8100000" algn="tr" rotWithShape="0">
                <a:prstClr val="black">
                  <a:alpha val="40000"/>
                </a:prstClr>
              </a:outerShdw>
            </a:effectLst>
          </p:grpSpPr>
          <p:sp>
            <p:nvSpPr>
              <p:cNvPr id="23" name="Rectangle 22"/>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25" name="Group 59"/>
            <p:cNvGrpSpPr/>
            <p:nvPr/>
          </p:nvGrpSpPr>
          <p:grpSpPr>
            <a:xfrm>
              <a:off x="3505200" y="3276600"/>
              <a:ext cx="457200" cy="381000"/>
              <a:chOff x="914400" y="4419600"/>
              <a:chExt cx="457200" cy="381000"/>
            </a:xfrm>
            <a:effectLst>
              <a:outerShdw blurRad="50800" dist="38100" dir="8100000" algn="tr" rotWithShape="0">
                <a:prstClr val="black">
                  <a:alpha val="40000"/>
                </a:prstClr>
              </a:outerShdw>
            </a:effectLst>
          </p:grpSpPr>
          <p:sp>
            <p:nvSpPr>
              <p:cNvPr id="26" name="Rectangle 25"/>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28" name="Group 62"/>
            <p:cNvGrpSpPr/>
            <p:nvPr/>
          </p:nvGrpSpPr>
          <p:grpSpPr>
            <a:xfrm>
              <a:off x="3962400" y="3276600"/>
              <a:ext cx="457200" cy="381000"/>
              <a:chOff x="914400" y="4419600"/>
              <a:chExt cx="457200" cy="381000"/>
            </a:xfrm>
            <a:effectLst>
              <a:outerShdw blurRad="50800" dist="38100" dir="8100000" algn="tr" rotWithShape="0">
                <a:prstClr val="black">
                  <a:alpha val="40000"/>
                </a:prstClr>
              </a:outerShdw>
            </a:effectLst>
          </p:grpSpPr>
          <p:sp>
            <p:nvSpPr>
              <p:cNvPr id="29" name="Rectangle 28"/>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grpSp>
        <p:nvGrpSpPr>
          <p:cNvPr id="103" name="Group 102"/>
          <p:cNvGrpSpPr/>
          <p:nvPr/>
        </p:nvGrpSpPr>
        <p:grpSpPr>
          <a:xfrm>
            <a:off x="762000" y="3276600"/>
            <a:ext cx="6858000" cy="381000"/>
            <a:chOff x="762000" y="3733800"/>
            <a:chExt cx="6858000" cy="381000"/>
          </a:xfrm>
        </p:grpSpPr>
        <p:grpSp>
          <p:nvGrpSpPr>
            <p:cNvPr id="31" name="Group 43"/>
            <p:cNvGrpSpPr/>
            <p:nvPr/>
          </p:nvGrpSpPr>
          <p:grpSpPr>
            <a:xfrm>
              <a:off x="762000" y="3733800"/>
              <a:ext cx="457200" cy="381000"/>
              <a:chOff x="914400" y="4419600"/>
              <a:chExt cx="457200" cy="381000"/>
            </a:xfrm>
            <a:effectLst>
              <a:outerShdw blurRad="50800" dist="38100" dir="8100000" algn="tr" rotWithShape="0">
                <a:prstClr val="black">
                  <a:alpha val="40000"/>
                </a:prstClr>
              </a:outerShdw>
            </a:effectLst>
          </p:grpSpPr>
          <p:sp>
            <p:nvSpPr>
              <p:cNvPr id="32" name="Rectangle 31"/>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34" name="Group 44"/>
            <p:cNvGrpSpPr/>
            <p:nvPr/>
          </p:nvGrpSpPr>
          <p:grpSpPr>
            <a:xfrm>
              <a:off x="1676400" y="3733800"/>
              <a:ext cx="457200" cy="381000"/>
              <a:chOff x="914400" y="4419600"/>
              <a:chExt cx="457200" cy="381000"/>
            </a:xfrm>
            <a:effectLst>
              <a:outerShdw blurRad="50800" dist="38100" dir="8100000" algn="tr" rotWithShape="0">
                <a:prstClr val="black">
                  <a:alpha val="40000"/>
                </a:prstClr>
              </a:outerShdw>
            </a:effectLst>
          </p:grpSpPr>
          <p:sp>
            <p:nvSpPr>
              <p:cNvPr id="35" name="Rectangle 34"/>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37" name="Group 47"/>
            <p:cNvGrpSpPr/>
            <p:nvPr/>
          </p:nvGrpSpPr>
          <p:grpSpPr>
            <a:xfrm>
              <a:off x="2590800" y="3733800"/>
              <a:ext cx="457200" cy="381000"/>
              <a:chOff x="914400" y="4419600"/>
              <a:chExt cx="457200" cy="381000"/>
            </a:xfrm>
            <a:effectLst>
              <a:outerShdw blurRad="50800" dist="38100" dir="8100000" algn="tr" rotWithShape="0">
                <a:prstClr val="black">
                  <a:alpha val="40000"/>
                </a:prstClr>
              </a:outerShdw>
            </a:effectLst>
          </p:grpSpPr>
          <p:sp>
            <p:nvSpPr>
              <p:cNvPr id="38" name="Rectangle 37"/>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40" name="Group 50"/>
            <p:cNvGrpSpPr/>
            <p:nvPr/>
          </p:nvGrpSpPr>
          <p:grpSpPr>
            <a:xfrm>
              <a:off x="3505200" y="3733800"/>
              <a:ext cx="457200" cy="381000"/>
              <a:chOff x="914400" y="4419600"/>
              <a:chExt cx="457200" cy="381000"/>
            </a:xfrm>
            <a:effectLst>
              <a:outerShdw blurRad="50800" dist="38100" dir="8100000" algn="tr" rotWithShape="0">
                <a:prstClr val="black">
                  <a:alpha val="40000"/>
                </a:prstClr>
              </a:outerShdw>
            </a:effectLst>
          </p:grpSpPr>
          <p:sp>
            <p:nvSpPr>
              <p:cNvPr id="41" name="Rectangle 40"/>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43" name="Group 53"/>
            <p:cNvGrpSpPr/>
            <p:nvPr/>
          </p:nvGrpSpPr>
          <p:grpSpPr>
            <a:xfrm>
              <a:off x="4419600" y="3733800"/>
              <a:ext cx="457200" cy="381000"/>
              <a:chOff x="914400" y="4419600"/>
              <a:chExt cx="457200" cy="381000"/>
            </a:xfrm>
            <a:effectLst>
              <a:outerShdw blurRad="50800" dist="38100" dir="8100000" algn="tr" rotWithShape="0">
                <a:prstClr val="black">
                  <a:alpha val="40000"/>
                </a:prstClr>
              </a:outerShdw>
            </a:effectLst>
          </p:grpSpPr>
          <p:sp>
            <p:nvSpPr>
              <p:cNvPr id="44" name="Rectangle 43"/>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46" name="Group 56"/>
            <p:cNvGrpSpPr/>
            <p:nvPr/>
          </p:nvGrpSpPr>
          <p:grpSpPr>
            <a:xfrm>
              <a:off x="5334000" y="3733800"/>
              <a:ext cx="457200" cy="381000"/>
              <a:chOff x="914400" y="4419600"/>
              <a:chExt cx="457200" cy="381000"/>
            </a:xfrm>
            <a:effectLst>
              <a:outerShdw blurRad="50800" dist="38100" dir="8100000" algn="tr" rotWithShape="0">
                <a:prstClr val="black">
                  <a:alpha val="40000"/>
                </a:prstClr>
              </a:outerShdw>
            </a:effectLst>
          </p:grpSpPr>
          <p:sp>
            <p:nvSpPr>
              <p:cNvPr id="47" name="Rectangle 46"/>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990600" y="4419600"/>
                <a:ext cx="343364" cy="369332"/>
              </a:xfrm>
              <a:prstGeom prst="rect">
                <a:avLst/>
              </a:prstGeom>
              <a:noFill/>
            </p:spPr>
            <p:txBody>
              <a:bodyPr wrap="none" rtlCol="0">
                <a:spAutoFit/>
              </a:bodyPr>
              <a:lstStyle/>
              <a:p>
                <a:r>
                  <a:rPr lang="en-US" b="1" dirty="0" smtClean="0">
                    <a:latin typeface="+mj-lt"/>
                  </a:rPr>
                  <a:t>0</a:t>
                </a:r>
                <a:endParaRPr lang="en-US" b="1" dirty="0">
                  <a:latin typeface="+mj-lt"/>
                </a:endParaRPr>
              </a:p>
            </p:txBody>
          </p:sp>
        </p:grpSp>
        <p:grpSp>
          <p:nvGrpSpPr>
            <p:cNvPr id="49" name="Group 59"/>
            <p:cNvGrpSpPr/>
            <p:nvPr/>
          </p:nvGrpSpPr>
          <p:grpSpPr>
            <a:xfrm>
              <a:off x="6248400" y="3733800"/>
              <a:ext cx="457200" cy="381000"/>
              <a:chOff x="914400" y="4419600"/>
              <a:chExt cx="457200" cy="381000"/>
            </a:xfrm>
            <a:effectLst>
              <a:outerShdw blurRad="50800" dist="38100" dir="8100000" algn="tr" rotWithShape="0">
                <a:prstClr val="black">
                  <a:alpha val="40000"/>
                </a:prstClr>
              </a:outerShdw>
            </a:effectLst>
          </p:grpSpPr>
          <p:sp>
            <p:nvSpPr>
              <p:cNvPr id="50" name="Rectangle 49"/>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nvGrpSpPr>
            <p:cNvPr id="52" name="Group 62"/>
            <p:cNvGrpSpPr/>
            <p:nvPr/>
          </p:nvGrpSpPr>
          <p:grpSpPr>
            <a:xfrm>
              <a:off x="7162800" y="3733800"/>
              <a:ext cx="457200" cy="381000"/>
              <a:chOff x="914400" y="4419600"/>
              <a:chExt cx="457200" cy="381000"/>
            </a:xfrm>
            <a:effectLst>
              <a:outerShdw blurRad="50800" dist="38100" dir="8100000" algn="tr" rotWithShape="0">
                <a:prstClr val="black">
                  <a:alpha val="40000"/>
                </a:prstClr>
              </a:outerShdw>
            </a:effectLst>
          </p:grpSpPr>
          <p:sp>
            <p:nvSpPr>
              <p:cNvPr id="53" name="Rectangle 52"/>
              <p:cNvSpPr/>
              <p:nvPr/>
            </p:nvSpPr>
            <p:spPr>
              <a:xfrm>
                <a:off x="914400" y="4419600"/>
                <a:ext cx="4572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990600" y="4419600"/>
                <a:ext cx="343364" cy="369332"/>
              </a:xfrm>
              <a:prstGeom prst="rect">
                <a:avLst/>
              </a:prstGeom>
              <a:noFill/>
            </p:spPr>
            <p:txBody>
              <a:bodyPr wrap="none" rtlCol="0">
                <a:spAutoFit/>
              </a:bodyPr>
              <a:lstStyle/>
              <a:p>
                <a:r>
                  <a:rPr lang="en-US" b="1" dirty="0" smtClean="0">
                    <a:latin typeface="+mj-lt"/>
                  </a:rPr>
                  <a:t>1</a:t>
                </a:r>
                <a:endParaRPr lang="en-US" b="1" dirty="0">
                  <a:latin typeface="+mj-lt"/>
                </a:endParaRPr>
              </a:p>
            </p:txBody>
          </p:sp>
        </p:grpSp>
      </p:grpSp>
      <p:grpSp>
        <p:nvGrpSpPr>
          <p:cNvPr id="171" name="Group 170"/>
          <p:cNvGrpSpPr/>
          <p:nvPr/>
        </p:nvGrpSpPr>
        <p:grpSpPr>
          <a:xfrm>
            <a:off x="761206" y="3733800"/>
            <a:ext cx="7620794" cy="2362200"/>
            <a:chOff x="761206" y="3733800"/>
            <a:chExt cx="7620794" cy="2362200"/>
          </a:xfrm>
        </p:grpSpPr>
        <p:grpSp>
          <p:nvGrpSpPr>
            <p:cNvPr id="67" name="Group 66"/>
            <p:cNvGrpSpPr/>
            <p:nvPr/>
          </p:nvGrpSpPr>
          <p:grpSpPr>
            <a:xfrm>
              <a:off x="990600" y="4114800"/>
              <a:ext cx="762000" cy="762000"/>
              <a:chOff x="990600" y="4495800"/>
              <a:chExt cx="762000" cy="762000"/>
            </a:xfrm>
          </p:grpSpPr>
          <p:sp>
            <p:nvSpPr>
              <p:cNvPr id="59" name="Rectangle 58"/>
              <p:cNvSpPr/>
              <p:nvPr/>
            </p:nvSpPr>
            <p:spPr>
              <a:xfrm>
                <a:off x="990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371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990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1371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2133600" y="5334000"/>
              <a:ext cx="762000" cy="762000"/>
              <a:chOff x="990600" y="4495800"/>
              <a:chExt cx="762000" cy="762000"/>
            </a:xfrm>
          </p:grpSpPr>
          <p:sp>
            <p:nvSpPr>
              <p:cNvPr id="74" name="Rectangle 73"/>
              <p:cNvSpPr/>
              <p:nvPr/>
            </p:nvSpPr>
            <p:spPr>
              <a:xfrm>
                <a:off x="990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371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90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371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2819400" y="4114800"/>
              <a:ext cx="762000" cy="762000"/>
              <a:chOff x="990600" y="4495800"/>
              <a:chExt cx="762000" cy="762000"/>
            </a:xfrm>
          </p:grpSpPr>
          <p:sp>
            <p:nvSpPr>
              <p:cNvPr id="105" name="Rectangle 104"/>
              <p:cNvSpPr/>
              <p:nvPr/>
            </p:nvSpPr>
            <p:spPr>
              <a:xfrm>
                <a:off x="990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371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990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371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3962400" y="5334000"/>
              <a:ext cx="762000" cy="762000"/>
              <a:chOff x="990600" y="4495800"/>
              <a:chExt cx="762000" cy="762000"/>
            </a:xfrm>
          </p:grpSpPr>
          <p:sp>
            <p:nvSpPr>
              <p:cNvPr id="110" name="Rectangle 109"/>
              <p:cNvSpPr/>
              <p:nvPr/>
            </p:nvSpPr>
            <p:spPr>
              <a:xfrm>
                <a:off x="990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371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990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371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4648200" y="4038600"/>
              <a:ext cx="762000" cy="762000"/>
              <a:chOff x="990600" y="4495800"/>
              <a:chExt cx="762000" cy="762000"/>
            </a:xfrm>
          </p:grpSpPr>
          <p:sp>
            <p:nvSpPr>
              <p:cNvPr id="115" name="Rectangle 114"/>
              <p:cNvSpPr/>
              <p:nvPr/>
            </p:nvSpPr>
            <p:spPr>
              <a:xfrm>
                <a:off x="990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371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990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371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5791200" y="5257800"/>
              <a:ext cx="762000" cy="762000"/>
              <a:chOff x="990600" y="4495800"/>
              <a:chExt cx="762000" cy="762000"/>
            </a:xfrm>
          </p:grpSpPr>
          <p:sp>
            <p:nvSpPr>
              <p:cNvPr id="120" name="Rectangle 119"/>
              <p:cNvSpPr/>
              <p:nvPr/>
            </p:nvSpPr>
            <p:spPr>
              <a:xfrm>
                <a:off x="990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1371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990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71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6477000" y="4038600"/>
              <a:ext cx="762000" cy="762000"/>
              <a:chOff x="990600" y="4495800"/>
              <a:chExt cx="762000" cy="762000"/>
            </a:xfrm>
          </p:grpSpPr>
          <p:sp>
            <p:nvSpPr>
              <p:cNvPr id="125" name="Rectangle 124"/>
              <p:cNvSpPr/>
              <p:nvPr/>
            </p:nvSpPr>
            <p:spPr>
              <a:xfrm>
                <a:off x="990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371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990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371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7620000" y="5257800"/>
              <a:ext cx="762000" cy="762000"/>
              <a:chOff x="990600" y="4495800"/>
              <a:chExt cx="762000" cy="762000"/>
            </a:xfrm>
          </p:grpSpPr>
          <p:sp>
            <p:nvSpPr>
              <p:cNvPr id="130" name="Rectangle 129"/>
              <p:cNvSpPr/>
              <p:nvPr/>
            </p:nvSpPr>
            <p:spPr>
              <a:xfrm>
                <a:off x="990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371600" y="4495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990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371600" y="4876800"/>
                <a:ext cx="381000" cy="381000"/>
              </a:xfrm>
              <a:prstGeom prst="rect">
                <a:avLst/>
              </a:prstGeom>
              <a:solidFill>
                <a:schemeClr val="bg1"/>
              </a:solidFill>
              <a:ln>
                <a:solidFill>
                  <a:schemeClr val="tx2">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761206" y="3733800"/>
              <a:ext cx="229394" cy="534194"/>
              <a:chOff x="1904206" y="3810794"/>
              <a:chExt cx="229394" cy="534194"/>
            </a:xfrm>
          </p:grpSpPr>
          <p:cxnSp>
            <p:nvCxnSpPr>
              <p:cNvPr id="134" name="Straight Connector 133"/>
              <p:cNvCxnSpPr/>
              <p:nvPr/>
            </p:nvCxnSpPr>
            <p:spPr>
              <a:xfrm rot="5400000">
                <a:off x="1637903" y="4077097"/>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1905000" y="4343400"/>
                <a:ext cx="228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1905000" y="3733800"/>
              <a:ext cx="228600" cy="2135188"/>
              <a:chOff x="1905000" y="3963194"/>
              <a:chExt cx="228600" cy="2135188"/>
            </a:xfrm>
          </p:grpSpPr>
          <p:cxnSp>
            <p:nvCxnSpPr>
              <p:cNvPr id="141" name="Straight Connector 140"/>
              <p:cNvCxnSpPr/>
              <p:nvPr/>
            </p:nvCxnSpPr>
            <p:spPr>
              <a:xfrm rot="5400000">
                <a:off x="838597" y="5029597"/>
                <a:ext cx="21336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1905000" y="6096794"/>
                <a:ext cx="228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2590006" y="3733800"/>
              <a:ext cx="229394" cy="610394"/>
              <a:chOff x="1904206" y="3734594"/>
              <a:chExt cx="229394" cy="610394"/>
            </a:xfrm>
          </p:grpSpPr>
          <p:cxnSp>
            <p:nvCxnSpPr>
              <p:cNvPr id="145" name="Straight Connector 144"/>
              <p:cNvCxnSpPr/>
              <p:nvPr/>
            </p:nvCxnSpPr>
            <p:spPr>
              <a:xfrm rot="5400000">
                <a:off x="1599803" y="4038997"/>
                <a:ext cx="6096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1905000" y="4343400"/>
                <a:ext cx="228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3733800" y="3733800"/>
              <a:ext cx="228600" cy="2135188"/>
              <a:chOff x="1905000" y="3963194"/>
              <a:chExt cx="228600" cy="2135188"/>
            </a:xfrm>
          </p:grpSpPr>
          <p:cxnSp>
            <p:nvCxnSpPr>
              <p:cNvPr id="152" name="Straight Connector 151"/>
              <p:cNvCxnSpPr/>
              <p:nvPr/>
            </p:nvCxnSpPr>
            <p:spPr>
              <a:xfrm rot="5400000">
                <a:off x="838597" y="5029597"/>
                <a:ext cx="21336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1905000" y="6096794"/>
                <a:ext cx="228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418806" y="3734594"/>
              <a:ext cx="229394" cy="457200"/>
              <a:chOff x="1904206" y="3887788"/>
              <a:chExt cx="229394" cy="457200"/>
            </a:xfrm>
          </p:grpSpPr>
          <p:cxnSp>
            <p:nvCxnSpPr>
              <p:cNvPr id="156" name="Straight Connector 155"/>
              <p:cNvCxnSpPr/>
              <p:nvPr/>
            </p:nvCxnSpPr>
            <p:spPr>
              <a:xfrm rot="5400000">
                <a:off x="1676797" y="4115197"/>
                <a:ext cx="45640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1905000" y="4343400"/>
                <a:ext cx="228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5562600" y="3733800"/>
              <a:ext cx="228600" cy="1754188"/>
              <a:chOff x="1905000" y="3963194"/>
              <a:chExt cx="228600" cy="1754188"/>
            </a:xfrm>
          </p:grpSpPr>
          <p:cxnSp>
            <p:nvCxnSpPr>
              <p:cNvPr id="160" name="Straight Connector 159"/>
              <p:cNvCxnSpPr/>
              <p:nvPr/>
            </p:nvCxnSpPr>
            <p:spPr>
              <a:xfrm rot="5400000">
                <a:off x="1029097" y="4839097"/>
                <a:ext cx="17526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1905000" y="5715794"/>
                <a:ext cx="228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6247606" y="3734594"/>
              <a:ext cx="229394" cy="838200"/>
              <a:chOff x="1904206" y="3506788"/>
              <a:chExt cx="229394" cy="838200"/>
            </a:xfrm>
          </p:grpSpPr>
          <p:cxnSp>
            <p:nvCxnSpPr>
              <p:cNvPr id="164" name="Straight Connector 163"/>
              <p:cNvCxnSpPr/>
              <p:nvPr/>
            </p:nvCxnSpPr>
            <p:spPr>
              <a:xfrm rot="5400000">
                <a:off x="1486297" y="3924697"/>
                <a:ext cx="83740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1905000" y="4343400"/>
                <a:ext cx="228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7391400" y="3733800"/>
              <a:ext cx="228600" cy="2058988"/>
              <a:chOff x="1905000" y="3963194"/>
              <a:chExt cx="228600" cy="2058988"/>
            </a:xfrm>
          </p:grpSpPr>
          <p:cxnSp>
            <p:nvCxnSpPr>
              <p:cNvPr id="168" name="Straight Connector 167"/>
              <p:cNvCxnSpPr/>
              <p:nvPr/>
            </p:nvCxnSpPr>
            <p:spPr>
              <a:xfrm rot="5400000">
                <a:off x="876697" y="4991497"/>
                <a:ext cx="2057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1905000" y="6020594"/>
                <a:ext cx="228600"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38" name="Slide Number Placeholder 137"/>
          <p:cNvSpPr>
            <a:spLocks noGrp="1"/>
          </p:cNvSpPr>
          <p:nvPr>
            <p:ph type="sldNum" sz="quarter" idx="12"/>
          </p:nvPr>
        </p:nvSpPr>
        <p:spPr/>
        <p:txBody>
          <a:bodyPr/>
          <a:lstStyle/>
          <a:p>
            <a:pPr>
              <a:defRPr/>
            </a:pPr>
            <a:fld id="{E03BD01E-0726-4DE6-B222-EE842B5766D2}" type="slidenum">
              <a:rPr lang="en-US" smtClean="0"/>
              <a:pPr>
                <a:defRPr/>
              </a:pPr>
              <a:t>26</a:t>
            </a:fld>
            <a:r>
              <a:rPr lang="en-US" smtClean="0"/>
              <a:t>/42</a:t>
            </a:r>
            <a:endParaRPr lang="en-US" dirty="0"/>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7"/>
                                        </p:tgtEl>
                                      </p:cBhvr>
                                    </p:animEffect>
                                    <p:set>
                                      <p:cBhvr>
                                        <p:cTn id="7" dur="1" fill="hold">
                                          <p:stCondLst>
                                            <p:cond delay="499"/>
                                          </p:stCondLst>
                                        </p:cTn>
                                        <p:tgtEl>
                                          <p:spTgt spid="5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500"/>
                                        <p:tgtEl>
                                          <p:spTgt spid="10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1"/>
                                        </p:tgtEl>
                                        <p:attrNameLst>
                                          <p:attrName>style.visibility</p:attrName>
                                        </p:attrNameLst>
                                      </p:cBhvr>
                                      <p:to>
                                        <p:strVal val="visible"/>
                                      </p:to>
                                    </p:set>
                                    <p:animEffect transition="in" filter="fade">
                                      <p:cBhvr>
                                        <p:cTn id="15" dur="1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228600"/>
            <a:ext cx="8229600" cy="1143000"/>
          </a:xfrm>
        </p:spPr>
        <p:txBody>
          <a:bodyPr>
            <a:normAutofit fontScale="90000"/>
          </a:bodyPr>
          <a:lstStyle/>
          <a:p>
            <a:r>
              <a:rPr lang="en-US" b="1" smtClean="0"/>
              <a:t>Grouper’s Performance in General (Running Time)</a:t>
            </a:r>
          </a:p>
        </p:txBody>
      </p:sp>
      <p:sp>
        <p:nvSpPr>
          <p:cNvPr id="3" name="Content Placeholder 2"/>
          <p:cNvSpPr>
            <a:spLocks noGrp="1"/>
          </p:cNvSpPr>
          <p:nvPr>
            <p:ph idx="1"/>
          </p:nvPr>
        </p:nvSpPr>
        <p:spPr/>
        <p:txBody>
          <a:bodyPr rtlCol="0">
            <a:normAutofit/>
          </a:bodyPr>
          <a:lstStyle/>
          <a:p>
            <a:pPr marL="274320" indent="-274320" fontAlgn="auto">
              <a:spcAft>
                <a:spcPts val="0"/>
              </a:spcAft>
              <a:buClr>
                <a:schemeClr val="accent3"/>
              </a:buClr>
              <a:buFont typeface="Arial" pitchFamily="34" charset="0"/>
              <a:buChar char="•"/>
              <a:defRPr/>
            </a:pPr>
            <a:r>
              <a:rPr lang="en-US" dirty="0" smtClean="0"/>
              <a:t>Grouper uses </a:t>
            </a:r>
            <a:r>
              <a:rPr lang="en-US" i="1" dirty="0" smtClean="0"/>
              <a:t>t</a:t>
            </a:r>
            <a:r>
              <a:rPr lang="en-US" dirty="0" smtClean="0"/>
              <a:t> lookup tables to classify </a:t>
            </a:r>
            <a:r>
              <a:rPr lang="en-US" i="1" dirty="0" smtClean="0"/>
              <a:t>b</a:t>
            </a:r>
            <a:r>
              <a:rPr lang="en-US" dirty="0" smtClean="0"/>
              <a:t> bits according to </a:t>
            </a:r>
            <a:r>
              <a:rPr lang="en-US" i="1" dirty="0" smtClean="0"/>
              <a:t>n</a:t>
            </a:r>
            <a:r>
              <a:rPr lang="en-US" dirty="0" smtClean="0"/>
              <a:t> rules/classes</a:t>
            </a:r>
          </a:p>
          <a:p>
            <a:pPr marL="274320" indent="-274320" fontAlgn="auto">
              <a:spcAft>
                <a:spcPts val="0"/>
              </a:spcAft>
              <a:buClr>
                <a:schemeClr val="accent3"/>
              </a:buClr>
              <a:buFont typeface="Arial" pitchFamily="34" charset="0"/>
              <a:buChar char="•"/>
              <a:defRPr/>
            </a:pPr>
            <a:r>
              <a:rPr lang="en-US" dirty="0" smtClean="0"/>
              <a:t>Each lookup table maps either         or         of the </a:t>
            </a:r>
            <a:r>
              <a:rPr lang="en-US" i="1" dirty="0" smtClean="0"/>
              <a:t>b</a:t>
            </a:r>
            <a:r>
              <a:rPr lang="en-US" dirty="0" smtClean="0"/>
              <a:t> packet bits to an </a:t>
            </a:r>
            <a:r>
              <a:rPr lang="en-US" i="1" dirty="0" smtClean="0"/>
              <a:t>n</a:t>
            </a:r>
            <a:r>
              <a:rPr lang="en-US" dirty="0" smtClean="0"/>
              <a:t>-length bitmap representing the set of all classes those bits could possibly match</a:t>
            </a:r>
          </a:p>
          <a:p>
            <a:pPr marL="274320" indent="-274320">
              <a:buClr>
                <a:schemeClr val="accent3"/>
              </a:buClr>
              <a:defRPr/>
            </a:pPr>
            <a:r>
              <a:rPr lang="en-US" dirty="0" smtClean="0"/>
              <a:t>Classification time is              </a:t>
            </a:r>
            <a:r>
              <a:rPr lang="en-US" dirty="0" smtClean="0"/>
              <a:t>  </a:t>
            </a:r>
            <a:r>
              <a:rPr lang="en-US" sz="2400" dirty="0" smtClean="0"/>
              <a:t>[</a:t>
            </a:r>
            <a:r>
              <a:rPr lang="en-US" sz="2400" dirty="0" smtClean="0"/>
              <a:t>1</a:t>
            </a:r>
            <a:r>
              <a:rPr lang="en-US" sz="2400" b="1" dirty="0" smtClean="0">
                <a:cs typeface="Times New Roman"/>
              </a:rPr>
              <a:t> </a:t>
            </a:r>
            <a:r>
              <a:rPr lang="en-US" sz="2400" dirty="0" smtClean="0">
                <a:cs typeface="Times New Roman"/>
              </a:rPr>
              <a:t>&lt;</a:t>
            </a:r>
            <a:r>
              <a:rPr lang="en-US" sz="2400" dirty="0" smtClean="0"/>
              <a:t> </a:t>
            </a:r>
            <a:r>
              <a:rPr lang="en-US" sz="2400" i="1" dirty="0" smtClean="0"/>
              <a:t>t</a:t>
            </a:r>
            <a:r>
              <a:rPr lang="en-US" sz="2400" dirty="0" smtClean="0"/>
              <a:t>  </a:t>
            </a:r>
            <a:r>
              <a:rPr lang="en-US" sz="2400" b="1" dirty="0" smtClean="0">
                <a:cs typeface="Times New Roman"/>
              </a:rPr>
              <a:t>≤</a:t>
            </a:r>
            <a:r>
              <a:rPr lang="en-US" sz="2400" dirty="0" smtClean="0"/>
              <a:t> </a:t>
            </a:r>
            <a:r>
              <a:rPr lang="en-US" sz="2400" i="1" dirty="0" smtClean="0"/>
              <a:t>b</a:t>
            </a:r>
            <a:r>
              <a:rPr lang="en-US" sz="2400" dirty="0" smtClean="0"/>
              <a:t>]</a:t>
            </a:r>
          </a:p>
        </p:txBody>
      </p:sp>
      <p:pic>
        <p:nvPicPr>
          <p:cNvPr id="18436" name="Picture 4" descr="TP_tmp.emf"/>
          <p:cNvPicPr>
            <a:picLocks noChangeAspect="1"/>
          </p:cNvPicPr>
          <p:nvPr>
            <p:custDataLst>
              <p:tags r:id="rId2"/>
            </p:custDataLst>
          </p:nvPr>
        </p:nvPicPr>
        <p:blipFill>
          <a:blip r:embed="rId4" cstate="print"/>
          <a:srcRect/>
          <a:stretch>
            <a:fillRect/>
          </a:stretch>
        </p:blipFill>
        <p:spPr bwMode="auto">
          <a:xfrm>
            <a:off x="4545013" y="3175000"/>
            <a:ext cx="53975" cy="42863"/>
          </a:xfrm>
          <a:prstGeom prst="rect">
            <a:avLst/>
          </a:prstGeom>
          <a:noFill/>
          <a:ln w="9525">
            <a:noFill/>
            <a:miter lim="800000"/>
            <a:headEnd/>
            <a:tailEnd/>
          </a:ln>
        </p:spPr>
      </p:pic>
      <p:pic>
        <p:nvPicPr>
          <p:cNvPr id="5" name="Picture 4" descr="ceil_b_over_t.png"/>
          <p:cNvPicPr>
            <a:picLocks noChangeAspect="1"/>
          </p:cNvPicPr>
          <p:nvPr/>
        </p:nvPicPr>
        <p:blipFill>
          <a:blip r:embed="rId5" cstate="print"/>
          <a:stretch>
            <a:fillRect/>
          </a:stretch>
        </p:blipFill>
        <p:spPr>
          <a:xfrm>
            <a:off x="6096000" y="2819400"/>
            <a:ext cx="790575" cy="390525"/>
          </a:xfrm>
          <a:prstGeom prst="rect">
            <a:avLst/>
          </a:prstGeom>
        </p:spPr>
      </p:pic>
      <p:pic>
        <p:nvPicPr>
          <p:cNvPr id="6" name="Picture 5" descr="floor_b_over_t.png"/>
          <p:cNvPicPr>
            <a:picLocks noChangeAspect="1"/>
          </p:cNvPicPr>
          <p:nvPr/>
        </p:nvPicPr>
        <p:blipFill>
          <a:blip r:embed="rId6" cstate="print"/>
          <a:stretch>
            <a:fillRect/>
          </a:stretch>
        </p:blipFill>
        <p:spPr>
          <a:xfrm>
            <a:off x="7543800" y="2819400"/>
            <a:ext cx="790575" cy="390525"/>
          </a:xfrm>
          <a:prstGeom prst="rect">
            <a:avLst/>
          </a:prstGeom>
        </p:spPr>
      </p:pic>
      <p:pic>
        <p:nvPicPr>
          <p:cNvPr id="8" name="Picture 7" descr="tn_over_W.png"/>
          <p:cNvPicPr>
            <a:picLocks noChangeAspect="1"/>
          </p:cNvPicPr>
          <p:nvPr/>
        </p:nvPicPr>
        <p:blipFill>
          <a:blip r:embed="rId7"/>
          <a:stretch>
            <a:fillRect/>
          </a:stretch>
        </p:blipFill>
        <p:spPr>
          <a:xfrm>
            <a:off x="4419600" y="4572000"/>
            <a:ext cx="1388962" cy="914400"/>
          </a:xfrm>
          <a:prstGeom prst="rect">
            <a:avLst/>
          </a:prstGeom>
        </p:spPr>
      </p:pic>
      <p:sp>
        <p:nvSpPr>
          <p:cNvPr id="10" name="Slide Number Placeholder 9"/>
          <p:cNvSpPr>
            <a:spLocks noGrp="1"/>
          </p:cNvSpPr>
          <p:nvPr>
            <p:ph type="sldNum" sz="quarter" idx="12"/>
          </p:nvPr>
        </p:nvSpPr>
        <p:spPr/>
        <p:txBody>
          <a:bodyPr/>
          <a:lstStyle/>
          <a:p>
            <a:pPr>
              <a:defRPr/>
            </a:pPr>
            <a:fld id="{E03BD01E-0726-4DE6-B222-EE842B5766D2}" type="slidenum">
              <a:rPr lang="en-US" smtClean="0"/>
              <a:pPr>
                <a:defRPr/>
              </a:pPr>
              <a:t>27</a:t>
            </a:fld>
            <a:r>
              <a:rPr lang="en-US" smtClean="0"/>
              <a:t>/42</a:t>
            </a:r>
            <a:endParaRPr lang="en-US" dirty="0"/>
          </a:p>
        </p:txBody>
      </p:sp>
    </p:spTree>
    <p:custDataLst>
      <p:tags r:id="rId1"/>
    </p:custDataLst>
  </p:cSld>
  <p:clrMapOvr>
    <a:masterClrMapping/>
  </p:clrMapOvr>
  <p:transition advTm="2074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b="1" smtClean="0"/>
              <a:t>Grouper’s Performance in General (Memory Usage)</a:t>
            </a:r>
          </a:p>
        </p:txBody>
      </p:sp>
      <p:sp>
        <p:nvSpPr>
          <p:cNvPr id="21507" name="Content Placeholder 2"/>
          <p:cNvSpPr>
            <a:spLocks noGrp="1"/>
          </p:cNvSpPr>
          <p:nvPr>
            <p:ph idx="1"/>
          </p:nvPr>
        </p:nvSpPr>
        <p:spPr>
          <a:xfrm>
            <a:off x="457200" y="1600200"/>
            <a:ext cx="8229600" cy="4800600"/>
          </a:xfrm>
        </p:spPr>
        <p:txBody>
          <a:bodyPr>
            <a:normAutofit/>
          </a:bodyPr>
          <a:lstStyle/>
          <a:p>
            <a:r>
              <a:rPr lang="en-US" dirty="0" smtClean="0"/>
              <a:t>Grouper uses </a:t>
            </a:r>
            <a:r>
              <a:rPr lang="en-US" i="1" dirty="0" smtClean="0"/>
              <a:t>t</a:t>
            </a:r>
            <a:r>
              <a:rPr lang="en-US" dirty="0" smtClean="0"/>
              <a:t> tables, each with           entries</a:t>
            </a:r>
          </a:p>
          <a:p>
            <a:r>
              <a:rPr lang="en-US" dirty="0" smtClean="0"/>
              <a:t>Each entry is an </a:t>
            </a:r>
            <a:r>
              <a:rPr lang="en-US" i="1" dirty="0" smtClean="0"/>
              <a:t>n</a:t>
            </a:r>
            <a:r>
              <a:rPr lang="en-US" dirty="0" smtClean="0"/>
              <a:t>-length bitmap consuming </a:t>
            </a:r>
            <a:r>
              <a:rPr lang="en-US" i="1" dirty="0" smtClean="0"/>
              <a:t>O(n/W)</a:t>
            </a:r>
            <a:r>
              <a:rPr lang="en-US" dirty="0" smtClean="0"/>
              <a:t> machines words </a:t>
            </a:r>
          </a:p>
          <a:p>
            <a:pPr lvl="1"/>
            <a:r>
              <a:rPr lang="en-US" dirty="0" smtClean="0"/>
              <a:t>(</a:t>
            </a:r>
            <a:r>
              <a:rPr lang="en-US" i="1" dirty="0" smtClean="0"/>
              <a:t>W</a:t>
            </a:r>
            <a:r>
              <a:rPr lang="en-US" dirty="0" smtClean="0"/>
              <a:t> is the word size in bits)</a:t>
            </a:r>
          </a:p>
          <a:p>
            <a:r>
              <a:rPr lang="en-US" dirty="0" smtClean="0"/>
              <a:t>Total memory is therefore</a:t>
            </a:r>
            <a:br>
              <a:rPr lang="en-US" dirty="0" smtClean="0"/>
            </a:br>
            <a:r>
              <a:rPr lang="en-US" dirty="0" smtClean="0"/>
              <a:t/>
            </a:r>
            <a:br>
              <a:rPr lang="en-US" dirty="0" smtClean="0"/>
            </a:br>
            <a:r>
              <a:rPr lang="en-US" dirty="0" smtClean="0"/>
              <a:t>				           </a:t>
            </a:r>
            <a:br>
              <a:rPr lang="en-US" dirty="0" smtClean="0"/>
            </a:br>
            <a:r>
              <a:rPr lang="en-US" dirty="0" smtClean="0"/>
              <a:t>                                               </a:t>
            </a:r>
            <a:r>
              <a:rPr lang="en-US" sz="2400" dirty="0" smtClean="0"/>
              <a:t>[1</a:t>
            </a:r>
            <a:r>
              <a:rPr lang="en-US" sz="2400" b="1" dirty="0" smtClean="0">
                <a:cs typeface="Times New Roman"/>
              </a:rPr>
              <a:t> </a:t>
            </a:r>
            <a:r>
              <a:rPr lang="en-US" sz="2400" dirty="0" smtClean="0">
                <a:cs typeface="Times New Roman"/>
              </a:rPr>
              <a:t>&lt;</a:t>
            </a:r>
            <a:r>
              <a:rPr lang="en-US" sz="2400" dirty="0" smtClean="0"/>
              <a:t> </a:t>
            </a:r>
            <a:r>
              <a:rPr lang="en-US" sz="2400" i="1" dirty="0" smtClean="0"/>
              <a:t>t </a:t>
            </a:r>
            <a:r>
              <a:rPr lang="en-US" sz="2400" dirty="0" smtClean="0"/>
              <a:t> </a:t>
            </a:r>
            <a:r>
              <a:rPr lang="en-US" sz="2400" b="1" dirty="0" smtClean="0">
                <a:cs typeface="Times New Roman"/>
              </a:rPr>
              <a:t>≤</a:t>
            </a:r>
            <a:r>
              <a:rPr lang="en-US" sz="2400" dirty="0" smtClean="0"/>
              <a:t>  </a:t>
            </a:r>
            <a:r>
              <a:rPr lang="en-US" sz="2400" i="1" dirty="0" smtClean="0"/>
              <a:t>b</a:t>
            </a:r>
            <a:r>
              <a:rPr lang="en-US" sz="2400" dirty="0" smtClean="0"/>
              <a:t>]</a:t>
            </a:r>
            <a:endParaRPr lang="en-US" i="1" dirty="0" smtClean="0"/>
          </a:p>
        </p:txBody>
      </p:sp>
      <p:pic>
        <p:nvPicPr>
          <p:cNvPr id="4" name="Picture 3" descr="O_of_2_bt.png"/>
          <p:cNvPicPr>
            <a:picLocks noChangeAspect="1"/>
          </p:cNvPicPr>
          <p:nvPr/>
        </p:nvPicPr>
        <p:blipFill>
          <a:blip r:embed="rId2" cstate="print"/>
          <a:stretch>
            <a:fillRect/>
          </a:stretch>
        </p:blipFill>
        <p:spPr>
          <a:xfrm>
            <a:off x="6553200" y="1600200"/>
            <a:ext cx="1285875" cy="476250"/>
          </a:xfrm>
          <a:prstGeom prst="rect">
            <a:avLst/>
          </a:prstGeom>
        </p:spPr>
      </p:pic>
      <p:pic>
        <p:nvPicPr>
          <p:cNvPr id="5" name="Picture 4" descr="memory_words.png"/>
          <p:cNvPicPr>
            <a:picLocks noChangeAspect="1"/>
          </p:cNvPicPr>
          <p:nvPr/>
        </p:nvPicPr>
        <p:blipFill>
          <a:blip r:embed="rId3" cstate="print"/>
          <a:stretch>
            <a:fillRect/>
          </a:stretch>
        </p:blipFill>
        <p:spPr>
          <a:xfrm>
            <a:off x="5486400" y="3962400"/>
            <a:ext cx="2903483" cy="1295400"/>
          </a:xfrm>
          <a:prstGeom prst="rect">
            <a:avLst/>
          </a:prstGeom>
        </p:spPr>
      </p:pic>
      <p:sp>
        <p:nvSpPr>
          <p:cNvPr id="8" name="Slide Number Placeholder 7"/>
          <p:cNvSpPr>
            <a:spLocks noGrp="1"/>
          </p:cNvSpPr>
          <p:nvPr>
            <p:ph type="sldNum" sz="quarter" idx="12"/>
          </p:nvPr>
        </p:nvSpPr>
        <p:spPr/>
        <p:txBody>
          <a:bodyPr/>
          <a:lstStyle/>
          <a:p>
            <a:pPr>
              <a:defRPr/>
            </a:pPr>
            <a:fld id="{E03BD01E-0726-4DE6-B222-EE842B5766D2}" type="slidenum">
              <a:rPr lang="en-US" smtClean="0"/>
              <a:pPr>
                <a:defRPr/>
              </a:pPr>
              <a:t>28</a:t>
            </a:fld>
            <a:r>
              <a:rPr lang="en-US" smtClean="0"/>
              <a:t>/42</a:t>
            </a:r>
            <a:endParaRPr lang="en-US" dirty="0"/>
          </a:p>
        </p:txBody>
      </p:sp>
    </p:spTree>
  </p:cSld>
  <p:clrMapOvr>
    <a:masterClrMapping/>
  </p:clrMapOvr>
  <p:transition advTm="14601">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smtClean="0"/>
              <a:t>Outline</a:t>
            </a:r>
          </a:p>
        </p:txBody>
      </p:sp>
      <p:sp>
        <p:nvSpPr>
          <p:cNvPr id="3" name="Content Placeholder 2"/>
          <p:cNvSpPr>
            <a:spLocks noGrp="1"/>
          </p:cNvSpPr>
          <p:nvPr>
            <p:ph idx="1"/>
          </p:nvPr>
        </p:nvSpPr>
        <p:spPr>
          <a:xfrm>
            <a:off x="457200" y="1905000"/>
            <a:ext cx="8229600" cy="3581400"/>
          </a:xfrm>
        </p:spPr>
        <p:txBody>
          <a:bodyPr rtlCol="0">
            <a:normAutofit/>
          </a:bodyPr>
          <a:lstStyle/>
          <a:p>
            <a:pPr marL="274320" indent="-274320" fontAlgn="auto">
              <a:spcAft>
                <a:spcPts val="0"/>
              </a:spcAft>
              <a:buClr>
                <a:schemeClr val="accent3"/>
              </a:buClr>
              <a:buFont typeface="Arial" pitchFamily="34" charset="0"/>
              <a:buChar char="•"/>
              <a:defRPr/>
            </a:pPr>
            <a:r>
              <a:rPr lang="en-US" dirty="0" smtClean="0">
                <a:latin typeface="+mj-lt"/>
              </a:rPr>
              <a:t>Introduction</a:t>
            </a:r>
          </a:p>
          <a:p>
            <a:pPr marL="274320" indent="-274320" fontAlgn="auto">
              <a:spcAft>
                <a:spcPts val="0"/>
              </a:spcAft>
              <a:buClr>
                <a:schemeClr val="accent3"/>
              </a:buClr>
              <a:buFont typeface="Arial" pitchFamily="34" charset="0"/>
              <a:buChar char="•"/>
              <a:defRPr/>
            </a:pPr>
            <a:r>
              <a:rPr lang="en-US" dirty="0" smtClean="0">
                <a:latin typeface="+mj-lt"/>
              </a:rPr>
              <a:t>Related work on packet classification</a:t>
            </a:r>
          </a:p>
          <a:p>
            <a:pPr marL="274320" indent="-274320" fontAlgn="auto">
              <a:spcAft>
                <a:spcPts val="0"/>
              </a:spcAft>
              <a:buClr>
                <a:schemeClr val="accent3"/>
              </a:buClr>
              <a:buFont typeface="Arial" pitchFamily="34" charset="0"/>
              <a:buChar char="•"/>
              <a:defRPr/>
            </a:pPr>
            <a:r>
              <a:rPr lang="en-US" dirty="0" smtClean="0">
                <a:latin typeface="+mj-lt"/>
              </a:rPr>
              <a:t>Grouper</a:t>
            </a:r>
          </a:p>
          <a:p>
            <a:pPr marL="274320" indent="-274320" fontAlgn="auto">
              <a:spcAft>
                <a:spcPts val="0"/>
              </a:spcAft>
              <a:buClr>
                <a:schemeClr val="accent3"/>
              </a:buClr>
              <a:buFont typeface="Arial" pitchFamily="34" charset="0"/>
              <a:buChar char="•"/>
              <a:defRPr/>
            </a:pPr>
            <a:r>
              <a:rPr lang="en-US" dirty="0" smtClean="0">
                <a:latin typeface="+mj-lt"/>
              </a:rPr>
              <a:t>Performance Analysis</a:t>
            </a:r>
          </a:p>
          <a:p>
            <a:pPr marL="274320" indent="-274320" fontAlgn="auto">
              <a:spcAft>
                <a:spcPts val="0"/>
              </a:spcAft>
              <a:buClr>
                <a:schemeClr val="accent3"/>
              </a:buClr>
              <a:buFont typeface="Arial" pitchFamily="34" charset="0"/>
              <a:buChar char="•"/>
              <a:defRPr/>
            </a:pPr>
            <a:r>
              <a:rPr lang="en-US" dirty="0" smtClean="0">
                <a:solidFill>
                  <a:schemeClr val="tx2">
                    <a:lumMod val="60000"/>
                    <a:lumOff val="40000"/>
                  </a:schemeClr>
                </a:solidFill>
                <a:latin typeface="+mj-lt"/>
              </a:rPr>
              <a:t>Empirical Evaluation</a:t>
            </a:r>
          </a:p>
          <a:p>
            <a:pPr marL="274320" indent="-274320" fontAlgn="auto">
              <a:spcAft>
                <a:spcPts val="0"/>
              </a:spcAft>
              <a:buClr>
                <a:schemeClr val="accent3"/>
              </a:buClr>
              <a:buFont typeface="Arial" pitchFamily="34" charset="0"/>
              <a:buChar char="•"/>
              <a:defRPr/>
            </a:pPr>
            <a:r>
              <a:rPr lang="en-US" dirty="0" smtClean="0">
                <a:latin typeface="+mj-lt"/>
              </a:rPr>
              <a:t>Conclusions &amp; Future Work</a:t>
            </a: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29</a:t>
            </a:fld>
            <a:r>
              <a:rPr lang="en-US" smtClean="0"/>
              <a:t>/42</a:t>
            </a:r>
            <a:endParaRPr lang="en-US" dirty="0"/>
          </a:p>
        </p:txBody>
      </p:sp>
    </p:spTree>
  </p:cSld>
  <p:clrMapOvr>
    <a:masterClrMapping/>
  </p:clrMapOvr>
  <p:transition advTm="3024">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smtClean="0"/>
              <a:t>Introducing Grouper</a:t>
            </a:r>
          </a:p>
        </p:txBody>
      </p:sp>
      <p:sp>
        <p:nvSpPr>
          <p:cNvPr id="3" name="Content Placeholder 2"/>
          <p:cNvSpPr>
            <a:spLocks noGrp="1"/>
          </p:cNvSpPr>
          <p:nvPr>
            <p:ph idx="1"/>
          </p:nvPr>
        </p:nvSpPr>
        <p:spPr>
          <a:xfrm>
            <a:off x="533400" y="2209800"/>
            <a:ext cx="8229600" cy="3581400"/>
          </a:xfrm>
        </p:spPr>
        <p:txBody>
          <a:bodyPr rtlCol="0">
            <a:normAutofit lnSpcReduction="10000"/>
          </a:bodyPr>
          <a:lstStyle/>
          <a:p>
            <a:pPr marL="274320" indent="-274320" fontAlgn="auto">
              <a:spcAft>
                <a:spcPts val="0"/>
              </a:spcAft>
              <a:buClr>
                <a:schemeClr val="accent3"/>
              </a:buClr>
              <a:buFont typeface="Arial" pitchFamily="34" charset="0"/>
              <a:buChar char="•"/>
              <a:defRPr/>
            </a:pPr>
            <a:r>
              <a:rPr lang="en-US" dirty="0" smtClean="0">
                <a:latin typeface="+mj-lt"/>
              </a:rPr>
              <a:t>A packet classification algorithm</a:t>
            </a:r>
          </a:p>
          <a:p>
            <a:pPr marL="274320" indent="-274320" fontAlgn="auto">
              <a:spcAft>
                <a:spcPts val="0"/>
              </a:spcAft>
              <a:buClr>
                <a:schemeClr val="accent3"/>
              </a:buClr>
              <a:buFont typeface="Arial" pitchFamily="34" charset="0"/>
              <a:buChar char="•"/>
              <a:defRPr/>
            </a:pPr>
            <a:r>
              <a:rPr lang="en-US" dirty="0" smtClean="0">
                <a:latin typeface="+mj-lt"/>
              </a:rPr>
              <a:t>Parameterized by the amount of memory available to it</a:t>
            </a:r>
          </a:p>
          <a:p>
            <a:pPr marL="274320" indent="-274320" fontAlgn="auto">
              <a:spcAft>
                <a:spcPts val="0"/>
              </a:spcAft>
              <a:buClr>
                <a:schemeClr val="accent3"/>
              </a:buClr>
              <a:buFont typeface="Arial" pitchFamily="34" charset="0"/>
              <a:buChar char="•"/>
              <a:defRPr/>
            </a:pPr>
            <a:r>
              <a:rPr lang="en-US" dirty="0" smtClean="0">
                <a:latin typeface="+mj-lt"/>
              </a:rPr>
              <a:t>Trades classification speed for memory efficiency</a:t>
            </a:r>
          </a:p>
          <a:p>
            <a:pPr marL="274320" indent="-274320" fontAlgn="auto">
              <a:spcAft>
                <a:spcPts val="0"/>
              </a:spcAft>
              <a:buClr>
                <a:schemeClr val="accent3"/>
              </a:buClr>
              <a:buFont typeface="Arial" pitchFamily="34" charset="0"/>
              <a:buChar char="•"/>
              <a:defRPr/>
            </a:pPr>
            <a:r>
              <a:rPr lang="en-US" dirty="0" smtClean="0">
                <a:latin typeface="+mj-lt"/>
              </a:rPr>
              <a:t>Obtains good performance under real-world memory constraints</a:t>
            </a:r>
          </a:p>
          <a:p>
            <a:pPr marL="274320" indent="-274320" fontAlgn="auto">
              <a:spcAft>
                <a:spcPts val="0"/>
              </a:spcAft>
              <a:buClr>
                <a:schemeClr val="accent3"/>
              </a:buClr>
              <a:buFont typeface="Arial" pitchFamily="34" charset="0"/>
              <a:buChar char="•"/>
              <a:defRPr/>
            </a:pPr>
            <a:endParaRPr lang="en-US"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3</a:t>
            </a:fld>
            <a:r>
              <a:rPr lang="en-US" smtClean="0"/>
              <a:t>/42</a:t>
            </a:r>
            <a:endParaRPr lang="en-US" dirty="0"/>
          </a:p>
        </p:txBody>
      </p:sp>
    </p:spTree>
  </p:cSld>
  <p:clrMapOvr>
    <a:masterClrMapping/>
  </p:clrMapOvr>
  <p:transition advTm="30604">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&amp; Setup</a:t>
            </a:r>
            <a:endParaRPr lang="en-US" b="1" dirty="0"/>
          </a:p>
        </p:txBody>
      </p:sp>
      <p:sp>
        <p:nvSpPr>
          <p:cNvPr id="3" name="Content Placeholder 2"/>
          <p:cNvSpPr>
            <a:spLocks noGrp="1"/>
          </p:cNvSpPr>
          <p:nvPr>
            <p:ph idx="1"/>
          </p:nvPr>
        </p:nvSpPr>
        <p:spPr>
          <a:xfrm>
            <a:off x="457200" y="2438400"/>
            <a:ext cx="8229600" cy="2971800"/>
          </a:xfrm>
        </p:spPr>
        <p:txBody>
          <a:bodyPr/>
          <a:lstStyle/>
          <a:p>
            <a:r>
              <a:rPr lang="en-US" dirty="0" smtClean="0"/>
              <a:t>Prototype in about 1,000 lines of C</a:t>
            </a:r>
          </a:p>
          <a:p>
            <a:r>
              <a:rPr lang="en-US" dirty="0" smtClean="0"/>
              <a:t>Implemented for x86_64 processor</a:t>
            </a:r>
          </a:p>
          <a:p>
            <a:r>
              <a:rPr lang="en-US" dirty="0" smtClean="0"/>
              <a:t>Experiments run on commodity Dell laptop, 2GHz Core 2 Duo, 4GB Ram</a:t>
            </a:r>
          </a:p>
          <a:p>
            <a:r>
              <a:rPr lang="en-US" dirty="0" smtClean="0"/>
              <a:t>Tested on minimal install of Arch Linux</a:t>
            </a:r>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30</a:t>
            </a:fld>
            <a:r>
              <a:rPr lang="en-US" smtClean="0"/>
              <a:t>/42</a:t>
            </a:r>
            <a:endParaRPr lang="en-US" dirty="0"/>
          </a:p>
        </p:txBody>
      </p:sp>
    </p:spTree>
  </p:cSld>
  <p:clrMapOvr>
    <a:masterClrMapping/>
  </p:clrMapOvr>
  <p:transition advTm="33839">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Tested</a:t>
            </a:r>
            <a:endParaRPr lang="en-US" dirty="0"/>
          </a:p>
        </p:txBody>
      </p:sp>
      <p:sp>
        <p:nvSpPr>
          <p:cNvPr id="3" name="Content Placeholder 2"/>
          <p:cNvSpPr>
            <a:spLocks noGrp="1"/>
          </p:cNvSpPr>
          <p:nvPr>
            <p:ph idx="1"/>
          </p:nvPr>
        </p:nvSpPr>
        <p:spPr/>
        <p:txBody>
          <a:bodyPr>
            <a:normAutofit/>
          </a:bodyPr>
          <a:lstStyle/>
          <a:p>
            <a:r>
              <a:rPr lang="en-US" dirty="0" smtClean="0"/>
              <a:t>Tested relevant bit values (b) :</a:t>
            </a:r>
          </a:p>
          <a:p>
            <a:pPr lvl="1"/>
            <a:r>
              <a:rPr lang="en-US" dirty="0" smtClean="0"/>
              <a:t>32, 104, 320 and 12,000</a:t>
            </a:r>
          </a:p>
          <a:p>
            <a:r>
              <a:rPr lang="en-US" dirty="0" smtClean="0"/>
              <a:t>Tested number of rules (n):</a:t>
            </a:r>
          </a:p>
          <a:p>
            <a:pPr lvl="1"/>
            <a:r>
              <a:rPr lang="en-US" dirty="0" smtClean="0"/>
              <a:t>100,  1K, 10K, 100K, 1 million</a:t>
            </a:r>
          </a:p>
          <a:p>
            <a:r>
              <a:rPr lang="en-US" dirty="0" smtClean="0"/>
              <a:t>Didn’t test combination of b=12K and n=1M because it would require too much memory (minimum of 3GB and quickly increasing from there)</a:t>
            </a:r>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31</a:t>
            </a:fld>
            <a:r>
              <a:rPr lang="en-US" smtClean="0"/>
              <a:t>/42</a:t>
            </a:r>
            <a:endParaRPr lang="en-US" dirty="0"/>
          </a:p>
        </p:txBody>
      </p:sp>
    </p:spTree>
  </p:cSld>
  <p:clrMapOvr>
    <a:masterClrMapping/>
  </p:clrMapOvr>
  <p:transition advTm="47659">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Max and Min Classifier Throughputs</a:t>
            </a:r>
            <a:endParaRPr lang="en-US" b="1" dirty="0"/>
          </a:p>
        </p:txBody>
      </p:sp>
      <p:pic>
        <p:nvPicPr>
          <p:cNvPr id="6" name="Content Placeholder 5" descr="classifier_throughputs.png"/>
          <p:cNvPicPr>
            <a:picLocks noGrp="1" noChangeAspect="1"/>
          </p:cNvPicPr>
          <p:nvPr>
            <p:ph idx="1"/>
          </p:nvPr>
        </p:nvPicPr>
        <p:blipFill>
          <a:blip r:embed="rId2" cstate="print"/>
          <a:stretch>
            <a:fillRect/>
          </a:stretch>
        </p:blipFill>
        <p:spPr>
          <a:xfrm>
            <a:off x="152400" y="990600"/>
            <a:ext cx="8763000" cy="5715000"/>
          </a:xfrm>
        </p:spPr>
      </p:pic>
      <p:sp>
        <p:nvSpPr>
          <p:cNvPr id="7" name="Slide Number Placeholder 6"/>
          <p:cNvSpPr>
            <a:spLocks noGrp="1"/>
          </p:cNvSpPr>
          <p:nvPr>
            <p:ph type="sldNum" sz="quarter" idx="12"/>
          </p:nvPr>
        </p:nvSpPr>
        <p:spPr/>
        <p:txBody>
          <a:bodyPr/>
          <a:lstStyle/>
          <a:p>
            <a:pPr>
              <a:defRPr/>
            </a:pPr>
            <a:fld id="{E03BD01E-0726-4DE6-B222-EE842B5766D2}" type="slidenum">
              <a:rPr lang="en-US" smtClean="0"/>
              <a:pPr>
                <a:defRPr/>
              </a:pPr>
              <a:t>32</a:t>
            </a:fld>
            <a:r>
              <a:rPr lang="en-US" smtClean="0"/>
              <a:t>/42</a:t>
            </a:r>
            <a:endParaRPr lang="en-US" dirty="0"/>
          </a:p>
        </p:txBody>
      </p:sp>
    </p:spTree>
  </p:cSld>
  <p:clrMapOvr>
    <a:masterClrMapping/>
  </p:clrMapOvr>
  <p:transition advTm="3518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Max and Min </a:t>
            </a:r>
            <a:br>
              <a:rPr lang="en-US" b="1" dirty="0" smtClean="0"/>
            </a:br>
            <a:r>
              <a:rPr lang="en-US" b="1" dirty="0" smtClean="0"/>
              <a:t>Pre-Processing Time</a:t>
            </a:r>
            <a:endParaRPr lang="en-US" b="1" dirty="0"/>
          </a:p>
        </p:txBody>
      </p:sp>
      <p:pic>
        <p:nvPicPr>
          <p:cNvPr id="4" name="Content Placeholder 3" descr="build_time_vs_rules.png"/>
          <p:cNvPicPr>
            <a:picLocks noGrp="1" noChangeAspect="1"/>
          </p:cNvPicPr>
          <p:nvPr>
            <p:ph idx="1"/>
          </p:nvPr>
        </p:nvPicPr>
        <p:blipFill>
          <a:blip r:embed="rId2" cstate="print"/>
          <a:stretch>
            <a:fillRect/>
          </a:stretch>
        </p:blipFill>
        <p:spPr>
          <a:xfrm>
            <a:off x="228600" y="914400"/>
            <a:ext cx="8610600" cy="5795875"/>
          </a:xfrm>
        </p:spPr>
      </p:pic>
      <p:sp>
        <p:nvSpPr>
          <p:cNvPr id="7" name="Slide Number Placeholder 6"/>
          <p:cNvSpPr>
            <a:spLocks noGrp="1"/>
          </p:cNvSpPr>
          <p:nvPr>
            <p:ph type="sldNum" sz="quarter" idx="12"/>
          </p:nvPr>
        </p:nvSpPr>
        <p:spPr/>
        <p:txBody>
          <a:bodyPr/>
          <a:lstStyle/>
          <a:p>
            <a:pPr>
              <a:defRPr/>
            </a:pPr>
            <a:fld id="{E03BD01E-0726-4DE6-B222-EE842B5766D2}" type="slidenum">
              <a:rPr lang="en-US" smtClean="0"/>
              <a:pPr>
                <a:defRPr/>
              </a:pPr>
              <a:t>33</a:t>
            </a:fld>
            <a:r>
              <a:rPr lang="en-US" smtClean="0"/>
              <a:t>/42</a:t>
            </a:r>
            <a:endParaRPr lang="en-US" dirty="0"/>
          </a:p>
        </p:txBody>
      </p:sp>
    </p:spTree>
  </p:cSld>
  <p:clrMapOvr>
    <a:masterClrMapping/>
  </p:clrMapOvr>
  <p:transition advTm="15142">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Throughputs for 1K Rules</a:t>
            </a:r>
            <a:endParaRPr lang="en-US" b="1" dirty="0"/>
          </a:p>
        </p:txBody>
      </p:sp>
      <p:pic>
        <p:nvPicPr>
          <p:cNvPr id="10" name="Content Placeholder 9" descr="4series_1.000_rules.png"/>
          <p:cNvPicPr>
            <a:picLocks noGrp="1" noChangeAspect="1"/>
          </p:cNvPicPr>
          <p:nvPr>
            <p:ph idx="1"/>
          </p:nvPr>
        </p:nvPicPr>
        <p:blipFill>
          <a:blip r:embed="rId2" cstate="print"/>
          <a:stretch>
            <a:fillRect/>
          </a:stretch>
        </p:blipFill>
        <p:spPr>
          <a:xfrm>
            <a:off x="152400" y="675764"/>
            <a:ext cx="8839200" cy="6182236"/>
          </a:xfrm>
        </p:spPr>
      </p:pic>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34</a:t>
            </a:fld>
            <a:r>
              <a:rPr lang="en-US" smtClean="0"/>
              <a:t>/42</a:t>
            </a:r>
            <a:endParaRPr lang="en-US" dirty="0"/>
          </a:p>
        </p:txBody>
      </p:sp>
    </p:spTree>
  </p:cSld>
  <p:clrMapOvr>
    <a:masterClrMapping/>
  </p:clrMapOvr>
  <p:transition advTm="25847">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Throughputs for 10K Rules</a:t>
            </a:r>
            <a:endParaRPr lang="en-US" b="1" dirty="0"/>
          </a:p>
        </p:txBody>
      </p:sp>
      <p:pic>
        <p:nvPicPr>
          <p:cNvPr id="4" name="Content Placeholder 3" descr="4series_10.000_rules.png"/>
          <p:cNvPicPr>
            <a:picLocks noGrp="1" noChangeAspect="1"/>
          </p:cNvPicPr>
          <p:nvPr>
            <p:ph idx="1"/>
          </p:nvPr>
        </p:nvPicPr>
        <p:blipFill>
          <a:blip r:embed="rId2" cstate="print"/>
          <a:stretch>
            <a:fillRect/>
          </a:stretch>
        </p:blipFill>
        <p:spPr>
          <a:xfrm>
            <a:off x="152401" y="685800"/>
            <a:ext cx="8839200" cy="6172200"/>
          </a:xfrm>
        </p:spPr>
      </p:pic>
      <p:sp>
        <p:nvSpPr>
          <p:cNvPr id="7" name="Slide Number Placeholder 6"/>
          <p:cNvSpPr>
            <a:spLocks noGrp="1"/>
          </p:cNvSpPr>
          <p:nvPr>
            <p:ph type="sldNum" sz="quarter" idx="12"/>
          </p:nvPr>
        </p:nvSpPr>
        <p:spPr/>
        <p:txBody>
          <a:bodyPr/>
          <a:lstStyle/>
          <a:p>
            <a:pPr>
              <a:defRPr/>
            </a:pPr>
            <a:fld id="{E03BD01E-0726-4DE6-B222-EE842B5766D2}" type="slidenum">
              <a:rPr lang="en-US" smtClean="0"/>
              <a:pPr>
                <a:defRPr/>
              </a:pPr>
              <a:t>35</a:t>
            </a:fld>
            <a:r>
              <a:rPr lang="en-US" smtClean="0"/>
              <a:t>/42</a:t>
            </a:r>
            <a:endParaRPr lang="en-US" dirty="0"/>
          </a:p>
        </p:txBody>
      </p:sp>
    </p:spTree>
  </p:cSld>
  <p:clrMapOvr>
    <a:masterClrMapping/>
  </p:clrMapOvr>
  <p:transition advTm="10254">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Throughputs for 100K Rules</a:t>
            </a:r>
            <a:endParaRPr lang="en-US" b="1" dirty="0"/>
          </a:p>
        </p:txBody>
      </p:sp>
      <p:pic>
        <p:nvPicPr>
          <p:cNvPr id="4" name="Content Placeholder 3" descr="4series_100.000_rules.png"/>
          <p:cNvPicPr>
            <a:picLocks noGrp="1" noChangeAspect="1"/>
          </p:cNvPicPr>
          <p:nvPr>
            <p:ph idx="1"/>
          </p:nvPr>
        </p:nvPicPr>
        <p:blipFill>
          <a:blip r:embed="rId2" cstate="print"/>
          <a:stretch>
            <a:fillRect/>
          </a:stretch>
        </p:blipFill>
        <p:spPr>
          <a:xfrm>
            <a:off x="228600" y="609600"/>
            <a:ext cx="8706811" cy="6248400"/>
          </a:xfrm>
        </p:spPr>
      </p:pic>
      <p:sp>
        <p:nvSpPr>
          <p:cNvPr id="7" name="Slide Number Placeholder 6"/>
          <p:cNvSpPr>
            <a:spLocks noGrp="1"/>
          </p:cNvSpPr>
          <p:nvPr>
            <p:ph type="sldNum" sz="quarter" idx="12"/>
          </p:nvPr>
        </p:nvSpPr>
        <p:spPr/>
        <p:txBody>
          <a:bodyPr/>
          <a:lstStyle/>
          <a:p>
            <a:pPr>
              <a:defRPr/>
            </a:pPr>
            <a:fld id="{E03BD01E-0726-4DE6-B222-EE842B5766D2}" type="slidenum">
              <a:rPr lang="en-US" smtClean="0"/>
              <a:pPr>
                <a:defRPr/>
              </a:pPr>
              <a:t>36</a:t>
            </a:fld>
            <a:r>
              <a:rPr lang="en-US" smtClean="0"/>
              <a:t>/42</a:t>
            </a:r>
            <a:endParaRPr lang="en-US" dirty="0"/>
          </a:p>
        </p:txBody>
      </p:sp>
    </p:spTree>
  </p:cSld>
  <p:clrMapOvr>
    <a:masterClrMapping/>
  </p:clrMapOvr>
  <p:transition advTm="16354">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Throughputs for 320 bits Classified, 100K Rules</a:t>
            </a:r>
            <a:endParaRPr lang="en-US" b="1" dirty="0"/>
          </a:p>
        </p:txBody>
      </p:sp>
      <p:pic>
        <p:nvPicPr>
          <p:cNvPr id="4" name="Content Placeholder 3" descr="Tables_vs_PPS_320bits_100000rules.png"/>
          <p:cNvPicPr>
            <a:picLocks noGrp="1" noChangeAspect="1"/>
          </p:cNvPicPr>
          <p:nvPr>
            <p:ph idx="1"/>
          </p:nvPr>
        </p:nvPicPr>
        <p:blipFill>
          <a:blip r:embed="rId2" cstate="print"/>
          <a:stretch>
            <a:fillRect/>
          </a:stretch>
        </p:blipFill>
        <p:spPr>
          <a:xfrm>
            <a:off x="152400" y="1143000"/>
            <a:ext cx="8763000" cy="5715000"/>
          </a:xfrm>
        </p:spPr>
      </p:pic>
      <p:sp>
        <p:nvSpPr>
          <p:cNvPr id="7" name="Slide Number Placeholder 6"/>
          <p:cNvSpPr>
            <a:spLocks noGrp="1"/>
          </p:cNvSpPr>
          <p:nvPr>
            <p:ph type="sldNum" sz="quarter" idx="12"/>
          </p:nvPr>
        </p:nvSpPr>
        <p:spPr/>
        <p:txBody>
          <a:bodyPr/>
          <a:lstStyle/>
          <a:p>
            <a:pPr>
              <a:defRPr/>
            </a:pPr>
            <a:fld id="{E03BD01E-0726-4DE6-B222-EE842B5766D2}" type="slidenum">
              <a:rPr lang="en-US" smtClean="0"/>
              <a:pPr>
                <a:defRPr/>
              </a:pPr>
              <a:t>37</a:t>
            </a:fld>
            <a:r>
              <a:rPr lang="en-US" smtClean="0"/>
              <a:t>/42</a:t>
            </a:r>
            <a:endParaRPr lang="en-US" dirty="0"/>
          </a:p>
        </p:txBody>
      </p:sp>
    </p:spTree>
  </p:cSld>
  <p:clrMapOvr>
    <a:masterClrMapping/>
  </p:clrMapOvr>
  <p:transition advTm="20560">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Throughputs for 12K Bits Classified,10K Rules</a:t>
            </a:r>
            <a:endParaRPr lang="en-US" b="1" dirty="0"/>
          </a:p>
        </p:txBody>
      </p:sp>
      <p:pic>
        <p:nvPicPr>
          <p:cNvPr id="4" name="Content Placeholder 3" descr="Tables_vs_PPS_12000bits_10000rules.png"/>
          <p:cNvPicPr>
            <a:picLocks noGrp="1" noChangeAspect="1"/>
          </p:cNvPicPr>
          <p:nvPr>
            <p:ph idx="1"/>
          </p:nvPr>
        </p:nvPicPr>
        <p:blipFill>
          <a:blip r:embed="rId2" cstate="print"/>
          <a:stretch>
            <a:fillRect/>
          </a:stretch>
        </p:blipFill>
        <p:spPr>
          <a:xfrm>
            <a:off x="152400" y="1143000"/>
            <a:ext cx="8763000" cy="5673728"/>
          </a:xfrm>
        </p:spPr>
      </p:pic>
      <p:sp>
        <p:nvSpPr>
          <p:cNvPr id="7" name="Slide Number Placeholder 6"/>
          <p:cNvSpPr>
            <a:spLocks noGrp="1"/>
          </p:cNvSpPr>
          <p:nvPr>
            <p:ph type="sldNum" sz="quarter" idx="12"/>
          </p:nvPr>
        </p:nvSpPr>
        <p:spPr/>
        <p:txBody>
          <a:bodyPr/>
          <a:lstStyle/>
          <a:p>
            <a:pPr>
              <a:defRPr/>
            </a:pPr>
            <a:fld id="{E03BD01E-0726-4DE6-B222-EE842B5766D2}" type="slidenum">
              <a:rPr lang="en-US" smtClean="0"/>
              <a:pPr>
                <a:defRPr/>
              </a:pPr>
              <a:t>38</a:t>
            </a:fld>
            <a:r>
              <a:rPr lang="en-US" smtClean="0"/>
              <a:t>/42</a:t>
            </a:r>
            <a:endParaRPr lang="en-US" dirty="0"/>
          </a:p>
        </p:txBody>
      </p:sp>
    </p:spTree>
  </p:cSld>
  <p:clrMapOvr>
    <a:masterClrMapping/>
  </p:clrMapOvr>
  <p:transition advTm="10615">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smtClean="0"/>
              <a:t>Outline</a:t>
            </a:r>
          </a:p>
        </p:txBody>
      </p:sp>
      <p:sp>
        <p:nvSpPr>
          <p:cNvPr id="3" name="Content Placeholder 2"/>
          <p:cNvSpPr>
            <a:spLocks noGrp="1"/>
          </p:cNvSpPr>
          <p:nvPr>
            <p:ph idx="1"/>
          </p:nvPr>
        </p:nvSpPr>
        <p:spPr>
          <a:xfrm>
            <a:off x="457200" y="1905000"/>
            <a:ext cx="8229600" cy="3581400"/>
          </a:xfrm>
        </p:spPr>
        <p:txBody>
          <a:bodyPr rtlCol="0">
            <a:normAutofit/>
          </a:bodyPr>
          <a:lstStyle/>
          <a:p>
            <a:pPr marL="274320" indent="-274320" fontAlgn="auto">
              <a:spcAft>
                <a:spcPts val="0"/>
              </a:spcAft>
              <a:buClr>
                <a:schemeClr val="accent3"/>
              </a:buClr>
              <a:buFont typeface="Arial" pitchFamily="34" charset="0"/>
              <a:buChar char="•"/>
              <a:defRPr/>
            </a:pPr>
            <a:r>
              <a:rPr lang="en-US" dirty="0" smtClean="0">
                <a:latin typeface="+mj-lt"/>
              </a:rPr>
              <a:t>Introduction</a:t>
            </a:r>
          </a:p>
          <a:p>
            <a:pPr marL="274320" indent="-274320" fontAlgn="auto">
              <a:spcAft>
                <a:spcPts val="0"/>
              </a:spcAft>
              <a:buClr>
                <a:schemeClr val="accent3"/>
              </a:buClr>
              <a:buFont typeface="Arial" pitchFamily="34" charset="0"/>
              <a:buChar char="•"/>
              <a:defRPr/>
            </a:pPr>
            <a:r>
              <a:rPr lang="en-US" dirty="0" smtClean="0">
                <a:latin typeface="+mj-lt"/>
              </a:rPr>
              <a:t>Related work on packet classification</a:t>
            </a:r>
          </a:p>
          <a:p>
            <a:pPr marL="274320" indent="-274320" fontAlgn="auto">
              <a:spcAft>
                <a:spcPts val="0"/>
              </a:spcAft>
              <a:buClr>
                <a:schemeClr val="accent3"/>
              </a:buClr>
              <a:buFont typeface="Arial" pitchFamily="34" charset="0"/>
              <a:buChar char="•"/>
              <a:defRPr/>
            </a:pPr>
            <a:r>
              <a:rPr lang="en-US" dirty="0" smtClean="0">
                <a:latin typeface="+mj-lt"/>
              </a:rPr>
              <a:t>Grouper</a:t>
            </a:r>
          </a:p>
          <a:p>
            <a:pPr marL="274320" indent="-274320" fontAlgn="auto">
              <a:spcAft>
                <a:spcPts val="0"/>
              </a:spcAft>
              <a:buClr>
                <a:schemeClr val="accent3"/>
              </a:buClr>
              <a:buFont typeface="Arial" pitchFamily="34" charset="0"/>
              <a:buChar char="•"/>
              <a:defRPr/>
            </a:pPr>
            <a:r>
              <a:rPr lang="en-US" dirty="0" smtClean="0">
                <a:latin typeface="+mj-lt"/>
              </a:rPr>
              <a:t>Performance Analysis</a:t>
            </a:r>
          </a:p>
          <a:p>
            <a:pPr marL="274320" indent="-274320" fontAlgn="auto">
              <a:spcAft>
                <a:spcPts val="0"/>
              </a:spcAft>
              <a:buClr>
                <a:schemeClr val="accent3"/>
              </a:buClr>
              <a:buFont typeface="Arial" pitchFamily="34" charset="0"/>
              <a:buChar char="•"/>
              <a:defRPr/>
            </a:pPr>
            <a:r>
              <a:rPr lang="en-US" dirty="0" smtClean="0">
                <a:latin typeface="+mj-lt"/>
              </a:rPr>
              <a:t>Empirical Evaluation</a:t>
            </a:r>
          </a:p>
          <a:p>
            <a:pPr marL="274320" indent="-274320" fontAlgn="auto">
              <a:spcAft>
                <a:spcPts val="0"/>
              </a:spcAft>
              <a:buClr>
                <a:schemeClr val="accent3"/>
              </a:buClr>
              <a:buFont typeface="Arial" pitchFamily="34" charset="0"/>
              <a:buChar char="•"/>
              <a:defRPr/>
            </a:pPr>
            <a:r>
              <a:rPr lang="en-US" dirty="0" smtClean="0">
                <a:solidFill>
                  <a:schemeClr val="tx2">
                    <a:lumMod val="60000"/>
                    <a:lumOff val="40000"/>
                  </a:schemeClr>
                </a:solidFill>
                <a:latin typeface="+mj-lt"/>
              </a:rPr>
              <a:t>Conclusions &amp; Future Work</a:t>
            </a: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39</a:t>
            </a:fld>
            <a:r>
              <a:rPr lang="en-US" smtClean="0"/>
              <a:t>/42</a:t>
            </a:r>
            <a:endParaRPr lang="en-US" dirty="0"/>
          </a:p>
        </p:txBody>
      </p:sp>
    </p:spTree>
  </p:cSld>
  <p:clrMapOvr>
    <a:masterClrMapping/>
  </p:clrMapOvr>
  <p:transition advTm="1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Quick (</a:t>
            </a:r>
            <a:r>
              <a:rPr lang="en-US" b="1" dirty="0" err="1" smtClean="0"/>
              <a:t>Over|Re</a:t>
            </a:r>
            <a:r>
              <a:rPr lang="en-US" b="1" dirty="0" smtClean="0"/>
              <a:t>)view of Packet Classifiers</a:t>
            </a:r>
            <a:endParaRPr lang="en-US" b="1" dirty="0"/>
          </a:p>
        </p:txBody>
      </p:sp>
      <p:sp>
        <p:nvSpPr>
          <p:cNvPr id="5123" name="Content Placeholder 2"/>
          <p:cNvSpPr>
            <a:spLocks noGrp="1"/>
          </p:cNvSpPr>
          <p:nvPr>
            <p:ph idx="1"/>
          </p:nvPr>
        </p:nvSpPr>
        <p:spPr/>
        <p:txBody>
          <a:bodyPr>
            <a:normAutofit/>
          </a:bodyPr>
          <a:lstStyle/>
          <a:p>
            <a:pPr marL="274320" indent="-274320" fontAlgn="auto">
              <a:spcAft>
                <a:spcPts val="0"/>
              </a:spcAft>
              <a:buClr>
                <a:schemeClr val="accent3"/>
              </a:buClr>
              <a:buFont typeface="Wingdings 2"/>
              <a:buChar char=""/>
              <a:defRPr/>
            </a:pPr>
            <a:r>
              <a:rPr lang="en-US" dirty="0" smtClean="0"/>
              <a:t>Takes in a list of rules, each specifying a class of packets matched by that rule</a:t>
            </a:r>
          </a:p>
          <a:p>
            <a:pPr marL="274320" indent="-274320" fontAlgn="auto">
              <a:spcAft>
                <a:spcPts val="0"/>
              </a:spcAft>
              <a:buClr>
                <a:schemeClr val="accent3"/>
              </a:buClr>
              <a:buFont typeface="Wingdings 2"/>
              <a:buChar char=""/>
              <a:defRPr/>
            </a:pPr>
            <a:r>
              <a:rPr lang="en-US" dirty="0" smtClean="0"/>
              <a:t>The rules are usually arranged by priority</a:t>
            </a:r>
          </a:p>
          <a:p>
            <a:pPr marL="274320" indent="-274320" fontAlgn="auto">
              <a:spcAft>
                <a:spcPts val="0"/>
              </a:spcAft>
              <a:buClr>
                <a:schemeClr val="accent3"/>
              </a:buClr>
              <a:buNone/>
              <a:defRPr/>
            </a:pPr>
            <a:endParaRPr lang="en-US" dirty="0" smtClean="0"/>
          </a:p>
        </p:txBody>
      </p:sp>
      <p:graphicFrame>
        <p:nvGraphicFramePr>
          <p:cNvPr id="5" name="Table 4"/>
          <p:cNvGraphicFramePr>
            <a:graphicFrameLocks noGrp="1"/>
          </p:cNvGraphicFramePr>
          <p:nvPr/>
        </p:nvGraphicFramePr>
        <p:xfrm>
          <a:off x="1752601" y="3962400"/>
          <a:ext cx="5257799" cy="1854200"/>
        </p:xfrm>
        <a:graphic>
          <a:graphicData uri="http://schemas.openxmlformats.org/drawingml/2006/table">
            <a:tbl>
              <a:tblPr firstRow="1" bandRow="1">
                <a:tableStyleId>{5C22544A-7EE6-4342-B048-85BDC9FD1C3A}</a:tableStyleId>
              </a:tblPr>
              <a:tblGrid>
                <a:gridCol w="854392"/>
                <a:gridCol w="1965008"/>
                <a:gridCol w="2438399"/>
              </a:tblGrid>
              <a:tr h="370840">
                <a:tc>
                  <a:txBody>
                    <a:bodyPr/>
                    <a:lstStyle/>
                    <a:p>
                      <a:r>
                        <a:rPr lang="en-US" dirty="0" smtClean="0"/>
                        <a:t>Class</a:t>
                      </a:r>
                      <a:endParaRPr lang="en-US" dirty="0"/>
                    </a:p>
                  </a:txBody>
                  <a:tcPr/>
                </a:tc>
                <a:tc>
                  <a:txBody>
                    <a:bodyPr/>
                    <a:lstStyle/>
                    <a:p>
                      <a:r>
                        <a:rPr lang="en-US" dirty="0" smtClean="0"/>
                        <a:t>Source</a:t>
                      </a:r>
                      <a:r>
                        <a:rPr lang="en-US" baseline="0" dirty="0" smtClean="0"/>
                        <a:t> IP</a:t>
                      </a:r>
                      <a:endParaRPr lang="en-US" dirty="0"/>
                    </a:p>
                  </a:txBody>
                  <a:tcPr/>
                </a:tc>
                <a:tc>
                  <a:txBody>
                    <a:bodyPr/>
                    <a:lstStyle/>
                    <a:p>
                      <a:r>
                        <a:rPr lang="en-US" dirty="0" smtClean="0"/>
                        <a:t>Source Port</a:t>
                      </a:r>
                      <a:endParaRPr lang="en-US" dirty="0"/>
                    </a:p>
                  </a:txBody>
                  <a:tcPr/>
                </a:tc>
              </a:tr>
              <a:tr h="370840">
                <a:tc>
                  <a:txBody>
                    <a:bodyPr/>
                    <a:lstStyle/>
                    <a:p>
                      <a:r>
                        <a:rPr lang="en-US" dirty="0" smtClean="0"/>
                        <a:t>0</a:t>
                      </a:r>
                      <a:endParaRPr lang="en-US" dirty="0"/>
                    </a:p>
                  </a:txBody>
                  <a:tcPr/>
                </a:tc>
                <a:tc>
                  <a:txBody>
                    <a:bodyPr/>
                    <a:lstStyle/>
                    <a:p>
                      <a:r>
                        <a:rPr lang="en-US" dirty="0" smtClean="0"/>
                        <a:t>192.168.*.1</a:t>
                      </a:r>
                      <a:endParaRPr lang="en-US" dirty="0"/>
                    </a:p>
                  </a:txBody>
                  <a:tcPr/>
                </a:tc>
                <a:tc>
                  <a:txBody>
                    <a:bodyPr/>
                    <a:lstStyle/>
                    <a:p>
                      <a:r>
                        <a:rPr lang="en-US" dirty="0" smtClean="0"/>
                        <a:t>4567</a:t>
                      </a:r>
                      <a:endParaRPr lang="en-US" dirty="0"/>
                    </a:p>
                  </a:txBody>
                  <a:tcPr/>
                </a:tc>
              </a:tr>
              <a:tr h="370840">
                <a:tc>
                  <a:txBody>
                    <a:bodyPr/>
                    <a:lstStyle/>
                    <a:p>
                      <a:r>
                        <a:rPr lang="en-US" dirty="0" smtClean="0"/>
                        <a:t>1</a:t>
                      </a:r>
                      <a:endParaRPr lang="en-US" dirty="0"/>
                    </a:p>
                  </a:txBody>
                  <a:tcPr/>
                </a:tc>
                <a:tc>
                  <a:txBody>
                    <a:bodyPr/>
                    <a:lstStyle/>
                    <a:p>
                      <a:r>
                        <a:rPr lang="en-US" dirty="0" smtClean="0"/>
                        <a:t>4.4.4.[4-8]</a:t>
                      </a:r>
                      <a:endParaRPr lang="en-US" dirty="0"/>
                    </a:p>
                  </a:txBody>
                  <a:tcPr/>
                </a:tc>
                <a:tc>
                  <a:txBody>
                    <a:bodyPr/>
                    <a:lstStyle/>
                    <a:p>
                      <a:r>
                        <a:rPr lang="en-US" dirty="0" smtClean="0"/>
                        <a:t>[80 - 81]</a:t>
                      </a:r>
                      <a:endParaRPr lang="en-US" dirty="0"/>
                    </a:p>
                  </a:txBody>
                  <a:tcPr/>
                </a:tc>
              </a:tr>
              <a:tr h="370840">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&gt;=1024</a:t>
                      </a:r>
                      <a:endParaRPr lang="en-US" dirty="0"/>
                    </a:p>
                  </a:txBody>
                  <a:tcPr/>
                </a:tc>
              </a:tr>
              <a:tr h="370840">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dirty="0" smtClean="0"/>
                        <a:t>*</a:t>
                      </a:r>
                      <a:r>
                        <a:rPr lang="en-US" baseline="0" dirty="0" smtClean="0"/>
                        <a:t> </a:t>
                      </a:r>
                      <a:endParaRPr lang="en-US" dirty="0"/>
                    </a:p>
                  </a:txBody>
                  <a:tcPr/>
                </a:tc>
              </a:tr>
            </a:tbl>
          </a:graphicData>
        </a:graphic>
      </p:graphicFrame>
      <p:sp>
        <p:nvSpPr>
          <p:cNvPr id="8" name="Slide Number Placeholder 7"/>
          <p:cNvSpPr>
            <a:spLocks noGrp="1"/>
          </p:cNvSpPr>
          <p:nvPr>
            <p:ph type="sldNum" sz="quarter" idx="12"/>
          </p:nvPr>
        </p:nvSpPr>
        <p:spPr/>
        <p:txBody>
          <a:bodyPr/>
          <a:lstStyle/>
          <a:p>
            <a:pPr>
              <a:defRPr/>
            </a:pPr>
            <a:fld id="{E03BD01E-0726-4DE6-B222-EE842B5766D2}" type="slidenum">
              <a:rPr lang="en-US" smtClean="0"/>
              <a:pPr>
                <a:defRPr/>
              </a:pPr>
              <a:t>4</a:t>
            </a:fld>
            <a:r>
              <a:rPr lang="en-US" smtClean="0"/>
              <a:t>/42</a:t>
            </a:r>
            <a:endParaRPr lang="en-US" dirty="0"/>
          </a:p>
        </p:txBody>
      </p:sp>
    </p:spTree>
  </p:cSld>
  <p:clrMapOvr>
    <a:masterClrMapping/>
  </p:clrMapOvr>
  <p:transition advTm="22512">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b="1" dirty="0"/>
          </a:p>
        </p:txBody>
      </p:sp>
      <p:sp>
        <p:nvSpPr>
          <p:cNvPr id="3" name="Content Placeholder 2"/>
          <p:cNvSpPr>
            <a:spLocks noGrp="1"/>
          </p:cNvSpPr>
          <p:nvPr>
            <p:ph idx="1"/>
          </p:nvPr>
        </p:nvSpPr>
        <p:spPr/>
        <p:txBody>
          <a:bodyPr>
            <a:normAutofit/>
          </a:bodyPr>
          <a:lstStyle/>
          <a:p>
            <a:r>
              <a:rPr lang="en-US" dirty="0" smtClean="0"/>
              <a:t>Grouper classifies packets according to arbitrary bitmask rules</a:t>
            </a:r>
          </a:p>
          <a:p>
            <a:r>
              <a:rPr lang="en-US" dirty="0" smtClean="0"/>
              <a:t>Grouper can trade time for space efficiency as needed</a:t>
            </a:r>
          </a:p>
          <a:p>
            <a:pPr lvl="1"/>
            <a:r>
              <a:rPr lang="en-US" dirty="0" smtClean="0"/>
              <a:t>Classification time: </a:t>
            </a:r>
            <a:r>
              <a:rPr lang="en-US" i="1" dirty="0" smtClean="0"/>
              <a:t>O(t </a:t>
            </a:r>
            <a:r>
              <a:rPr lang="en-US" b="1" i="1" dirty="0" smtClean="0">
                <a:latin typeface="+mj-lt"/>
                <a:cs typeface="Times New Roman"/>
              </a:rPr>
              <a:t>∙ </a:t>
            </a:r>
            <a:r>
              <a:rPr lang="en-US" i="1" dirty="0" smtClean="0"/>
              <a:t>n/W</a:t>
            </a:r>
            <a:r>
              <a:rPr lang="en-US" i="1" dirty="0" smtClean="0"/>
              <a:t>)</a:t>
            </a:r>
            <a:endParaRPr lang="en-US" sz="2400" dirty="0" smtClean="0"/>
          </a:p>
          <a:p>
            <a:pPr lvl="1"/>
            <a:r>
              <a:rPr lang="en-US" dirty="0" smtClean="0"/>
              <a:t>Memory use: </a:t>
            </a:r>
            <a:r>
              <a:rPr lang="en-US" i="1" dirty="0" smtClean="0">
                <a:latin typeface="+mj-lt"/>
              </a:rPr>
              <a:t>O(2</a:t>
            </a:r>
            <a:r>
              <a:rPr lang="en-US" i="1" baseline="30000" dirty="0" smtClean="0">
                <a:latin typeface="+mj-lt"/>
              </a:rPr>
              <a:t>b/t</a:t>
            </a:r>
            <a:r>
              <a:rPr lang="en-US" i="1" dirty="0" smtClean="0">
                <a:latin typeface="+mj-lt"/>
              </a:rPr>
              <a:t> </a:t>
            </a:r>
            <a:r>
              <a:rPr lang="en-US" b="1" i="1" dirty="0" smtClean="0">
                <a:latin typeface="+mj-lt"/>
                <a:cs typeface="Times New Roman"/>
              </a:rPr>
              <a:t>∙</a:t>
            </a:r>
            <a:r>
              <a:rPr lang="en-US" i="1" dirty="0" smtClean="0">
                <a:latin typeface="+mj-lt"/>
                <a:cs typeface="Times New Roman"/>
              </a:rPr>
              <a:t> </a:t>
            </a:r>
            <a:r>
              <a:rPr lang="en-US" i="1" dirty="0" smtClean="0">
                <a:latin typeface="+mj-lt"/>
              </a:rPr>
              <a:t>t </a:t>
            </a:r>
            <a:r>
              <a:rPr lang="en-US" b="1" i="1" dirty="0" smtClean="0">
                <a:latin typeface="+mj-lt"/>
                <a:cs typeface="Times New Roman"/>
              </a:rPr>
              <a:t>∙</a:t>
            </a:r>
            <a:r>
              <a:rPr lang="en-US" i="1" dirty="0" smtClean="0">
                <a:latin typeface="+mj-lt"/>
              </a:rPr>
              <a:t> n</a:t>
            </a:r>
            <a:r>
              <a:rPr lang="en-US" i="1" dirty="0" smtClean="0">
                <a:latin typeface="+mj-lt"/>
              </a:rPr>
              <a:t>)</a:t>
            </a:r>
          </a:p>
          <a:p>
            <a:r>
              <a:rPr lang="en-US" dirty="0" smtClean="0"/>
              <a:t>Grouper gets good performance even on commodity hardware and large rule sets</a:t>
            </a:r>
          </a:p>
        </p:txBody>
      </p:sp>
      <p:sp>
        <p:nvSpPr>
          <p:cNvPr id="5" name="TextBox 4"/>
          <p:cNvSpPr txBox="1"/>
          <p:nvPr/>
        </p:nvSpPr>
        <p:spPr>
          <a:xfrm>
            <a:off x="6324600" y="3962400"/>
            <a:ext cx="1725152" cy="461665"/>
          </a:xfrm>
          <a:prstGeom prst="rect">
            <a:avLst/>
          </a:prstGeom>
          <a:noFill/>
        </p:spPr>
        <p:txBody>
          <a:bodyPr wrap="none" rtlCol="0">
            <a:spAutoFit/>
          </a:bodyPr>
          <a:lstStyle/>
          <a:p>
            <a:r>
              <a:rPr lang="en-US" sz="2400" dirty="0" smtClean="0"/>
              <a:t>[1 </a:t>
            </a:r>
            <a:r>
              <a:rPr lang="en-US" sz="2400" dirty="0" smtClean="0">
                <a:cs typeface="Times New Roman"/>
              </a:rPr>
              <a:t>&lt;</a:t>
            </a:r>
            <a:r>
              <a:rPr lang="en-US" sz="2400" dirty="0" smtClean="0"/>
              <a:t>  t  </a:t>
            </a:r>
            <a:r>
              <a:rPr lang="en-US" sz="2400" dirty="0" smtClean="0">
                <a:cs typeface="Times New Roman"/>
              </a:rPr>
              <a:t>≤</a:t>
            </a:r>
            <a:r>
              <a:rPr lang="en-US" sz="2400" dirty="0" smtClean="0"/>
              <a:t>  b]</a:t>
            </a:r>
            <a:endParaRPr lang="en-US" sz="2400" dirty="0"/>
          </a:p>
        </p:txBody>
      </p:sp>
      <p:sp>
        <p:nvSpPr>
          <p:cNvPr id="6" name="Right Brace 5"/>
          <p:cNvSpPr/>
          <p:nvPr/>
        </p:nvSpPr>
        <p:spPr>
          <a:xfrm>
            <a:off x="5943600" y="3810000"/>
            <a:ext cx="304800" cy="8382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pPr>
              <a:defRPr/>
            </a:pPr>
            <a:fld id="{E03BD01E-0726-4DE6-B222-EE842B5766D2}" type="slidenum">
              <a:rPr lang="en-US" smtClean="0"/>
              <a:pPr>
                <a:defRPr/>
              </a:pPr>
              <a:t>40</a:t>
            </a:fld>
            <a:r>
              <a:rPr lang="en-US" smtClean="0"/>
              <a:t>/42</a:t>
            </a:r>
            <a:endParaRPr lang="en-US" dirty="0"/>
          </a:p>
        </p:txBody>
      </p:sp>
    </p:spTree>
    <p:custDataLst>
      <p:tags r:id="rId1"/>
    </p:custDataLst>
  </p:cSld>
  <p:clrMapOvr>
    <a:masterClrMapping/>
  </p:clrMapOvr>
  <p:transition advTm="3641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Work</a:t>
            </a:r>
            <a:endParaRPr lang="en-US" b="1" dirty="0"/>
          </a:p>
        </p:txBody>
      </p:sp>
      <p:sp>
        <p:nvSpPr>
          <p:cNvPr id="3" name="Content Placeholder 2"/>
          <p:cNvSpPr>
            <a:spLocks noGrp="1"/>
          </p:cNvSpPr>
          <p:nvPr>
            <p:ph idx="1"/>
          </p:nvPr>
        </p:nvSpPr>
        <p:spPr>
          <a:xfrm>
            <a:off x="381000" y="1524000"/>
            <a:ext cx="8458200" cy="4525963"/>
          </a:xfrm>
        </p:spPr>
        <p:txBody>
          <a:bodyPr>
            <a:normAutofit fontScale="92500"/>
          </a:bodyPr>
          <a:lstStyle/>
          <a:p>
            <a:r>
              <a:rPr lang="en-US" dirty="0" smtClean="0"/>
              <a:t>We are extending Grouper to handle range patterns directly</a:t>
            </a:r>
          </a:p>
          <a:p>
            <a:r>
              <a:rPr lang="en-US" dirty="0" smtClean="0"/>
              <a:t>This can be done both through expansion of range patterns to bitmask patterns, or through grouping all bits of the range into the same table</a:t>
            </a:r>
          </a:p>
          <a:p>
            <a:r>
              <a:rPr lang="en-US" dirty="0" smtClean="0"/>
              <a:t>We are also extending Grouper to handle rule-set updates while it is running</a:t>
            </a:r>
          </a:p>
          <a:p>
            <a:r>
              <a:rPr lang="en-US" dirty="0" smtClean="0"/>
              <a:t>This is an interesting challenge for an algorithm that relies heavily on </a:t>
            </a:r>
            <a:r>
              <a:rPr lang="en-US" dirty="0" err="1" smtClean="0"/>
              <a:t>precomputation</a:t>
            </a:r>
            <a:endParaRPr lang="en-US"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41</a:t>
            </a:fld>
            <a:r>
              <a:rPr lang="en-US" smtClean="0"/>
              <a:t>/42</a:t>
            </a:r>
            <a:endParaRPr lang="en-US" dirty="0"/>
          </a:p>
        </p:txBody>
      </p:sp>
    </p:spTree>
    <p:custDataLst>
      <p:tags r:id="rId1"/>
    </p:custDataLst>
  </p:cSld>
  <p:clrMapOvr>
    <a:masterClrMapping/>
  </p:clrMapOvr>
  <p:transition advTm="6344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Thanks/Questions?</a:t>
            </a:r>
            <a:endParaRPr lang="en-US" b="1"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42</a:t>
            </a:fld>
            <a:r>
              <a:rPr lang="en-US" smtClean="0"/>
              <a:t>/42</a:t>
            </a:r>
            <a:endParaRPr lang="en-US" dirty="0"/>
          </a:p>
        </p:txBody>
      </p:sp>
    </p:spTree>
  </p:cSld>
  <p:clrMapOvr>
    <a:masterClrMapping/>
  </p:clrMapOvr>
  <p:transition advTm="4346">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b="1" dirty="0" smtClean="0"/>
              <a:t>Extra Slides</a:t>
            </a:r>
            <a:endParaRPr lang="en-US" b="1"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43</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Exact Memory Usage</a:t>
            </a:r>
            <a:endParaRPr lang="en-US" b="1" dirty="0"/>
          </a:p>
        </p:txBody>
      </p:sp>
      <p:sp>
        <p:nvSpPr>
          <p:cNvPr id="3" name="Content Placeholder 2"/>
          <p:cNvSpPr>
            <a:spLocks noGrp="1"/>
          </p:cNvSpPr>
          <p:nvPr>
            <p:ph idx="1"/>
          </p:nvPr>
        </p:nvSpPr>
        <p:spPr/>
        <p:txBody>
          <a:bodyPr/>
          <a:lstStyle/>
          <a:p>
            <a:r>
              <a:rPr lang="en-US" dirty="0" smtClean="0"/>
              <a:t>Grouper’s exact memory usage is given by</a:t>
            </a:r>
            <a:endParaRPr lang="en-US" dirty="0"/>
          </a:p>
        </p:txBody>
      </p:sp>
      <p:pic>
        <p:nvPicPr>
          <p:cNvPr id="7" name="Picture 6" descr="full_memory_eqn.png"/>
          <p:cNvPicPr>
            <a:picLocks noChangeAspect="1"/>
          </p:cNvPicPr>
          <p:nvPr/>
        </p:nvPicPr>
        <p:blipFill>
          <a:blip r:embed="rId2" cstate="print"/>
          <a:stretch>
            <a:fillRect/>
          </a:stretch>
        </p:blipFill>
        <p:spPr>
          <a:xfrm>
            <a:off x="419100" y="2652712"/>
            <a:ext cx="8305800" cy="1552575"/>
          </a:xfrm>
          <a:prstGeom prst="rect">
            <a:avLst/>
          </a:prstGeom>
        </p:spPr>
      </p:pic>
      <p:sp>
        <p:nvSpPr>
          <p:cNvPr id="8" name="Slide Number Placeholder 7"/>
          <p:cNvSpPr>
            <a:spLocks noGrp="1"/>
          </p:cNvSpPr>
          <p:nvPr>
            <p:ph type="sldNum" sz="quarter" idx="12"/>
          </p:nvPr>
        </p:nvSpPr>
        <p:spPr/>
        <p:txBody>
          <a:bodyPr/>
          <a:lstStyle/>
          <a:p>
            <a:pPr>
              <a:defRPr/>
            </a:pPr>
            <a:fld id="{E03BD01E-0726-4DE6-B222-EE842B5766D2}" type="slidenum">
              <a:rPr lang="en-US" smtClean="0"/>
              <a:pPr>
                <a:defRPr/>
              </a:pPr>
              <a:t>44</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Classifier’s Job</a:t>
            </a:r>
            <a:endParaRPr lang="en-US" b="1" dirty="0"/>
          </a:p>
        </p:txBody>
      </p:sp>
      <p:sp>
        <p:nvSpPr>
          <p:cNvPr id="3" name="Content Placeholder 2"/>
          <p:cNvSpPr>
            <a:spLocks noGrp="1"/>
          </p:cNvSpPr>
          <p:nvPr>
            <p:ph idx="1"/>
          </p:nvPr>
        </p:nvSpPr>
        <p:spPr>
          <a:xfrm>
            <a:off x="457200" y="1600201"/>
            <a:ext cx="8229600" cy="1600199"/>
          </a:xfrm>
        </p:spPr>
        <p:txBody>
          <a:bodyPr>
            <a:normAutofit/>
          </a:bodyPr>
          <a:lstStyle/>
          <a:p>
            <a:pPr marL="274320" indent="-274320" fontAlgn="auto">
              <a:spcAft>
                <a:spcPts val="0"/>
              </a:spcAft>
              <a:buClr>
                <a:schemeClr val="accent3"/>
              </a:buClr>
              <a:buFont typeface="Wingdings 2"/>
              <a:buChar char=""/>
              <a:defRPr/>
            </a:pPr>
            <a:r>
              <a:rPr lang="en-US" dirty="0" smtClean="0"/>
              <a:t>The </a:t>
            </a:r>
            <a:r>
              <a:rPr lang="en-US" dirty="0"/>
              <a:t>classifier’s job is to input packets, and for every input, output </a:t>
            </a:r>
            <a:r>
              <a:rPr lang="en-US" dirty="0" smtClean="0"/>
              <a:t>the </a:t>
            </a:r>
            <a:r>
              <a:rPr lang="en-US" dirty="0"/>
              <a:t>corresponding class </a:t>
            </a:r>
            <a:r>
              <a:rPr lang="en-US" dirty="0" smtClean="0"/>
              <a:t>number</a:t>
            </a:r>
            <a:endParaRPr lang="en-US" dirty="0"/>
          </a:p>
        </p:txBody>
      </p:sp>
      <p:grpSp>
        <p:nvGrpSpPr>
          <p:cNvPr id="30" name="Group 29"/>
          <p:cNvGrpSpPr/>
          <p:nvPr/>
        </p:nvGrpSpPr>
        <p:grpSpPr>
          <a:xfrm>
            <a:off x="457200" y="2895600"/>
            <a:ext cx="7924800" cy="3771900"/>
            <a:chOff x="457200" y="2895600"/>
            <a:chExt cx="7924800" cy="3771900"/>
          </a:xfrm>
        </p:grpSpPr>
        <p:sp>
          <p:nvSpPr>
            <p:cNvPr id="7" name="Snip Diagonal Corner Rectangle 6"/>
            <p:cNvSpPr/>
            <p:nvPr/>
          </p:nvSpPr>
          <p:spPr>
            <a:xfrm>
              <a:off x="457200" y="4038600"/>
              <a:ext cx="1519825" cy="457200"/>
            </a:xfrm>
            <a:prstGeom prst="snip2DiagRect">
              <a:avLst>
                <a:gd name="adj1" fmla="val 0"/>
                <a:gd name="adj2"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Packet</a:t>
              </a:r>
              <a:endParaRPr lang="en-US" dirty="0"/>
            </a:p>
          </p:txBody>
        </p:sp>
        <p:sp>
          <p:nvSpPr>
            <p:cNvPr id="10" name="Bent-Up Arrow 9"/>
            <p:cNvSpPr/>
            <p:nvPr/>
          </p:nvSpPr>
          <p:spPr>
            <a:xfrm rot="5400000">
              <a:off x="1437014" y="4315912"/>
              <a:ext cx="609600" cy="1121775"/>
            </a:xfrm>
            <a:prstGeom prst="bentUpArrow">
              <a:avLst>
                <a:gd name="adj1" fmla="val 13018"/>
                <a:gd name="adj2" fmla="val 25000"/>
                <a:gd name="adj3" fmla="val 3318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irect Access Storage 31"/>
            <p:cNvSpPr/>
            <p:nvPr/>
          </p:nvSpPr>
          <p:spPr>
            <a:xfrm rot="16200000">
              <a:off x="7123917" y="2742417"/>
              <a:ext cx="1104900" cy="1411266"/>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043107" y="3276600"/>
              <a:ext cx="1151305" cy="461665"/>
            </a:xfrm>
            <a:prstGeom prst="rect">
              <a:avLst/>
            </a:prstGeom>
            <a:noFill/>
            <a:ln>
              <a:noFill/>
            </a:ln>
          </p:spPr>
          <p:txBody>
            <a:bodyPr wrap="none" lIns="91440" tIns="45720" rIns="91440" bIns="45720">
              <a:spAutoFit/>
            </a:bodyPr>
            <a:lstStyle/>
            <a:p>
              <a:pPr algn="ctr"/>
              <a:r>
                <a:rPr lang="en-US"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Class 1</a:t>
              </a:r>
              <a:endParaRPr lang="en-US"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Flowchart: Direct Access Storage 35"/>
            <p:cNvSpPr/>
            <p:nvPr/>
          </p:nvSpPr>
          <p:spPr>
            <a:xfrm rot="16200000">
              <a:off x="7123917" y="3961617"/>
              <a:ext cx="1104900" cy="1411266"/>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79293" y="4533900"/>
              <a:ext cx="1151305" cy="461665"/>
            </a:xfrm>
            <a:prstGeom prst="rect">
              <a:avLst/>
            </a:prstGeom>
            <a:noFill/>
            <a:ln>
              <a:noFill/>
            </a:ln>
          </p:spPr>
          <p:txBody>
            <a:bodyPr wrap="none" lIns="91440" tIns="45720" rIns="91440" bIns="45720">
              <a:spAutoFit/>
            </a:bodyPr>
            <a:lstStyle/>
            <a:p>
              <a:pPr algn="ctr"/>
              <a:r>
                <a:rPr lang="en-US"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Class 2</a:t>
              </a:r>
              <a:endParaRPr lang="en-US"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Flowchart: Direct Access Storage 38"/>
            <p:cNvSpPr/>
            <p:nvPr/>
          </p:nvSpPr>
          <p:spPr>
            <a:xfrm rot="16200000">
              <a:off x="7123917" y="5409417"/>
              <a:ext cx="1104900" cy="1411266"/>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079293" y="5981700"/>
              <a:ext cx="1200024" cy="461665"/>
            </a:xfrm>
            <a:prstGeom prst="rect">
              <a:avLst/>
            </a:prstGeom>
            <a:noFill/>
            <a:ln>
              <a:noFill/>
            </a:ln>
          </p:spPr>
          <p:txBody>
            <a:bodyPr wrap="none" lIns="91440" tIns="45720" rIns="91440" bIns="45720">
              <a:spAutoFit/>
            </a:bodyPr>
            <a:lstStyle/>
            <a:p>
              <a:pPr algn="ctr"/>
              <a:r>
                <a:rPr lang="en-US"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Class N</a:t>
              </a:r>
              <a:endParaRPr lang="en-US"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Notched Right Arrow 40"/>
            <p:cNvSpPr/>
            <p:nvPr/>
          </p:nvSpPr>
          <p:spPr>
            <a:xfrm rot="19550988">
              <a:off x="5359038" y="3896311"/>
              <a:ext cx="1631194" cy="182919"/>
            </a:xfrm>
            <a:prstGeom prst="notched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404970" y="5029200"/>
              <a:ext cx="492068" cy="492443"/>
            </a:xfrm>
            <a:prstGeom prst="rect">
              <a:avLst/>
            </a:prstGeom>
            <a:noFill/>
          </p:spPr>
          <p:txBody>
            <a:bodyPr wrap="none" rtlCol="0">
              <a:spAutoFit/>
            </a:bodyPr>
            <a:lstStyle/>
            <a:p>
              <a:r>
                <a:rPr lang="en-US" sz="2600" b="1" dirty="0" smtClean="0"/>
                <a:t>…</a:t>
              </a:r>
              <a:endParaRPr lang="en-US" sz="2600" b="1" dirty="0"/>
            </a:p>
          </p:txBody>
        </p:sp>
        <p:sp>
          <p:nvSpPr>
            <p:cNvPr id="47" name="Notched Right Arrow 46"/>
            <p:cNvSpPr/>
            <p:nvPr/>
          </p:nvSpPr>
          <p:spPr>
            <a:xfrm>
              <a:off x="5523283" y="4648200"/>
              <a:ext cx="1375079" cy="228599"/>
            </a:xfrm>
            <a:prstGeom prst="notched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Notched Right Arrow 47"/>
            <p:cNvSpPr/>
            <p:nvPr/>
          </p:nvSpPr>
          <p:spPr>
            <a:xfrm rot="1752030">
              <a:off x="5393936" y="5623705"/>
              <a:ext cx="1423007" cy="195437"/>
            </a:xfrm>
            <a:prstGeom prst="notched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11260" y="4572000"/>
              <a:ext cx="2967277" cy="9906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773123" y="4038600"/>
              <a:ext cx="1157962" cy="685800"/>
              <a:chOff x="2895600" y="4114800"/>
              <a:chExt cx="1219200" cy="685800"/>
            </a:xfrm>
          </p:grpSpPr>
          <p:sp>
            <p:nvSpPr>
              <p:cNvPr id="13" name="Snip Single Corner Rectangle 12"/>
              <p:cNvSpPr/>
              <p:nvPr/>
            </p:nvSpPr>
            <p:spPr>
              <a:xfrm>
                <a:off x="2895600" y="4114800"/>
                <a:ext cx="1219200" cy="6858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18" name="TextBox 17"/>
              <p:cNvSpPr txBox="1"/>
              <p:nvPr/>
            </p:nvSpPr>
            <p:spPr>
              <a:xfrm>
                <a:off x="2971800" y="4114800"/>
                <a:ext cx="966931" cy="369332"/>
              </a:xfrm>
              <a:prstGeom prst="rect">
                <a:avLst/>
              </a:prstGeom>
              <a:noFill/>
            </p:spPr>
            <p:txBody>
              <a:bodyPr wrap="none" rtlCol="0">
                <a:spAutoFit/>
              </a:bodyPr>
              <a:lstStyle/>
              <a:p>
                <a:r>
                  <a:rPr lang="en-US" b="1" dirty="0" smtClean="0"/>
                  <a:t>RULES</a:t>
                </a:r>
                <a:endParaRPr lang="en-US" b="1" dirty="0"/>
              </a:p>
            </p:txBody>
          </p:sp>
        </p:grpSp>
        <p:pic>
          <p:nvPicPr>
            <p:cNvPr id="49" name="Picture 48" descr="RuleExample.png"/>
            <p:cNvPicPr>
              <a:picLocks noChangeAspect="1"/>
            </p:cNvPicPr>
            <p:nvPr/>
          </p:nvPicPr>
          <p:blipFill>
            <a:blip r:embed="rId3" cstate="print"/>
            <a:stretch>
              <a:fillRect/>
            </a:stretch>
          </p:blipFill>
          <p:spPr>
            <a:xfrm>
              <a:off x="2917868" y="4419600"/>
              <a:ext cx="868471" cy="934470"/>
            </a:xfrm>
            <a:prstGeom prst="rect">
              <a:avLst/>
            </a:prstGeom>
          </p:spPr>
        </p:pic>
        <p:sp>
          <p:nvSpPr>
            <p:cNvPr id="50" name="Rectangle 49"/>
            <p:cNvSpPr/>
            <p:nvPr/>
          </p:nvSpPr>
          <p:spPr>
            <a:xfrm>
              <a:off x="2700750" y="4724400"/>
              <a:ext cx="1302707"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83633" y="4876800"/>
              <a:ext cx="2750159" cy="775213"/>
            </a:xfrm>
            <a:prstGeom prst="rect">
              <a:avLst/>
            </a:prstGeom>
            <a:noFill/>
            <a:ln>
              <a:noFill/>
            </a:ln>
          </p:spPr>
          <p:txBody>
            <a:bodyPr wrap="square" lIns="91440" tIns="45720" rIns="91440" bIns="45720">
              <a:spAutoFit/>
            </a:bodyPr>
            <a:lstStyle/>
            <a:p>
              <a:pPr algn="ctr"/>
              <a:r>
                <a:rPr lang="en-US" sz="25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Packet Classifier</a:t>
              </a:r>
              <a:endParaRPr lang="en-US" sz="25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27" name="Straight Connector 26"/>
            <p:cNvCxnSpPr/>
            <p:nvPr/>
          </p:nvCxnSpPr>
          <p:spPr>
            <a:xfrm>
              <a:off x="2700750" y="4724400"/>
              <a:ext cx="130270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Slide Number Placeholder 28"/>
          <p:cNvSpPr>
            <a:spLocks noGrp="1"/>
          </p:cNvSpPr>
          <p:nvPr>
            <p:ph type="sldNum" sz="quarter" idx="12"/>
          </p:nvPr>
        </p:nvSpPr>
        <p:spPr/>
        <p:txBody>
          <a:bodyPr/>
          <a:lstStyle/>
          <a:p>
            <a:pPr>
              <a:defRPr/>
            </a:pPr>
            <a:fld id="{E03BD01E-0726-4DE6-B222-EE842B5766D2}" type="slidenum">
              <a:rPr lang="en-US" smtClean="0"/>
              <a:pPr>
                <a:defRPr/>
              </a:pPr>
              <a:t>5</a:t>
            </a:fld>
            <a:r>
              <a:rPr lang="en-US" smtClean="0"/>
              <a:t>/42</a:t>
            </a:r>
            <a:endParaRPr lang="en-US" dirty="0"/>
          </a:p>
        </p:txBody>
      </p:sp>
    </p:spTree>
  </p:cSld>
  <p:clrMapOvr>
    <a:masterClrMapping/>
  </p:clrMapOvr>
  <p:transition advTm="8692">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smtClean="0"/>
              <a:t>Outline</a:t>
            </a:r>
          </a:p>
        </p:txBody>
      </p:sp>
      <p:sp>
        <p:nvSpPr>
          <p:cNvPr id="3" name="Content Placeholder 2"/>
          <p:cNvSpPr>
            <a:spLocks noGrp="1"/>
          </p:cNvSpPr>
          <p:nvPr>
            <p:ph idx="1"/>
          </p:nvPr>
        </p:nvSpPr>
        <p:spPr>
          <a:xfrm>
            <a:off x="457200" y="1905000"/>
            <a:ext cx="8229600" cy="3581400"/>
          </a:xfrm>
        </p:spPr>
        <p:txBody>
          <a:bodyPr rtlCol="0">
            <a:normAutofit/>
          </a:bodyPr>
          <a:lstStyle/>
          <a:p>
            <a:pPr marL="274320" indent="-274320" fontAlgn="auto">
              <a:spcAft>
                <a:spcPts val="0"/>
              </a:spcAft>
              <a:buClr>
                <a:schemeClr val="accent3"/>
              </a:buClr>
              <a:buFont typeface="Arial" pitchFamily="34" charset="0"/>
              <a:buChar char="•"/>
              <a:defRPr/>
            </a:pPr>
            <a:r>
              <a:rPr lang="en-US" dirty="0" smtClean="0">
                <a:latin typeface="+mj-lt"/>
              </a:rPr>
              <a:t>Introduction</a:t>
            </a:r>
          </a:p>
          <a:p>
            <a:pPr marL="274320" indent="-274320" fontAlgn="auto">
              <a:spcAft>
                <a:spcPts val="0"/>
              </a:spcAft>
              <a:buClr>
                <a:schemeClr val="accent3"/>
              </a:buClr>
              <a:buFont typeface="Arial" pitchFamily="34" charset="0"/>
              <a:buChar char="•"/>
              <a:defRPr/>
            </a:pPr>
            <a:r>
              <a:rPr lang="en-US" dirty="0" smtClean="0">
                <a:solidFill>
                  <a:schemeClr val="tx2">
                    <a:lumMod val="60000"/>
                    <a:lumOff val="40000"/>
                  </a:schemeClr>
                </a:solidFill>
                <a:latin typeface="+mj-lt"/>
              </a:rPr>
              <a:t>Related work on packet classification</a:t>
            </a:r>
          </a:p>
          <a:p>
            <a:pPr marL="274320" indent="-274320" fontAlgn="auto">
              <a:spcAft>
                <a:spcPts val="0"/>
              </a:spcAft>
              <a:buClr>
                <a:schemeClr val="accent3"/>
              </a:buClr>
              <a:buFont typeface="Arial" pitchFamily="34" charset="0"/>
              <a:buChar char="•"/>
              <a:defRPr/>
            </a:pPr>
            <a:r>
              <a:rPr lang="en-US" dirty="0" smtClean="0">
                <a:latin typeface="+mj-lt"/>
              </a:rPr>
              <a:t>Grouper</a:t>
            </a:r>
          </a:p>
          <a:p>
            <a:pPr marL="274320" indent="-274320" fontAlgn="auto">
              <a:spcAft>
                <a:spcPts val="0"/>
              </a:spcAft>
              <a:buClr>
                <a:schemeClr val="accent3"/>
              </a:buClr>
              <a:buFont typeface="Arial" pitchFamily="34" charset="0"/>
              <a:buChar char="•"/>
              <a:defRPr/>
            </a:pPr>
            <a:r>
              <a:rPr lang="en-US" dirty="0" smtClean="0">
                <a:latin typeface="+mj-lt"/>
              </a:rPr>
              <a:t>Performance Analysis</a:t>
            </a:r>
          </a:p>
          <a:p>
            <a:pPr marL="274320" indent="-274320" fontAlgn="auto">
              <a:spcAft>
                <a:spcPts val="0"/>
              </a:spcAft>
              <a:buClr>
                <a:schemeClr val="accent3"/>
              </a:buClr>
              <a:buFont typeface="Arial" pitchFamily="34" charset="0"/>
              <a:buChar char="•"/>
              <a:defRPr/>
            </a:pPr>
            <a:r>
              <a:rPr lang="en-US" dirty="0" smtClean="0">
                <a:latin typeface="+mj-lt"/>
              </a:rPr>
              <a:t>Empirical Evaluation</a:t>
            </a:r>
          </a:p>
          <a:p>
            <a:pPr marL="274320" indent="-274320" fontAlgn="auto">
              <a:spcAft>
                <a:spcPts val="0"/>
              </a:spcAft>
              <a:buClr>
                <a:schemeClr val="accent3"/>
              </a:buClr>
              <a:buFont typeface="Arial" pitchFamily="34" charset="0"/>
              <a:buChar char="•"/>
              <a:defRPr/>
            </a:pPr>
            <a:r>
              <a:rPr lang="en-US" dirty="0" smtClean="0">
                <a:latin typeface="+mj-lt"/>
              </a:rPr>
              <a:t>Conclusions &amp; Future Work</a:t>
            </a: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smtClean="0">
              <a:latin typeface="+mj-lt"/>
            </a:endParaRPr>
          </a:p>
          <a:p>
            <a:pPr marL="274320" indent="-274320" fontAlgn="auto">
              <a:spcAft>
                <a:spcPts val="0"/>
              </a:spcAft>
              <a:buClr>
                <a:schemeClr val="accent3"/>
              </a:buClr>
              <a:buFont typeface="Arial" pitchFamily="34" charset="0"/>
              <a:buChar char="•"/>
              <a:defRPr/>
            </a:pPr>
            <a:endParaRPr lang="en-US" dirty="0"/>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6</a:t>
            </a:fld>
            <a:r>
              <a:rPr lang="en-US" smtClean="0"/>
              <a:t>/42</a:t>
            </a:r>
            <a:endParaRPr lang="en-US" dirty="0"/>
          </a:p>
        </p:txBody>
      </p:sp>
    </p:spTree>
  </p:cSld>
  <p:clrMapOvr>
    <a:masterClrMapping/>
  </p:clrMapOvr>
  <p:transition advTm="3816">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pPr fontAlgn="auto">
              <a:spcAft>
                <a:spcPts val="0"/>
              </a:spcAft>
              <a:defRPr/>
            </a:pPr>
            <a:r>
              <a:rPr lang="en-US" b="1" dirty="0" smtClean="0"/>
              <a:t>Related Work: Range Rule Patterns</a:t>
            </a:r>
          </a:p>
        </p:txBody>
      </p:sp>
      <p:sp>
        <p:nvSpPr>
          <p:cNvPr id="3" name="Content Placeholder 2"/>
          <p:cNvSpPr>
            <a:spLocks noGrp="1"/>
          </p:cNvSpPr>
          <p:nvPr>
            <p:ph idx="1"/>
          </p:nvPr>
        </p:nvSpPr>
        <p:spPr/>
        <p:txBody>
          <a:bodyPr rtlCol="0">
            <a:normAutofit/>
          </a:bodyPr>
          <a:lstStyle/>
          <a:p>
            <a:pPr marL="274320" indent="-274320" fontAlgn="auto">
              <a:spcAft>
                <a:spcPts val="0"/>
              </a:spcAft>
              <a:buClr>
                <a:schemeClr val="accent3"/>
              </a:buClr>
              <a:buFont typeface="Arial" pitchFamily="34" charset="0"/>
              <a:buChar char="•"/>
              <a:defRPr/>
            </a:pPr>
            <a:r>
              <a:rPr lang="en-US" dirty="0" smtClean="0"/>
              <a:t>Existing software solutions (e.g., GEM) focus heavily on range and prefix pattern rules</a:t>
            </a:r>
          </a:p>
          <a:p>
            <a:pPr marL="274320" indent="-274320" fontAlgn="auto">
              <a:spcAft>
                <a:spcPts val="0"/>
              </a:spcAft>
              <a:buClr>
                <a:schemeClr val="accent3"/>
              </a:buClr>
              <a:buFont typeface="Arial" pitchFamily="34" charset="0"/>
              <a:buChar char="•"/>
              <a:defRPr/>
            </a:pPr>
            <a:r>
              <a:rPr lang="en-US" dirty="0" smtClean="0"/>
              <a:t>Range rule: </a:t>
            </a:r>
            <a:r>
              <a:rPr lang="en-US" i="1" dirty="0" err="1" smtClean="0">
                <a:solidFill>
                  <a:schemeClr val="tx2">
                    <a:lumMod val="60000"/>
                    <a:lumOff val="40000"/>
                  </a:schemeClr>
                </a:solidFill>
              </a:rPr>
              <a:t>dest_port</a:t>
            </a:r>
            <a:r>
              <a:rPr lang="en-US" i="1" dirty="0" smtClean="0">
                <a:solidFill>
                  <a:schemeClr val="tx2">
                    <a:lumMod val="60000"/>
                    <a:lumOff val="40000"/>
                  </a:schemeClr>
                </a:solidFill>
              </a:rPr>
              <a:t> = [1024 – 65535]</a:t>
            </a:r>
          </a:p>
          <a:p>
            <a:pPr marL="274320" indent="-274320" fontAlgn="auto">
              <a:spcAft>
                <a:spcPts val="0"/>
              </a:spcAft>
              <a:buClr>
                <a:schemeClr val="accent3"/>
              </a:buClr>
              <a:buFont typeface="Arial" pitchFamily="34" charset="0"/>
              <a:buChar char="•"/>
              <a:defRPr/>
            </a:pPr>
            <a:r>
              <a:rPr lang="en-US" dirty="0" smtClean="0"/>
              <a:t>Prefix rule:  </a:t>
            </a:r>
            <a:r>
              <a:rPr lang="en-US" i="1" dirty="0" err="1" smtClean="0">
                <a:solidFill>
                  <a:schemeClr val="tx2">
                    <a:lumMod val="60000"/>
                    <a:lumOff val="40000"/>
                  </a:schemeClr>
                </a:solidFill>
              </a:rPr>
              <a:t>src_ip</a:t>
            </a:r>
            <a:r>
              <a:rPr lang="en-US" i="1" dirty="0" smtClean="0">
                <a:solidFill>
                  <a:schemeClr val="tx2">
                    <a:lumMod val="60000"/>
                    <a:lumOff val="40000"/>
                  </a:schemeClr>
                </a:solidFill>
              </a:rPr>
              <a:t> = 192.168.*</a:t>
            </a:r>
          </a:p>
          <a:p>
            <a:pPr marL="274320" indent="-274320" fontAlgn="auto">
              <a:spcAft>
                <a:spcPts val="0"/>
              </a:spcAft>
              <a:buClr>
                <a:schemeClr val="accent3"/>
              </a:buClr>
              <a:buFont typeface="Arial" pitchFamily="34" charset="0"/>
              <a:buChar char="•"/>
              <a:defRPr/>
            </a:pPr>
            <a:r>
              <a:rPr lang="en-US" dirty="0" smtClean="0"/>
              <a:t>For many applications, these types of rules are not efficiently expressive</a:t>
            </a:r>
          </a:p>
          <a:p>
            <a:pPr marL="674370" lvl="1" indent="-274320">
              <a:buClr>
                <a:schemeClr val="accent3"/>
              </a:buClr>
              <a:buFont typeface="Arial" pitchFamily="34" charset="0"/>
              <a:buChar char="•"/>
              <a:defRPr/>
            </a:pPr>
            <a:r>
              <a:rPr lang="en-US" dirty="0" smtClean="0"/>
              <a:t>E.g., matching all odd-numbered 16-bit ports requires 65,535 range/prefix rules</a:t>
            </a:r>
          </a:p>
          <a:p>
            <a:pPr marL="274320" indent="-274320" fontAlgn="auto">
              <a:spcAft>
                <a:spcPts val="0"/>
              </a:spcAft>
              <a:buClr>
                <a:schemeClr val="accent3"/>
              </a:buClr>
              <a:buFont typeface="Arial" pitchFamily="34" charset="0"/>
              <a:buChar char="•"/>
              <a:defRPr/>
            </a:pPr>
            <a:endParaRPr lang="en-US" dirty="0" smtClean="0"/>
          </a:p>
          <a:p>
            <a:pPr marL="274320" indent="-274320" fontAlgn="auto">
              <a:spcAft>
                <a:spcPts val="0"/>
              </a:spcAft>
              <a:buClr>
                <a:schemeClr val="accent3"/>
              </a:buClr>
              <a:buNone/>
              <a:defRPr/>
            </a:pPr>
            <a:endParaRPr lang="en-US" i="1" dirty="0" smtClean="0">
              <a:solidFill>
                <a:schemeClr val="tx2">
                  <a:lumMod val="60000"/>
                  <a:lumOff val="40000"/>
                </a:schemeClr>
              </a:solidFill>
            </a:endParaRPr>
          </a:p>
        </p:txBody>
      </p:sp>
      <p:pic>
        <p:nvPicPr>
          <p:cNvPr id="9220" name="Picture 5" descr="TP_tmp.emf"/>
          <p:cNvPicPr>
            <a:picLocks noChangeAspect="1"/>
          </p:cNvPicPr>
          <p:nvPr>
            <p:custDataLst>
              <p:tags r:id="rId2"/>
            </p:custDataLst>
          </p:nvPr>
        </p:nvPicPr>
        <p:blipFill>
          <a:blip r:embed="rId5" cstate="print"/>
          <a:srcRect/>
          <a:stretch>
            <a:fillRect/>
          </a:stretch>
        </p:blipFill>
        <p:spPr bwMode="auto">
          <a:xfrm>
            <a:off x="4543425" y="3175000"/>
            <a:ext cx="57150" cy="460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E03BD01E-0726-4DE6-B222-EE842B5766D2}" type="slidenum">
              <a:rPr lang="en-US" smtClean="0"/>
              <a:pPr>
                <a:defRPr/>
              </a:pPr>
              <a:t>7</a:t>
            </a:fld>
            <a:r>
              <a:rPr lang="en-US" smtClean="0"/>
              <a:t>/42</a:t>
            </a:r>
            <a:endParaRPr lang="en-US" dirty="0"/>
          </a:p>
        </p:txBody>
      </p:sp>
    </p:spTree>
    <p:custDataLst>
      <p:tags r:id="rId1"/>
    </p:custDataLst>
  </p:cSld>
  <p:clrMapOvr>
    <a:masterClrMapping/>
  </p:clrMapOvr>
  <p:transition advTm="4818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57200"/>
            <a:ext cx="8229600" cy="1143000"/>
          </a:xfrm>
        </p:spPr>
        <p:txBody>
          <a:bodyPr>
            <a:normAutofit fontScale="90000"/>
          </a:bodyPr>
          <a:lstStyle/>
          <a:p>
            <a:pPr fontAlgn="auto">
              <a:spcAft>
                <a:spcPts val="0"/>
              </a:spcAft>
              <a:defRPr/>
            </a:pPr>
            <a:r>
              <a:rPr lang="en-US" b="1" dirty="0" smtClean="0"/>
              <a:t>Bitmask Patterns: </a:t>
            </a:r>
            <a:br>
              <a:rPr lang="en-US" b="1" dirty="0" smtClean="0"/>
            </a:br>
            <a:r>
              <a:rPr lang="en-US" b="1" dirty="0" smtClean="0"/>
              <a:t>More Efficiently Expressive than Range Patterns</a:t>
            </a:r>
          </a:p>
        </p:txBody>
      </p:sp>
      <p:sp>
        <p:nvSpPr>
          <p:cNvPr id="10243" name="Content Placeholder 2"/>
          <p:cNvSpPr>
            <a:spLocks noGrp="1"/>
          </p:cNvSpPr>
          <p:nvPr>
            <p:ph idx="1"/>
          </p:nvPr>
        </p:nvSpPr>
        <p:spPr>
          <a:xfrm>
            <a:off x="457200" y="1600200"/>
            <a:ext cx="8229600" cy="5029200"/>
          </a:xfrm>
        </p:spPr>
        <p:txBody>
          <a:bodyPr>
            <a:normAutofit/>
          </a:bodyPr>
          <a:lstStyle/>
          <a:p>
            <a:endParaRPr lang="en-US" dirty="0" smtClean="0"/>
          </a:p>
          <a:p>
            <a:pPr marL="274320" indent="-274320">
              <a:buClr>
                <a:schemeClr val="accent3"/>
              </a:buClr>
              <a:defRPr/>
            </a:pPr>
            <a:r>
              <a:rPr lang="en-US" dirty="0" smtClean="0"/>
              <a:t>Bitmask pattern to match all odd 16-bit ports</a:t>
            </a:r>
            <a:r>
              <a:rPr lang="en-US" dirty="0" smtClean="0"/>
              <a:t>:</a:t>
            </a:r>
          </a:p>
          <a:p>
            <a:pPr marL="674370" lvl="1" indent="-274320">
              <a:buClr>
                <a:schemeClr val="accent3"/>
              </a:buClr>
              <a:defRPr/>
            </a:pPr>
            <a:r>
              <a:rPr lang="en-US" dirty="0" smtClean="0"/>
              <a:t>Ternary mask, consisting of </a:t>
            </a:r>
            <a:r>
              <a:rPr lang="en-US" b="1" dirty="0" smtClean="0"/>
              <a:t>0</a:t>
            </a:r>
            <a:r>
              <a:rPr lang="en-US" dirty="0" smtClean="0"/>
              <a:t>,</a:t>
            </a:r>
            <a:r>
              <a:rPr lang="en-US" b="1" dirty="0" smtClean="0"/>
              <a:t>1</a:t>
            </a:r>
            <a:r>
              <a:rPr lang="en-US" dirty="0" smtClean="0"/>
              <a:t>,or </a:t>
            </a:r>
            <a:r>
              <a:rPr lang="en-US" b="1" dirty="0" smtClean="0"/>
              <a:t>? </a:t>
            </a:r>
            <a:r>
              <a:rPr lang="en-US" dirty="0" smtClean="0"/>
              <a:t>(don’t care)</a:t>
            </a:r>
            <a:endParaRPr lang="en-US" b="1" dirty="0" smtClean="0"/>
          </a:p>
          <a:p>
            <a:pPr marL="674370" lvl="1" indent="-274320">
              <a:buClr>
                <a:schemeClr val="accent3"/>
              </a:buClr>
              <a:defRPr/>
            </a:pPr>
            <a:r>
              <a:rPr lang="en-US" b="1" dirty="0" smtClean="0">
                <a:solidFill>
                  <a:schemeClr val="tx2">
                    <a:lumMod val="60000"/>
                    <a:lumOff val="40000"/>
                  </a:schemeClr>
                </a:solidFill>
                <a:latin typeface="+mj-lt"/>
              </a:rPr>
              <a:t>???????????????1</a:t>
            </a:r>
            <a:endParaRPr lang="en-US" b="1" dirty="0" smtClean="0">
              <a:solidFill>
                <a:schemeClr val="tx2">
                  <a:lumMod val="60000"/>
                  <a:lumOff val="40000"/>
                </a:schemeClr>
              </a:solidFill>
              <a:latin typeface="+mj-lt"/>
            </a:endParaRPr>
          </a:p>
          <a:p>
            <a:r>
              <a:rPr lang="en-US" dirty="0" smtClean="0">
                <a:solidFill>
                  <a:srgbClr val="C00000"/>
                </a:solidFill>
              </a:rPr>
              <a:t>A </a:t>
            </a:r>
            <a:r>
              <a:rPr lang="en-US" i="1" dirty="0" smtClean="0">
                <a:solidFill>
                  <a:srgbClr val="C00000"/>
                </a:solidFill>
              </a:rPr>
              <a:t>b</a:t>
            </a:r>
            <a:r>
              <a:rPr lang="en-US" dirty="0" smtClean="0">
                <a:solidFill>
                  <a:srgbClr val="C00000"/>
                </a:solidFill>
              </a:rPr>
              <a:t>-bit bitmask rule may </a:t>
            </a:r>
            <a:r>
              <a:rPr lang="en-US" dirty="0" smtClean="0">
                <a:solidFill>
                  <a:srgbClr val="C00000"/>
                </a:solidFill>
                <a:latin typeface="+mj-lt"/>
              </a:rPr>
              <a:t>require </a:t>
            </a:r>
            <a:r>
              <a:rPr lang="en-US" i="1" dirty="0" smtClean="0">
                <a:solidFill>
                  <a:srgbClr val="C00000"/>
                </a:solidFill>
                <a:latin typeface="+mj-lt"/>
              </a:rPr>
              <a:t>2</a:t>
            </a:r>
            <a:r>
              <a:rPr lang="en-US" i="1" baseline="30000" dirty="0" smtClean="0">
                <a:solidFill>
                  <a:srgbClr val="C00000"/>
                </a:solidFill>
                <a:latin typeface="+mj-lt"/>
              </a:rPr>
              <a:t>b</a:t>
            </a:r>
            <a:r>
              <a:rPr lang="en-US" i="1" dirty="0" smtClean="0">
                <a:solidFill>
                  <a:srgbClr val="C00000"/>
                </a:solidFill>
                <a:latin typeface="+mj-lt"/>
              </a:rPr>
              <a:t>-1 </a:t>
            </a:r>
            <a:r>
              <a:rPr lang="en-US" dirty="0" smtClean="0">
                <a:solidFill>
                  <a:srgbClr val="C00000"/>
                </a:solidFill>
                <a:latin typeface="+mj-lt"/>
              </a:rPr>
              <a:t>range rules</a:t>
            </a:r>
            <a:r>
              <a:rPr lang="en-US" dirty="0" smtClean="0">
                <a:latin typeface="+mj-lt"/>
              </a:rPr>
              <a:t> to express</a:t>
            </a:r>
          </a:p>
          <a:p>
            <a:r>
              <a:rPr lang="en-US" dirty="0" smtClean="0"/>
              <a:t>On the other hand, </a:t>
            </a:r>
            <a:r>
              <a:rPr lang="en-US" dirty="0" err="1" smtClean="0"/>
              <a:t>Rottenstreich</a:t>
            </a:r>
            <a:r>
              <a:rPr lang="en-US" dirty="0" smtClean="0"/>
              <a:t> et al. recently showed that </a:t>
            </a:r>
            <a:r>
              <a:rPr lang="en-US" dirty="0" smtClean="0">
                <a:solidFill>
                  <a:srgbClr val="C00000"/>
                </a:solidFill>
              </a:rPr>
              <a:t>every </a:t>
            </a:r>
            <a:r>
              <a:rPr lang="en-US" i="1" dirty="0" smtClean="0">
                <a:solidFill>
                  <a:srgbClr val="C00000"/>
                </a:solidFill>
              </a:rPr>
              <a:t>b</a:t>
            </a:r>
            <a:r>
              <a:rPr lang="en-US" dirty="0" smtClean="0">
                <a:solidFill>
                  <a:srgbClr val="C00000"/>
                </a:solidFill>
              </a:rPr>
              <a:t>-bit range rule can be converted into </a:t>
            </a:r>
            <a:r>
              <a:rPr lang="en-US" i="1" dirty="0" smtClean="0">
                <a:solidFill>
                  <a:srgbClr val="C00000"/>
                </a:solidFill>
              </a:rPr>
              <a:t>b</a:t>
            </a:r>
            <a:r>
              <a:rPr lang="en-US" dirty="0" smtClean="0">
                <a:solidFill>
                  <a:srgbClr val="C00000"/>
                </a:solidFill>
              </a:rPr>
              <a:t> bitmask rules</a:t>
            </a:r>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8</a:t>
            </a:fld>
            <a:r>
              <a:rPr lang="en-US" smtClean="0"/>
              <a:t>/42</a:t>
            </a:r>
            <a:endParaRPr lang="en-US" dirty="0"/>
          </a:p>
        </p:txBody>
      </p:sp>
    </p:spTree>
    <p:custDataLst>
      <p:tags r:id="rId1"/>
    </p:custDataLst>
  </p:cSld>
  <p:clrMapOvr>
    <a:masterClrMapping/>
  </p:clrMapOvr>
  <p:transition advTm="5328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fontAlgn="auto">
              <a:spcAft>
                <a:spcPts val="0"/>
              </a:spcAft>
              <a:defRPr/>
            </a:pPr>
            <a:r>
              <a:rPr lang="en-US" b="1" dirty="0" smtClean="0"/>
              <a:t>Who Uses Bitmasks?</a:t>
            </a:r>
          </a:p>
        </p:txBody>
      </p:sp>
      <p:sp>
        <p:nvSpPr>
          <p:cNvPr id="11267" name="Content Placeholder 2"/>
          <p:cNvSpPr>
            <a:spLocks noGrp="1"/>
          </p:cNvSpPr>
          <p:nvPr>
            <p:ph idx="1"/>
          </p:nvPr>
        </p:nvSpPr>
        <p:spPr>
          <a:xfrm>
            <a:off x="457200" y="1600200"/>
            <a:ext cx="8229600" cy="4724400"/>
          </a:xfrm>
        </p:spPr>
        <p:txBody>
          <a:bodyPr>
            <a:normAutofit/>
          </a:bodyPr>
          <a:lstStyle/>
          <a:p>
            <a:r>
              <a:rPr lang="en-US" dirty="0" smtClean="0"/>
              <a:t>Some existing packet-classification solutions handle bitmask patterns</a:t>
            </a:r>
          </a:p>
          <a:p>
            <a:r>
              <a:rPr lang="en-US" dirty="0" smtClean="0"/>
              <a:t>RFC (a software solution) handles them, but uses prohibitively large amounts of memory for large rule sets (&gt; 6000 rules)</a:t>
            </a:r>
          </a:p>
          <a:p>
            <a:r>
              <a:rPr lang="en-US" dirty="0" smtClean="0"/>
              <a:t>TCAMs (a hardware solution) are the de facto industry standard and use bitmask rules, but are expensive, special-purpose hardware with limited capacity for rules</a:t>
            </a:r>
          </a:p>
        </p:txBody>
      </p:sp>
      <p:sp>
        <p:nvSpPr>
          <p:cNvPr id="6" name="Slide Number Placeholder 5"/>
          <p:cNvSpPr>
            <a:spLocks noGrp="1"/>
          </p:cNvSpPr>
          <p:nvPr>
            <p:ph type="sldNum" sz="quarter" idx="12"/>
          </p:nvPr>
        </p:nvSpPr>
        <p:spPr/>
        <p:txBody>
          <a:bodyPr/>
          <a:lstStyle/>
          <a:p>
            <a:pPr>
              <a:defRPr/>
            </a:pPr>
            <a:fld id="{E03BD01E-0726-4DE6-B222-EE842B5766D2}" type="slidenum">
              <a:rPr lang="en-US" smtClean="0"/>
              <a:pPr>
                <a:defRPr/>
              </a:pPr>
              <a:t>9</a:t>
            </a:fld>
            <a:r>
              <a:rPr lang="en-US" smtClean="0"/>
              <a:t>/42</a:t>
            </a:r>
            <a:endParaRPr lang="en-US" dirty="0"/>
          </a:p>
        </p:txBody>
      </p:sp>
    </p:spTree>
    <p:custDataLst>
      <p:tags r:id="rId1"/>
    </p:custDataLst>
  </p:cSld>
  <p:clrMapOvr>
    <a:masterClrMapping/>
  </p:clrMapOvr>
  <p:transition advTm="3216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HABITUE@9PPTTTYFTCFMKQIR" val="3856"/>
</p:tagLst>
</file>

<file path=ppt/tags/tag10.xml><?xml version="1.0" encoding="utf-8"?>
<p:tagLst xmlns:a="http://schemas.openxmlformats.org/drawingml/2006/main" xmlns:r="http://schemas.openxmlformats.org/officeDocument/2006/relationships" xmlns:p="http://schemas.openxmlformats.org/presentationml/2006/main">
  <p:tag name="TIMING" val="|3.9"/>
</p:tagLst>
</file>

<file path=ppt/tags/tag11.xml><?xml version="1.0" encoding="utf-8"?>
<p:tagLst xmlns:a="http://schemas.openxmlformats.org/drawingml/2006/main" xmlns:r="http://schemas.openxmlformats.org/officeDocument/2006/relationships" xmlns:p="http://schemas.openxmlformats.org/presentationml/2006/main">
  <p:tag name="TIMING" val="|4.9"/>
</p:tagLst>
</file>

<file path=ppt/tags/tag12.xml><?xml version="1.0" encoding="utf-8"?>
<p:tagLst xmlns:a="http://schemas.openxmlformats.org/drawingml/2006/main" xmlns:r="http://schemas.openxmlformats.org/officeDocument/2006/relationships" xmlns:p="http://schemas.openxmlformats.org/presentationml/2006/main">
  <p:tag name="TIMING" val="|15.4"/>
</p:tagLst>
</file>

<file path=ppt/tags/tag13.xml><?xml version="1.0" encoding="utf-8"?>
<p:tagLst xmlns:a="http://schemas.openxmlformats.org/drawingml/2006/main" xmlns:r="http://schemas.openxmlformats.org/officeDocument/2006/relationships" xmlns:p="http://schemas.openxmlformats.org/presentationml/2006/main">
  <p:tag name="TIMING" val="|24.2"/>
</p:tagLst>
</file>

<file path=ppt/tags/tag14.xml><?xml version="1.0" encoding="utf-8"?>
<p:tagLst xmlns:a="http://schemas.openxmlformats.org/drawingml/2006/main" xmlns:r="http://schemas.openxmlformats.org/officeDocument/2006/relationships" xmlns:p="http://schemas.openxmlformats.org/presentationml/2006/main">
  <p:tag name="TIMING" val="|8.4"/>
</p:tagLst>
</file>

<file path=ppt/tags/tag15.xml><?xml version="1.0" encoding="utf-8"?>
<p:tagLst xmlns:a="http://schemas.openxmlformats.org/drawingml/2006/main" xmlns:r="http://schemas.openxmlformats.org/officeDocument/2006/relationships" xmlns:p="http://schemas.openxmlformats.org/presentationml/2006/main">
  <p:tag name="TIMING" val="|1.6"/>
</p:tagLst>
</file>

<file path=ppt/tags/tag16.xml><?xml version="1.0" encoding="utf-8"?>
<p:tagLst xmlns:a="http://schemas.openxmlformats.org/drawingml/2006/main" xmlns:r="http://schemas.openxmlformats.org/officeDocument/2006/relationships" xmlns:p="http://schemas.openxmlformats.org/presentationml/2006/main">
  <p:tag name="TIMING" val="|27.1"/>
</p:tagLst>
</file>

<file path=ppt/tags/tag17.xml><?xml version="1.0" encoding="utf-8"?>
<p:tagLst xmlns:a="http://schemas.openxmlformats.org/drawingml/2006/main" xmlns:r="http://schemas.openxmlformats.org/officeDocument/2006/relationships" xmlns:p="http://schemas.openxmlformats.org/presentationml/2006/main">
  <p:tag name="TIMING" val="|5.1|8.1"/>
</p:tagLst>
</file>

<file path=ppt/tags/tag18.xml><?xml version="1.0" encoding="utf-8"?>
<p:tagLst xmlns:a="http://schemas.openxmlformats.org/drawingml/2006/main" xmlns:r="http://schemas.openxmlformats.org/officeDocument/2006/relationships" xmlns:p="http://schemas.openxmlformats.org/presentationml/2006/main">
  <p:tag name="TEXPOINT" val="template"/>
  <p:tag name="SOURCE" val="TPT1  equation \left \lfloor \frac{b}{t} \right \rfloor  template TPT1  env TPENV1  fore 0  back 16777215  eqnno 1"/>
  <p:tag name="FILENAME" val="TP_tmp"/>
  <p:tag name="ORIGWIDTH" val="2"/>
  <p:tag name="PICTUREFILESIZE" val="2256"/>
</p:tagLst>
</file>

<file path=ppt/tags/tag19.xml><?xml version="1.0" encoding="utf-8"?>
<p:tagLst xmlns:a="http://schemas.openxmlformats.org/drawingml/2006/main" xmlns:r="http://schemas.openxmlformats.org/officeDocument/2006/relationships" xmlns:p="http://schemas.openxmlformats.org/presentationml/2006/main">
  <p:tag name="TIMING" val="|0.7|26.3"/>
</p:tagLst>
</file>

<file path=ppt/tags/tag2.xml><?xml version="1.0" encoding="utf-8"?>
<p:tagLst xmlns:a="http://schemas.openxmlformats.org/drawingml/2006/main" xmlns:r="http://schemas.openxmlformats.org/officeDocument/2006/relationships" xmlns:p="http://schemas.openxmlformats.org/presentationml/2006/main">
  <p:tag name="TIMING" val="|23.9"/>
</p:tagLst>
</file>

<file path=ppt/tags/tag20.xml><?xml version="1.0" encoding="utf-8"?>
<p:tagLst xmlns:a="http://schemas.openxmlformats.org/drawingml/2006/main" xmlns:r="http://schemas.openxmlformats.org/officeDocument/2006/relationships" xmlns:p="http://schemas.openxmlformats.org/presentationml/2006/main">
  <p:tag name="TIMING" val="|42.5"/>
</p:tagLst>
</file>

<file path=ppt/tags/tag3.xml><?xml version="1.0" encoding="utf-8"?>
<p:tagLst xmlns:a="http://schemas.openxmlformats.org/drawingml/2006/main" xmlns:r="http://schemas.openxmlformats.org/officeDocument/2006/relationships" xmlns:p="http://schemas.openxmlformats.org/presentationml/2006/main">
  <p:tag name="TEXPOINT" val="template"/>
  <p:tag name="SOURCE" val="TPT1  equation \in [1024 - 65535]  template TPT1  env TPENV1  fore 0  back 16777215  eqnno 1"/>
  <p:tag name="FILENAME" val="TP_tmp"/>
  <p:tag name="ORIGWIDTH" val="2"/>
  <p:tag name="PICTUREFILESIZE" val="3332"/>
</p:tagLst>
</file>

<file path=ppt/tags/tag4.xml><?xml version="1.0" encoding="utf-8"?>
<p:tagLst xmlns:a="http://schemas.openxmlformats.org/drawingml/2006/main" xmlns:r="http://schemas.openxmlformats.org/officeDocument/2006/relationships" xmlns:p="http://schemas.openxmlformats.org/presentationml/2006/main">
  <p:tag name="TIMING" val="|33.2"/>
</p:tagLst>
</file>

<file path=ppt/tags/tag5.xml><?xml version="1.0" encoding="utf-8"?>
<p:tagLst xmlns:a="http://schemas.openxmlformats.org/drawingml/2006/main" xmlns:r="http://schemas.openxmlformats.org/officeDocument/2006/relationships" xmlns:p="http://schemas.openxmlformats.org/presentationml/2006/main">
  <p:tag name="TIMING" val="|13.8"/>
</p:tagLst>
</file>

<file path=ppt/tags/tag6.xml><?xml version="1.0" encoding="utf-8"?>
<p:tagLst xmlns:a="http://schemas.openxmlformats.org/drawingml/2006/main" xmlns:r="http://schemas.openxmlformats.org/officeDocument/2006/relationships" xmlns:p="http://schemas.openxmlformats.org/presentationml/2006/main">
  <p:tag name="TIMING" val="|15.2"/>
</p:tagLst>
</file>

<file path=ppt/tags/tag7.xml><?xml version="1.0" encoding="utf-8"?>
<p:tagLst xmlns:a="http://schemas.openxmlformats.org/drawingml/2006/main" xmlns:r="http://schemas.openxmlformats.org/officeDocument/2006/relationships" xmlns:p="http://schemas.openxmlformats.org/presentationml/2006/main">
  <p:tag name="TIMING" val="|7.2"/>
</p:tagLst>
</file>

<file path=ppt/tags/tag8.xml><?xml version="1.0" encoding="utf-8"?>
<p:tagLst xmlns:a="http://schemas.openxmlformats.org/drawingml/2006/main" xmlns:r="http://schemas.openxmlformats.org/officeDocument/2006/relationships" xmlns:p="http://schemas.openxmlformats.org/presentationml/2006/main">
  <p:tag name="TIMING" val="|0.7|1.8"/>
</p:tagLst>
</file>

<file path=ppt/tags/tag9.xml><?xml version="1.0" encoding="utf-8"?>
<p:tagLst xmlns:a="http://schemas.openxmlformats.org/drawingml/2006/main" xmlns:r="http://schemas.openxmlformats.org/officeDocument/2006/relationships" xmlns:p="http://schemas.openxmlformats.org/presentationml/2006/main">
  <p:tag name="TIMING" val="|0.5|2.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utura">
      <a:majorFont>
        <a:latin typeface="Futura LT"/>
        <a:ea typeface=""/>
        <a:cs typeface=""/>
      </a:majorFont>
      <a:minorFont>
        <a:latin typeface="Futura L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4666</TotalTime>
  <Words>1720</Words>
  <Application>Microsoft Office PowerPoint</Application>
  <PresentationFormat>On-screen Show (4:3)</PresentationFormat>
  <Paragraphs>561</Paragraphs>
  <Slides>44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Futura LT</vt:lpstr>
      <vt:lpstr>Wingdings 2</vt:lpstr>
      <vt:lpstr>Times New Roman</vt:lpstr>
      <vt:lpstr>Calibri</vt:lpstr>
      <vt:lpstr>Office Theme</vt:lpstr>
      <vt:lpstr>Slide 1</vt:lpstr>
      <vt:lpstr>Outline</vt:lpstr>
      <vt:lpstr>Introducing Grouper</vt:lpstr>
      <vt:lpstr>Quick (Over|Re)view of Packet Classifiers</vt:lpstr>
      <vt:lpstr>Packet Classifier’s Job</vt:lpstr>
      <vt:lpstr>Outline</vt:lpstr>
      <vt:lpstr>Related Work: Range Rule Patterns</vt:lpstr>
      <vt:lpstr>Bitmask Patterns:  More Efficiently Expressive than Range Patterns</vt:lpstr>
      <vt:lpstr>Who Uses Bitmasks?</vt:lpstr>
      <vt:lpstr>Related Work: Regular Expression Patterns</vt:lpstr>
      <vt:lpstr>Outline</vt:lpstr>
      <vt:lpstr>How Grouper Works: Grouping</vt:lpstr>
      <vt:lpstr>How Grouper Works: Lookup</vt:lpstr>
      <vt:lpstr>How Grouper Works: Lookup</vt:lpstr>
      <vt:lpstr>How Grouper Works: Lookup</vt:lpstr>
      <vt:lpstr>How Grouper Works: Lookup</vt:lpstr>
      <vt:lpstr>How Grouper Works: Lookup</vt:lpstr>
      <vt:lpstr>How Grouper Works: Intersection</vt:lpstr>
      <vt:lpstr>How Grouper Works: Results</vt:lpstr>
      <vt:lpstr>Observation 1:  Dimension Independence</vt:lpstr>
      <vt:lpstr>Observation 2:  Efficiency via Uniformity</vt:lpstr>
      <vt:lpstr>Outline</vt:lpstr>
      <vt:lpstr>Performance at the Extremes of Group Sizes</vt:lpstr>
      <vt:lpstr>Performance at the Extremes of Group Sizes</vt:lpstr>
      <vt:lpstr>Performance With All  Bits in a Single Group</vt:lpstr>
      <vt:lpstr>Performance with Each  Bit in its Own Group</vt:lpstr>
      <vt:lpstr>Grouper’s Performance in General (Running Time)</vt:lpstr>
      <vt:lpstr>Grouper’s Performance in General (Memory Usage)</vt:lpstr>
      <vt:lpstr>Outline</vt:lpstr>
      <vt:lpstr>Implementation &amp; Setup</vt:lpstr>
      <vt:lpstr>Values Tested</vt:lpstr>
      <vt:lpstr>Max and Min Classifier Throughputs</vt:lpstr>
      <vt:lpstr>Max and Min  Pre-Processing Time</vt:lpstr>
      <vt:lpstr>Throughputs for 1K Rules</vt:lpstr>
      <vt:lpstr>Throughputs for 10K Rules</vt:lpstr>
      <vt:lpstr>Throughputs for 100K Rules</vt:lpstr>
      <vt:lpstr>Throughputs for 320 bits Classified, 100K Rules</vt:lpstr>
      <vt:lpstr>Throughputs for 12K Bits Classified,10K Rules</vt:lpstr>
      <vt:lpstr>Outline</vt:lpstr>
      <vt:lpstr>Summary</vt:lpstr>
      <vt:lpstr>Future Work</vt:lpstr>
      <vt:lpstr>Thanks/Questions?</vt:lpstr>
      <vt:lpstr>Extra Slides</vt:lpstr>
      <vt:lpstr>Exact Memory Usage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Masavan Orlitz</dc:creator>
  <cp:lastModifiedBy>Masavan Orlitz</cp:lastModifiedBy>
  <cp:revision>174</cp:revision>
  <dcterms:created xsi:type="dcterms:W3CDTF">2010-07-23T13:47:58Z</dcterms:created>
  <dcterms:modified xsi:type="dcterms:W3CDTF">2010-08-04T19:50:41Z</dcterms:modified>
</cp:coreProperties>
</file>